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57" r:id="rId2"/>
  </p:sldMasterIdLst>
  <p:notesMasterIdLst>
    <p:notesMasterId r:id="rId34"/>
  </p:notesMasterIdLst>
  <p:handoutMasterIdLst>
    <p:handoutMasterId r:id="rId35"/>
  </p:handoutMasterIdLst>
  <p:sldIdLst>
    <p:sldId id="884" r:id="rId3"/>
    <p:sldId id="993" r:id="rId4"/>
    <p:sldId id="992" r:id="rId5"/>
    <p:sldId id="1022" r:id="rId6"/>
    <p:sldId id="1000" r:id="rId7"/>
    <p:sldId id="1023" r:id="rId8"/>
    <p:sldId id="1024" r:id="rId9"/>
    <p:sldId id="1025" r:id="rId10"/>
    <p:sldId id="1026" r:id="rId11"/>
    <p:sldId id="1028" r:id="rId12"/>
    <p:sldId id="1027" r:id="rId13"/>
    <p:sldId id="1029" r:id="rId14"/>
    <p:sldId id="1030" r:id="rId15"/>
    <p:sldId id="1031" r:id="rId16"/>
    <p:sldId id="1032" r:id="rId17"/>
    <p:sldId id="1033" r:id="rId18"/>
    <p:sldId id="1034" r:id="rId19"/>
    <p:sldId id="1035" r:id="rId20"/>
    <p:sldId id="1036" r:id="rId21"/>
    <p:sldId id="1037" r:id="rId22"/>
    <p:sldId id="1038" r:id="rId23"/>
    <p:sldId id="1039" r:id="rId24"/>
    <p:sldId id="1040" r:id="rId25"/>
    <p:sldId id="1041" r:id="rId26"/>
    <p:sldId id="1042" r:id="rId27"/>
    <p:sldId id="1046" r:id="rId28"/>
    <p:sldId id="1051" r:id="rId29"/>
    <p:sldId id="1047" r:id="rId30"/>
    <p:sldId id="1048" r:id="rId31"/>
    <p:sldId id="1049" r:id="rId32"/>
    <p:sldId id="1050" r:id="rId33"/>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15:clr>
            <a:srgbClr val="A4A3A4"/>
          </p15:clr>
        </p15:guide>
        <p15:guide id="3" orient="horz" pos="3239">
          <p15:clr>
            <a:srgbClr val="A4A3A4"/>
          </p15:clr>
        </p15:guide>
        <p15:guide id="4" pos="2880">
          <p15:clr>
            <a:srgbClr val="A4A3A4"/>
          </p15:clr>
        </p15:guide>
        <p15:guide id="5">
          <p15:clr>
            <a:srgbClr val="A4A3A4"/>
          </p15:clr>
        </p15:guide>
        <p15:guide id="6"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E17"/>
    <a:srgbClr val="CC0000"/>
    <a:srgbClr val="FF9933"/>
    <a:srgbClr val="000000"/>
    <a:srgbClr val="FF66FF"/>
    <a:srgbClr val="CC99FF"/>
    <a:srgbClr val="66FFFF"/>
    <a:srgbClr val="CCCCFF"/>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6374" autoAdjust="0"/>
  </p:normalViewPr>
  <p:slideViewPr>
    <p:cSldViewPr>
      <p:cViewPr>
        <p:scale>
          <a:sx n="64" d="100"/>
          <a:sy n="64" d="100"/>
        </p:scale>
        <p:origin x="-402" y="-1662"/>
      </p:cViewPr>
      <p:guideLst>
        <p:guide orient="horz" pos="1620"/>
        <p:guide orient="horz"/>
        <p:guide orient="horz" pos="3239"/>
        <p:guide pos="2880"/>
        <p:guide/>
        <p:guide pos="5759"/>
      </p:guideLst>
    </p:cSldViewPr>
  </p:slideViewPr>
  <p:notesTextViewPr>
    <p:cViewPr>
      <p:scale>
        <a:sx n="100" d="100"/>
        <a:sy n="100" d="100"/>
      </p:scale>
      <p:origin x="0" y="0"/>
    </p:cViewPr>
  </p:notesTextViewPr>
  <p:sorterViewPr>
    <p:cViewPr>
      <p:scale>
        <a:sx n="186" d="100"/>
        <a:sy n="186" d="100"/>
      </p:scale>
      <p:origin x="0" y="0"/>
    </p:cViewPr>
  </p:sorterViewPr>
  <p:notesViewPr>
    <p:cSldViewPr>
      <p:cViewPr varScale="1">
        <p:scale>
          <a:sx n="68" d="100"/>
          <a:sy n="68" d="100"/>
        </p:scale>
        <p:origin x="-280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3CC7B-F96E-4B2C-992B-B794D87698E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1FB53-074E-453F-8BCF-006D7CFC3CA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9236DC3-DF46-4C9C-8BD4-2C052E4267C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grpSp>
        <p:nvGrpSpPr>
          <p:cNvPr id="2" name="组合 1"/>
          <p:cNvGrpSpPr/>
          <p:nvPr userDrawn="1"/>
        </p:nvGrpSpPr>
        <p:grpSpPr>
          <a:xfrm>
            <a:off x="0" y="4133643"/>
            <a:ext cx="9144000" cy="1021610"/>
            <a:chOff x="0" y="3674775"/>
            <a:chExt cx="12751516" cy="1441517"/>
          </a:xfrm>
        </p:grpSpPr>
        <p:pic>
          <p:nvPicPr>
            <p:cNvPr id="3" name="图片 2"/>
            <p:cNvPicPr>
              <a:picLocks noChangeAspect="1"/>
            </p:cNvPicPr>
            <p:nvPr/>
          </p:nvPicPr>
          <p:blipFill>
            <a:blip r:embed="rId2" cstate="screen"/>
            <a:stretch>
              <a:fillRect/>
            </a:stretch>
          </p:blipFill>
          <p:spPr>
            <a:xfrm>
              <a:off x="0" y="3674775"/>
              <a:ext cx="7014681" cy="1441517"/>
            </a:xfrm>
            <a:prstGeom prst="rect">
              <a:avLst/>
            </a:prstGeom>
          </p:spPr>
        </p:pic>
        <p:pic>
          <p:nvPicPr>
            <p:cNvPr id="4" name="图片 3"/>
            <p:cNvPicPr>
              <a:picLocks noChangeAspect="1"/>
            </p:cNvPicPr>
            <p:nvPr/>
          </p:nvPicPr>
          <p:blipFill rotWithShape="1">
            <a:blip r:embed="rId3" cstate="screen"/>
            <a:srcRect/>
            <a:stretch>
              <a:fillRect/>
            </a:stretch>
          </p:blipFill>
          <p:spPr>
            <a:xfrm flipH="1">
              <a:off x="7014679" y="3674775"/>
              <a:ext cx="5736837" cy="1441517"/>
            </a:xfrm>
            <a:prstGeom prst="rect">
              <a:avLst/>
            </a:prstGeom>
          </p:spPr>
        </p:pic>
      </p:grpSp>
      <p:pic>
        <p:nvPicPr>
          <p:cNvPr id="5" name="图片 4"/>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10000" contrast="30000"/>
                    </a14:imgEffect>
                  </a14:imgLayer>
                </a14:imgProps>
              </a:ext>
            </a:extLst>
          </a:blip>
          <a:stretch>
            <a:fillRect/>
          </a:stretch>
        </p:blipFill>
        <p:spPr>
          <a:xfrm>
            <a:off x="251520" y="123478"/>
            <a:ext cx="509314" cy="509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矩形 2"/>
          <p:cNvSpPr/>
          <p:nvPr userDrawn="1"/>
        </p:nvSpPr>
        <p:spPr>
          <a:xfrm>
            <a:off x="7550092" y="4892002"/>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3" cstate="screen"/>
          <a:stretch>
            <a:fillRect/>
          </a:stretch>
        </p:blipFill>
        <p:spPr>
          <a:xfrm>
            <a:off x="1"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slow" p14:dur="1500" advClick="0" advTm="0">
        <p:pull/>
      </p:transition>
    </mc:Choice>
    <mc:Fallback xmlns="">
      <p:transition spd="slow" advClick="0" advTm="0">
        <p:pull/>
      </p:transition>
    </mc:Fallback>
  </mc:AlternateContent>
  <p:txStyles>
    <p:title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GIF"/><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a:blip r:embed="rId4" cstate="screen">
            <a:duotone>
              <a:srgbClr val="F79646">
                <a:shade val="45000"/>
                <a:satMod val="135000"/>
              </a:srgbClr>
              <a:prstClr val="white"/>
            </a:duotone>
          </a:blip>
          <a:stretch>
            <a:fillRect/>
          </a:stretch>
        </p:blipFill>
        <p:spPr>
          <a:xfrm>
            <a:off x="7960886" y="1657203"/>
            <a:ext cx="785110" cy="570988"/>
          </a:xfrm>
          <a:prstGeom prst="rect">
            <a:avLst/>
          </a:prstGeom>
        </p:spPr>
      </p:pic>
      <p:pic>
        <p:nvPicPr>
          <p:cNvPr id="34" name="图片 33"/>
          <p:cNvPicPr>
            <a:picLocks noChangeAspect="1"/>
          </p:cNvPicPr>
          <p:nvPr/>
        </p:nvPicPr>
        <p:blipFill>
          <a:blip r:embed="rId5" cstate="screen">
            <a:duotone>
              <a:srgbClr val="F79646">
                <a:shade val="45000"/>
                <a:satMod val="135000"/>
              </a:srgbClr>
              <a:prstClr val="white"/>
            </a:duotone>
          </a:blip>
          <a:stretch>
            <a:fillRect/>
          </a:stretch>
        </p:blipFill>
        <p:spPr>
          <a:xfrm>
            <a:off x="7646392" y="1898031"/>
            <a:ext cx="533694" cy="388141"/>
          </a:xfrm>
          <a:prstGeom prst="rect">
            <a:avLst/>
          </a:prstGeom>
        </p:spPr>
      </p:pic>
      <p:pic>
        <p:nvPicPr>
          <p:cNvPr id="16" name="Picture 428" descr="Untitled-2"/>
          <p:cNvPicPr>
            <a:picLocks noChangeAspect="1" noChangeArrowheads="1" noCrop="1"/>
          </p:cNvPicPr>
          <p:nvPr/>
        </p:nvPicPr>
        <p:blipFill>
          <a:blip r:embed="rId6" cstate="screen"/>
          <a:srcRect/>
          <a:stretch>
            <a:fillRect/>
          </a:stretch>
        </p:blipFill>
        <p:spPr bwMode="auto">
          <a:xfrm>
            <a:off x="-1522413" y="1635646"/>
            <a:ext cx="363538" cy="381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29" descr="Untitled-2"/>
          <p:cNvPicPr>
            <a:picLocks noChangeAspect="1" noChangeArrowheads="1" noCrop="1"/>
          </p:cNvPicPr>
          <p:nvPr/>
        </p:nvPicPr>
        <p:blipFill>
          <a:blip r:embed="rId6" cstate="screen"/>
          <a:srcRect/>
          <a:stretch>
            <a:fillRect/>
          </a:stretch>
        </p:blipFill>
        <p:spPr bwMode="auto">
          <a:xfrm>
            <a:off x="-844550" y="1711846"/>
            <a:ext cx="142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30" descr="Untitled-2"/>
          <p:cNvPicPr>
            <a:picLocks noChangeAspect="1" noChangeArrowheads="1" noCrop="1"/>
          </p:cNvPicPr>
          <p:nvPr/>
        </p:nvPicPr>
        <p:blipFill>
          <a:blip r:embed="rId6" cstate="screen"/>
          <a:srcRect/>
          <a:stretch>
            <a:fillRect/>
          </a:stretch>
        </p:blipFill>
        <p:spPr bwMode="auto">
          <a:xfrm>
            <a:off x="-1857375" y="1788046"/>
            <a:ext cx="144462" cy="152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31" descr="Untitled-2"/>
          <p:cNvPicPr>
            <a:picLocks noChangeAspect="1" noChangeArrowheads="1" noCrop="1"/>
          </p:cNvPicPr>
          <p:nvPr/>
        </p:nvPicPr>
        <p:blipFill>
          <a:blip r:embed="rId6" cstate="screen"/>
          <a:srcRect/>
          <a:stretch>
            <a:fillRect/>
          </a:stretch>
        </p:blipFill>
        <p:spPr bwMode="auto">
          <a:xfrm>
            <a:off x="-1704975" y="1864246"/>
            <a:ext cx="144462" cy="1524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32" descr="Untitled-2"/>
          <p:cNvPicPr>
            <a:picLocks noChangeAspect="1" noChangeArrowheads="1" noCrop="1"/>
          </p:cNvPicPr>
          <p:nvPr/>
        </p:nvPicPr>
        <p:blipFill>
          <a:blip r:embed="rId6" cstate="screen"/>
          <a:srcRect/>
          <a:stretch>
            <a:fillRect/>
          </a:stretch>
        </p:blipFill>
        <p:spPr bwMode="auto">
          <a:xfrm>
            <a:off x="-617538" y="1788046"/>
            <a:ext cx="1444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33" descr="Untitled-2"/>
          <p:cNvPicPr>
            <a:picLocks noChangeAspect="1" noChangeArrowheads="1" noCrop="1"/>
          </p:cNvPicPr>
          <p:nvPr/>
        </p:nvPicPr>
        <p:blipFill>
          <a:blip r:embed="rId6" cstate="screen"/>
          <a:srcRect/>
          <a:stretch>
            <a:fillRect/>
          </a:stretch>
        </p:blipFill>
        <p:spPr bwMode="auto">
          <a:xfrm>
            <a:off x="-396875" y="1864246"/>
            <a:ext cx="144462" cy="152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34" descr="Untitled-2"/>
          <p:cNvPicPr>
            <a:picLocks noChangeAspect="1" noChangeArrowheads="1" noCrop="1"/>
          </p:cNvPicPr>
          <p:nvPr/>
        </p:nvPicPr>
        <p:blipFill>
          <a:blip r:embed="rId6" cstate="screen"/>
          <a:srcRect/>
          <a:stretch>
            <a:fillRect/>
          </a:stretch>
        </p:blipFill>
        <p:spPr bwMode="auto">
          <a:xfrm>
            <a:off x="-2222500" y="1921396"/>
            <a:ext cx="142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35" descr="Untitled-2"/>
          <p:cNvPicPr>
            <a:picLocks noChangeAspect="1" noChangeArrowheads="1" noCrop="1"/>
          </p:cNvPicPr>
          <p:nvPr/>
        </p:nvPicPr>
        <p:blipFill>
          <a:blip r:embed="rId6" cstate="screen"/>
          <a:srcRect/>
          <a:stretch>
            <a:fillRect/>
          </a:stretch>
        </p:blipFill>
        <p:spPr bwMode="auto">
          <a:xfrm>
            <a:off x="-1235075" y="1940446"/>
            <a:ext cx="142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36" descr="Untitled-2"/>
          <p:cNvPicPr>
            <a:picLocks noChangeAspect="1" noChangeArrowheads="1" noCrop="1"/>
          </p:cNvPicPr>
          <p:nvPr/>
        </p:nvPicPr>
        <p:blipFill>
          <a:blip r:embed="rId6" cstate="screen"/>
          <a:srcRect/>
          <a:stretch>
            <a:fillRect/>
          </a:stretch>
        </p:blipFill>
        <p:spPr bwMode="auto">
          <a:xfrm>
            <a:off x="-1008063" y="2016646"/>
            <a:ext cx="144463" cy="152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37" descr="Untitled-2"/>
          <p:cNvPicPr>
            <a:picLocks noChangeAspect="1" noChangeArrowheads="1" noCrop="1"/>
          </p:cNvPicPr>
          <p:nvPr/>
        </p:nvPicPr>
        <p:blipFill>
          <a:blip r:embed="rId6" cstate="screen"/>
          <a:srcRect/>
          <a:stretch>
            <a:fillRect/>
          </a:stretch>
        </p:blipFill>
        <p:spPr bwMode="auto">
          <a:xfrm>
            <a:off x="-2759075" y="2016646"/>
            <a:ext cx="142875" cy="152400"/>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2843808" y="915566"/>
            <a:ext cx="4977645" cy="1277273"/>
          </a:xfrm>
          <a:prstGeom prst="rect">
            <a:avLst/>
          </a:prstGeom>
          <a:effectLst/>
        </p:spPr>
        <p:txBody>
          <a:bodyPr wrap="none">
            <a:spAutoFit/>
          </a:bodyPr>
          <a:lstStyle/>
          <a:p>
            <a:pPr lvl="0" algn="ctr"/>
            <a:r>
              <a:rPr lang="zh-CN" altLang="en-US" sz="7700" kern="0" spc="-300" dirty="0">
                <a:solidFill>
                  <a:srgbClr val="E71E17"/>
                </a:solidFill>
                <a:latin typeface="华文中宋" panose="02010600040101010101" pitchFamily="2" charset="-122"/>
                <a:ea typeface="华文中宋" panose="02010600040101010101" pitchFamily="2" charset="-122"/>
              </a:rPr>
              <a:t>喜迎十九大</a:t>
            </a:r>
            <a:endParaRPr lang="en-US" altLang="zh-CN" sz="7700" kern="0" spc="-300" dirty="0">
              <a:solidFill>
                <a:srgbClr val="E71E17"/>
              </a:solidFill>
              <a:latin typeface="华文中宋" panose="02010600040101010101" pitchFamily="2" charset="-122"/>
              <a:ea typeface="华文中宋" panose="02010600040101010101" pitchFamily="2" charset="-122"/>
            </a:endParaRPr>
          </a:p>
        </p:txBody>
      </p:sp>
      <p:sp>
        <p:nvSpPr>
          <p:cNvPr id="26" name="TextBox 8"/>
          <p:cNvSpPr txBox="1"/>
          <p:nvPr/>
        </p:nvSpPr>
        <p:spPr>
          <a:xfrm>
            <a:off x="3452021" y="2179803"/>
            <a:ext cx="3236785" cy="523220"/>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全国深入贯彻党的十八届六</a:t>
            </a:r>
            <a:r>
              <a:rPr lang="zh-CN" altLang="en-US" sz="1400" b="1" kern="0" dirty="0">
                <a:solidFill>
                  <a:srgbClr val="E71E17"/>
                </a:solidFill>
                <a:latin typeface="微软雅黑" panose="020B0503020204020204" pitchFamily="34" charset="-122"/>
                <a:ea typeface="微软雅黑" panose="020B0503020204020204" pitchFamily="34" charset="-122"/>
              </a:rPr>
              <a:t>中全会精神</a:t>
            </a:r>
            <a:endParaRPr lang="en-US" altLang="zh-CN" sz="1400" b="1" kern="0" dirty="0">
              <a:solidFill>
                <a:srgbClr val="E71E17"/>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以优异的成绩迎接党的十九大胜利召开</a:t>
            </a:r>
          </a:p>
        </p:txBody>
      </p:sp>
      <p:pic>
        <p:nvPicPr>
          <p:cNvPr id="4" name="图片 3"/>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 contrast="30000"/>
                    </a14:imgEffect>
                  </a14:imgLayer>
                </a14:imgProps>
              </a:ext>
            </a:extLst>
          </a:blip>
          <a:stretch>
            <a:fillRect/>
          </a:stretch>
        </p:blipFill>
        <p:spPr>
          <a:xfrm>
            <a:off x="1775062" y="979500"/>
            <a:ext cx="1210294" cy="1210294"/>
          </a:xfrm>
          <a:prstGeom prst="rect">
            <a:avLst/>
          </a:prstGeom>
        </p:spPr>
      </p:pic>
      <p:sp>
        <p:nvSpPr>
          <p:cNvPr id="30" name="TextBox 8"/>
          <p:cNvSpPr txBox="1"/>
          <p:nvPr/>
        </p:nvSpPr>
        <p:spPr>
          <a:xfrm>
            <a:off x="2626433" y="2731669"/>
            <a:ext cx="4887960" cy="415498"/>
          </a:xfrm>
          <a:prstGeom prst="rect">
            <a:avLst/>
          </a:prstGeom>
          <a:noFill/>
          <a:effectLst/>
        </p:spPr>
        <p:txBody>
          <a:bodyPr wrap="square" rtlCol="0">
            <a:spAutoFit/>
          </a:bodyPr>
          <a:lstStyle/>
          <a:p>
            <a:pPr lvl="0" algn="ctr">
              <a:defRPr/>
            </a:pPr>
            <a:r>
              <a:rPr lang="en-US" altLang="zh-CN" sz="700" kern="0" dirty="0">
                <a:solidFill>
                  <a:schemeClr val="accent6">
                    <a:lumMod val="60000"/>
                    <a:lumOff val="40000"/>
                  </a:schemeClr>
                </a:solidFill>
                <a:latin typeface="微软雅黑" panose="020B0503020204020204" pitchFamily="34" charset="-122"/>
                <a:ea typeface="微软雅黑" panose="020B0503020204020204" pitchFamily="34" charset="-122"/>
              </a:rPr>
              <a:t>THOROUGHLY IMPLEMENT THE PARTY'S SPIRIT IN THE SIXTH PLENARY SESSION OF THE 18TH CPC CENTRAL COMMITTEEGREET THE NINETEEN GREAT VICTORIES OF THE PARTY</a:t>
            </a:r>
          </a:p>
          <a:p>
            <a:pPr lvl="0" algn="ctr">
              <a:defRPr/>
            </a:pPr>
            <a:r>
              <a:rPr lang="en-US" altLang="zh-CN" sz="700" kern="0" dirty="0">
                <a:solidFill>
                  <a:schemeClr val="accent6">
                    <a:lumMod val="60000"/>
                    <a:lumOff val="40000"/>
                  </a:schemeClr>
                </a:solidFill>
                <a:latin typeface="微软雅黑" panose="020B0503020204020204" pitchFamily="34" charset="-122"/>
                <a:ea typeface="微软雅黑" panose="020B0503020204020204" pitchFamily="34" charset="-122"/>
              </a:rPr>
              <a:t> WITH EXCELLENT RESULTS</a:t>
            </a:r>
            <a:endParaRPr kumimoji="0" lang="zh-CN" altLang="en-US" sz="700" i="0" u="none" strike="noStrike" kern="0" cap="none" spc="0" normalizeH="0" baseline="0" noProof="0" dirty="0">
              <a:ln>
                <a:noFill/>
              </a:ln>
              <a:solidFill>
                <a:schemeClr val="accent6">
                  <a:lumMod val="60000"/>
                  <a:lumOff val="40000"/>
                </a:schemeClr>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22222E-6 1.7284E-6 L 1.325 1.7284E-6 " pathEditMode="relative" rAng="0" ptsTypes="AA">
                                      <p:cBhvr>
                                        <p:cTn id="6" dur="1000" fill="hold"/>
                                        <p:tgtEl>
                                          <p:spTgt spid="16"/>
                                        </p:tgtEl>
                                        <p:attrNameLst>
                                          <p:attrName>ppt_x</p:attrName>
                                          <p:attrName>ppt_y</p:attrName>
                                        </p:attrNameLst>
                                      </p:cBhvr>
                                      <p:rCtr x="66250" y="0"/>
                                    </p:animMotion>
                                  </p:childTnLst>
                                </p:cTn>
                              </p:par>
                              <p:par>
                                <p:cTn id="7" presetID="0" presetClass="path" presetSubtype="0" accel="50000" decel="50000" fill="hold" nodeType="withEffect">
                                  <p:stCondLst>
                                    <p:cond delay="600"/>
                                  </p:stCondLst>
                                  <p:childTnLst>
                                    <p:animMotion origin="layout" path="M -1.38889E-6 -8.64198E-7 L 1.325 -8.64198E-7 " pathEditMode="relative" rAng="0" ptsTypes="AA">
                                      <p:cBhvr>
                                        <p:cTn id="8" dur="1000" fill="hold"/>
                                        <p:tgtEl>
                                          <p:spTgt spid="17"/>
                                        </p:tgtEl>
                                        <p:attrNameLst>
                                          <p:attrName>ppt_x</p:attrName>
                                          <p:attrName>ppt_y</p:attrName>
                                        </p:attrNameLst>
                                      </p:cBhvr>
                                      <p:rCtr x="66250" y="0"/>
                                    </p:animMotion>
                                  </p:childTnLst>
                                </p:cTn>
                              </p:par>
                              <p:par>
                                <p:cTn id="9" presetID="0" presetClass="path" presetSubtype="0" accel="50000" decel="50000" fill="hold" nodeType="withEffect">
                                  <p:stCondLst>
                                    <p:cond delay="100"/>
                                  </p:stCondLst>
                                  <p:childTnLst>
                                    <p:animMotion origin="layout" path="M -1.11111E-6 4.32099E-6 L 1.325 4.32099E-6 " pathEditMode="relative" rAng="0" ptsTypes="AA">
                                      <p:cBhvr>
                                        <p:cTn id="10" dur="1000" fill="hold"/>
                                        <p:tgtEl>
                                          <p:spTgt spid="18"/>
                                        </p:tgtEl>
                                        <p:attrNameLst>
                                          <p:attrName>ppt_x</p:attrName>
                                          <p:attrName>ppt_y</p:attrName>
                                        </p:attrNameLst>
                                      </p:cBhvr>
                                      <p:rCtr x="66250" y="0"/>
                                    </p:animMotion>
                                  </p:childTnLst>
                                </p:cTn>
                              </p:par>
                              <p:par>
                                <p:cTn id="11" presetID="0" presetClass="path" presetSubtype="0" accel="50000" decel="50000" fill="hold" nodeType="withEffect">
                                  <p:stCondLst>
                                    <p:cond delay="400"/>
                                  </p:stCondLst>
                                  <p:childTnLst>
                                    <p:animMotion origin="layout" path="M 2.22222E-6 -4.93827E-7 L 1.325 -4.93827E-7 " pathEditMode="relative" rAng="0" ptsTypes="AA">
                                      <p:cBhvr>
                                        <p:cTn id="12" dur="1000" fill="hold"/>
                                        <p:tgtEl>
                                          <p:spTgt spid="19"/>
                                        </p:tgtEl>
                                        <p:attrNameLst>
                                          <p:attrName>ppt_x</p:attrName>
                                          <p:attrName>ppt_y</p:attrName>
                                        </p:attrNameLst>
                                      </p:cBhvr>
                                      <p:rCtr x="66250" y="0"/>
                                    </p:animMotion>
                                  </p:childTnLst>
                                </p:cTn>
                              </p:par>
                              <p:par>
                                <p:cTn id="13" presetID="0" presetClass="path" presetSubtype="0" accel="50000" decel="50000" fill="hold" nodeType="withEffect">
                                  <p:stCondLst>
                                    <p:cond delay="700"/>
                                  </p:stCondLst>
                                  <p:childTnLst>
                                    <p:animMotion origin="layout" path="M -1.38889E-6 4.32099E-6 L 1.325 4.32099E-6 " pathEditMode="relative" rAng="0" ptsTypes="AA">
                                      <p:cBhvr>
                                        <p:cTn id="14" dur="1000" fill="hold"/>
                                        <p:tgtEl>
                                          <p:spTgt spid="20"/>
                                        </p:tgtEl>
                                        <p:attrNameLst>
                                          <p:attrName>ppt_x</p:attrName>
                                          <p:attrName>ppt_y</p:attrName>
                                        </p:attrNameLst>
                                      </p:cBhvr>
                                      <p:rCtr x="66250" y="0"/>
                                    </p:animMotion>
                                  </p:childTnLst>
                                </p:cTn>
                              </p:par>
                              <p:par>
                                <p:cTn id="15" presetID="0" presetClass="path" presetSubtype="0" accel="50000" decel="50000" fill="hold" nodeType="withEffect">
                                  <p:stCondLst>
                                    <p:cond delay="200"/>
                                  </p:stCondLst>
                                  <p:childTnLst>
                                    <p:animMotion origin="layout" path="M -3.33333E-6 -4.93827E-7 L 1.325 -4.93827E-7 " pathEditMode="relative" rAng="0" ptsTypes="AA">
                                      <p:cBhvr>
                                        <p:cTn id="16" dur="1000" fill="hold"/>
                                        <p:tgtEl>
                                          <p:spTgt spid="22"/>
                                        </p:tgtEl>
                                        <p:attrNameLst>
                                          <p:attrName>ppt_x</p:attrName>
                                          <p:attrName>ppt_y</p:attrName>
                                        </p:attrNameLst>
                                      </p:cBhvr>
                                      <p:rCtr x="66250" y="0"/>
                                    </p:animMotion>
                                  </p:childTnLst>
                                </p:cTn>
                              </p:par>
                              <p:par>
                                <p:cTn id="17" presetID="0" presetClass="path" presetSubtype="0" accel="50000" decel="50000" fill="hold" nodeType="withEffect">
                                  <p:stCondLst>
                                    <p:cond delay="300"/>
                                  </p:stCondLst>
                                  <p:childTnLst>
                                    <p:animMotion origin="layout" path="M 3.05556E-6 -1.60494E-6 L 1.325 -1.60494E-6 " pathEditMode="relative" rAng="0" ptsTypes="AA">
                                      <p:cBhvr>
                                        <p:cTn id="18" dur="1000" fill="hold"/>
                                        <p:tgtEl>
                                          <p:spTgt spid="23"/>
                                        </p:tgtEl>
                                        <p:attrNameLst>
                                          <p:attrName>ppt_x</p:attrName>
                                          <p:attrName>ppt_y</p:attrName>
                                        </p:attrNameLst>
                                      </p:cBhvr>
                                      <p:rCtr x="66250" y="0"/>
                                    </p:animMotion>
                                  </p:childTnLst>
                                </p:cTn>
                              </p:par>
                              <p:par>
                                <p:cTn id="19" presetID="0" presetClass="path" presetSubtype="0" accel="50000" decel="50000" fill="hold" nodeType="withEffect">
                                  <p:stCondLst>
                                    <p:cond delay="600"/>
                                  </p:stCondLst>
                                  <p:childTnLst>
                                    <p:animMotion origin="layout" path="M -3.05556E-6 4.69136E-6 L 1.325 4.69136E-6 " pathEditMode="relative" rAng="0" ptsTypes="AA">
                                      <p:cBhvr>
                                        <p:cTn id="20" dur="1000" fill="hold"/>
                                        <p:tgtEl>
                                          <p:spTgt spid="24"/>
                                        </p:tgtEl>
                                        <p:attrNameLst>
                                          <p:attrName>ppt_x</p:attrName>
                                          <p:attrName>ppt_y</p:attrName>
                                        </p:attrNameLst>
                                      </p:cBhvr>
                                      <p:rCtr x="66250" y="0"/>
                                    </p:animMotion>
                                  </p:childTnLst>
                                </p:cTn>
                              </p:par>
                              <p:par>
                                <p:cTn id="21" presetID="0" presetClass="path" presetSubtype="0" accel="50000" decel="50000" fill="hold" nodeType="withEffect">
                                  <p:stCondLst>
                                    <p:cond delay="100"/>
                                  </p:stCondLst>
                                  <p:childTnLst>
                                    <p:animMotion origin="layout" path="M -3.05556E-6 -1.23457E-7 L 1.325 -1.23457E-7 " pathEditMode="relative" rAng="0" ptsTypes="AA">
                                      <p:cBhvr>
                                        <p:cTn id="22" dur="1000" fill="hold"/>
                                        <p:tgtEl>
                                          <p:spTgt spid="28"/>
                                        </p:tgtEl>
                                        <p:attrNameLst>
                                          <p:attrName>ppt_x</p:attrName>
                                          <p:attrName>ppt_y</p:attrName>
                                        </p:attrNameLst>
                                      </p:cBhvr>
                                      <p:rCtr x="66250" y="0"/>
                                    </p:animMotion>
                                  </p:childTnLst>
                                </p:cTn>
                              </p:par>
                              <p:par>
                                <p:cTn id="23" presetID="0" presetClass="path" presetSubtype="0" accel="50000" decel="50000" fill="hold" nodeType="withEffect">
                                  <p:stCondLst>
                                    <p:cond delay="700"/>
                                  </p:stCondLst>
                                  <p:childTnLst>
                                    <p:animMotion origin="layout" path="M 3.61111E-6 -1.23457E-7 L 1.325 -1.23457E-7 " pathEditMode="relative" rAng="0" ptsTypes="AA">
                                      <p:cBhvr>
                                        <p:cTn id="24" dur="1000" fill="hold"/>
                                        <p:tgtEl>
                                          <p:spTgt spid="29"/>
                                        </p:tgtEl>
                                        <p:attrNameLst>
                                          <p:attrName>ppt_x</p:attrName>
                                          <p:attrName>ppt_y</p:attrName>
                                        </p:attrNameLst>
                                      </p:cBhvr>
                                      <p:rCtr x="66250" y="0"/>
                                    </p:animMotion>
                                  </p:childTnLst>
                                </p:cTn>
                              </p:par>
                              <p:par>
                                <p:cTn id="25" presetID="31" presetClass="entr" presetSubtype="0" fill="hold" nodeType="withEffect">
                                  <p:stCondLst>
                                    <p:cond delay="140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1800"/>
                                        <p:tgtEl>
                                          <p:spTgt spid="25"/>
                                        </p:tgtEl>
                                      </p:cBhvr>
                                    </p:animEffect>
                                  </p:childTnLst>
                                </p:cTn>
                              </p:par>
                              <p:par>
                                <p:cTn id="35" presetID="2" presetClass="entr" presetSubtype="8" decel="10000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75" fill="hold"/>
                                        <p:tgtEl>
                                          <p:spTgt spid="34"/>
                                        </p:tgtEl>
                                        <p:attrNameLst>
                                          <p:attrName>ppt_x</p:attrName>
                                        </p:attrNameLst>
                                      </p:cBhvr>
                                      <p:tavLst>
                                        <p:tav tm="0">
                                          <p:val>
                                            <p:strVal val="0-#ppt_w/2"/>
                                          </p:val>
                                        </p:tav>
                                        <p:tav tm="100000">
                                          <p:val>
                                            <p:strVal val="#ppt_x"/>
                                          </p:val>
                                        </p:tav>
                                      </p:tavLst>
                                    </p:anim>
                                    <p:anim calcmode="lin" valueType="num">
                                      <p:cBhvr additive="base">
                                        <p:cTn id="38" dur="1375" fill="hold"/>
                                        <p:tgtEl>
                                          <p:spTgt spid="34"/>
                                        </p:tgtEl>
                                        <p:attrNameLst>
                                          <p:attrName>ppt_y</p:attrName>
                                        </p:attrNameLst>
                                      </p:cBhvr>
                                      <p:tavLst>
                                        <p:tav tm="0">
                                          <p:val>
                                            <p:strVal val="#ppt_y"/>
                                          </p:val>
                                        </p:tav>
                                        <p:tav tm="100000">
                                          <p:val>
                                            <p:strVal val="#ppt_y"/>
                                          </p:val>
                                        </p:tav>
                                      </p:tavLst>
                                    </p:anim>
                                  </p:childTnLst>
                                </p:cTn>
                              </p:par>
                              <p:par>
                                <p:cTn id="39" presetID="2" presetClass="entr" presetSubtype="8" decel="10000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400" fill="hold"/>
                                        <p:tgtEl>
                                          <p:spTgt spid="33"/>
                                        </p:tgtEl>
                                        <p:attrNameLst>
                                          <p:attrName>ppt_x</p:attrName>
                                        </p:attrNameLst>
                                      </p:cBhvr>
                                      <p:tavLst>
                                        <p:tav tm="0">
                                          <p:val>
                                            <p:strVal val="0-#ppt_w/2"/>
                                          </p:val>
                                        </p:tav>
                                        <p:tav tm="100000">
                                          <p:val>
                                            <p:strVal val="#ppt_x"/>
                                          </p:val>
                                        </p:tav>
                                      </p:tavLst>
                                    </p:anim>
                                    <p:anim calcmode="lin" valueType="num">
                                      <p:cBhvr additive="base">
                                        <p:cTn id="42" dur="14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16" presetClass="entr" presetSubtype="21"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1200"/>
                                        <p:tgtEl>
                                          <p:spTgt spid="26"/>
                                        </p:tgtEl>
                                      </p:cBhvr>
                                    </p:animEffect>
                                  </p:childTnLst>
                                </p:cTn>
                              </p:par>
                            </p:childTnLst>
                          </p:cTn>
                        </p:par>
                        <p:par>
                          <p:cTn id="47" fill="hold">
                            <p:stCondLst>
                              <p:cond delay="4500"/>
                            </p:stCondLst>
                            <p:childTnLst>
                              <p:par>
                                <p:cTn id="48" presetID="47"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1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928361"/>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55393"/>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panose="020B0503020204020204" pitchFamily="34" charset="-122"/>
                <a:ea typeface="微软雅黑" panose="020B0503020204020204" pitchFamily="34" charset="-122"/>
              </a:rPr>
              <a:t>精准扶贫    攻坚克难 </a:t>
            </a:r>
            <a:endParaRPr lang="en-US" altLang="zh-CN" sz="3700" b="1" dirty="0">
              <a:solidFill>
                <a:srgbClr val="E71E17"/>
              </a:solidFill>
              <a:latin typeface="微软雅黑" panose="020B0503020204020204" pitchFamily="34" charset="-122"/>
              <a:ea typeface="微软雅黑" panose="020B0503020204020204" pitchFamily="34" charset="-122"/>
            </a:endParaRPr>
          </a:p>
          <a:p>
            <a:pPr algn="ctr"/>
            <a:r>
              <a:rPr lang="zh-CN" altLang="en-US" sz="3700" b="1" dirty="0">
                <a:solidFill>
                  <a:srgbClr val="E71E17"/>
                </a:solidFill>
                <a:latin typeface="微软雅黑" panose="020B0503020204020204" pitchFamily="34" charset="-122"/>
                <a:ea typeface="微软雅黑" panose="020B0503020204020204" pitchFamily="34" charset="-122"/>
              </a:rPr>
              <a:t>践行庄严承诺</a:t>
            </a:r>
          </a:p>
        </p:txBody>
      </p:sp>
      <p:sp>
        <p:nvSpPr>
          <p:cNvPr id="23" name="TextBox 8"/>
          <p:cNvSpPr txBox="1"/>
          <p:nvPr/>
        </p:nvSpPr>
        <p:spPr>
          <a:xfrm>
            <a:off x="3168442" y="3014831"/>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panose="020B0503020204020204" pitchFamily="34" charset="-122"/>
                <a:ea typeface="微软雅黑" panose="020B0503020204020204" pitchFamily="34" charset="-122"/>
              </a:rPr>
              <a:t>以优异的成绩迎接党的十九大胜利召开</a:t>
            </a:r>
          </a:p>
        </p:txBody>
      </p:sp>
      <p:pic>
        <p:nvPicPr>
          <p:cNvPr id="13" name="图片 12"/>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743397" y="592347"/>
            <a:ext cx="2795936" cy="1271546"/>
          </a:xfrm>
          <a:prstGeom prst="rect">
            <a:avLst/>
          </a:prstGeom>
        </p:spPr>
      </p:pic>
      <p:sp>
        <p:nvSpPr>
          <p:cNvPr id="14" name="矩形 1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panose="020B0503020204020204" pitchFamily="34" charset="-122"/>
                <a:ea typeface="微软雅黑" panose="020B0503020204020204" pitchFamily="34" charset="-122"/>
              </a:rPr>
              <a:t>第二章</a:t>
            </a:r>
          </a:p>
        </p:txBody>
      </p:sp>
    </p:spTree>
  </p:cSld>
  <p:clrMapOvr>
    <a:masterClrMapping/>
  </p:clrMapOvr>
  <mc:AlternateContent xmlns:mc="http://schemas.openxmlformats.org/markup-compatibility/2006" xmlns:p15="http://schemas.microsoft.com/office/powerpoint/2012/main">
    <mc:Choice Requires="p15">
      <p:transition spd="slow" advTm="3000">
        <p15:prstTrans prst="origami"/>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18" presetClass="entr" presetSubtype="3"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upRight)">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a:blip r:embed="rId4"/>
          <a:stretch>
            <a:fillRect/>
          </a:stretch>
        </p:blipFill>
        <p:spPr>
          <a:xfrm>
            <a:off x="2872490" y="989046"/>
            <a:ext cx="5709013" cy="3094872"/>
          </a:xfrm>
          <a:prstGeom prst="rect">
            <a:avLst/>
          </a:prstGeom>
        </p:spPr>
      </p:pic>
      <p:sp>
        <p:nvSpPr>
          <p:cNvPr id="38" name="矩形 37"/>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精准扶贫 攻坚克难 践行庄严承诺</a:t>
            </a:r>
          </a:p>
        </p:txBody>
      </p:sp>
      <p:cxnSp>
        <p:nvCxnSpPr>
          <p:cNvPr id="31" name="直接连接符 30"/>
          <p:cNvCxnSpPr/>
          <p:nvPr/>
        </p:nvCxnSpPr>
        <p:spPr>
          <a:xfrm>
            <a:off x="3198905" y="2819116"/>
            <a:ext cx="4878542"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876647" y="1133062"/>
            <a:ext cx="1872208" cy="1872208"/>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000282" y="1372566"/>
            <a:ext cx="1584176" cy="1446550"/>
          </a:xfrm>
          <a:prstGeom prst="rect">
            <a:avLst/>
          </a:prstGeom>
        </p:spPr>
        <p:txBody>
          <a:bodyPr wrap="square">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rPr>
              <a:t>脱贫</a:t>
            </a:r>
            <a:endParaRPr lang="en-US" altLang="zh-CN" sz="4400" b="1" dirty="0">
              <a:solidFill>
                <a:schemeClr val="accent1"/>
              </a:solidFill>
              <a:latin typeface="微软雅黑" panose="020B0503020204020204" pitchFamily="34" charset="-122"/>
              <a:ea typeface="微软雅黑" panose="020B0503020204020204" pitchFamily="34" charset="-122"/>
            </a:endParaRPr>
          </a:p>
          <a:p>
            <a:pPr algn="ctr"/>
            <a:r>
              <a:rPr lang="zh-CN" altLang="en-US" sz="4400" b="1" dirty="0">
                <a:solidFill>
                  <a:schemeClr val="accent1"/>
                </a:solidFill>
                <a:latin typeface="微软雅黑" panose="020B0503020204020204" pitchFamily="34" charset="-122"/>
                <a:ea typeface="微软雅黑" panose="020B0503020204020204" pitchFamily="34" charset="-122"/>
              </a:rPr>
              <a:t>攻坚</a:t>
            </a:r>
          </a:p>
        </p:txBody>
      </p:sp>
      <p:sp>
        <p:nvSpPr>
          <p:cNvPr id="39" name="文本框 38"/>
          <p:cNvSpPr txBox="1"/>
          <p:nvPr/>
        </p:nvSpPr>
        <p:spPr>
          <a:xfrm>
            <a:off x="611560" y="3084154"/>
            <a:ext cx="2260930" cy="615553"/>
          </a:xfrm>
          <a:prstGeom prst="rect">
            <a:avLst/>
          </a:prstGeom>
          <a:noFill/>
        </p:spPr>
        <p:txBody>
          <a:bodyPr wrap="square" rtlCol="0">
            <a:spAutoFit/>
          </a:bodyPr>
          <a:lstStyle/>
          <a:p>
            <a:pPr algn="ctr"/>
            <a:r>
              <a:rPr lang="zh-CN" altLang="en-US" sz="1700" dirty="0">
                <a:solidFill>
                  <a:schemeClr val="accent5"/>
                </a:solidFill>
                <a:latin typeface="微软雅黑" panose="020B0503020204020204" pitchFamily="34" charset="-122"/>
                <a:ea typeface="微软雅黑" panose="020B0503020204020204" pitchFamily="34" charset="-122"/>
              </a:rPr>
              <a:t>是全面建成小康社会最艰巨的任务</a:t>
            </a:r>
          </a:p>
        </p:txBody>
      </p:sp>
      <p:sp>
        <p:nvSpPr>
          <p:cNvPr id="40" name="矩形 39"/>
          <p:cNvSpPr/>
          <p:nvPr/>
        </p:nvSpPr>
        <p:spPr>
          <a:xfrm>
            <a:off x="3486677" y="1368881"/>
            <a:ext cx="4272776" cy="674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dirty="0">
                <a:solidFill>
                  <a:srgbClr val="E71E17"/>
                </a:solidFill>
                <a:latin typeface="微软雅黑" panose="020B0503020204020204" pitchFamily="34" charset="-122"/>
                <a:ea typeface="微软雅黑" panose="020B0503020204020204" pitchFamily="34" charset="-122"/>
              </a:rPr>
              <a:t>习近平总书记指出</a:t>
            </a:r>
          </a:p>
        </p:txBody>
      </p:sp>
      <p:sp>
        <p:nvSpPr>
          <p:cNvPr id="41" name="MH_Desc_1"/>
          <p:cNvSpPr/>
          <p:nvPr/>
        </p:nvSpPr>
        <p:spPr>
          <a:xfrm>
            <a:off x="3185717" y="2052376"/>
            <a:ext cx="4963737" cy="832221"/>
          </a:xfrm>
          <a:prstGeom prst="rect">
            <a:avLst/>
          </a:prstGeom>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just" eaLnBrk="1" fontAlgn="auto" hangingPunct="1">
              <a:lnSpc>
                <a:spcPct val="150000"/>
              </a:lnSpc>
              <a:spcBef>
                <a:spcPts val="0"/>
              </a:spcBef>
              <a:spcAft>
                <a:spcPts val="0"/>
              </a:spcAft>
              <a:defRPr/>
            </a:pPr>
            <a:r>
              <a:rPr lang="zh-CN" altLang="en-US"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rPr>
              <a:t>我们要立下愚公移山志，咬定目标、实干苦干，坚决打赢脱贫攻坚战，确保到</a:t>
            </a:r>
            <a:r>
              <a:rPr lang="en-US" altLang="zh-CN"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rPr>
              <a:t>2020</a:t>
            </a:r>
            <a:r>
              <a:rPr lang="zh-CN" altLang="en-US"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rPr>
              <a:t>年所有贫困地区和贫困人口一道迈入全面小康社会。</a:t>
            </a:r>
          </a:p>
        </p:txBody>
      </p:sp>
      <p:sp>
        <p:nvSpPr>
          <p:cNvPr id="42" name="矩形 41"/>
          <p:cNvSpPr/>
          <p:nvPr/>
        </p:nvSpPr>
        <p:spPr>
          <a:xfrm>
            <a:off x="3202328" y="2895632"/>
            <a:ext cx="4572000" cy="613694"/>
          </a:xfrm>
          <a:prstGeom prst="rect">
            <a:avLst/>
          </a:prstGeom>
        </p:spPr>
        <p:txBody>
          <a:bodyPr/>
          <a:lstStyle/>
          <a:p>
            <a:pPr algn="just">
              <a:lnSpc>
                <a:spcPct val="150000"/>
              </a:lnSpc>
            </a:pPr>
            <a:r>
              <a:rPr lang="zh-CN" altLang="en-US"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rPr>
              <a:t>五年来，党中央作出新部署，各级政府立下军令状，攻坚克难、砥砺奋进，通过精准扶贫，使数千万人摆脱了贫困。</a:t>
            </a:r>
            <a:endParaRPr lang="zh-CN" altLang="zh-CN"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1" name="矩形 10"/>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par>
                          <p:cTn id="21" fill="hold">
                            <p:stCondLst>
                              <p:cond delay="1500"/>
                            </p:stCondLst>
                            <p:childTnLst>
                              <p:par>
                                <p:cTn id="22" presetID="50" presetClass="entr" presetSubtype="0" decel="10000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strVal val="#ppt_w+.3"/>
                                          </p:val>
                                        </p:tav>
                                        <p:tav tm="100000">
                                          <p:val>
                                            <p:strVal val="#ppt_w"/>
                                          </p:val>
                                        </p:tav>
                                      </p:tavLst>
                                    </p:anim>
                                    <p:anim calcmode="lin" valueType="num">
                                      <p:cBhvr>
                                        <p:cTn id="25" dur="1000" fill="hold"/>
                                        <p:tgtEl>
                                          <p:spTgt spid="26"/>
                                        </p:tgtEl>
                                        <p:attrNameLst>
                                          <p:attrName>ppt_h</p:attrName>
                                        </p:attrNameLst>
                                      </p:cBhvr>
                                      <p:tavLst>
                                        <p:tav tm="0">
                                          <p:val>
                                            <p:strVal val="#ppt_h"/>
                                          </p:val>
                                        </p:tav>
                                        <p:tav tm="100000">
                                          <p:val>
                                            <p:strVal val="#ppt_h"/>
                                          </p:val>
                                        </p:tav>
                                      </p:tavLst>
                                    </p:anim>
                                    <p:animEffect transition="in" filter="fade">
                                      <p:cBhvr>
                                        <p:cTn id="26" dur="1000"/>
                                        <p:tgtEl>
                                          <p:spTgt spid="26"/>
                                        </p:tgtEl>
                                      </p:cBhvr>
                                    </p:animEffect>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500" fill="hold"/>
                                        <p:tgtEl>
                                          <p:spTgt spid="40"/>
                                        </p:tgtEl>
                                        <p:attrNameLst>
                                          <p:attrName>ppt_x</p:attrName>
                                        </p:attrNameLst>
                                      </p:cBhvr>
                                      <p:tavLst>
                                        <p:tav tm="0">
                                          <p:val>
                                            <p:strVal val="#ppt_x"/>
                                          </p:val>
                                        </p:tav>
                                        <p:tav tm="100000">
                                          <p:val>
                                            <p:strVal val="#ppt_x"/>
                                          </p:val>
                                        </p:tav>
                                      </p:tavLst>
                                    </p:anim>
                                    <p:anim calcmode="lin" valueType="num">
                                      <p:cBhvr additive="base">
                                        <p:cTn id="31" dur="500" fill="hold"/>
                                        <p:tgtEl>
                                          <p:spTgt spid="40"/>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par>
                          <p:cTn id="38" fill="hold">
                            <p:stCondLst>
                              <p:cond delay="65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700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42"/>
                                        </p:tgtEl>
                                        <p:attrNameLst>
                                          <p:attrName>style.visibility</p:attrName>
                                        </p:attrNameLst>
                                      </p:cBhvr>
                                      <p:to>
                                        <p:strVal val="visible"/>
                                      </p:to>
                                    </p:set>
                                    <p:anim calcmode="lin" valueType="num">
                                      <p:cBhvr>
                                        <p:cTn id="45" dur="500" fill="hold"/>
                                        <p:tgtEl>
                                          <p:spTgt spid="42"/>
                                        </p:tgtEl>
                                        <p:attrNameLst>
                                          <p:attrName>ppt_w</p:attrName>
                                        </p:attrNameLst>
                                      </p:cBhvr>
                                      <p:tavLst>
                                        <p:tav tm="0">
                                          <p:val>
                                            <p:fltVal val="0"/>
                                          </p:val>
                                        </p:tav>
                                        <p:tav tm="100000">
                                          <p:val>
                                            <p:strVal val="#ppt_w"/>
                                          </p:val>
                                        </p:tav>
                                      </p:tavLst>
                                    </p:anim>
                                    <p:anim calcmode="lin" valueType="num">
                                      <p:cBhvr>
                                        <p:cTn id="46" dur="500" fill="hold"/>
                                        <p:tgtEl>
                                          <p:spTgt spid="42"/>
                                        </p:tgtEl>
                                        <p:attrNameLst>
                                          <p:attrName>ppt_h</p:attrName>
                                        </p:attrNameLst>
                                      </p:cBhvr>
                                      <p:tavLst>
                                        <p:tav tm="0">
                                          <p:val>
                                            <p:fltVal val="0"/>
                                          </p:val>
                                        </p:tav>
                                        <p:tav tm="100000">
                                          <p:val>
                                            <p:strVal val="#ppt_h"/>
                                          </p:val>
                                        </p:tav>
                                      </p:tavLst>
                                    </p:anim>
                                    <p:animEffect transition="in" filter="fade">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精准扶贫 攻坚克难 践行庄严承诺</a:t>
            </a:r>
          </a:p>
        </p:txBody>
      </p:sp>
      <p:pic>
        <p:nvPicPr>
          <p:cNvPr id="3" name="图片 2"/>
          <p:cNvPicPr>
            <a:picLocks noChangeAspect="1"/>
          </p:cNvPicPr>
          <p:nvPr/>
        </p:nvPicPr>
        <p:blipFill>
          <a:blip r:embed="rId4"/>
          <a:stretch>
            <a:fillRect/>
          </a:stretch>
        </p:blipFill>
        <p:spPr>
          <a:xfrm>
            <a:off x="2872490" y="989046"/>
            <a:ext cx="5709013" cy="3094872"/>
          </a:xfrm>
          <a:prstGeom prst="rect">
            <a:avLst/>
          </a:prstGeom>
        </p:spPr>
      </p:pic>
      <p:sp>
        <p:nvSpPr>
          <p:cNvPr id="5" name="椭圆 4"/>
          <p:cNvSpPr/>
          <p:nvPr/>
        </p:nvSpPr>
        <p:spPr>
          <a:xfrm>
            <a:off x="876647" y="1133062"/>
            <a:ext cx="1872208" cy="1872208"/>
          </a:xfrm>
          <a:prstGeom prst="ellipse">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000282" y="1372566"/>
            <a:ext cx="1584176" cy="1446550"/>
          </a:xfrm>
          <a:prstGeom prst="rect">
            <a:avLst/>
          </a:prstGeom>
        </p:spPr>
        <p:txBody>
          <a:bodyPr wrap="square">
            <a:spAutoFit/>
          </a:bodyPr>
          <a:lstStyle/>
          <a:p>
            <a:pPr algn="ctr"/>
            <a:r>
              <a:rPr lang="zh-CN" altLang="en-US" sz="4400" b="1" dirty="0">
                <a:solidFill>
                  <a:schemeClr val="accent1"/>
                </a:solidFill>
                <a:latin typeface="微软雅黑" panose="020B0503020204020204" pitchFamily="34" charset="-122"/>
                <a:ea typeface="微软雅黑" panose="020B0503020204020204" pitchFamily="34" charset="-122"/>
              </a:rPr>
              <a:t>精准扶贫</a:t>
            </a:r>
          </a:p>
        </p:txBody>
      </p:sp>
      <p:sp>
        <p:nvSpPr>
          <p:cNvPr id="7" name="文本框 6"/>
          <p:cNvSpPr txBox="1"/>
          <p:nvPr/>
        </p:nvSpPr>
        <p:spPr>
          <a:xfrm>
            <a:off x="611560" y="3084154"/>
            <a:ext cx="2260930" cy="615553"/>
          </a:xfrm>
          <a:prstGeom prst="rect">
            <a:avLst/>
          </a:prstGeom>
          <a:noFill/>
        </p:spPr>
        <p:txBody>
          <a:bodyPr wrap="square" rtlCol="0">
            <a:spAutoFit/>
          </a:bodyPr>
          <a:lstStyle/>
          <a:p>
            <a:pPr algn="ctr"/>
            <a:r>
              <a:rPr lang="zh-CN" altLang="en-US" sz="1700" dirty="0">
                <a:solidFill>
                  <a:schemeClr val="accent5"/>
                </a:solidFill>
                <a:latin typeface="微软雅黑" panose="020B0503020204020204" pitchFamily="34" charset="-122"/>
                <a:ea typeface="微软雅黑" panose="020B0503020204020204" pitchFamily="34" charset="-122"/>
              </a:rPr>
              <a:t>新时期中国扶贫工作的重要指导思想</a:t>
            </a:r>
          </a:p>
        </p:txBody>
      </p:sp>
      <p:sp>
        <p:nvSpPr>
          <p:cNvPr id="11" name="MH_Desc_1"/>
          <p:cNvSpPr/>
          <p:nvPr/>
        </p:nvSpPr>
        <p:spPr>
          <a:xfrm>
            <a:off x="3185717" y="1624539"/>
            <a:ext cx="4963737" cy="832221"/>
          </a:xfrm>
          <a:prstGeom prst="rect">
            <a:avLst/>
          </a:prstGeom>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lvl="0" algn="just" eaLnBrk="1" fontAlgn="auto" hangingPunct="1">
              <a:lnSpc>
                <a:spcPct val="150000"/>
              </a:lnSpc>
              <a:spcBef>
                <a:spcPts val="0"/>
              </a:spcBef>
              <a:spcAft>
                <a:spcPts val="0"/>
              </a:spcAft>
              <a:defRPr/>
            </a:pPr>
            <a:r>
              <a:rPr lang="en-US" altLang="zh-CN"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rPr>
              <a:t>         2013</a:t>
            </a:r>
            <a:r>
              <a:rPr lang="zh-CN" altLang="en-US"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rPr>
              <a:t>年，习近平总书记在湖南省十八洞村考察时，提出了“精准扶贫”理念，成为新时期中国扶贫工作的重要指导思想。</a:t>
            </a:r>
          </a:p>
        </p:txBody>
      </p:sp>
      <p:cxnSp>
        <p:nvCxnSpPr>
          <p:cNvPr id="12" name="直接连接符 11"/>
          <p:cNvCxnSpPr/>
          <p:nvPr/>
        </p:nvCxnSpPr>
        <p:spPr>
          <a:xfrm>
            <a:off x="3198905" y="2355726"/>
            <a:ext cx="4878542"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126898" y="2423297"/>
            <a:ext cx="1646743" cy="674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500" b="1" dirty="0">
                <a:solidFill>
                  <a:srgbClr val="E71E17"/>
                </a:solidFill>
                <a:latin typeface="微软雅黑" panose="020B0503020204020204" pitchFamily="34" charset="-122"/>
                <a:ea typeface="微软雅黑" panose="020B0503020204020204" pitchFamily="34" charset="-122"/>
              </a:rPr>
              <a:t>习近平说</a:t>
            </a:r>
          </a:p>
        </p:txBody>
      </p:sp>
      <p:sp>
        <p:nvSpPr>
          <p:cNvPr id="14" name="矩形 13"/>
          <p:cNvSpPr/>
          <p:nvPr/>
        </p:nvSpPr>
        <p:spPr>
          <a:xfrm>
            <a:off x="3202328" y="2966168"/>
            <a:ext cx="4947126" cy="613694"/>
          </a:xfrm>
          <a:prstGeom prst="rect">
            <a:avLst/>
          </a:prstGeom>
        </p:spPr>
        <p:txBody>
          <a:bodyPr/>
          <a:lstStyle/>
          <a:p>
            <a:pPr algn="just">
              <a:lnSpc>
                <a:spcPct val="150000"/>
              </a:lnSpc>
            </a:pPr>
            <a:r>
              <a:rPr lang="zh-CN" altLang="en-US" sz="1200" kern="0" dirty="0">
                <a:solidFill>
                  <a:schemeClr val="accent5"/>
                </a:solidFill>
                <a:latin typeface="微软雅黑" panose="020B0503020204020204" pitchFamily="34" charset="-122"/>
                <a:ea typeface="微软雅黑" panose="020B0503020204020204" pitchFamily="34" charset="-122"/>
                <a:cs typeface="宋体" panose="02010600030101010101" pitchFamily="2" charset="-122"/>
              </a:rPr>
              <a:t>我们在抓扶贫的时候，切忌喊大口号，也不要定那些好高骛远的目标，扶贫攻坚就是要实事求是，因地制宜，分类指导，精准扶贫。</a:t>
            </a:r>
          </a:p>
        </p:txBody>
      </p:sp>
      <p:sp>
        <p:nvSpPr>
          <p:cNvPr id="15" name="矩形 14"/>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1500"/>
                            </p:stCondLst>
                            <p:childTnLst>
                              <p:par>
                                <p:cTn id="22" presetID="50" presetClass="entr" presetSubtype="0" decel="10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par>
                          <p:cTn id="27" fill="hold">
                            <p:stCondLst>
                              <p:cond delay="250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615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6650"/>
                            </p:stCondLst>
                            <p:childTnLst>
                              <p:par>
                                <p:cTn id="38" presetID="2" presetClass="entr" presetSubtype="4"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par>
                          <p:cTn id="42" fill="hold">
                            <p:stCondLst>
                              <p:cond delay="7150"/>
                            </p:stCondLst>
                            <p:childTnLst>
                              <p:par>
                                <p:cTn id="43" presetID="53" presetClass="entr" presetSubtype="16" fill="hold" grpId="0" nodeType="after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1"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3" name="矩形 92"/>
          <p:cNvSpPr/>
          <p:nvPr/>
        </p:nvSpPr>
        <p:spPr>
          <a:xfrm>
            <a:off x="4352077" y="1621578"/>
            <a:ext cx="3456384" cy="2095002"/>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精准扶贫 攻坚克难 践行庄严承诺</a:t>
            </a:r>
          </a:p>
        </p:txBody>
      </p:sp>
      <p:sp>
        <p:nvSpPr>
          <p:cNvPr id="4" name="矩形 3"/>
          <p:cNvSpPr/>
          <p:nvPr/>
        </p:nvSpPr>
        <p:spPr>
          <a:xfrm>
            <a:off x="2560340" y="915566"/>
            <a:ext cx="4095993" cy="507831"/>
          </a:xfrm>
          <a:prstGeom prst="rect">
            <a:avLst/>
          </a:prstGeom>
        </p:spPr>
        <p:txBody>
          <a:bodyPr wrap="none">
            <a:spAutoFit/>
          </a:bodyPr>
          <a:lstStyle/>
          <a:p>
            <a:pPr algn="ctr" fontAlgn="auto">
              <a:spcBef>
                <a:spcPts val="0"/>
              </a:spcBef>
              <a:spcAft>
                <a:spcPts val="0"/>
              </a:spcAft>
              <a:defRPr/>
            </a:pPr>
            <a:r>
              <a:rPr lang="zh-CN" altLang="en-US" sz="2700" b="1" dirty="0">
                <a:solidFill>
                  <a:srgbClr val="E71E17"/>
                </a:solidFill>
                <a:latin typeface="微软雅黑" panose="020B0503020204020204" pitchFamily="34" charset="-122"/>
                <a:ea typeface="微软雅黑" panose="020B0503020204020204" pitchFamily="34" charset="-122"/>
                <a:cs typeface="+mn-ea"/>
                <a:sym typeface="+mn-lt"/>
              </a:rPr>
              <a:t>精准扶贫 首先要找到贫根</a:t>
            </a:r>
          </a:p>
        </p:txBody>
      </p:sp>
      <p:sp>
        <p:nvSpPr>
          <p:cNvPr id="6" name="矩形 5"/>
          <p:cNvSpPr/>
          <p:nvPr/>
        </p:nvSpPr>
        <p:spPr>
          <a:xfrm>
            <a:off x="4568101" y="1786510"/>
            <a:ext cx="3096344" cy="1754326"/>
          </a:xfrm>
          <a:prstGeom prst="rect">
            <a:avLst/>
          </a:prstGeom>
        </p:spPr>
        <p:txBody>
          <a:bodyPr wrap="square">
            <a:spAutoFit/>
          </a:bodyPr>
          <a:lstStyle/>
          <a:p>
            <a:pPr algn="just" fontAlgn="base">
              <a:lnSpc>
                <a:spcPct val="150000"/>
              </a:lnSpc>
              <a:spcBef>
                <a:spcPct val="0"/>
              </a:spcBef>
              <a:spcAft>
                <a:spcPct val="0"/>
              </a:spcAft>
            </a:pPr>
            <a:r>
              <a:rPr lang="en-US" altLang="zh-CN" sz="1200" dirty="0">
                <a:solidFill>
                  <a:schemeClr val="accent1"/>
                </a:solidFill>
                <a:latin typeface="微软雅黑" panose="020B0503020204020204" pitchFamily="34" charset="-122"/>
                <a:ea typeface="微软雅黑" panose="020B0503020204020204" pitchFamily="34" charset="-122"/>
              </a:rPr>
              <a:t>     2014</a:t>
            </a:r>
            <a:r>
              <a:rPr lang="zh-CN" altLang="en-US" sz="1200" dirty="0">
                <a:solidFill>
                  <a:schemeClr val="accent1"/>
                </a:solidFill>
                <a:latin typeface="微软雅黑" panose="020B0503020204020204" pitchFamily="34" charset="-122"/>
                <a:ea typeface="微软雅黑" panose="020B0503020204020204" pitchFamily="34" charset="-122"/>
              </a:rPr>
              <a:t>年，中央对贫困户进行了摸底调查，建档立卡。摸底显示，全国因病致贫的有</a:t>
            </a:r>
            <a:r>
              <a:rPr lang="en-US" altLang="zh-CN" sz="1200" dirty="0">
                <a:solidFill>
                  <a:schemeClr val="accent1"/>
                </a:solidFill>
                <a:latin typeface="微软雅黑" panose="020B0503020204020204" pitchFamily="34" charset="-122"/>
                <a:ea typeface="微软雅黑" panose="020B0503020204020204" pitchFamily="34" charset="-122"/>
              </a:rPr>
              <a:t>42%</a:t>
            </a:r>
            <a:r>
              <a:rPr lang="zh-CN" altLang="en-US" sz="1200" dirty="0">
                <a:solidFill>
                  <a:schemeClr val="accent1"/>
                </a:solidFill>
                <a:latin typeface="微软雅黑" panose="020B0503020204020204" pitchFamily="34" charset="-122"/>
                <a:ea typeface="微软雅黑" panose="020B0503020204020204" pitchFamily="34" charset="-122"/>
              </a:rPr>
              <a:t>；因灾致贫的有</a:t>
            </a:r>
            <a:r>
              <a:rPr lang="en-US" altLang="zh-CN" sz="1200" dirty="0">
                <a:solidFill>
                  <a:schemeClr val="accent1"/>
                </a:solidFill>
                <a:latin typeface="微软雅黑" panose="020B0503020204020204" pitchFamily="34" charset="-122"/>
                <a:ea typeface="微软雅黑" panose="020B0503020204020204" pitchFamily="34" charset="-122"/>
              </a:rPr>
              <a:t>20%</a:t>
            </a:r>
            <a:r>
              <a:rPr lang="zh-CN" altLang="en-US" sz="1200" dirty="0">
                <a:solidFill>
                  <a:schemeClr val="accent1"/>
                </a:solidFill>
                <a:latin typeface="微软雅黑" panose="020B0503020204020204" pitchFamily="34" charset="-122"/>
                <a:ea typeface="微软雅黑" panose="020B0503020204020204" pitchFamily="34" charset="-122"/>
              </a:rPr>
              <a:t>；因学致贫的有</a:t>
            </a:r>
            <a:r>
              <a:rPr lang="en-US" altLang="zh-CN" sz="1200" dirty="0">
                <a:solidFill>
                  <a:schemeClr val="accent1"/>
                </a:solidFill>
                <a:latin typeface="微软雅黑" panose="020B0503020204020204" pitchFamily="34" charset="-122"/>
                <a:ea typeface="微软雅黑" panose="020B0503020204020204" pitchFamily="34" charset="-122"/>
              </a:rPr>
              <a:t>10%</a:t>
            </a:r>
            <a:r>
              <a:rPr lang="zh-CN" altLang="en-US" sz="1200" dirty="0">
                <a:solidFill>
                  <a:schemeClr val="accent1"/>
                </a:solidFill>
                <a:latin typeface="微软雅黑" panose="020B0503020204020204" pitchFamily="34" charset="-122"/>
                <a:ea typeface="微软雅黑" panose="020B0503020204020204" pitchFamily="34" charset="-122"/>
              </a:rPr>
              <a:t>；因劳动能力弱致贫的有</a:t>
            </a:r>
            <a:r>
              <a:rPr lang="en-US" altLang="zh-CN" sz="1200" dirty="0">
                <a:solidFill>
                  <a:schemeClr val="accent1"/>
                </a:solidFill>
                <a:latin typeface="微软雅黑" panose="020B0503020204020204" pitchFamily="34" charset="-122"/>
                <a:ea typeface="微软雅黑" panose="020B0503020204020204" pitchFamily="34" charset="-122"/>
              </a:rPr>
              <a:t>8%</a:t>
            </a:r>
            <a:r>
              <a:rPr lang="zh-CN" altLang="en-US" sz="1200" dirty="0">
                <a:solidFill>
                  <a:schemeClr val="accent1"/>
                </a:solidFill>
                <a:latin typeface="微软雅黑" panose="020B0503020204020204" pitchFamily="34" charset="-122"/>
                <a:ea typeface="微软雅黑" panose="020B0503020204020204" pitchFamily="34" charset="-122"/>
              </a:rPr>
              <a:t>；其他原因致贫的有</a:t>
            </a:r>
            <a:r>
              <a:rPr lang="en-US" altLang="zh-CN" sz="1200" dirty="0">
                <a:solidFill>
                  <a:schemeClr val="accent1"/>
                </a:solidFill>
                <a:latin typeface="微软雅黑" panose="020B0503020204020204" pitchFamily="34" charset="-122"/>
                <a:ea typeface="微软雅黑" panose="020B0503020204020204" pitchFamily="34" charset="-122"/>
              </a:rPr>
              <a:t>20%</a:t>
            </a:r>
            <a:r>
              <a:rPr lang="zh-CN" altLang="en-US" sz="1200" dirty="0">
                <a:solidFill>
                  <a:schemeClr val="accent1"/>
                </a:solidFill>
                <a:latin typeface="微软雅黑" panose="020B0503020204020204" pitchFamily="34" charset="-122"/>
                <a:ea typeface="微软雅黑" panose="020B0503020204020204" pitchFamily="34" charset="-122"/>
              </a:rPr>
              <a:t>。而这些贫困农民绝大多数都没有增收的产业。</a:t>
            </a:r>
            <a:endParaRPr lang="zh-CN" altLang="zh-CN" sz="1200" dirty="0">
              <a:solidFill>
                <a:schemeClr val="accent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1403648" y="1590218"/>
            <a:ext cx="2761758" cy="345021"/>
            <a:chOff x="3987932" y="1248378"/>
            <a:chExt cx="2761758" cy="345021"/>
          </a:xfrm>
        </p:grpSpPr>
        <p:sp>
          <p:nvSpPr>
            <p:cNvPr id="67" name="矩形 66"/>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48" name="矩形 47"/>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42</a:t>
              </a:r>
              <a:r>
                <a:rPr lang="en-US" altLang="zh-CN"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矩形 48"/>
            <p:cNvSpPr/>
            <p:nvPr/>
          </p:nvSpPr>
          <p:spPr>
            <a:xfrm>
              <a:off x="5618782" y="1279738"/>
              <a:ext cx="800219" cy="281295"/>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rPr>
                <a:t>因病致贫</a:t>
              </a:r>
            </a:p>
          </p:txBody>
        </p:sp>
        <p:sp>
          <p:nvSpPr>
            <p:cNvPr id="50" name="矩形 49"/>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68" name="组合 67"/>
          <p:cNvGrpSpPr/>
          <p:nvPr/>
        </p:nvGrpSpPr>
        <p:grpSpPr>
          <a:xfrm>
            <a:off x="1403648" y="2018843"/>
            <a:ext cx="2761758" cy="345021"/>
            <a:chOff x="3987932" y="1248378"/>
            <a:chExt cx="2761758" cy="345021"/>
          </a:xfrm>
        </p:grpSpPr>
        <p:sp>
          <p:nvSpPr>
            <p:cNvPr id="69" name="矩形 68"/>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70" name="矩形 69"/>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20</a:t>
              </a:r>
              <a:r>
                <a:rPr lang="en-US" altLang="zh-CN"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1" name="矩形 70"/>
            <p:cNvSpPr/>
            <p:nvPr/>
          </p:nvSpPr>
          <p:spPr>
            <a:xfrm>
              <a:off x="5618782" y="1279738"/>
              <a:ext cx="800219" cy="281295"/>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rPr>
                <a:t>因灾致贫</a:t>
              </a:r>
            </a:p>
          </p:txBody>
        </p:sp>
        <p:sp>
          <p:nvSpPr>
            <p:cNvPr id="72" name="矩形 71"/>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78" name="组合 77"/>
          <p:cNvGrpSpPr/>
          <p:nvPr/>
        </p:nvGrpSpPr>
        <p:grpSpPr>
          <a:xfrm>
            <a:off x="1403648" y="2466518"/>
            <a:ext cx="2761758" cy="345021"/>
            <a:chOff x="3987932" y="1248378"/>
            <a:chExt cx="2761758" cy="345021"/>
          </a:xfrm>
        </p:grpSpPr>
        <p:sp>
          <p:nvSpPr>
            <p:cNvPr id="79" name="矩形 78"/>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0" name="矩形 79"/>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10</a:t>
              </a:r>
              <a:r>
                <a:rPr lang="en-US" altLang="zh-CN"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1" name="矩形 80"/>
            <p:cNvSpPr/>
            <p:nvPr/>
          </p:nvSpPr>
          <p:spPr>
            <a:xfrm>
              <a:off x="5618782" y="1279738"/>
              <a:ext cx="800219" cy="281295"/>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rPr>
                <a:t>因学致贫</a:t>
              </a:r>
            </a:p>
          </p:txBody>
        </p:sp>
        <p:sp>
          <p:nvSpPr>
            <p:cNvPr id="82" name="矩形 81"/>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83" name="组合 82"/>
          <p:cNvGrpSpPr/>
          <p:nvPr/>
        </p:nvGrpSpPr>
        <p:grpSpPr>
          <a:xfrm>
            <a:off x="1403648" y="2914193"/>
            <a:ext cx="2761758" cy="345021"/>
            <a:chOff x="3987932" y="1248378"/>
            <a:chExt cx="2761758" cy="345021"/>
          </a:xfrm>
        </p:grpSpPr>
        <p:sp>
          <p:nvSpPr>
            <p:cNvPr id="84" name="矩形 83"/>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85" name="矩形 84"/>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8</a:t>
              </a:r>
              <a:r>
                <a:rPr lang="en-US" altLang="zh-CN"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6" name="矩形 85"/>
            <p:cNvSpPr/>
            <p:nvPr/>
          </p:nvSpPr>
          <p:spPr>
            <a:xfrm>
              <a:off x="5333918" y="1279738"/>
              <a:ext cx="1415772" cy="281295"/>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rPr>
                <a:t>因劳动能力弱致贫</a:t>
              </a:r>
            </a:p>
          </p:txBody>
        </p:sp>
        <p:sp>
          <p:nvSpPr>
            <p:cNvPr id="87" name="矩形 86"/>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88" name="组合 87"/>
          <p:cNvGrpSpPr/>
          <p:nvPr/>
        </p:nvGrpSpPr>
        <p:grpSpPr>
          <a:xfrm>
            <a:off x="1403648" y="3371559"/>
            <a:ext cx="2761758" cy="345021"/>
            <a:chOff x="3987932" y="1248378"/>
            <a:chExt cx="2761758" cy="345021"/>
          </a:xfrm>
        </p:grpSpPr>
        <p:sp>
          <p:nvSpPr>
            <p:cNvPr id="89" name="矩形 88"/>
            <p:cNvSpPr/>
            <p:nvPr/>
          </p:nvSpPr>
          <p:spPr>
            <a:xfrm>
              <a:off x="3987932" y="1257301"/>
              <a:ext cx="1300161" cy="336098"/>
            </a:xfrm>
            <a:prstGeom prst="rect">
              <a:avLst/>
            </a:prstGeom>
            <a:solidFill>
              <a:srgbClr val="E71E17"/>
            </a:solid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90" name="矩形 89"/>
            <p:cNvSpPr/>
            <p:nvPr/>
          </p:nvSpPr>
          <p:spPr>
            <a:xfrm>
              <a:off x="4296874" y="1248378"/>
              <a:ext cx="707732" cy="338554"/>
            </a:xfrm>
            <a:prstGeom prst="rect">
              <a:avLst/>
            </a:prstGeom>
            <a:noFill/>
          </p:spPr>
          <p:txBody>
            <a:bodyPr wrap="square">
              <a:spAutoFit/>
            </a:bodyPr>
            <a:lstStyle/>
            <a:p>
              <a:pPr algn="ctr" defTabSz="914400" fontAlgn="auto">
                <a:spcBef>
                  <a:spcPts val="0"/>
                </a:spcBef>
                <a:spcAft>
                  <a:spcPts val="0"/>
                </a:spcAft>
                <a:defRPr/>
              </a:pPr>
              <a:r>
                <a:rPr lang="en-US" altLang="zh-CN" sz="16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20</a:t>
              </a:r>
              <a:r>
                <a:rPr lang="en-US" altLang="zh-CN"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1100" kern="0" dirty="0">
                <a:ln w="12700">
                  <a:noFill/>
                </a:ln>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1" name="矩形 90"/>
            <p:cNvSpPr/>
            <p:nvPr/>
          </p:nvSpPr>
          <p:spPr>
            <a:xfrm>
              <a:off x="5635484" y="1279738"/>
              <a:ext cx="800219" cy="281295"/>
            </a:xfrm>
            <a:prstGeom prst="rect">
              <a:avLst/>
            </a:prstGeom>
          </p:spPr>
          <p:txBody>
            <a:bodyPr wrap="none">
              <a:spAutoFit/>
            </a:bodyPr>
            <a:lstStyle/>
            <a:p>
              <a:pPr lvl="0" defTabSz="685800">
                <a:lnSpc>
                  <a:spcPct val="110000"/>
                </a:lnSpc>
                <a:defRPr/>
              </a:pPr>
              <a:r>
                <a:rPr lang="zh-CN" altLang="en-US" sz="1200" kern="0" dirty="0">
                  <a:solidFill>
                    <a:srgbClr val="000000">
                      <a:lumMod val="75000"/>
                      <a:lumOff val="25000"/>
                    </a:srgbClr>
                  </a:solidFill>
                  <a:latin typeface="微软雅黑" panose="020B0503020204020204" pitchFamily="34" charset="-122"/>
                  <a:ea typeface="微软雅黑" panose="020B0503020204020204" pitchFamily="34" charset="-122"/>
                </a:rPr>
                <a:t>其他原因</a:t>
              </a:r>
            </a:p>
          </p:txBody>
        </p:sp>
        <p:sp>
          <p:nvSpPr>
            <p:cNvPr id="92" name="矩形 91"/>
            <p:cNvSpPr/>
            <p:nvPr/>
          </p:nvSpPr>
          <p:spPr>
            <a:xfrm>
              <a:off x="5288095" y="1257301"/>
              <a:ext cx="1461595" cy="336098"/>
            </a:xfrm>
            <a:prstGeom prst="rect">
              <a:avLst/>
            </a:prstGeom>
            <a:noFill/>
            <a:ln w="12700" cap="flat" cmpd="sng" algn="ctr">
              <a:solidFill>
                <a:srgbClr val="E71E17"/>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sp>
        <p:nvSpPr>
          <p:cNvPr id="94" name="矩形 93"/>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32" name="矩形 31"/>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900"/>
                                        <p:tgtEl>
                                          <p:spTgt spid="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wheel(1)">
                                      <p:cBhvr>
                                        <p:cTn id="11" dur="800"/>
                                        <p:tgtEl>
                                          <p:spTgt spid="93"/>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500"/>
                                        <p:tgtEl>
                                          <p:spTgt spid="6"/>
                                        </p:tgtEl>
                                      </p:cBhvr>
                                    </p:animEffect>
                                  </p:childTnLst>
                                </p:cTn>
                              </p:par>
                            </p:childTnLst>
                          </p:cTn>
                        </p:par>
                        <p:par>
                          <p:cTn id="16" fill="hold">
                            <p:stCondLst>
                              <p:cond delay="3500"/>
                            </p:stCondLst>
                            <p:childTnLst>
                              <p:par>
                                <p:cTn id="17" presetID="53" presetClass="entr" presetSubtype="16"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 fill="hold"/>
                                        <p:tgtEl>
                                          <p:spTgt spid="47"/>
                                        </p:tgtEl>
                                        <p:attrNameLst>
                                          <p:attrName>ppt_w</p:attrName>
                                        </p:attrNameLst>
                                      </p:cBhvr>
                                      <p:tavLst>
                                        <p:tav tm="0">
                                          <p:val>
                                            <p:fltVal val="0"/>
                                          </p:val>
                                        </p:tav>
                                        <p:tav tm="100000">
                                          <p:val>
                                            <p:strVal val="#ppt_w"/>
                                          </p:val>
                                        </p:tav>
                                      </p:tavLst>
                                    </p:anim>
                                    <p:anim calcmode="lin" valueType="num">
                                      <p:cBhvr>
                                        <p:cTn id="20" dur="100" fill="hold"/>
                                        <p:tgtEl>
                                          <p:spTgt spid="47"/>
                                        </p:tgtEl>
                                        <p:attrNameLst>
                                          <p:attrName>ppt_h</p:attrName>
                                        </p:attrNameLst>
                                      </p:cBhvr>
                                      <p:tavLst>
                                        <p:tav tm="0">
                                          <p:val>
                                            <p:fltVal val="0"/>
                                          </p:val>
                                        </p:tav>
                                        <p:tav tm="100000">
                                          <p:val>
                                            <p:strVal val="#ppt_h"/>
                                          </p:val>
                                        </p:tav>
                                      </p:tavLst>
                                    </p:anim>
                                    <p:animEffect transition="in" filter="fade">
                                      <p:cBhvr>
                                        <p:cTn id="21" dur="100"/>
                                        <p:tgtEl>
                                          <p:spTgt spid="47"/>
                                        </p:tgtEl>
                                      </p:cBhvr>
                                    </p:animEffect>
                                  </p:childTnLst>
                                </p:cTn>
                              </p:par>
                              <p:par>
                                <p:cTn id="22" presetID="6" presetClass="emph" presetSubtype="0" fill="hold" nodeType="withEffect">
                                  <p:stCondLst>
                                    <p:cond delay="100"/>
                                  </p:stCondLst>
                                  <p:childTnLst>
                                    <p:animScale>
                                      <p:cBhvr>
                                        <p:cTn id="23" dur="100" fill="hold"/>
                                        <p:tgtEl>
                                          <p:spTgt spid="47"/>
                                        </p:tgtEl>
                                      </p:cBhvr>
                                      <p:by x="110000" y="110000"/>
                                    </p:animScale>
                                  </p:childTnLst>
                                </p:cTn>
                              </p:par>
                              <p:par>
                                <p:cTn id="24" presetID="6" presetClass="emph" presetSubtype="0" fill="hold" nodeType="withEffect">
                                  <p:stCondLst>
                                    <p:cond delay="200"/>
                                  </p:stCondLst>
                                  <p:childTnLst>
                                    <p:animScale>
                                      <p:cBhvr>
                                        <p:cTn id="25" dur="200" fill="hold"/>
                                        <p:tgtEl>
                                          <p:spTgt spid="47"/>
                                        </p:tgtEl>
                                      </p:cBhvr>
                                      <p:by x="90000" y="90000"/>
                                    </p:animScale>
                                  </p:childTnLst>
                                </p:cTn>
                              </p:par>
                              <p:par>
                                <p:cTn id="26" presetID="6" presetClass="emph" presetSubtype="0" fill="hold" nodeType="withEffect">
                                  <p:stCondLst>
                                    <p:cond delay="400"/>
                                  </p:stCondLst>
                                  <p:childTnLst>
                                    <p:animScale>
                                      <p:cBhvr>
                                        <p:cTn id="27" dur="100" fill="hold"/>
                                        <p:tgtEl>
                                          <p:spTgt spid="47"/>
                                        </p:tgtEl>
                                      </p:cBhvr>
                                      <p:by x="105000" y="105000"/>
                                    </p:animScale>
                                  </p:childTnLst>
                                </p:cTn>
                              </p:par>
                              <p:par>
                                <p:cTn id="28" presetID="6" presetClass="emph" presetSubtype="0" fill="hold" nodeType="withEffect">
                                  <p:stCondLst>
                                    <p:cond delay="500"/>
                                  </p:stCondLst>
                                  <p:childTnLst>
                                    <p:animScale>
                                      <p:cBhvr>
                                        <p:cTn id="29" dur="200" fill="hold"/>
                                        <p:tgtEl>
                                          <p:spTgt spid="47"/>
                                        </p:tgtEl>
                                      </p:cBhvr>
                                      <p:by x="95000" y="95000"/>
                                    </p:animScale>
                                  </p:childTnLst>
                                </p:cTn>
                              </p:par>
                            </p:childTnLst>
                          </p:cTn>
                        </p:par>
                        <p:par>
                          <p:cTn id="30" fill="hold">
                            <p:stCondLst>
                              <p:cond delay="4000"/>
                            </p:stCondLst>
                            <p:childTnLst>
                              <p:par>
                                <p:cTn id="31" presetID="53" presetClass="entr" presetSubtype="16" fill="hold" nodeType="afterEffect">
                                  <p:stCondLst>
                                    <p:cond delay="0"/>
                                  </p:stCondLst>
                                  <p:childTnLst>
                                    <p:set>
                                      <p:cBhvr>
                                        <p:cTn id="32" dur="1" fill="hold">
                                          <p:stCondLst>
                                            <p:cond delay="0"/>
                                          </p:stCondLst>
                                        </p:cTn>
                                        <p:tgtEl>
                                          <p:spTgt spid="68"/>
                                        </p:tgtEl>
                                        <p:attrNameLst>
                                          <p:attrName>style.visibility</p:attrName>
                                        </p:attrNameLst>
                                      </p:cBhvr>
                                      <p:to>
                                        <p:strVal val="visible"/>
                                      </p:to>
                                    </p:set>
                                    <p:anim calcmode="lin" valueType="num">
                                      <p:cBhvr>
                                        <p:cTn id="33" dur="100" fill="hold"/>
                                        <p:tgtEl>
                                          <p:spTgt spid="68"/>
                                        </p:tgtEl>
                                        <p:attrNameLst>
                                          <p:attrName>ppt_w</p:attrName>
                                        </p:attrNameLst>
                                      </p:cBhvr>
                                      <p:tavLst>
                                        <p:tav tm="0">
                                          <p:val>
                                            <p:fltVal val="0"/>
                                          </p:val>
                                        </p:tav>
                                        <p:tav tm="100000">
                                          <p:val>
                                            <p:strVal val="#ppt_w"/>
                                          </p:val>
                                        </p:tav>
                                      </p:tavLst>
                                    </p:anim>
                                    <p:anim calcmode="lin" valueType="num">
                                      <p:cBhvr>
                                        <p:cTn id="34" dur="100" fill="hold"/>
                                        <p:tgtEl>
                                          <p:spTgt spid="68"/>
                                        </p:tgtEl>
                                        <p:attrNameLst>
                                          <p:attrName>ppt_h</p:attrName>
                                        </p:attrNameLst>
                                      </p:cBhvr>
                                      <p:tavLst>
                                        <p:tav tm="0">
                                          <p:val>
                                            <p:fltVal val="0"/>
                                          </p:val>
                                        </p:tav>
                                        <p:tav tm="100000">
                                          <p:val>
                                            <p:strVal val="#ppt_h"/>
                                          </p:val>
                                        </p:tav>
                                      </p:tavLst>
                                    </p:anim>
                                    <p:animEffect transition="in" filter="fade">
                                      <p:cBhvr>
                                        <p:cTn id="35" dur="100"/>
                                        <p:tgtEl>
                                          <p:spTgt spid="68"/>
                                        </p:tgtEl>
                                      </p:cBhvr>
                                    </p:animEffect>
                                  </p:childTnLst>
                                </p:cTn>
                              </p:par>
                              <p:par>
                                <p:cTn id="36" presetID="6" presetClass="emph" presetSubtype="0" fill="hold" nodeType="withEffect">
                                  <p:stCondLst>
                                    <p:cond delay="100"/>
                                  </p:stCondLst>
                                  <p:childTnLst>
                                    <p:animScale>
                                      <p:cBhvr>
                                        <p:cTn id="37" dur="100" fill="hold"/>
                                        <p:tgtEl>
                                          <p:spTgt spid="68"/>
                                        </p:tgtEl>
                                      </p:cBhvr>
                                      <p:by x="110000" y="110000"/>
                                    </p:animScale>
                                  </p:childTnLst>
                                </p:cTn>
                              </p:par>
                              <p:par>
                                <p:cTn id="38" presetID="6" presetClass="emph" presetSubtype="0" fill="hold" nodeType="withEffect">
                                  <p:stCondLst>
                                    <p:cond delay="200"/>
                                  </p:stCondLst>
                                  <p:childTnLst>
                                    <p:animScale>
                                      <p:cBhvr>
                                        <p:cTn id="39" dur="200" fill="hold"/>
                                        <p:tgtEl>
                                          <p:spTgt spid="68"/>
                                        </p:tgtEl>
                                      </p:cBhvr>
                                      <p:by x="90000" y="90000"/>
                                    </p:animScale>
                                  </p:childTnLst>
                                </p:cTn>
                              </p:par>
                              <p:par>
                                <p:cTn id="40" presetID="6" presetClass="emph" presetSubtype="0" fill="hold" nodeType="withEffect">
                                  <p:stCondLst>
                                    <p:cond delay="400"/>
                                  </p:stCondLst>
                                  <p:childTnLst>
                                    <p:animScale>
                                      <p:cBhvr>
                                        <p:cTn id="41" dur="100" fill="hold"/>
                                        <p:tgtEl>
                                          <p:spTgt spid="68"/>
                                        </p:tgtEl>
                                      </p:cBhvr>
                                      <p:by x="105000" y="105000"/>
                                    </p:animScale>
                                  </p:childTnLst>
                                </p:cTn>
                              </p:par>
                              <p:par>
                                <p:cTn id="42" presetID="6" presetClass="emph" presetSubtype="0" fill="hold" nodeType="withEffect">
                                  <p:stCondLst>
                                    <p:cond delay="500"/>
                                  </p:stCondLst>
                                  <p:childTnLst>
                                    <p:animScale>
                                      <p:cBhvr>
                                        <p:cTn id="43" dur="200" fill="hold"/>
                                        <p:tgtEl>
                                          <p:spTgt spid="68"/>
                                        </p:tgtEl>
                                      </p:cBhvr>
                                      <p:by x="95000" y="95000"/>
                                    </p:animScale>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p:cTn id="47" dur="100" fill="hold"/>
                                        <p:tgtEl>
                                          <p:spTgt spid="78"/>
                                        </p:tgtEl>
                                        <p:attrNameLst>
                                          <p:attrName>ppt_w</p:attrName>
                                        </p:attrNameLst>
                                      </p:cBhvr>
                                      <p:tavLst>
                                        <p:tav tm="0">
                                          <p:val>
                                            <p:fltVal val="0"/>
                                          </p:val>
                                        </p:tav>
                                        <p:tav tm="100000">
                                          <p:val>
                                            <p:strVal val="#ppt_w"/>
                                          </p:val>
                                        </p:tav>
                                      </p:tavLst>
                                    </p:anim>
                                    <p:anim calcmode="lin" valueType="num">
                                      <p:cBhvr>
                                        <p:cTn id="48" dur="100" fill="hold"/>
                                        <p:tgtEl>
                                          <p:spTgt spid="78"/>
                                        </p:tgtEl>
                                        <p:attrNameLst>
                                          <p:attrName>ppt_h</p:attrName>
                                        </p:attrNameLst>
                                      </p:cBhvr>
                                      <p:tavLst>
                                        <p:tav tm="0">
                                          <p:val>
                                            <p:fltVal val="0"/>
                                          </p:val>
                                        </p:tav>
                                        <p:tav tm="100000">
                                          <p:val>
                                            <p:strVal val="#ppt_h"/>
                                          </p:val>
                                        </p:tav>
                                      </p:tavLst>
                                    </p:anim>
                                    <p:animEffect transition="in" filter="fade">
                                      <p:cBhvr>
                                        <p:cTn id="49" dur="100"/>
                                        <p:tgtEl>
                                          <p:spTgt spid="78"/>
                                        </p:tgtEl>
                                      </p:cBhvr>
                                    </p:animEffect>
                                  </p:childTnLst>
                                </p:cTn>
                              </p:par>
                              <p:par>
                                <p:cTn id="50" presetID="6" presetClass="emph" presetSubtype="0" fill="hold" nodeType="withEffect">
                                  <p:stCondLst>
                                    <p:cond delay="100"/>
                                  </p:stCondLst>
                                  <p:childTnLst>
                                    <p:animScale>
                                      <p:cBhvr>
                                        <p:cTn id="51" dur="100" fill="hold"/>
                                        <p:tgtEl>
                                          <p:spTgt spid="78"/>
                                        </p:tgtEl>
                                      </p:cBhvr>
                                      <p:by x="110000" y="110000"/>
                                    </p:animScale>
                                  </p:childTnLst>
                                </p:cTn>
                              </p:par>
                              <p:par>
                                <p:cTn id="52" presetID="6" presetClass="emph" presetSubtype="0" fill="hold" nodeType="withEffect">
                                  <p:stCondLst>
                                    <p:cond delay="200"/>
                                  </p:stCondLst>
                                  <p:childTnLst>
                                    <p:animScale>
                                      <p:cBhvr>
                                        <p:cTn id="53" dur="200" fill="hold"/>
                                        <p:tgtEl>
                                          <p:spTgt spid="78"/>
                                        </p:tgtEl>
                                      </p:cBhvr>
                                      <p:by x="90000" y="90000"/>
                                    </p:animScale>
                                  </p:childTnLst>
                                </p:cTn>
                              </p:par>
                              <p:par>
                                <p:cTn id="54" presetID="6" presetClass="emph" presetSubtype="0" fill="hold" nodeType="withEffect">
                                  <p:stCondLst>
                                    <p:cond delay="400"/>
                                  </p:stCondLst>
                                  <p:childTnLst>
                                    <p:animScale>
                                      <p:cBhvr>
                                        <p:cTn id="55" dur="100" fill="hold"/>
                                        <p:tgtEl>
                                          <p:spTgt spid="78"/>
                                        </p:tgtEl>
                                      </p:cBhvr>
                                      <p:by x="105000" y="105000"/>
                                    </p:animScale>
                                  </p:childTnLst>
                                </p:cTn>
                              </p:par>
                              <p:par>
                                <p:cTn id="56" presetID="6" presetClass="emph" presetSubtype="0" fill="hold" nodeType="withEffect">
                                  <p:stCondLst>
                                    <p:cond delay="500"/>
                                  </p:stCondLst>
                                  <p:childTnLst>
                                    <p:animScale>
                                      <p:cBhvr>
                                        <p:cTn id="57" dur="200" fill="hold"/>
                                        <p:tgtEl>
                                          <p:spTgt spid="78"/>
                                        </p:tgtEl>
                                      </p:cBhvr>
                                      <p:by x="95000" y="95000"/>
                                    </p:animScale>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83"/>
                                        </p:tgtEl>
                                        <p:attrNameLst>
                                          <p:attrName>style.visibility</p:attrName>
                                        </p:attrNameLst>
                                      </p:cBhvr>
                                      <p:to>
                                        <p:strVal val="visible"/>
                                      </p:to>
                                    </p:set>
                                    <p:anim calcmode="lin" valueType="num">
                                      <p:cBhvr>
                                        <p:cTn id="61" dur="100" fill="hold"/>
                                        <p:tgtEl>
                                          <p:spTgt spid="83"/>
                                        </p:tgtEl>
                                        <p:attrNameLst>
                                          <p:attrName>ppt_w</p:attrName>
                                        </p:attrNameLst>
                                      </p:cBhvr>
                                      <p:tavLst>
                                        <p:tav tm="0">
                                          <p:val>
                                            <p:fltVal val="0"/>
                                          </p:val>
                                        </p:tav>
                                        <p:tav tm="100000">
                                          <p:val>
                                            <p:strVal val="#ppt_w"/>
                                          </p:val>
                                        </p:tav>
                                      </p:tavLst>
                                    </p:anim>
                                    <p:anim calcmode="lin" valueType="num">
                                      <p:cBhvr>
                                        <p:cTn id="62" dur="100" fill="hold"/>
                                        <p:tgtEl>
                                          <p:spTgt spid="83"/>
                                        </p:tgtEl>
                                        <p:attrNameLst>
                                          <p:attrName>ppt_h</p:attrName>
                                        </p:attrNameLst>
                                      </p:cBhvr>
                                      <p:tavLst>
                                        <p:tav tm="0">
                                          <p:val>
                                            <p:fltVal val="0"/>
                                          </p:val>
                                        </p:tav>
                                        <p:tav tm="100000">
                                          <p:val>
                                            <p:strVal val="#ppt_h"/>
                                          </p:val>
                                        </p:tav>
                                      </p:tavLst>
                                    </p:anim>
                                    <p:animEffect transition="in" filter="fade">
                                      <p:cBhvr>
                                        <p:cTn id="63" dur="100"/>
                                        <p:tgtEl>
                                          <p:spTgt spid="83"/>
                                        </p:tgtEl>
                                      </p:cBhvr>
                                    </p:animEffect>
                                  </p:childTnLst>
                                </p:cTn>
                              </p:par>
                              <p:par>
                                <p:cTn id="64" presetID="6" presetClass="emph" presetSubtype="0" fill="hold" nodeType="withEffect">
                                  <p:stCondLst>
                                    <p:cond delay="100"/>
                                  </p:stCondLst>
                                  <p:childTnLst>
                                    <p:animScale>
                                      <p:cBhvr>
                                        <p:cTn id="65" dur="100" fill="hold"/>
                                        <p:tgtEl>
                                          <p:spTgt spid="83"/>
                                        </p:tgtEl>
                                      </p:cBhvr>
                                      <p:by x="110000" y="110000"/>
                                    </p:animScale>
                                  </p:childTnLst>
                                </p:cTn>
                              </p:par>
                              <p:par>
                                <p:cTn id="66" presetID="6" presetClass="emph" presetSubtype="0" fill="hold" nodeType="withEffect">
                                  <p:stCondLst>
                                    <p:cond delay="200"/>
                                  </p:stCondLst>
                                  <p:childTnLst>
                                    <p:animScale>
                                      <p:cBhvr>
                                        <p:cTn id="67" dur="200" fill="hold"/>
                                        <p:tgtEl>
                                          <p:spTgt spid="83"/>
                                        </p:tgtEl>
                                      </p:cBhvr>
                                      <p:by x="90000" y="90000"/>
                                    </p:animScale>
                                  </p:childTnLst>
                                </p:cTn>
                              </p:par>
                              <p:par>
                                <p:cTn id="68" presetID="6" presetClass="emph" presetSubtype="0" fill="hold" nodeType="withEffect">
                                  <p:stCondLst>
                                    <p:cond delay="400"/>
                                  </p:stCondLst>
                                  <p:childTnLst>
                                    <p:animScale>
                                      <p:cBhvr>
                                        <p:cTn id="69" dur="100" fill="hold"/>
                                        <p:tgtEl>
                                          <p:spTgt spid="83"/>
                                        </p:tgtEl>
                                      </p:cBhvr>
                                      <p:by x="105000" y="105000"/>
                                    </p:animScale>
                                  </p:childTnLst>
                                </p:cTn>
                              </p:par>
                              <p:par>
                                <p:cTn id="70" presetID="6" presetClass="emph" presetSubtype="0" fill="hold" nodeType="withEffect">
                                  <p:stCondLst>
                                    <p:cond delay="500"/>
                                  </p:stCondLst>
                                  <p:childTnLst>
                                    <p:animScale>
                                      <p:cBhvr>
                                        <p:cTn id="71" dur="200" fill="hold"/>
                                        <p:tgtEl>
                                          <p:spTgt spid="83"/>
                                        </p:tgtEl>
                                      </p:cBhvr>
                                      <p:by x="95000" y="95000"/>
                                    </p:animScale>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 calcmode="lin" valueType="num">
                                      <p:cBhvr>
                                        <p:cTn id="75" dur="100" fill="hold"/>
                                        <p:tgtEl>
                                          <p:spTgt spid="88"/>
                                        </p:tgtEl>
                                        <p:attrNameLst>
                                          <p:attrName>ppt_w</p:attrName>
                                        </p:attrNameLst>
                                      </p:cBhvr>
                                      <p:tavLst>
                                        <p:tav tm="0">
                                          <p:val>
                                            <p:fltVal val="0"/>
                                          </p:val>
                                        </p:tav>
                                        <p:tav tm="100000">
                                          <p:val>
                                            <p:strVal val="#ppt_w"/>
                                          </p:val>
                                        </p:tav>
                                      </p:tavLst>
                                    </p:anim>
                                    <p:anim calcmode="lin" valueType="num">
                                      <p:cBhvr>
                                        <p:cTn id="76" dur="100" fill="hold"/>
                                        <p:tgtEl>
                                          <p:spTgt spid="88"/>
                                        </p:tgtEl>
                                        <p:attrNameLst>
                                          <p:attrName>ppt_h</p:attrName>
                                        </p:attrNameLst>
                                      </p:cBhvr>
                                      <p:tavLst>
                                        <p:tav tm="0">
                                          <p:val>
                                            <p:fltVal val="0"/>
                                          </p:val>
                                        </p:tav>
                                        <p:tav tm="100000">
                                          <p:val>
                                            <p:strVal val="#ppt_h"/>
                                          </p:val>
                                        </p:tav>
                                      </p:tavLst>
                                    </p:anim>
                                    <p:animEffect transition="in" filter="fade">
                                      <p:cBhvr>
                                        <p:cTn id="77" dur="100"/>
                                        <p:tgtEl>
                                          <p:spTgt spid="88"/>
                                        </p:tgtEl>
                                      </p:cBhvr>
                                    </p:animEffect>
                                  </p:childTnLst>
                                </p:cTn>
                              </p:par>
                              <p:par>
                                <p:cTn id="78" presetID="6" presetClass="emph" presetSubtype="0" fill="hold" nodeType="withEffect">
                                  <p:stCondLst>
                                    <p:cond delay="100"/>
                                  </p:stCondLst>
                                  <p:childTnLst>
                                    <p:animScale>
                                      <p:cBhvr>
                                        <p:cTn id="79" dur="100" fill="hold"/>
                                        <p:tgtEl>
                                          <p:spTgt spid="88"/>
                                        </p:tgtEl>
                                      </p:cBhvr>
                                      <p:by x="110000" y="110000"/>
                                    </p:animScale>
                                  </p:childTnLst>
                                </p:cTn>
                              </p:par>
                              <p:par>
                                <p:cTn id="80" presetID="6" presetClass="emph" presetSubtype="0" fill="hold" nodeType="withEffect">
                                  <p:stCondLst>
                                    <p:cond delay="200"/>
                                  </p:stCondLst>
                                  <p:childTnLst>
                                    <p:animScale>
                                      <p:cBhvr>
                                        <p:cTn id="81" dur="200" fill="hold"/>
                                        <p:tgtEl>
                                          <p:spTgt spid="88"/>
                                        </p:tgtEl>
                                      </p:cBhvr>
                                      <p:by x="90000" y="90000"/>
                                    </p:animScale>
                                  </p:childTnLst>
                                </p:cTn>
                              </p:par>
                              <p:par>
                                <p:cTn id="82" presetID="6" presetClass="emph" presetSubtype="0" fill="hold" nodeType="withEffect">
                                  <p:stCondLst>
                                    <p:cond delay="400"/>
                                  </p:stCondLst>
                                  <p:childTnLst>
                                    <p:animScale>
                                      <p:cBhvr>
                                        <p:cTn id="83" dur="100" fill="hold"/>
                                        <p:tgtEl>
                                          <p:spTgt spid="88"/>
                                        </p:tgtEl>
                                      </p:cBhvr>
                                      <p:by x="105000" y="105000"/>
                                    </p:animScale>
                                  </p:childTnLst>
                                </p:cTn>
                              </p:par>
                              <p:par>
                                <p:cTn id="84" presetID="6" presetClass="emph" presetSubtype="0" fill="hold" nodeType="withEffect">
                                  <p:stCondLst>
                                    <p:cond delay="500"/>
                                  </p:stCondLst>
                                  <p:childTnLst>
                                    <p:animScale>
                                      <p:cBhvr>
                                        <p:cTn id="85" dur="200" fill="hold"/>
                                        <p:tgtEl>
                                          <p:spTgt spid="88"/>
                                        </p:tgtEl>
                                      </p:cBhvr>
                                      <p:by x="95000" y="95000"/>
                                    </p:animScale>
                                  </p:childTnLst>
                                </p:cTn>
                              </p:par>
                            </p:childTnLst>
                          </p:cTn>
                        </p:par>
                        <p:par>
                          <p:cTn id="86" fill="hold">
                            <p:stCondLst>
                              <p:cond delay="6000"/>
                            </p:stCondLst>
                            <p:childTnLst>
                              <p:par>
                                <p:cTn id="87" presetID="22" presetClass="entr" presetSubtype="8" fill="hold" grpId="0" nodeType="afterEffect">
                                  <p:stCondLst>
                                    <p:cond delay="0"/>
                                  </p:stCondLst>
                                  <p:childTnLst>
                                    <p:set>
                                      <p:cBhvr>
                                        <p:cTn id="88" dur="1" fill="hold">
                                          <p:stCondLst>
                                            <p:cond delay="0"/>
                                          </p:stCondLst>
                                        </p:cTn>
                                        <p:tgtEl>
                                          <p:spTgt spid="94"/>
                                        </p:tgtEl>
                                        <p:attrNameLst>
                                          <p:attrName>style.visibility</p:attrName>
                                        </p:attrNameLst>
                                      </p:cBhvr>
                                      <p:to>
                                        <p:strVal val="visible"/>
                                      </p:to>
                                    </p:set>
                                    <p:animEffect transition="in" filter="wipe(left)">
                                      <p:cBhvr>
                                        <p:cTn id="89"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4" grpId="0"/>
      <p:bldP spid="6"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矩形 18"/>
          <p:cNvSpPr/>
          <p:nvPr/>
        </p:nvSpPr>
        <p:spPr>
          <a:xfrm rot="153902">
            <a:off x="1037117" y="1769366"/>
            <a:ext cx="5524255" cy="2282517"/>
          </a:xfrm>
          <a:prstGeom prst="rect">
            <a:avLst/>
          </a:prstGeom>
          <a:solidFill>
            <a:srgbClr val="E71E17"/>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060924" y="1795409"/>
            <a:ext cx="5327908" cy="2217332"/>
          </a:xfrm>
          <a:prstGeom prst="rect">
            <a:avLst/>
          </a:prstGeom>
          <a:solidFill>
            <a:schemeClr val="accent1"/>
          </a:solidFill>
          <a:ln>
            <a:solidFill>
              <a:srgbClr val="E71E17"/>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精准扶贫 攻坚克难 践行庄严承诺</a:t>
            </a:r>
          </a:p>
        </p:txBody>
      </p:sp>
      <p:sp>
        <p:nvSpPr>
          <p:cNvPr id="4" name="矩形 3"/>
          <p:cNvSpPr/>
          <p:nvPr/>
        </p:nvSpPr>
        <p:spPr>
          <a:xfrm>
            <a:off x="2162795" y="1059582"/>
            <a:ext cx="4891084" cy="507831"/>
          </a:xfrm>
          <a:prstGeom prst="rect">
            <a:avLst/>
          </a:prstGeom>
        </p:spPr>
        <p:txBody>
          <a:bodyPr wrap="none">
            <a:spAutoFit/>
          </a:bodyPr>
          <a:lstStyle/>
          <a:p>
            <a:pPr algn="ctr" fontAlgn="auto">
              <a:spcBef>
                <a:spcPts val="0"/>
              </a:spcBef>
              <a:spcAft>
                <a:spcPts val="0"/>
              </a:spcAft>
              <a:defRPr/>
            </a:pPr>
            <a:r>
              <a:rPr lang="zh-CN" altLang="en-US" sz="2700" b="1" dirty="0">
                <a:solidFill>
                  <a:srgbClr val="E71E17"/>
                </a:solidFill>
                <a:latin typeface="微软雅黑" panose="020B0503020204020204" pitchFamily="34" charset="-122"/>
                <a:ea typeface="微软雅黑" panose="020B0503020204020204" pitchFamily="34" charset="-122"/>
                <a:cs typeface="+mn-ea"/>
                <a:sym typeface="+mn-lt"/>
              </a:rPr>
              <a:t>精准扶贫  就是要实现精准脱贫</a:t>
            </a:r>
          </a:p>
        </p:txBody>
      </p:sp>
      <p:grpSp>
        <p:nvGrpSpPr>
          <p:cNvPr id="22" name="组合 21"/>
          <p:cNvGrpSpPr/>
          <p:nvPr/>
        </p:nvGrpSpPr>
        <p:grpSpPr>
          <a:xfrm>
            <a:off x="1436698" y="1967951"/>
            <a:ext cx="4647470" cy="1172629"/>
            <a:chOff x="1411541" y="2996952"/>
            <a:chExt cx="6196627" cy="1563508"/>
          </a:xfrm>
        </p:grpSpPr>
        <p:sp>
          <p:nvSpPr>
            <p:cNvPr id="23" name="矩形 22"/>
            <p:cNvSpPr/>
            <p:nvPr/>
          </p:nvSpPr>
          <p:spPr>
            <a:xfrm>
              <a:off x="1703510" y="2996952"/>
              <a:ext cx="5904658" cy="1563508"/>
            </a:xfrm>
            <a:prstGeom prst="rect">
              <a:avLst/>
            </a:prstGeom>
          </p:spPr>
          <p:txBody>
            <a:bodyPr wrap="square">
              <a:spAutoFit/>
            </a:bodyPr>
            <a:lstStyle/>
            <a:p>
              <a:pPr algn="just" fontAlgn="base">
                <a:lnSpc>
                  <a:spcPct val="130000"/>
                </a:lnSpc>
                <a:spcBef>
                  <a:spcPct val="0"/>
                </a:spcBef>
                <a:spcAft>
                  <a:spcPct val="0"/>
                </a:spcAft>
              </a:pPr>
              <a:r>
                <a:rPr lang="en-US" altLang="zh-CN" sz="1350" dirty="0">
                  <a:solidFill>
                    <a:schemeClr val="accent5"/>
                  </a:solidFill>
                  <a:latin typeface="微软雅黑" panose="020B0503020204020204" pitchFamily="34" charset="-122"/>
                  <a:ea typeface="微软雅黑" panose="020B0503020204020204" pitchFamily="34" charset="-122"/>
                </a:rPr>
                <a:t>2015</a:t>
              </a:r>
              <a:r>
                <a:rPr lang="zh-CN" altLang="en-US" sz="1350" dirty="0">
                  <a:solidFill>
                    <a:schemeClr val="accent5"/>
                  </a:solidFill>
                  <a:latin typeface="微软雅黑" panose="020B0503020204020204" pitchFamily="34" charset="-122"/>
                  <a:ea typeface="微软雅黑" panose="020B0503020204020204" pitchFamily="34" charset="-122"/>
                </a:rPr>
                <a:t>年，在中央扶贫开发工作会议上，习近平总书记强调，要立下愚公移山志，咬定目标，苦干实干，坚决打赢脱贫攻坚战。中西部</a:t>
              </a:r>
              <a:r>
                <a:rPr lang="en-US" altLang="zh-CN" sz="1350" dirty="0">
                  <a:solidFill>
                    <a:schemeClr val="accent5"/>
                  </a:solidFill>
                  <a:latin typeface="微软雅黑" panose="020B0503020204020204" pitchFamily="34" charset="-122"/>
                  <a:ea typeface="微软雅黑" panose="020B0503020204020204" pitchFamily="34" charset="-122"/>
                </a:rPr>
                <a:t>22</a:t>
              </a:r>
              <a:r>
                <a:rPr lang="zh-CN" altLang="en-US" sz="1350" dirty="0">
                  <a:solidFill>
                    <a:schemeClr val="accent5"/>
                  </a:solidFill>
                  <a:latin typeface="微软雅黑" panose="020B0503020204020204" pitchFamily="34" charset="-122"/>
                  <a:ea typeface="微软雅黑" panose="020B0503020204020204" pitchFamily="34" charset="-122"/>
                </a:rPr>
                <a:t>个省区市的党政主要负责同志向中央签署了脱贫攻坚责任书。</a:t>
              </a:r>
              <a:endParaRPr lang="zh-CN" altLang="zh-CN" sz="1350" dirty="0">
                <a:solidFill>
                  <a:schemeClr val="accent5"/>
                </a:solidFill>
                <a:latin typeface="微软雅黑" panose="020B0503020204020204" pitchFamily="34" charset="-122"/>
                <a:ea typeface="微软雅黑" panose="020B0503020204020204" pitchFamily="34" charset="-122"/>
              </a:endParaRPr>
            </a:p>
          </p:txBody>
        </p:sp>
        <p:sp>
          <p:nvSpPr>
            <p:cNvPr id="24" name="圆角矩形​​ 10"/>
            <p:cNvSpPr>
              <a:spLocks noChangeArrowheads="1"/>
            </p:cNvSpPr>
            <p:nvPr/>
          </p:nvSpPr>
          <p:spPr bwMode="auto">
            <a:xfrm>
              <a:off x="1411541" y="3068960"/>
              <a:ext cx="295908" cy="333574"/>
            </a:xfrm>
            <a:prstGeom prst="roundRect">
              <a:avLst>
                <a:gd name="adj" fmla="val 16667"/>
              </a:avLst>
            </a:prstGeom>
            <a:solidFill>
              <a:srgbClr val="CC0000"/>
            </a:solidFill>
            <a:ln w="9525" algn="ctr">
              <a:solidFill>
                <a:srgbClr val="FF6600"/>
              </a:solidFill>
              <a:round/>
            </a:ln>
          </p:spPr>
          <p:txBody>
            <a:bodyPr anchor="ctr"/>
            <a:lstStyle/>
            <a:p>
              <a:pPr algn="ctr">
                <a:defRPr/>
              </a:pPr>
              <a:r>
                <a:rPr lang="en-US" altLang="zh-CN" sz="1650" dirty="0">
                  <a:solidFill>
                    <a:srgbClr val="FFFFFF"/>
                  </a:solidFill>
                  <a:latin typeface="Arial" panose="020B0604020202020204"/>
                  <a:ea typeface="微软雅黑" panose="020B0503020204020204" pitchFamily="34" charset="-122"/>
                  <a:cs typeface="+mn-ea"/>
                  <a:sym typeface="+mn-lt"/>
                </a:rPr>
                <a:t>1</a:t>
              </a:r>
              <a:endParaRPr lang="zh-CN" altLang="en-US" sz="1650" dirty="0">
                <a:solidFill>
                  <a:srgbClr val="FFFFFF"/>
                </a:solidFill>
                <a:latin typeface="Arial" panose="020B0604020202020204"/>
                <a:ea typeface="微软雅黑" panose="020B0503020204020204" pitchFamily="34" charset="-122"/>
                <a:cs typeface="+mn-ea"/>
                <a:sym typeface="+mn-lt"/>
              </a:endParaRPr>
            </a:p>
          </p:txBody>
        </p:sp>
      </p:grpSp>
      <p:grpSp>
        <p:nvGrpSpPr>
          <p:cNvPr id="25" name="组合 24"/>
          <p:cNvGrpSpPr/>
          <p:nvPr/>
        </p:nvGrpSpPr>
        <p:grpSpPr>
          <a:xfrm>
            <a:off x="1427862" y="3189694"/>
            <a:ext cx="4651889" cy="606192"/>
            <a:chOff x="1399759" y="4913976"/>
            <a:chExt cx="6202518" cy="808256"/>
          </a:xfrm>
        </p:grpSpPr>
        <p:sp>
          <p:nvSpPr>
            <p:cNvPr id="26" name="矩形 25"/>
            <p:cNvSpPr/>
            <p:nvPr/>
          </p:nvSpPr>
          <p:spPr>
            <a:xfrm>
              <a:off x="1697620" y="4913976"/>
              <a:ext cx="5904657" cy="808256"/>
            </a:xfrm>
            <a:prstGeom prst="rect">
              <a:avLst/>
            </a:prstGeom>
          </p:spPr>
          <p:txBody>
            <a:bodyPr wrap="square">
              <a:spAutoFit/>
            </a:bodyPr>
            <a:lstStyle/>
            <a:p>
              <a:pPr algn="just" fontAlgn="base">
                <a:lnSpc>
                  <a:spcPct val="130000"/>
                </a:lnSpc>
                <a:spcBef>
                  <a:spcPct val="0"/>
                </a:spcBef>
                <a:spcAft>
                  <a:spcPct val="0"/>
                </a:spcAft>
              </a:pPr>
              <a:r>
                <a:rPr lang="zh-CN" altLang="en-US" sz="1350" dirty="0">
                  <a:solidFill>
                    <a:schemeClr val="accent5"/>
                  </a:solidFill>
                  <a:latin typeface="微软雅黑" panose="020B0503020204020204" pitchFamily="34" charset="-122"/>
                  <a:ea typeface="微软雅黑" panose="020B0503020204020204" pitchFamily="34" charset="-122"/>
                </a:rPr>
                <a:t>在以习近平同志为核心的党中央坚强领导下，全党全社会广泛动员、合力攻坚的局面迅速形成。</a:t>
              </a:r>
              <a:endParaRPr lang="zh-CN" altLang="zh-CN" sz="1350" dirty="0">
                <a:solidFill>
                  <a:schemeClr val="accent5"/>
                </a:solidFill>
                <a:latin typeface="微软雅黑" panose="020B0503020204020204" pitchFamily="34" charset="-122"/>
                <a:ea typeface="微软雅黑" panose="020B0503020204020204" pitchFamily="34" charset="-122"/>
              </a:endParaRPr>
            </a:p>
          </p:txBody>
        </p:sp>
        <p:sp>
          <p:nvSpPr>
            <p:cNvPr id="27" name="圆角矩形​​ 10"/>
            <p:cNvSpPr>
              <a:spLocks noChangeArrowheads="1"/>
            </p:cNvSpPr>
            <p:nvPr/>
          </p:nvSpPr>
          <p:spPr bwMode="auto">
            <a:xfrm>
              <a:off x="1399759" y="4966377"/>
              <a:ext cx="295908" cy="333574"/>
            </a:xfrm>
            <a:prstGeom prst="roundRect">
              <a:avLst>
                <a:gd name="adj" fmla="val 16667"/>
              </a:avLst>
            </a:prstGeom>
            <a:solidFill>
              <a:srgbClr val="CC0000"/>
            </a:solidFill>
            <a:ln w="9525" algn="ctr">
              <a:solidFill>
                <a:srgbClr val="FF6600"/>
              </a:solidFill>
              <a:round/>
            </a:ln>
          </p:spPr>
          <p:txBody>
            <a:bodyPr anchor="ctr"/>
            <a:lstStyle/>
            <a:p>
              <a:pPr algn="ctr">
                <a:defRPr/>
              </a:pPr>
              <a:r>
                <a:rPr lang="en-US" altLang="zh-CN" sz="1650" dirty="0">
                  <a:solidFill>
                    <a:srgbClr val="FFFFFF"/>
                  </a:solidFill>
                  <a:latin typeface="Arial" panose="020B0604020202020204"/>
                  <a:ea typeface="微软雅黑" panose="020B0503020204020204" pitchFamily="34" charset="-122"/>
                  <a:cs typeface="+mn-ea"/>
                  <a:sym typeface="+mn-lt"/>
                </a:rPr>
                <a:t>2</a:t>
              </a:r>
              <a:endParaRPr lang="zh-CN" altLang="en-US" sz="1650" dirty="0">
                <a:solidFill>
                  <a:srgbClr val="FFFFFF"/>
                </a:solidFill>
                <a:latin typeface="Arial" panose="020B0604020202020204"/>
                <a:ea typeface="微软雅黑" panose="020B0503020204020204" pitchFamily="34" charset="-122"/>
                <a:cs typeface="+mn-ea"/>
                <a:sym typeface="+mn-lt"/>
              </a:endParaRPr>
            </a:p>
          </p:txBody>
        </p:sp>
      </p:grpSp>
      <p:sp>
        <p:nvSpPr>
          <p:cNvPr id="28" name="矩形 27"/>
          <p:cNvSpPr/>
          <p:nvPr/>
        </p:nvSpPr>
        <p:spPr>
          <a:xfrm>
            <a:off x="6588224" y="1896844"/>
            <a:ext cx="1677249" cy="1243736"/>
          </a:xfrm>
          <a:prstGeom prst="rect">
            <a:avLst/>
          </a:prstGeom>
        </p:spPr>
        <p:txBody>
          <a:bodyPr wrap="square" lIns="88709" tIns="44354" rIns="88709" bIns="44354">
            <a:spAutoFit/>
          </a:bodyPr>
          <a:lstStyle/>
          <a:p>
            <a:pPr lvl="0" algn="ctr"/>
            <a:r>
              <a:rPr lang="en-US" altLang="zh-CN" sz="7500" b="1" dirty="0">
                <a:solidFill>
                  <a:srgbClr val="E71E17"/>
                </a:solidFill>
                <a:latin typeface="微软雅黑" panose="020B0503020204020204" pitchFamily="34" charset="-122"/>
                <a:ea typeface="微软雅黑" panose="020B0503020204020204" pitchFamily="34" charset="-122"/>
              </a:rPr>
              <a:t>22</a:t>
            </a:r>
            <a:r>
              <a:rPr lang="zh-CN" altLang="en-US" sz="2250" b="1" dirty="0">
                <a:solidFill>
                  <a:srgbClr val="E71E17"/>
                </a:solidFill>
                <a:latin typeface="微软雅黑" panose="020B0503020204020204" pitchFamily="34" charset="-122"/>
                <a:ea typeface="微软雅黑" panose="020B0503020204020204" pitchFamily="34" charset="-122"/>
              </a:rPr>
              <a:t>个</a:t>
            </a:r>
            <a:endParaRPr lang="en-US" altLang="zh-CN" sz="2250" dirty="0">
              <a:solidFill>
                <a:srgbClr val="E71E17"/>
              </a:solidFill>
              <a:latin typeface="微软雅黑" panose="020B0503020204020204" pitchFamily="34" charset="-122"/>
              <a:ea typeface="微软雅黑" panose="020B0503020204020204" pitchFamily="34" charset="-122"/>
            </a:endParaRPr>
          </a:p>
        </p:txBody>
      </p:sp>
      <p:sp>
        <p:nvSpPr>
          <p:cNvPr id="29" name="矩形 28"/>
          <p:cNvSpPr/>
          <p:nvPr/>
        </p:nvSpPr>
        <p:spPr>
          <a:xfrm>
            <a:off x="6649020" y="3068572"/>
            <a:ext cx="1595388" cy="752514"/>
          </a:xfrm>
          <a:prstGeom prst="rect">
            <a:avLst/>
          </a:prstGeom>
        </p:spPr>
        <p:txBody>
          <a:bodyPr wrap="square">
            <a:spAutoFit/>
          </a:bodyPr>
          <a:lstStyle/>
          <a:p>
            <a:pPr algn="ctr">
              <a:lnSpc>
                <a:spcPct val="130000"/>
              </a:lnSpc>
            </a:pPr>
            <a:r>
              <a:rPr lang="zh-CN" altLang="en-US" sz="1100" dirty="0">
                <a:solidFill>
                  <a:schemeClr val="accent5"/>
                </a:solidFill>
                <a:latin typeface="微软雅黑" panose="020B0503020204020204" pitchFamily="34" charset="-122"/>
                <a:ea typeface="微软雅黑" panose="020B0503020204020204" pitchFamily="34" charset="-122"/>
              </a:rPr>
              <a:t>省区市的党政主要负责同志向中央签署了脱贫攻坚责任书。</a:t>
            </a:r>
            <a:endParaRPr lang="zh-CN" altLang="zh-CN" sz="1100" dirty="0">
              <a:solidFill>
                <a:schemeClr val="accent5"/>
              </a:solidFill>
              <a:latin typeface="微软雅黑" panose="020B0503020204020204" pitchFamily="34" charset="-122"/>
              <a:ea typeface="微软雅黑" panose="020B0503020204020204" pitchFamily="34" charset="-122"/>
            </a:endParaRPr>
          </a:p>
        </p:txBody>
      </p:sp>
      <p:sp>
        <p:nvSpPr>
          <p:cNvPr id="30" name="矩形 29"/>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5" name="矩形 14"/>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0-#ppt_w/2"/>
                                          </p:val>
                                        </p:tav>
                                        <p:tav tm="100000">
                                          <p:val>
                                            <p:strVal val="#ppt_x"/>
                                          </p:val>
                                        </p:tav>
                                      </p:tavLst>
                                    </p:anim>
                                    <p:anim calcmode="lin" valueType="num">
                                      <p:cBhvr additive="base">
                                        <p:cTn id="12" dur="75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Left)">
                                      <p:cBhvr>
                                        <p:cTn id="20" dur="500"/>
                                        <p:tgtEl>
                                          <p:spTgt spid="22"/>
                                        </p:tgtEl>
                                      </p:cBhvr>
                                    </p:animEffect>
                                  </p:childTnLst>
                                </p:cTn>
                              </p:par>
                            </p:childTnLst>
                          </p:cTn>
                        </p:par>
                        <p:par>
                          <p:cTn id="21" fill="hold">
                            <p:stCondLst>
                              <p:cond delay="2000"/>
                            </p:stCondLst>
                            <p:childTnLst>
                              <p:par>
                                <p:cTn id="22" presetID="18" presetClass="entr" presetSubtype="1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Left)">
                                      <p:cBhvr>
                                        <p:cTn id="24" dur="500"/>
                                        <p:tgtEl>
                                          <p:spTgt spid="25"/>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500"/>
                                        <p:tgtEl>
                                          <p:spTgt spid="29"/>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4"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精准扶贫 攻坚克难 践行庄严承诺</a:t>
            </a:r>
          </a:p>
        </p:txBody>
      </p:sp>
      <p:sp>
        <p:nvSpPr>
          <p:cNvPr id="4" name="文本框 3"/>
          <p:cNvSpPr txBox="1"/>
          <p:nvPr/>
        </p:nvSpPr>
        <p:spPr>
          <a:xfrm>
            <a:off x="1115616" y="1059582"/>
            <a:ext cx="6962071" cy="507831"/>
          </a:xfrm>
          <a:prstGeom prst="rect">
            <a:avLst/>
          </a:prstGeom>
          <a:noFill/>
        </p:spPr>
        <p:txBody>
          <a:bodyPr wrap="square" rtlCol="0">
            <a:spAutoFit/>
          </a:bodyPr>
          <a:lstStyle/>
          <a:p>
            <a:pPr algn="ctr"/>
            <a:r>
              <a:rPr lang="zh-CN" altLang="en-US" sz="2700" b="1" dirty="0">
                <a:solidFill>
                  <a:srgbClr val="E71E17"/>
                </a:solidFill>
                <a:latin typeface="微软雅黑" panose="020B0503020204020204" pitchFamily="34" charset="-122"/>
                <a:ea typeface="微软雅黑" panose="020B0503020204020204" pitchFamily="34" charset="-122"/>
              </a:rPr>
              <a:t>中共中央国务院关于打赢脱贫攻坚战的决定</a:t>
            </a:r>
            <a:endParaRPr lang="zh-CN" altLang="en-US" sz="2700" dirty="0">
              <a:solidFill>
                <a:srgbClr val="E71E17"/>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195736" y="2654013"/>
            <a:ext cx="5472608" cy="552074"/>
          </a:xfrm>
          <a:prstGeom prst="rect">
            <a:avLst/>
          </a:prstGeom>
          <a:noFill/>
        </p:spPr>
        <p:txBody>
          <a:bodyPr wrap="square" rtlCol="0">
            <a:spAutoFit/>
          </a:bodyPr>
          <a:lstStyle/>
          <a:p>
            <a:pPr algn="just">
              <a:lnSpc>
                <a:spcPct val="120000"/>
              </a:lnSpc>
            </a:pPr>
            <a:r>
              <a:rPr lang="zh-CN" altLang="en-US" sz="1300" dirty="0">
                <a:solidFill>
                  <a:schemeClr val="accent5"/>
                </a:solidFill>
                <a:latin typeface="微软雅黑" panose="020B0503020204020204" pitchFamily="34" charset="-122"/>
                <a:ea typeface="微软雅黑" panose="020B0503020204020204" pitchFamily="34" charset="-122"/>
              </a:rPr>
              <a:t>国家各部门出台</a:t>
            </a:r>
            <a:r>
              <a:rPr lang="en-US" altLang="zh-CN" sz="1300" b="1" dirty="0">
                <a:solidFill>
                  <a:srgbClr val="E71E17"/>
                </a:solidFill>
                <a:latin typeface="微软雅黑" panose="020B0503020204020204" pitchFamily="34" charset="-122"/>
                <a:ea typeface="微软雅黑" panose="020B0503020204020204" pitchFamily="34" charset="-122"/>
              </a:rPr>
              <a:t>118</a:t>
            </a:r>
            <a:r>
              <a:rPr lang="zh-CN" altLang="en-US" sz="1300" b="1" dirty="0">
                <a:solidFill>
                  <a:srgbClr val="E71E17"/>
                </a:solidFill>
                <a:latin typeface="微软雅黑" panose="020B0503020204020204" pitchFamily="34" charset="-122"/>
                <a:ea typeface="微软雅黑" panose="020B0503020204020204" pitchFamily="34" charset="-122"/>
              </a:rPr>
              <a:t>个政策文件</a:t>
            </a:r>
            <a:r>
              <a:rPr lang="zh-CN" altLang="en-US" sz="1300" dirty="0">
                <a:solidFill>
                  <a:schemeClr val="accent5"/>
                </a:solidFill>
                <a:latin typeface="微软雅黑" panose="020B0503020204020204" pitchFamily="34" charset="-122"/>
                <a:ea typeface="微软雅黑" panose="020B0503020204020204" pitchFamily="34" charset="-122"/>
              </a:rPr>
              <a:t>或实施方案。各地也因地制宜，相继出台和完善脱贫攻坚系列举措。</a:t>
            </a:r>
          </a:p>
        </p:txBody>
      </p:sp>
      <p:sp>
        <p:nvSpPr>
          <p:cNvPr id="9" name="文本框 8"/>
          <p:cNvSpPr txBox="1"/>
          <p:nvPr/>
        </p:nvSpPr>
        <p:spPr>
          <a:xfrm>
            <a:off x="2243976" y="3583547"/>
            <a:ext cx="5279592" cy="332399"/>
          </a:xfrm>
          <a:prstGeom prst="rect">
            <a:avLst/>
          </a:prstGeom>
          <a:noFill/>
        </p:spPr>
        <p:txBody>
          <a:bodyPr wrap="square" rtlCol="0">
            <a:spAutoFit/>
          </a:bodyPr>
          <a:lstStyle/>
          <a:p>
            <a:pPr algn="just">
              <a:lnSpc>
                <a:spcPct val="120000"/>
              </a:lnSpc>
            </a:pPr>
            <a:r>
              <a:rPr lang="zh-CN" altLang="en-US" sz="1300" dirty="0">
                <a:solidFill>
                  <a:schemeClr val="accent5"/>
                </a:solidFill>
                <a:latin typeface="微软雅黑" panose="020B0503020204020204" pitchFamily="34" charset="-122"/>
                <a:ea typeface="微软雅黑" panose="020B0503020204020204" pitchFamily="34" charset="-122"/>
              </a:rPr>
              <a:t>建章立制，保障了</a:t>
            </a:r>
            <a:r>
              <a:rPr lang="zh-CN" altLang="en-US" sz="1300" b="1" dirty="0">
                <a:solidFill>
                  <a:srgbClr val="E71E17"/>
                </a:solidFill>
                <a:latin typeface="微软雅黑" panose="020B0503020204020204" pitchFamily="34" charset="-122"/>
                <a:ea typeface="微软雅黑" panose="020B0503020204020204" pitchFamily="34" charset="-122"/>
              </a:rPr>
              <a:t>五年来脱贫攻坚不断向纵深推进。</a:t>
            </a:r>
          </a:p>
        </p:txBody>
      </p:sp>
      <p:sp>
        <p:nvSpPr>
          <p:cNvPr id="11" name="矩形 10"/>
          <p:cNvSpPr>
            <a:spLocks noChangeArrowheads="1"/>
          </p:cNvSpPr>
          <p:nvPr/>
        </p:nvSpPr>
        <p:spPr bwMode="auto">
          <a:xfrm>
            <a:off x="1456399" y="1734161"/>
            <a:ext cx="6408712" cy="648330"/>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000">
              <a:solidFill>
                <a:srgbClr val="FFFFFF"/>
              </a:solidFill>
              <a:sym typeface="宋体" panose="02010600030101010101" pitchFamily="2" charset="-122"/>
            </a:endParaRPr>
          </a:p>
        </p:txBody>
      </p:sp>
      <p:sp>
        <p:nvSpPr>
          <p:cNvPr id="15" name="矩形 14"/>
          <p:cNvSpPr>
            <a:spLocks noChangeArrowheads="1"/>
          </p:cNvSpPr>
          <p:nvPr/>
        </p:nvSpPr>
        <p:spPr bwMode="auto">
          <a:xfrm>
            <a:off x="1456399" y="2597614"/>
            <a:ext cx="6408712" cy="648330"/>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000">
              <a:solidFill>
                <a:srgbClr val="FFFFFF"/>
              </a:solidFill>
              <a:sym typeface="宋体" panose="02010600030101010101" pitchFamily="2" charset="-122"/>
            </a:endParaRPr>
          </a:p>
        </p:txBody>
      </p:sp>
      <p:sp>
        <p:nvSpPr>
          <p:cNvPr id="19" name="矩形 18"/>
          <p:cNvSpPr>
            <a:spLocks noChangeArrowheads="1"/>
          </p:cNvSpPr>
          <p:nvPr/>
        </p:nvSpPr>
        <p:spPr bwMode="auto">
          <a:xfrm>
            <a:off x="1456399" y="3435814"/>
            <a:ext cx="6408712" cy="648330"/>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zh-CN" sz="2000">
              <a:solidFill>
                <a:srgbClr val="FFFFFF"/>
              </a:solidFill>
              <a:sym typeface="宋体" panose="02010600030101010101" pitchFamily="2" charset="-122"/>
            </a:endParaRPr>
          </a:p>
        </p:txBody>
      </p:sp>
      <p:pic>
        <p:nvPicPr>
          <p:cNvPr id="23" name="图片 22"/>
          <p:cNvPicPr>
            <a:picLocks noChangeAspect="1"/>
          </p:cNvPicPr>
          <p:nvPr/>
        </p:nvPicPr>
        <p:blipFill>
          <a:blip r:embed="rId4" cstate="screen"/>
          <a:stretch>
            <a:fillRect/>
          </a:stretch>
        </p:blipFill>
        <p:spPr>
          <a:xfrm>
            <a:off x="1133560" y="1707654"/>
            <a:ext cx="961940" cy="710728"/>
          </a:xfrm>
          <a:prstGeom prst="rect">
            <a:avLst/>
          </a:prstGeom>
        </p:spPr>
      </p:pic>
      <p:sp>
        <p:nvSpPr>
          <p:cNvPr id="24" name="文本框 23"/>
          <p:cNvSpPr txBox="1"/>
          <p:nvPr/>
        </p:nvSpPr>
        <p:spPr>
          <a:xfrm>
            <a:off x="1456114" y="1881818"/>
            <a:ext cx="504056" cy="369332"/>
          </a:xfrm>
          <a:prstGeom prst="rect">
            <a:avLst/>
          </a:prstGeom>
          <a:noFill/>
        </p:spPr>
        <p:txBody>
          <a:bodyPr wrap="squar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01</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195736" y="1797759"/>
            <a:ext cx="5472608" cy="552074"/>
          </a:xfrm>
          <a:prstGeom prst="rect">
            <a:avLst/>
          </a:prstGeom>
          <a:noFill/>
        </p:spPr>
        <p:txBody>
          <a:bodyPr wrap="square" rtlCol="0">
            <a:spAutoFit/>
          </a:bodyPr>
          <a:lstStyle/>
          <a:p>
            <a:pPr algn="just">
              <a:lnSpc>
                <a:spcPct val="120000"/>
              </a:lnSpc>
            </a:pPr>
            <a:r>
              <a:rPr lang="en-US" altLang="zh-CN" sz="1300" b="1" dirty="0">
                <a:solidFill>
                  <a:srgbClr val="E71E17"/>
                </a:solidFill>
                <a:latin typeface="微软雅黑" panose="020B0503020204020204" pitchFamily="34" charset="-122"/>
                <a:ea typeface="微软雅黑" panose="020B0503020204020204" pitchFamily="34" charset="-122"/>
              </a:rPr>
              <a:t>《</a:t>
            </a:r>
            <a:r>
              <a:rPr lang="zh-CN" altLang="en-US" sz="1300" b="1" dirty="0">
                <a:solidFill>
                  <a:srgbClr val="E71E17"/>
                </a:solidFill>
                <a:latin typeface="微软雅黑" panose="020B0503020204020204" pitchFamily="34" charset="-122"/>
                <a:ea typeface="微软雅黑" panose="020B0503020204020204" pitchFamily="34" charset="-122"/>
              </a:rPr>
              <a:t>中共中央国务院关于打赢脱贫攻坚战的决定</a:t>
            </a:r>
            <a:r>
              <a:rPr lang="en-US" altLang="zh-CN" sz="1300" b="1" dirty="0">
                <a:solidFill>
                  <a:srgbClr val="E71E17"/>
                </a:solidFill>
                <a:latin typeface="微软雅黑" panose="020B0503020204020204" pitchFamily="34" charset="-122"/>
                <a:ea typeface="微软雅黑" panose="020B0503020204020204" pitchFamily="34" charset="-122"/>
              </a:rPr>
              <a:t>》</a:t>
            </a:r>
            <a:r>
              <a:rPr lang="zh-CN" altLang="en-US" sz="1300" dirty="0">
                <a:solidFill>
                  <a:schemeClr val="accent5"/>
                </a:solidFill>
                <a:latin typeface="微软雅黑" panose="020B0503020204020204" pitchFamily="34" charset="-122"/>
                <a:ea typeface="微软雅黑" panose="020B0503020204020204" pitchFamily="34" charset="-122"/>
              </a:rPr>
              <a:t>发布，成为指导脱贫攻坚的纲领性文件。中央出台</a:t>
            </a:r>
            <a:r>
              <a:rPr lang="en-US" altLang="zh-CN" sz="1300" dirty="0">
                <a:solidFill>
                  <a:schemeClr val="accent5"/>
                </a:solidFill>
                <a:latin typeface="微软雅黑" panose="020B0503020204020204" pitchFamily="34" charset="-122"/>
                <a:ea typeface="微软雅黑" panose="020B0503020204020204" pitchFamily="34" charset="-122"/>
              </a:rPr>
              <a:t>11</a:t>
            </a:r>
            <a:r>
              <a:rPr lang="zh-CN" altLang="en-US" sz="1300" dirty="0">
                <a:solidFill>
                  <a:schemeClr val="accent5"/>
                </a:solidFill>
                <a:latin typeface="微软雅黑" panose="020B0503020204020204" pitchFamily="34" charset="-122"/>
                <a:ea typeface="微软雅黑" panose="020B0503020204020204" pitchFamily="34" charset="-122"/>
              </a:rPr>
              <a:t>个配套文件。</a:t>
            </a:r>
          </a:p>
        </p:txBody>
      </p:sp>
      <p:pic>
        <p:nvPicPr>
          <p:cNvPr id="26" name="图片 25"/>
          <p:cNvPicPr>
            <a:picLocks noChangeAspect="1"/>
          </p:cNvPicPr>
          <p:nvPr/>
        </p:nvPicPr>
        <p:blipFill>
          <a:blip r:embed="rId4" cstate="screen"/>
          <a:stretch>
            <a:fillRect/>
          </a:stretch>
        </p:blipFill>
        <p:spPr>
          <a:xfrm>
            <a:off x="1133560" y="2571107"/>
            <a:ext cx="961940" cy="710728"/>
          </a:xfrm>
          <a:prstGeom prst="rect">
            <a:avLst/>
          </a:prstGeom>
        </p:spPr>
      </p:pic>
      <p:sp>
        <p:nvSpPr>
          <p:cNvPr id="27" name="文本框 26"/>
          <p:cNvSpPr txBox="1"/>
          <p:nvPr/>
        </p:nvSpPr>
        <p:spPr>
          <a:xfrm>
            <a:off x="1456114" y="2745271"/>
            <a:ext cx="504056" cy="369332"/>
          </a:xfrm>
          <a:prstGeom prst="rect">
            <a:avLst/>
          </a:prstGeom>
          <a:noFill/>
        </p:spPr>
        <p:txBody>
          <a:bodyPr wrap="squar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02</a:t>
            </a:r>
            <a:endParaRPr lang="zh-CN" altLang="en-US" b="1" dirty="0">
              <a:solidFill>
                <a:schemeClr val="accent1"/>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4" cstate="screen"/>
          <a:stretch>
            <a:fillRect/>
          </a:stretch>
        </p:blipFill>
        <p:spPr>
          <a:xfrm>
            <a:off x="1133560" y="3409307"/>
            <a:ext cx="961940" cy="710728"/>
          </a:xfrm>
          <a:prstGeom prst="rect">
            <a:avLst/>
          </a:prstGeom>
        </p:spPr>
      </p:pic>
      <p:sp>
        <p:nvSpPr>
          <p:cNvPr id="29" name="文本框 28"/>
          <p:cNvSpPr txBox="1"/>
          <p:nvPr/>
        </p:nvSpPr>
        <p:spPr>
          <a:xfrm>
            <a:off x="1456114" y="3583471"/>
            <a:ext cx="504056" cy="369332"/>
          </a:xfrm>
          <a:prstGeom prst="rect">
            <a:avLst/>
          </a:prstGeom>
          <a:noFill/>
        </p:spPr>
        <p:txBody>
          <a:bodyPr wrap="square" rtlCol="0">
            <a:spAutoFit/>
          </a:bodyPr>
          <a:lstStyle/>
          <a:p>
            <a:r>
              <a:rPr lang="en-US" altLang="zh-CN" b="1" dirty="0">
                <a:solidFill>
                  <a:schemeClr val="accent1"/>
                </a:solidFill>
                <a:latin typeface="微软雅黑" panose="020B0503020204020204" pitchFamily="34" charset="-122"/>
                <a:ea typeface="微软雅黑" panose="020B0503020204020204" pitchFamily="34" charset="-122"/>
              </a:rPr>
              <a:t>03</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6" name="矩形 15"/>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p:stCondLst>
                              <p:cond delay="139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par>
                          <p:cTn id="16" fill="hold">
                            <p:stCondLst>
                              <p:cond delay="1899"/>
                            </p:stCondLst>
                            <p:childTnLst>
                              <p:par>
                                <p:cTn id="17" presetID="53" presetClass="entr" presetSubtype="16"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399"/>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2899"/>
                            </p:stCondLst>
                            <p:childTnLst>
                              <p:par>
                                <p:cTn id="32" presetID="14" presetClass="entr" presetSubtype="1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par>
                          <p:cTn id="35" fill="hold">
                            <p:stCondLst>
                              <p:cond delay="3399"/>
                            </p:stCondLst>
                            <p:childTnLst>
                              <p:par>
                                <p:cTn id="36" presetID="53" presetClass="entr" presetSubtype="16"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3899"/>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4399"/>
                            </p:stCondLst>
                            <p:childTnLst>
                              <p:par>
                                <p:cTn id="51" presetID="14" presetClass="entr" presetSubtype="1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randombar(horizontal)">
                                      <p:cBhvr>
                                        <p:cTn id="53" dur="500"/>
                                        <p:tgtEl>
                                          <p:spTgt spid="7"/>
                                        </p:tgtEl>
                                      </p:cBhvr>
                                    </p:animEffect>
                                  </p:childTnLst>
                                </p:cTn>
                              </p:par>
                            </p:childTnLst>
                          </p:cTn>
                        </p:par>
                        <p:par>
                          <p:cTn id="54" fill="hold">
                            <p:stCondLst>
                              <p:cond delay="4899"/>
                            </p:stCondLst>
                            <p:childTnLst>
                              <p:par>
                                <p:cTn id="55" presetID="53" presetClass="entr" presetSubtype="16"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5399"/>
                            </p:stCondLst>
                            <p:childTnLst>
                              <p:par>
                                <p:cTn id="66" presetID="22" presetClass="entr" presetSubtype="8"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par>
                          <p:cTn id="69" fill="hold">
                            <p:stCondLst>
                              <p:cond delay="5899"/>
                            </p:stCondLst>
                            <p:childTnLst>
                              <p:par>
                                <p:cTn id="70" presetID="14" presetClass="entr" presetSubtype="1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9" grpId="0"/>
      <p:bldP spid="11" grpId="0" animBg="1"/>
      <p:bldP spid="15" grpId="0" animBg="1"/>
      <p:bldP spid="19" grpId="0" animBg="1"/>
      <p:bldP spid="24" grpId="0"/>
      <p:bldP spid="25" grpId="0"/>
      <p:bldP spid="27"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精准扶贫 攻坚克难 践行庄严承诺</a:t>
            </a:r>
          </a:p>
        </p:txBody>
      </p:sp>
      <p:sp>
        <p:nvSpPr>
          <p:cNvPr id="20" name="矩形 19"/>
          <p:cNvSpPr/>
          <p:nvPr/>
        </p:nvSpPr>
        <p:spPr>
          <a:xfrm>
            <a:off x="1187624" y="1131590"/>
            <a:ext cx="3294366" cy="1474569"/>
          </a:xfrm>
          <a:prstGeom prst="rect">
            <a:avLst/>
          </a:prstGeom>
        </p:spPr>
        <p:txBody>
          <a:bodyPr wrap="square" lIns="88709" tIns="44354" rIns="88709" bIns="44354">
            <a:spAutoFit/>
          </a:bodyPr>
          <a:lstStyle/>
          <a:p>
            <a:pPr algn="ctr" fontAlgn="base">
              <a:spcBef>
                <a:spcPct val="0"/>
              </a:spcBef>
              <a:spcAft>
                <a:spcPct val="0"/>
              </a:spcAft>
            </a:pPr>
            <a:r>
              <a:rPr lang="en-US" altLang="zh-CN" sz="9000" b="1" dirty="0">
                <a:solidFill>
                  <a:srgbClr val="E71E17"/>
                </a:solidFill>
                <a:latin typeface="微软雅黑" panose="020B0503020204020204" pitchFamily="34" charset="-122"/>
                <a:ea typeface="微软雅黑" panose="020B0503020204020204" pitchFamily="34" charset="-122"/>
              </a:rPr>
              <a:t>5564</a:t>
            </a:r>
            <a:r>
              <a:rPr lang="zh-CN" altLang="en-US" sz="2250" b="1" dirty="0">
                <a:solidFill>
                  <a:srgbClr val="E71E17"/>
                </a:solidFill>
                <a:latin typeface="微软雅黑" panose="020B0503020204020204" pitchFamily="34" charset="-122"/>
                <a:ea typeface="微软雅黑" panose="020B0503020204020204" pitchFamily="34" charset="-122"/>
              </a:rPr>
              <a:t>万</a:t>
            </a:r>
            <a:endParaRPr lang="en-US" altLang="zh-CN" sz="2250" dirty="0">
              <a:solidFill>
                <a:srgbClr val="E71E17"/>
              </a:solidFill>
              <a:latin typeface="微软雅黑" panose="020B0503020204020204" pitchFamily="34" charset="-122"/>
              <a:ea typeface="微软雅黑" panose="020B0503020204020204" pitchFamily="34" charset="-122"/>
            </a:endParaRPr>
          </a:p>
        </p:txBody>
      </p:sp>
      <p:sp>
        <p:nvSpPr>
          <p:cNvPr id="21" name="矩形 20"/>
          <p:cNvSpPr/>
          <p:nvPr/>
        </p:nvSpPr>
        <p:spPr>
          <a:xfrm>
            <a:off x="1055341" y="2427734"/>
            <a:ext cx="3516659" cy="556756"/>
          </a:xfrm>
          <a:prstGeom prst="rect">
            <a:avLst/>
          </a:prstGeom>
          <a:solidFill>
            <a:srgbClr val="E71E17"/>
          </a:solidFill>
          <a:ln w="317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accent1"/>
              </a:solidFill>
              <a:effectLst/>
              <a:uLnTx/>
              <a:uFillTx/>
              <a:latin typeface="Arial" panose="020B0604020202020204"/>
              <a:ea typeface="微软雅黑" panose="020B0503020204020204" pitchFamily="34" charset="-122"/>
            </a:endParaRPr>
          </a:p>
        </p:txBody>
      </p:sp>
      <p:sp>
        <p:nvSpPr>
          <p:cNvPr id="22" name="矩形 21"/>
          <p:cNvSpPr/>
          <p:nvPr/>
        </p:nvSpPr>
        <p:spPr>
          <a:xfrm>
            <a:off x="1128209" y="2499741"/>
            <a:ext cx="3294366" cy="412740"/>
          </a:xfrm>
          <a:prstGeom prst="rect">
            <a:avLst/>
          </a:prstGeom>
        </p:spPr>
        <p:txBody>
          <a:bodyPr wrap="square" lIns="88709" tIns="44354" rIns="88709" bIns="44354">
            <a:spAutoFit/>
          </a:bodyPr>
          <a:lstStyle/>
          <a:p>
            <a:pPr algn="ctr" fontAlgn="base">
              <a:spcBef>
                <a:spcPct val="0"/>
              </a:spcBef>
              <a:spcAft>
                <a:spcPct val="0"/>
              </a:spcAft>
            </a:pPr>
            <a:r>
              <a:rPr lang="zh-CN" altLang="en-US" sz="2100" dirty="0">
                <a:solidFill>
                  <a:schemeClr val="accent1"/>
                </a:solidFill>
                <a:latin typeface="微软雅黑" panose="020B0503020204020204" pitchFamily="34" charset="-122"/>
                <a:ea typeface="微软雅黑" panose="020B0503020204020204" pitchFamily="34" charset="-122"/>
              </a:rPr>
              <a:t>中国人摆脱贫困</a:t>
            </a:r>
            <a:endParaRPr lang="en-US" altLang="zh-CN" sz="2100" dirty="0">
              <a:solidFill>
                <a:schemeClr val="accent1"/>
              </a:solidFill>
              <a:latin typeface="微软雅黑" panose="020B0503020204020204" pitchFamily="34" charset="-122"/>
              <a:ea typeface="微软雅黑" panose="020B0503020204020204" pitchFamily="34" charset="-122"/>
            </a:endParaRPr>
          </a:p>
        </p:txBody>
      </p:sp>
      <p:sp>
        <p:nvSpPr>
          <p:cNvPr id="23" name="矩形 22"/>
          <p:cNvSpPr/>
          <p:nvPr/>
        </p:nvSpPr>
        <p:spPr>
          <a:xfrm>
            <a:off x="4755153" y="1131590"/>
            <a:ext cx="3294366" cy="1474569"/>
          </a:xfrm>
          <a:prstGeom prst="rect">
            <a:avLst/>
          </a:prstGeom>
        </p:spPr>
        <p:txBody>
          <a:bodyPr wrap="square" lIns="88709" tIns="44354" rIns="88709" bIns="44354">
            <a:spAutoFit/>
          </a:bodyPr>
          <a:lstStyle/>
          <a:p>
            <a:pPr algn="ctr" fontAlgn="base">
              <a:spcBef>
                <a:spcPct val="0"/>
              </a:spcBef>
              <a:spcAft>
                <a:spcPct val="0"/>
              </a:spcAft>
            </a:pPr>
            <a:r>
              <a:rPr lang="en-US" altLang="zh-CN" sz="9000" b="1" dirty="0">
                <a:solidFill>
                  <a:srgbClr val="E71E17"/>
                </a:solidFill>
                <a:latin typeface="微软雅黑" panose="020B0503020204020204" pitchFamily="34" charset="-122"/>
                <a:ea typeface="微软雅黑" panose="020B0503020204020204" pitchFamily="34" charset="-122"/>
              </a:rPr>
              <a:t>1000</a:t>
            </a:r>
            <a:r>
              <a:rPr lang="zh-CN" altLang="en-US" sz="2250" b="1" dirty="0">
                <a:solidFill>
                  <a:srgbClr val="E71E17"/>
                </a:solidFill>
                <a:latin typeface="微软雅黑" panose="020B0503020204020204" pitchFamily="34" charset="-122"/>
                <a:ea typeface="微软雅黑" panose="020B0503020204020204" pitchFamily="34" charset="-122"/>
              </a:rPr>
              <a:t>万</a:t>
            </a:r>
            <a:endParaRPr lang="en-US" altLang="zh-CN" sz="2250" dirty="0">
              <a:solidFill>
                <a:srgbClr val="E71E17"/>
              </a:solidFill>
              <a:latin typeface="微软雅黑" panose="020B0503020204020204" pitchFamily="34" charset="-122"/>
              <a:ea typeface="微软雅黑" panose="020B0503020204020204" pitchFamily="34" charset="-122"/>
            </a:endParaRPr>
          </a:p>
        </p:txBody>
      </p:sp>
      <p:sp>
        <p:nvSpPr>
          <p:cNvPr id="24" name="矩形 23"/>
          <p:cNvSpPr/>
          <p:nvPr/>
        </p:nvSpPr>
        <p:spPr>
          <a:xfrm>
            <a:off x="4644008" y="2427734"/>
            <a:ext cx="3516659" cy="556756"/>
          </a:xfrm>
          <a:prstGeom prst="rect">
            <a:avLst/>
          </a:prstGeom>
          <a:solidFill>
            <a:srgbClr val="E71E17"/>
          </a:solidFill>
          <a:ln w="3175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200" b="0" i="0" u="none" strike="noStrike" kern="0" cap="none" spc="0" normalizeH="0" baseline="0" noProof="0">
              <a:ln>
                <a:noFill/>
              </a:ln>
              <a:solidFill>
                <a:schemeClr val="accent1"/>
              </a:solidFill>
              <a:effectLst/>
              <a:uLnTx/>
              <a:uFillTx/>
              <a:latin typeface="Arial" panose="020B0604020202020204"/>
              <a:ea typeface="微软雅黑" panose="020B0503020204020204" pitchFamily="34" charset="-122"/>
            </a:endParaRPr>
          </a:p>
        </p:txBody>
      </p:sp>
      <p:sp>
        <p:nvSpPr>
          <p:cNvPr id="25" name="矩形 24"/>
          <p:cNvSpPr/>
          <p:nvPr/>
        </p:nvSpPr>
        <p:spPr>
          <a:xfrm>
            <a:off x="4752018" y="2499743"/>
            <a:ext cx="3294366" cy="389656"/>
          </a:xfrm>
          <a:prstGeom prst="rect">
            <a:avLst/>
          </a:prstGeom>
        </p:spPr>
        <p:txBody>
          <a:bodyPr wrap="square" lIns="88709" tIns="44354" rIns="88709" bIns="44354">
            <a:spAutoFit/>
          </a:bodyPr>
          <a:lstStyle/>
          <a:p>
            <a:pPr algn="ctr" fontAlgn="base">
              <a:spcBef>
                <a:spcPct val="0"/>
              </a:spcBef>
              <a:spcAft>
                <a:spcPct val="0"/>
              </a:spcAft>
            </a:pPr>
            <a:r>
              <a:rPr lang="zh-CN" altLang="en-US" sz="1950" dirty="0">
                <a:solidFill>
                  <a:schemeClr val="accent1"/>
                </a:solidFill>
                <a:latin typeface="微软雅黑" panose="020B0503020204020204" pitchFamily="34" charset="-122"/>
                <a:ea typeface="微软雅黑" panose="020B0503020204020204" pitchFamily="34" charset="-122"/>
              </a:rPr>
              <a:t>农村贫困人口每年都减少</a:t>
            </a:r>
            <a:endParaRPr lang="en-US" altLang="zh-CN" sz="1950" dirty="0">
              <a:solidFill>
                <a:schemeClr val="accent1"/>
              </a:solidFill>
              <a:latin typeface="微软雅黑" panose="020B0503020204020204" pitchFamily="34" charset="-122"/>
              <a:ea typeface="微软雅黑" panose="020B0503020204020204" pitchFamily="34" charset="-122"/>
            </a:endParaRPr>
          </a:p>
        </p:txBody>
      </p:sp>
      <p:sp>
        <p:nvSpPr>
          <p:cNvPr id="26" name="矩形 25"/>
          <p:cNvSpPr/>
          <p:nvPr/>
        </p:nvSpPr>
        <p:spPr>
          <a:xfrm>
            <a:off x="1043608" y="3092908"/>
            <a:ext cx="7187674" cy="612475"/>
          </a:xfrm>
          <a:prstGeom prst="rect">
            <a:avLst/>
          </a:prstGeom>
        </p:spPr>
        <p:txBody>
          <a:bodyPr wrap="square">
            <a:spAutoFit/>
          </a:bodyPr>
          <a:lstStyle/>
          <a:p>
            <a:pPr algn="just" fontAlgn="base">
              <a:lnSpc>
                <a:spcPct val="130000"/>
              </a:lnSpc>
              <a:spcBef>
                <a:spcPct val="0"/>
              </a:spcBef>
              <a:spcAft>
                <a:spcPct val="0"/>
              </a:spcAft>
            </a:pPr>
            <a:r>
              <a:rPr lang="zh-CN" altLang="en-US" sz="1300" dirty="0">
                <a:solidFill>
                  <a:schemeClr val="accent5"/>
                </a:solidFill>
                <a:latin typeface="微软雅黑" panose="020B0503020204020204" pitchFamily="34" charset="-122"/>
                <a:ea typeface="微软雅黑" panose="020B0503020204020204" pitchFamily="34" charset="-122"/>
              </a:rPr>
              <a:t>       从精准扶贫，到精准脱贫，这五年，</a:t>
            </a:r>
            <a:r>
              <a:rPr lang="en-US" altLang="zh-CN" sz="1300" dirty="0">
                <a:solidFill>
                  <a:schemeClr val="accent5"/>
                </a:solidFill>
                <a:latin typeface="微软雅黑" panose="020B0503020204020204" pitchFamily="34" charset="-122"/>
                <a:ea typeface="微软雅黑" panose="020B0503020204020204" pitchFamily="34" charset="-122"/>
              </a:rPr>
              <a:t>5564</a:t>
            </a:r>
            <a:r>
              <a:rPr lang="zh-CN" altLang="en-US" sz="1300" dirty="0">
                <a:solidFill>
                  <a:schemeClr val="accent5"/>
                </a:solidFill>
                <a:latin typeface="微软雅黑" panose="020B0503020204020204" pitchFamily="34" charset="-122"/>
                <a:ea typeface="微软雅黑" panose="020B0503020204020204" pitchFamily="34" charset="-122"/>
              </a:rPr>
              <a:t>万中国人摆脱贫困，农村贫困人口每年都减少超过</a:t>
            </a:r>
            <a:r>
              <a:rPr lang="en-US" altLang="zh-CN" sz="1300" dirty="0">
                <a:solidFill>
                  <a:schemeClr val="accent5"/>
                </a:solidFill>
                <a:latin typeface="微软雅黑" panose="020B0503020204020204" pitchFamily="34" charset="-122"/>
                <a:ea typeface="微软雅黑" panose="020B0503020204020204" pitchFamily="34" charset="-122"/>
              </a:rPr>
              <a:t>1000</a:t>
            </a:r>
            <a:r>
              <a:rPr lang="zh-CN" altLang="en-US" sz="1300" dirty="0">
                <a:solidFill>
                  <a:schemeClr val="accent5"/>
                </a:solidFill>
                <a:latin typeface="微软雅黑" panose="020B0503020204020204" pitchFamily="34" charset="-122"/>
                <a:ea typeface="微软雅黑" panose="020B0503020204020204" pitchFamily="34" charset="-122"/>
              </a:rPr>
              <a:t>万人。全国贫困发生率从</a:t>
            </a:r>
            <a:r>
              <a:rPr lang="en-US" altLang="zh-CN" sz="1300" dirty="0">
                <a:solidFill>
                  <a:schemeClr val="accent5"/>
                </a:solidFill>
                <a:latin typeface="微软雅黑" panose="020B0503020204020204" pitchFamily="34" charset="-122"/>
                <a:ea typeface="微软雅黑" panose="020B0503020204020204" pitchFamily="34" charset="-122"/>
              </a:rPr>
              <a:t>2012</a:t>
            </a:r>
            <a:r>
              <a:rPr lang="zh-CN" altLang="en-US" sz="1300" dirty="0">
                <a:solidFill>
                  <a:schemeClr val="accent5"/>
                </a:solidFill>
                <a:latin typeface="微软雅黑" panose="020B0503020204020204" pitchFamily="34" charset="-122"/>
                <a:ea typeface="微软雅黑" panose="020B0503020204020204" pitchFamily="34" charset="-122"/>
              </a:rPr>
              <a:t>年底的</a:t>
            </a:r>
            <a:r>
              <a:rPr lang="en-US" altLang="zh-CN" sz="1300" dirty="0">
                <a:solidFill>
                  <a:schemeClr val="accent5"/>
                </a:solidFill>
                <a:latin typeface="微软雅黑" panose="020B0503020204020204" pitchFamily="34" charset="-122"/>
                <a:ea typeface="微软雅黑" panose="020B0503020204020204" pitchFamily="34" charset="-122"/>
              </a:rPr>
              <a:t>10.2%</a:t>
            </a:r>
            <a:r>
              <a:rPr lang="zh-CN" altLang="en-US" sz="1300" dirty="0">
                <a:solidFill>
                  <a:schemeClr val="accent5"/>
                </a:solidFill>
                <a:latin typeface="微软雅黑" panose="020B0503020204020204" pitchFamily="34" charset="-122"/>
                <a:ea typeface="微软雅黑" panose="020B0503020204020204" pitchFamily="34" charset="-122"/>
              </a:rPr>
              <a:t>下降到</a:t>
            </a:r>
            <a:r>
              <a:rPr lang="en-US" altLang="zh-CN" sz="1300" dirty="0">
                <a:solidFill>
                  <a:schemeClr val="accent5"/>
                </a:solidFill>
                <a:latin typeface="微软雅黑" panose="020B0503020204020204" pitchFamily="34" charset="-122"/>
                <a:ea typeface="微软雅黑" panose="020B0503020204020204" pitchFamily="34" charset="-122"/>
              </a:rPr>
              <a:t>2016</a:t>
            </a:r>
            <a:r>
              <a:rPr lang="zh-CN" altLang="en-US" sz="1300" dirty="0">
                <a:solidFill>
                  <a:schemeClr val="accent5"/>
                </a:solidFill>
                <a:latin typeface="微软雅黑" panose="020B0503020204020204" pitchFamily="34" charset="-122"/>
                <a:ea typeface="微软雅黑" panose="020B0503020204020204" pitchFamily="34" charset="-122"/>
              </a:rPr>
              <a:t>年底的</a:t>
            </a:r>
            <a:r>
              <a:rPr lang="en-US" altLang="zh-CN" sz="1300" dirty="0">
                <a:solidFill>
                  <a:schemeClr val="accent5"/>
                </a:solidFill>
                <a:latin typeface="微软雅黑" panose="020B0503020204020204" pitchFamily="34" charset="-122"/>
                <a:ea typeface="微软雅黑" panose="020B0503020204020204" pitchFamily="34" charset="-122"/>
              </a:rPr>
              <a:t>4.5%</a:t>
            </a:r>
            <a:r>
              <a:rPr lang="zh-CN" altLang="en-US" sz="1300" dirty="0">
                <a:solidFill>
                  <a:schemeClr val="accent5"/>
                </a:solidFill>
                <a:latin typeface="微软雅黑" panose="020B0503020204020204" pitchFamily="34" charset="-122"/>
                <a:ea typeface="微软雅黑" panose="020B0503020204020204" pitchFamily="34" charset="-122"/>
              </a:rPr>
              <a:t>，下降</a:t>
            </a:r>
            <a:r>
              <a:rPr lang="en-US" altLang="zh-CN" sz="1300" dirty="0">
                <a:solidFill>
                  <a:schemeClr val="accent5"/>
                </a:solidFill>
                <a:latin typeface="微软雅黑" panose="020B0503020204020204" pitchFamily="34" charset="-122"/>
                <a:ea typeface="微软雅黑" panose="020B0503020204020204" pitchFamily="34" charset="-122"/>
              </a:rPr>
              <a:t>5.7</a:t>
            </a:r>
            <a:r>
              <a:rPr lang="zh-CN" altLang="en-US" sz="1300" dirty="0">
                <a:solidFill>
                  <a:schemeClr val="accent5"/>
                </a:solidFill>
                <a:latin typeface="微软雅黑" panose="020B0503020204020204" pitchFamily="34" charset="-122"/>
                <a:ea typeface="微软雅黑" panose="020B0503020204020204" pitchFamily="34" charset="-122"/>
              </a:rPr>
              <a:t>个百分点。</a:t>
            </a:r>
            <a:endParaRPr lang="zh-CN" altLang="zh-CN" sz="1300" dirty="0">
              <a:solidFill>
                <a:schemeClr val="accent5"/>
              </a:solidFill>
              <a:latin typeface="微软雅黑" panose="020B0503020204020204" pitchFamily="34" charset="-122"/>
              <a:ea typeface="微软雅黑" panose="020B0503020204020204" pitchFamily="34" charset="-122"/>
            </a:endParaRPr>
          </a:p>
        </p:txBody>
      </p:sp>
      <p:sp>
        <p:nvSpPr>
          <p:cNvPr id="10" name="矩形 9"/>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strVal val="#ppt_w*0.70"/>
                                          </p:val>
                                        </p:tav>
                                        <p:tav tm="100000">
                                          <p:val>
                                            <p:strVal val="#ppt_w"/>
                                          </p:val>
                                        </p:tav>
                                      </p:tavLst>
                                    </p:anim>
                                    <p:anim calcmode="lin" valueType="num">
                                      <p:cBhvr>
                                        <p:cTn id="12" dur="500" fill="hold"/>
                                        <p:tgtEl>
                                          <p:spTgt spid="21"/>
                                        </p:tgtEl>
                                        <p:attrNameLst>
                                          <p:attrName>ppt_h</p:attrName>
                                        </p:attrNameLst>
                                      </p:cBhvr>
                                      <p:tavLst>
                                        <p:tav tm="0">
                                          <p:val>
                                            <p:strVal val="#ppt_h"/>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strVal val="#ppt_w*0.70"/>
                                          </p:val>
                                        </p:tav>
                                        <p:tav tm="100000">
                                          <p:val>
                                            <p:strVal val="#ppt_w"/>
                                          </p:val>
                                        </p:tav>
                                      </p:tavLst>
                                    </p:anim>
                                    <p:anim calcmode="lin" valueType="num">
                                      <p:cBhvr>
                                        <p:cTn id="26" dur="500" fill="hold"/>
                                        <p:tgtEl>
                                          <p:spTgt spid="24"/>
                                        </p:tgtEl>
                                        <p:attrNameLst>
                                          <p:attrName>ppt_h</p:attrName>
                                        </p:attrNameLst>
                                      </p:cBhvr>
                                      <p:tavLst>
                                        <p:tav tm="0">
                                          <p:val>
                                            <p:strVal val="#ppt_h"/>
                                          </p:val>
                                        </p:tav>
                                        <p:tav tm="100000">
                                          <p:val>
                                            <p:strVal val="#ppt_h"/>
                                          </p:val>
                                        </p:tav>
                                      </p:tavLst>
                                    </p:anim>
                                    <p:animEffect transition="in" filter="fade">
                                      <p:cBhvr>
                                        <p:cTn id="27" dur="500"/>
                                        <p:tgtEl>
                                          <p:spTgt spid="24"/>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p:bldP spid="23" grpId="0"/>
      <p:bldP spid="24" grpId="0" animBg="1"/>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928361"/>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55393"/>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panose="020B0503020204020204" pitchFamily="34" charset="-122"/>
                <a:ea typeface="微软雅黑" panose="020B0503020204020204" pitchFamily="34" charset="-122"/>
              </a:rPr>
              <a:t>五年以来经济发展取得</a:t>
            </a:r>
            <a:endParaRPr lang="en-US" altLang="zh-CN" sz="3700" b="1" dirty="0">
              <a:solidFill>
                <a:srgbClr val="E71E17"/>
              </a:solidFill>
              <a:latin typeface="微软雅黑" panose="020B0503020204020204" pitchFamily="34" charset="-122"/>
              <a:ea typeface="微软雅黑" panose="020B0503020204020204" pitchFamily="34" charset="-122"/>
            </a:endParaRPr>
          </a:p>
          <a:p>
            <a:pPr algn="ctr"/>
            <a:r>
              <a:rPr lang="zh-CN" altLang="en-US" sz="3700" b="1" dirty="0">
                <a:solidFill>
                  <a:srgbClr val="E71E17"/>
                </a:solidFill>
                <a:latin typeface="微软雅黑" panose="020B0503020204020204" pitchFamily="34" charset="-122"/>
                <a:ea typeface="微软雅黑" panose="020B0503020204020204" pitchFamily="34" charset="-122"/>
              </a:rPr>
              <a:t>辉煌成就</a:t>
            </a:r>
          </a:p>
        </p:txBody>
      </p:sp>
      <p:sp>
        <p:nvSpPr>
          <p:cNvPr id="23" name="TextBox 8"/>
          <p:cNvSpPr txBox="1"/>
          <p:nvPr/>
        </p:nvSpPr>
        <p:spPr>
          <a:xfrm>
            <a:off x="3168442" y="3014831"/>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panose="020B0503020204020204" pitchFamily="34" charset="-122"/>
                <a:ea typeface="微软雅黑" panose="020B0503020204020204" pitchFamily="34" charset="-122"/>
              </a:rPr>
              <a:t>以优异的成绩迎接党的十九大胜利召开</a:t>
            </a:r>
          </a:p>
        </p:txBody>
      </p:sp>
      <p:pic>
        <p:nvPicPr>
          <p:cNvPr id="13" name="图片 12"/>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743397" y="592347"/>
            <a:ext cx="2795936" cy="1271546"/>
          </a:xfrm>
          <a:prstGeom prst="rect">
            <a:avLst/>
          </a:prstGeom>
        </p:spPr>
      </p:pic>
      <p:sp>
        <p:nvSpPr>
          <p:cNvPr id="14" name="矩形 1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panose="020B0503020204020204" pitchFamily="34" charset="-122"/>
                <a:ea typeface="微软雅黑" panose="020B0503020204020204" pitchFamily="34" charset="-122"/>
              </a:rPr>
              <a:t>第三章</a:t>
            </a:r>
          </a:p>
        </p:txBody>
      </p:sp>
    </p:spTree>
  </p:cSld>
  <p:clrMapOvr>
    <a:masterClrMapping/>
  </p:clrMapOvr>
  <mc:AlternateContent xmlns:mc="http://schemas.openxmlformats.org/markup-compatibility/2006" xmlns:p15="http://schemas.microsoft.com/office/powerpoint/2012/main">
    <mc:Choice Requires="p15">
      <p:transition spd="slow" advTm="3000">
        <p15:prstTrans prst="origami"/>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18" presetClass="entr" presetSubtype="3"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upRight)">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sp>
        <p:nvSpPr>
          <p:cNvPr id="145" name="文本框 144"/>
          <p:cNvSpPr txBox="1"/>
          <p:nvPr/>
        </p:nvSpPr>
        <p:spPr>
          <a:xfrm>
            <a:off x="1043608" y="1152346"/>
            <a:ext cx="2260188" cy="2931572"/>
          </a:xfrm>
          <a:prstGeom prst="rect">
            <a:avLst/>
          </a:prstGeom>
          <a:noFill/>
        </p:spPr>
        <p:txBody>
          <a:bodyPr wrap="square" rtlCol="0">
            <a:spAutoFit/>
          </a:bodyPr>
          <a:lstStyle/>
          <a:p>
            <a:pPr algn="just">
              <a:lnSpc>
                <a:spcPct val="150000"/>
              </a:lnSpc>
            </a:pPr>
            <a:r>
              <a:rPr lang="zh-CN" altLang="en-US" sz="1300" b="1" dirty="0">
                <a:solidFill>
                  <a:srgbClr val="E71E17"/>
                </a:solidFill>
                <a:latin typeface="微软雅黑" panose="020B0503020204020204" pitchFamily="34" charset="-122"/>
                <a:ea typeface="微软雅黑" panose="020B0503020204020204" pitchFamily="34" charset="-122"/>
              </a:rPr>
              <a:t>十八大以来，</a:t>
            </a:r>
            <a:r>
              <a:rPr lang="zh-CN" altLang="en-US" sz="1100" dirty="0">
                <a:solidFill>
                  <a:schemeClr val="accent5"/>
                </a:solidFill>
                <a:latin typeface="微软雅黑" panose="020B0503020204020204" pitchFamily="34" charset="-122"/>
                <a:ea typeface="微软雅黑" panose="020B0503020204020204" pitchFamily="34" charset="-122"/>
              </a:rPr>
              <a:t>以习近平同志为核心的党中央先后提出“一带一路”建设、“新常态”、以及供给侧改革等重要论述，为我国经济改革和发展明确了目标，指明了方向。为全面建成小康社会，实现中华民族伟大复兴的中国梦打下了坚实的基础，让我们回顾下十八大以来中国经济</a:t>
            </a:r>
            <a:r>
              <a:rPr lang="en-US" altLang="zh-CN" sz="1100" dirty="0">
                <a:solidFill>
                  <a:schemeClr val="accent5"/>
                </a:solidFill>
                <a:latin typeface="微软雅黑" panose="020B0503020204020204" pitchFamily="34" charset="-122"/>
                <a:ea typeface="微软雅黑" panose="020B0503020204020204" pitchFamily="34" charset="-122"/>
              </a:rPr>
              <a:t>10</a:t>
            </a:r>
            <a:r>
              <a:rPr lang="zh-CN" altLang="en-US" sz="1100" dirty="0">
                <a:solidFill>
                  <a:schemeClr val="accent5"/>
                </a:solidFill>
                <a:latin typeface="微软雅黑" panose="020B0503020204020204" pitchFamily="34" charset="-122"/>
                <a:ea typeface="微软雅黑" panose="020B0503020204020204" pitchFamily="34" charset="-122"/>
              </a:rPr>
              <a:t>大关键词，盘点收获的喜悦，迎接十九大的到来。</a:t>
            </a:r>
          </a:p>
        </p:txBody>
      </p:sp>
      <p:grpSp>
        <p:nvGrpSpPr>
          <p:cNvPr id="14" name="组合 13"/>
          <p:cNvGrpSpPr/>
          <p:nvPr/>
        </p:nvGrpSpPr>
        <p:grpSpPr>
          <a:xfrm>
            <a:off x="3563888" y="1593167"/>
            <a:ext cx="4392488" cy="2221770"/>
            <a:chOff x="3840007" y="1686452"/>
            <a:chExt cx="6034625" cy="3112291"/>
          </a:xfrm>
        </p:grpSpPr>
        <p:cxnSp>
          <p:nvCxnSpPr>
            <p:cNvPr id="190" name="直接连接符 189"/>
            <p:cNvCxnSpPr/>
            <p:nvPr/>
          </p:nvCxnSpPr>
          <p:spPr bwMode="auto">
            <a:xfrm>
              <a:off x="3840007" y="1686452"/>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直接连接符 192"/>
            <p:cNvCxnSpPr/>
            <p:nvPr/>
          </p:nvCxnSpPr>
          <p:spPr bwMode="auto">
            <a:xfrm>
              <a:off x="3840007" y="2473852"/>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6" name="直接连接符 195"/>
            <p:cNvCxnSpPr/>
            <p:nvPr/>
          </p:nvCxnSpPr>
          <p:spPr bwMode="auto">
            <a:xfrm>
              <a:off x="3840007" y="3261252"/>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直接连接符 198"/>
            <p:cNvCxnSpPr/>
            <p:nvPr/>
          </p:nvCxnSpPr>
          <p:spPr bwMode="auto">
            <a:xfrm>
              <a:off x="3840007" y="4038205"/>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直接连接符 238"/>
            <p:cNvCxnSpPr/>
            <p:nvPr/>
          </p:nvCxnSpPr>
          <p:spPr bwMode="auto">
            <a:xfrm>
              <a:off x="3840007" y="4798743"/>
              <a:ext cx="6034625" cy="0"/>
            </a:xfrm>
            <a:prstGeom prst="line">
              <a:avLst/>
            </a:prstGeom>
            <a:solidFill>
              <a:schemeClr val="accent1"/>
            </a:solidFill>
            <a:ln w="9525" cap="flat" cmpd="sng" algn="ctr">
              <a:solidFill>
                <a:schemeClr val="bg1">
                  <a:lumMod val="60000"/>
                  <a:lumOff val="40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0" name="组合 239"/>
          <p:cNvGrpSpPr/>
          <p:nvPr/>
        </p:nvGrpSpPr>
        <p:grpSpPr>
          <a:xfrm>
            <a:off x="3638931" y="1152346"/>
            <a:ext cx="2180151" cy="393356"/>
            <a:chOff x="3566923" y="1173623"/>
            <a:chExt cx="2180151" cy="393356"/>
          </a:xfrm>
        </p:grpSpPr>
        <p:sp>
          <p:nvSpPr>
            <p:cNvPr id="191" name="矩形 190"/>
            <p:cNvSpPr/>
            <p:nvPr/>
          </p:nvSpPr>
          <p:spPr>
            <a:xfrm>
              <a:off x="3872428" y="1266442"/>
              <a:ext cx="327333" cy="292388"/>
            </a:xfrm>
            <a:prstGeom prst="rect">
              <a:avLst/>
            </a:prstGeom>
          </p:spPr>
          <p:txBody>
            <a:bodyPr wrap="square">
              <a:spAutoFit/>
            </a:bodyPr>
            <a:lstStyle/>
            <a:p>
              <a:pPr algn="ctr" eaLnBrk="1" hangingPunct="1">
                <a:buFont typeface="Arial" panose="020B0604020202020204" pitchFamily="34" charset="0"/>
                <a:buNone/>
              </a:pPr>
              <a:r>
                <a:rPr lang="en-US" altLang="zh-CN" sz="1300" dirty="0">
                  <a:solidFill>
                    <a:srgbClr val="E71E17"/>
                  </a:solidFill>
                  <a:latin typeface="+mj-ea"/>
                </a:rPr>
                <a:t>1</a:t>
              </a:r>
              <a:endParaRPr lang="zh-CN" altLang="en-US" sz="1300" dirty="0">
                <a:solidFill>
                  <a:srgbClr val="E71E17"/>
                </a:solidFill>
                <a:latin typeface="+mj-ea"/>
              </a:endParaRPr>
            </a:p>
          </p:txBody>
        </p:sp>
        <p:grpSp>
          <p:nvGrpSpPr>
            <p:cNvPr id="202" name="组合 201"/>
            <p:cNvGrpSpPr/>
            <p:nvPr/>
          </p:nvGrpSpPr>
          <p:grpSpPr>
            <a:xfrm>
              <a:off x="3566923" y="1173623"/>
              <a:ext cx="393044" cy="393356"/>
              <a:chOff x="1277938" y="2465388"/>
              <a:chExt cx="1045331" cy="1046162"/>
            </a:xfrm>
          </p:grpSpPr>
          <p:sp>
            <p:nvSpPr>
              <p:cNvPr id="203"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204"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226" name="矩形 225"/>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一带一路</a:t>
              </a:r>
            </a:p>
          </p:txBody>
        </p:sp>
      </p:grpSp>
      <p:grpSp>
        <p:nvGrpSpPr>
          <p:cNvPr id="295" name="组合 294"/>
          <p:cNvGrpSpPr/>
          <p:nvPr/>
        </p:nvGrpSpPr>
        <p:grpSpPr>
          <a:xfrm>
            <a:off x="6064257" y="1152346"/>
            <a:ext cx="2180151" cy="393356"/>
            <a:chOff x="3566923" y="1173623"/>
            <a:chExt cx="2180151" cy="393356"/>
          </a:xfrm>
        </p:grpSpPr>
        <p:sp>
          <p:nvSpPr>
            <p:cNvPr id="296" name="矩形 295"/>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2</a:t>
              </a:r>
              <a:endParaRPr lang="zh-CN" altLang="en-US" sz="1300" dirty="0">
                <a:solidFill>
                  <a:srgbClr val="E71E17"/>
                </a:solidFill>
                <a:latin typeface="+mj-ea"/>
              </a:endParaRPr>
            </a:p>
          </p:txBody>
        </p:sp>
        <p:grpSp>
          <p:nvGrpSpPr>
            <p:cNvPr id="297" name="组合 296"/>
            <p:cNvGrpSpPr/>
            <p:nvPr/>
          </p:nvGrpSpPr>
          <p:grpSpPr>
            <a:xfrm>
              <a:off x="3566923" y="1173623"/>
              <a:ext cx="393044" cy="393356"/>
              <a:chOff x="1277938" y="2465388"/>
              <a:chExt cx="1045331" cy="1046162"/>
            </a:xfrm>
          </p:grpSpPr>
          <p:sp>
            <p:nvSpPr>
              <p:cNvPr id="299"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00"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298" name="矩形 297"/>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中国经济新常态</a:t>
              </a:r>
            </a:p>
          </p:txBody>
        </p:sp>
      </p:grpSp>
      <p:grpSp>
        <p:nvGrpSpPr>
          <p:cNvPr id="301" name="组合 300"/>
          <p:cNvGrpSpPr/>
          <p:nvPr/>
        </p:nvGrpSpPr>
        <p:grpSpPr>
          <a:xfrm>
            <a:off x="3638931" y="1704796"/>
            <a:ext cx="2180151" cy="393356"/>
            <a:chOff x="3566923" y="1173623"/>
            <a:chExt cx="2180151" cy="393356"/>
          </a:xfrm>
        </p:grpSpPr>
        <p:sp>
          <p:nvSpPr>
            <p:cNvPr id="302" name="矩形 301"/>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3</a:t>
              </a:r>
              <a:endParaRPr lang="zh-CN" altLang="en-US" sz="1300" dirty="0">
                <a:solidFill>
                  <a:srgbClr val="E71E17"/>
                </a:solidFill>
                <a:latin typeface="+mj-ea"/>
              </a:endParaRPr>
            </a:p>
          </p:txBody>
        </p:sp>
        <p:grpSp>
          <p:nvGrpSpPr>
            <p:cNvPr id="303" name="组合 302"/>
            <p:cNvGrpSpPr/>
            <p:nvPr/>
          </p:nvGrpSpPr>
          <p:grpSpPr>
            <a:xfrm>
              <a:off x="3566923" y="1173623"/>
              <a:ext cx="393044" cy="393356"/>
              <a:chOff x="1277938" y="2465388"/>
              <a:chExt cx="1045331" cy="1046162"/>
            </a:xfrm>
          </p:grpSpPr>
          <p:sp>
            <p:nvSpPr>
              <p:cNvPr id="305"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06"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04" name="矩形 303"/>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京津冀协同发展</a:t>
              </a:r>
            </a:p>
          </p:txBody>
        </p:sp>
      </p:grpSp>
      <p:grpSp>
        <p:nvGrpSpPr>
          <p:cNvPr id="307" name="组合 306"/>
          <p:cNvGrpSpPr/>
          <p:nvPr/>
        </p:nvGrpSpPr>
        <p:grpSpPr>
          <a:xfrm>
            <a:off x="6064257" y="1704796"/>
            <a:ext cx="2180151" cy="393356"/>
            <a:chOff x="3566923" y="1173623"/>
            <a:chExt cx="2180151" cy="393356"/>
          </a:xfrm>
        </p:grpSpPr>
        <p:sp>
          <p:nvSpPr>
            <p:cNvPr id="308" name="矩形 307"/>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4</a:t>
              </a:r>
              <a:endParaRPr lang="zh-CN" altLang="en-US" sz="1300" dirty="0">
                <a:solidFill>
                  <a:srgbClr val="E71E17"/>
                </a:solidFill>
                <a:latin typeface="+mj-ea"/>
              </a:endParaRPr>
            </a:p>
          </p:txBody>
        </p:sp>
        <p:grpSp>
          <p:nvGrpSpPr>
            <p:cNvPr id="309" name="组合 308"/>
            <p:cNvGrpSpPr/>
            <p:nvPr/>
          </p:nvGrpSpPr>
          <p:grpSpPr>
            <a:xfrm>
              <a:off x="3566923" y="1173623"/>
              <a:ext cx="393044" cy="393356"/>
              <a:chOff x="1277938" y="2465388"/>
              <a:chExt cx="1045331" cy="1046162"/>
            </a:xfrm>
          </p:grpSpPr>
          <p:sp>
            <p:nvSpPr>
              <p:cNvPr id="311"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12"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10" name="矩形 309"/>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供给侧结构性改革</a:t>
              </a:r>
            </a:p>
          </p:txBody>
        </p:sp>
      </p:grpSp>
      <p:grpSp>
        <p:nvGrpSpPr>
          <p:cNvPr id="313" name="组合 312"/>
          <p:cNvGrpSpPr/>
          <p:nvPr/>
        </p:nvGrpSpPr>
        <p:grpSpPr>
          <a:xfrm>
            <a:off x="3638931" y="2266771"/>
            <a:ext cx="2180151" cy="393356"/>
            <a:chOff x="3566923" y="1173623"/>
            <a:chExt cx="2180151" cy="393356"/>
          </a:xfrm>
        </p:grpSpPr>
        <p:sp>
          <p:nvSpPr>
            <p:cNvPr id="314" name="矩形 313"/>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5</a:t>
              </a:r>
              <a:endParaRPr lang="zh-CN" altLang="en-US" sz="1300" dirty="0">
                <a:solidFill>
                  <a:srgbClr val="E71E17"/>
                </a:solidFill>
                <a:latin typeface="+mj-ea"/>
              </a:endParaRPr>
            </a:p>
          </p:txBody>
        </p:sp>
        <p:grpSp>
          <p:nvGrpSpPr>
            <p:cNvPr id="315" name="组合 314"/>
            <p:cNvGrpSpPr/>
            <p:nvPr/>
          </p:nvGrpSpPr>
          <p:grpSpPr>
            <a:xfrm>
              <a:off x="3566923" y="1173623"/>
              <a:ext cx="393044" cy="393356"/>
              <a:chOff x="1277938" y="2465388"/>
              <a:chExt cx="1045331" cy="1046162"/>
            </a:xfrm>
          </p:grpSpPr>
          <p:sp>
            <p:nvSpPr>
              <p:cNvPr id="317"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18"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16" name="矩形 315"/>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三去一降一补</a:t>
              </a:r>
            </a:p>
          </p:txBody>
        </p:sp>
      </p:grpSp>
      <p:grpSp>
        <p:nvGrpSpPr>
          <p:cNvPr id="319" name="组合 318"/>
          <p:cNvGrpSpPr/>
          <p:nvPr/>
        </p:nvGrpSpPr>
        <p:grpSpPr>
          <a:xfrm>
            <a:off x="6064257" y="2266771"/>
            <a:ext cx="2180151" cy="393356"/>
            <a:chOff x="3566923" y="1173623"/>
            <a:chExt cx="2180151" cy="393356"/>
          </a:xfrm>
        </p:grpSpPr>
        <p:sp>
          <p:nvSpPr>
            <p:cNvPr id="320" name="矩形 319"/>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6</a:t>
              </a:r>
              <a:endParaRPr lang="zh-CN" altLang="en-US" sz="1300" dirty="0">
                <a:solidFill>
                  <a:srgbClr val="E71E17"/>
                </a:solidFill>
                <a:latin typeface="+mj-ea"/>
              </a:endParaRPr>
            </a:p>
          </p:txBody>
        </p:sp>
        <p:grpSp>
          <p:nvGrpSpPr>
            <p:cNvPr id="321" name="组合 320"/>
            <p:cNvGrpSpPr/>
            <p:nvPr/>
          </p:nvGrpSpPr>
          <p:grpSpPr>
            <a:xfrm>
              <a:off x="3566923" y="1173623"/>
              <a:ext cx="393044" cy="393356"/>
              <a:chOff x="1277938" y="2465388"/>
              <a:chExt cx="1045331" cy="1046162"/>
            </a:xfrm>
          </p:grpSpPr>
          <p:sp>
            <p:nvSpPr>
              <p:cNvPr id="323"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24"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22" name="矩形 321"/>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脱贫攻坚</a:t>
              </a:r>
            </a:p>
          </p:txBody>
        </p:sp>
      </p:grpSp>
      <p:grpSp>
        <p:nvGrpSpPr>
          <p:cNvPr id="325" name="组合 324"/>
          <p:cNvGrpSpPr/>
          <p:nvPr/>
        </p:nvGrpSpPr>
        <p:grpSpPr>
          <a:xfrm>
            <a:off x="3638931" y="2828746"/>
            <a:ext cx="2180151" cy="393356"/>
            <a:chOff x="3566923" y="1173623"/>
            <a:chExt cx="2180151" cy="393356"/>
          </a:xfrm>
        </p:grpSpPr>
        <p:sp>
          <p:nvSpPr>
            <p:cNvPr id="326" name="矩形 325"/>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7</a:t>
              </a:r>
              <a:endParaRPr lang="zh-CN" altLang="en-US" sz="1300" dirty="0">
                <a:solidFill>
                  <a:srgbClr val="E71E17"/>
                </a:solidFill>
                <a:latin typeface="+mj-ea"/>
              </a:endParaRPr>
            </a:p>
          </p:txBody>
        </p:sp>
        <p:grpSp>
          <p:nvGrpSpPr>
            <p:cNvPr id="327" name="组合 326"/>
            <p:cNvGrpSpPr/>
            <p:nvPr/>
          </p:nvGrpSpPr>
          <p:grpSpPr>
            <a:xfrm>
              <a:off x="3566923" y="1173623"/>
              <a:ext cx="393044" cy="393356"/>
              <a:chOff x="1277938" y="2465388"/>
              <a:chExt cx="1045331" cy="1046162"/>
            </a:xfrm>
          </p:grpSpPr>
          <p:sp>
            <p:nvSpPr>
              <p:cNvPr id="329"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30" name="Freeform 5"/>
              <p:cNvSpPr/>
              <p:nvPr/>
            </p:nvSpPr>
            <p:spPr bwMode="auto">
              <a:xfrm>
                <a:off x="1480406" y="2641601"/>
                <a:ext cx="726650" cy="634999"/>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28" name="矩形 327"/>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深化财税改革</a:t>
              </a:r>
            </a:p>
          </p:txBody>
        </p:sp>
      </p:grpSp>
      <p:grpSp>
        <p:nvGrpSpPr>
          <p:cNvPr id="331" name="组合 330"/>
          <p:cNvGrpSpPr/>
          <p:nvPr/>
        </p:nvGrpSpPr>
        <p:grpSpPr>
          <a:xfrm>
            <a:off x="6064257" y="2828746"/>
            <a:ext cx="2180151" cy="393356"/>
            <a:chOff x="3566923" y="1173623"/>
            <a:chExt cx="2180151" cy="393356"/>
          </a:xfrm>
        </p:grpSpPr>
        <p:sp>
          <p:nvSpPr>
            <p:cNvPr id="332" name="矩形 331"/>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8</a:t>
              </a:r>
              <a:endParaRPr lang="zh-CN" altLang="en-US" sz="1300" dirty="0">
                <a:solidFill>
                  <a:srgbClr val="E71E17"/>
                </a:solidFill>
                <a:latin typeface="+mj-ea"/>
              </a:endParaRPr>
            </a:p>
          </p:txBody>
        </p:sp>
        <p:grpSp>
          <p:nvGrpSpPr>
            <p:cNvPr id="333" name="组合 332"/>
            <p:cNvGrpSpPr/>
            <p:nvPr/>
          </p:nvGrpSpPr>
          <p:grpSpPr>
            <a:xfrm>
              <a:off x="3566923" y="1173623"/>
              <a:ext cx="393044" cy="393356"/>
              <a:chOff x="1277938" y="2465388"/>
              <a:chExt cx="1045331" cy="1046162"/>
            </a:xfrm>
          </p:grpSpPr>
          <p:sp>
            <p:nvSpPr>
              <p:cNvPr id="335"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36"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34" name="矩形 333"/>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大众创业 万众创新</a:t>
              </a:r>
            </a:p>
          </p:txBody>
        </p:sp>
      </p:grpSp>
      <p:grpSp>
        <p:nvGrpSpPr>
          <p:cNvPr id="337" name="组合 336"/>
          <p:cNvGrpSpPr/>
          <p:nvPr/>
        </p:nvGrpSpPr>
        <p:grpSpPr>
          <a:xfrm>
            <a:off x="3638931" y="3381196"/>
            <a:ext cx="2180151" cy="393356"/>
            <a:chOff x="3566923" y="1173623"/>
            <a:chExt cx="2180151" cy="393356"/>
          </a:xfrm>
        </p:grpSpPr>
        <p:sp>
          <p:nvSpPr>
            <p:cNvPr id="338" name="矩形 337"/>
            <p:cNvSpPr/>
            <p:nvPr/>
          </p:nvSpPr>
          <p:spPr>
            <a:xfrm>
              <a:off x="3872428" y="1266442"/>
              <a:ext cx="327333"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9</a:t>
              </a:r>
              <a:endParaRPr lang="zh-CN" altLang="en-US" sz="1300" dirty="0">
                <a:solidFill>
                  <a:srgbClr val="E71E17"/>
                </a:solidFill>
                <a:latin typeface="+mj-ea"/>
              </a:endParaRPr>
            </a:p>
          </p:txBody>
        </p:sp>
        <p:grpSp>
          <p:nvGrpSpPr>
            <p:cNvPr id="339" name="组合 338"/>
            <p:cNvGrpSpPr/>
            <p:nvPr/>
          </p:nvGrpSpPr>
          <p:grpSpPr>
            <a:xfrm>
              <a:off x="3566923" y="1173623"/>
              <a:ext cx="393044" cy="393356"/>
              <a:chOff x="1277938" y="2465388"/>
              <a:chExt cx="1045331" cy="1046162"/>
            </a:xfrm>
          </p:grpSpPr>
          <p:sp>
            <p:nvSpPr>
              <p:cNvPr id="341"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42"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40" name="矩形 339"/>
            <p:cNvSpPr/>
            <p:nvPr/>
          </p:nvSpPr>
          <p:spPr>
            <a:xfrm>
              <a:off x="4151865"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互联网</a:t>
              </a:r>
              <a:r>
                <a:rPr lang="en-US" altLang="zh-CN" sz="1300" b="1" dirty="0">
                  <a:solidFill>
                    <a:schemeClr val="accent5"/>
                  </a:solidFill>
                  <a:latin typeface="微软雅黑" panose="020B0503020204020204" pitchFamily="34" charset="-122"/>
                  <a:ea typeface="微软雅黑" panose="020B0503020204020204" pitchFamily="34" charset="-122"/>
                </a:rPr>
                <a:t>+</a:t>
              </a:r>
            </a:p>
          </p:txBody>
        </p:sp>
      </p:grpSp>
      <p:grpSp>
        <p:nvGrpSpPr>
          <p:cNvPr id="343" name="组合 342"/>
          <p:cNvGrpSpPr/>
          <p:nvPr/>
        </p:nvGrpSpPr>
        <p:grpSpPr>
          <a:xfrm>
            <a:off x="6064257" y="3381196"/>
            <a:ext cx="2252159" cy="393356"/>
            <a:chOff x="3566923" y="1173623"/>
            <a:chExt cx="2252159" cy="393356"/>
          </a:xfrm>
        </p:grpSpPr>
        <p:sp>
          <p:nvSpPr>
            <p:cNvPr id="344" name="矩形 343"/>
            <p:cNvSpPr/>
            <p:nvPr/>
          </p:nvSpPr>
          <p:spPr>
            <a:xfrm>
              <a:off x="3872428" y="1266442"/>
              <a:ext cx="506494" cy="292388"/>
            </a:xfrm>
            <a:prstGeom prst="rect">
              <a:avLst/>
            </a:prstGeom>
          </p:spPr>
          <p:txBody>
            <a:bodyPr wrap="square">
              <a:spAutoFit/>
            </a:bodyPr>
            <a:lstStyle/>
            <a:p>
              <a:pPr algn="ctr">
                <a:buFont typeface="Arial" panose="020B0604020202020204" pitchFamily="34" charset="0"/>
                <a:buNone/>
              </a:pPr>
              <a:r>
                <a:rPr lang="en-US" altLang="zh-CN" sz="1300" dirty="0">
                  <a:solidFill>
                    <a:srgbClr val="E71E17"/>
                  </a:solidFill>
                  <a:latin typeface="+mj-ea"/>
                </a:rPr>
                <a:t>10</a:t>
              </a:r>
              <a:endParaRPr lang="zh-CN" altLang="en-US" sz="1300" dirty="0">
                <a:solidFill>
                  <a:srgbClr val="E71E17"/>
                </a:solidFill>
                <a:latin typeface="+mj-ea"/>
              </a:endParaRPr>
            </a:p>
          </p:txBody>
        </p:sp>
        <p:grpSp>
          <p:nvGrpSpPr>
            <p:cNvPr id="345" name="组合 344"/>
            <p:cNvGrpSpPr/>
            <p:nvPr/>
          </p:nvGrpSpPr>
          <p:grpSpPr>
            <a:xfrm>
              <a:off x="3566923" y="1173623"/>
              <a:ext cx="393044" cy="393356"/>
              <a:chOff x="1277938" y="2465388"/>
              <a:chExt cx="1045331" cy="1046162"/>
            </a:xfrm>
          </p:grpSpPr>
          <p:sp>
            <p:nvSpPr>
              <p:cNvPr id="347"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348"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sp>
          <p:nvSpPr>
            <p:cNvPr id="346" name="矩形 345"/>
            <p:cNvSpPr/>
            <p:nvPr/>
          </p:nvSpPr>
          <p:spPr>
            <a:xfrm>
              <a:off x="4223873" y="1245409"/>
              <a:ext cx="1595209" cy="292388"/>
            </a:xfrm>
            <a:prstGeom prst="rect">
              <a:avLst/>
            </a:prstGeom>
            <a:noFill/>
          </p:spPr>
          <p:txBody>
            <a:bodyPr wrap="square" rtlCol="0">
              <a:spAutoFit/>
            </a:bodyPr>
            <a:lstStyle/>
            <a:p>
              <a:r>
                <a:rPr lang="zh-CN" altLang="en-US" sz="1300" b="1" dirty="0">
                  <a:solidFill>
                    <a:schemeClr val="accent5"/>
                  </a:solidFill>
                  <a:latin typeface="微软雅黑" panose="020B0503020204020204" pitchFamily="34" charset="-122"/>
                  <a:ea typeface="微软雅黑" panose="020B0503020204020204" pitchFamily="34" charset="-122"/>
                </a:rPr>
                <a:t>中国智造</a:t>
              </a:r>
              <a:r>
                <a:rPr lang="en-US" altLang="zh-CN" sz="1300" b="1" dirty="0">
                  <a:solidFill>
                    <a:schemeClr val="accent5"/>
                  </a:solidFill>
                  <a:latin typeface="微软雅黑" panose="020B0503020204020204" pitchFamily="34" charset="-122"/>
                  <a:ea typeface="微软雅黑" panose="020B0503020204020204" pitchFamily="34" charset="-122"/>
                </a:rPr>
                <a:t>2025</a:t>
              </a:r>
            </a:p>
          </p:txBody>
        </p:sp>
      </p:grpSp>
      <p:sp>
        <p:nvSpPr>
          <p:cNvPr id="349" name="矩形 348"/>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71" name="矩形 70"/>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2" presetClass="entr" presetSubtype="2" fill="hold" nodeType="afterEffect" p14:presetBounceEnd="40000">
                                      <p:stCondLst>
                                        <p:cond delay="0"/>
                                      </p:stCondLst>
                                      <p:childTnLst>
                                        <p:set>
                                          <p:cBhvr>
                                            <p:cTn id="16" dur="1" fill="hold">
                                              <p:stCondLst>
                                                <p:cond delay="0"/>
                                              </p:stCondLst>
                                            </p:cTn>
                                            <p:tgtEl>
                                              <p:spTgt spid="240"/>
                                            </p:tgtEl>
                                            <p:attrNameLst>
                                              <p:attrName>style.visibility</p:attrName>
                                            </p:attrNameLst>
                                          </p:cBhvr>
                                          <p:to>
                                            <p:strVal val="visible"/>
                                          </p:to>
                                        </p:set>
                                        <p:anim calcmode="lin" valueType="num" p14:bounceEnd="40000">
                                          <p:cBhvr additive="base">
                                            <p:cTn id="17" dur="500" fill="hold"/>
                                            <p:tgtEl>
                                              <p:spTgt spid="240"/>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24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40000">
                                      <p:stCondLst>
                                        <p:cond delay="0"/>
                                      </p:stCondLst>
                                      <p:childTnLst>
                                        <p:set>
                                          <p:cBhvr>
                                            <p:cTn id="20" dur="1" fill="hold">
                                              <p:stCondLst>
                                                <p:cond delay="0"/>
                                              </p:stCondLst>
                                            </p:cTn>
                                            <p:tgtEl>
                                              <p:spTgt spid="295"/>
                                            </p:tgtEl>
                                            <p:attrNameLst>
                                              <p:attrName>style.visibility</p:attrName>
                                            </p:attrNameLst>
                                          </p:cBhvr>
                                          <p:to>
                                            <p:strVal val="visible"/>
                                          </p:to>
                                        </p:set>
                                        <p:anim calcmode="lin" valueType="num" p14:bounceEnd="40000">
                                          <p:cBhvr additive="base">
                                            <p:cTn id="21" dur="500" fill="hold"/>
                                            <p:tgtEl>
                                              <p:spTgt spid="295"/>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29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40000">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14:bounceEnd="40000">
                                          <p:cBhvr additive="base">
                                            <p:cTn id="25" dur="500" fill="hold"/>
                                            <p:tgtEl>
                                              <p:spTgt spid="301"/>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30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0000">
                                      <p:stCondLst>
                                        <p:cond delay="0"/>
                                      </p:stCondLst>
                                      <p:childTnLst>
                                        <p:set>
                                          <p:cBhvr>
                                            <p:cTn id="28" dur="1" fill="hold">
                                              <p:stCondLst>
                                                <p:cond delay="0"/>
                                              </p:stCondLst>
                                            </p:cTn>
                                            <p:tgtEl>
                                              <p:spTgt spid="307"/>
                                            </p:tgtEl>
                                            <p:attrNameLst>
                                              <p:attrName>style.visibility</p:attrName>
                                            </p:attrNameLst>
                                          </p:cBhvr>
                                          <p:to>
                                            <p:strVal val="visible"/>
                                          </p:to>
                                        </p:set>
                                        <p:anim calcmode="lin" valueType="num" p14:bounceEnd="40000">
                                          <p:cBhvr additive="base">
                                            <p:cTn id="29" dur="500" fill="hold"/>
                                            <p:tgtEl>
                                              <p:spTgt spid="307"/>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0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14:presetBounceEnd="40000">
                                      <p:stCondLst>
                                        <p:cond delay="0"/>
                                      </p:stCondLst>
                                      <p:childTnLst>
                                        <p:set>
                                          <p:cBhvr>
                                            <p:cTn id="32" dur="1" fill="hold">
                                              <p:stCondLst>
                                                <p:cond delay="0"/>
                                              </p:stCondLst>
                                            </p:cTn>
                                            <p:tgtEl>
                                              <p:spTgt spid="313"/>
                                            </p:tgtEl>
                                            <p:attrNameLst>
                                              <p:attrName>style.visibility</p:attrName>
                                            </p:attrNameLst>
                                          </p:cBhvr>
                                          <p:to>
                                            <p:strVal val="visible"/>
                                          </p:to>
                                        </p:set>
                                        <p:anim calcmode="lin" valueType="num" p14:bounceEnd="40000">
                                          <p:cBhvr additive="base">
                                            <p:cTn id="33" dur="500" fill="hold"/>
                                            <p:tgtEl>
                                              <p:spTgt spid="313"/>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3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14:presetBounceEnd="40000">
                                      <p:stCondLst>
                                        <p:cond delay="0"/>
                                      </p:stCondLst>
                                      <p:childTnLst>
                                        <p:set>
                                          <p:cBhvr>
                                            <p:cTn id="36" dur="1" fill="hold">
                                              <p:stCondLst>
                                                <p:cond delay="0"/>
                                              </p:stCondLst>
                                            </p:cTn>
                                            <p:tgtEl>
                                              <p:spTgt spid="319"/>
                                            </p:tgtEl>
                                            <p:attrNameLst>
                                              <p:attrName>style.visibility</p:attrName>
                                            </p:attrNameLst>
                                          </p:cBhvr>
                                          <p:to>
                                            <p:strVal val="visible"/>
                                          </p:to>
                                        </p:set>
                                        <p:anim calcmode="lin" valueType="num" p14:bounceEnd="40000">
                                          <p:cBhvr additive="base">
                                            <p:cTn id="37" dur="500" fill="hold"/>
                                            <p:tgtEl>
                                              <p:spTgt spid="319"/>
                                            </p:tgtEl>
                                            <p:attrNameLst>
                                              <p:attrName>ppt_x</p:attrName>
                                            </p:attrNameLst>
                                          </p:cBhvr>
                                          <p:tavLst>
                                            <p:tav tm="0">
                                              <p:val>
                                                <p:strVal val="1+#ppt_w/2"/>
                                              </p:val>
                                            </p:tav>
                                            <p:tav tm="100000">
                                              <p:val>
                                                <p:strVal val="#ppt_x"/>
                                              </p:val>
                                            </p:tav>
                                          </p:tavLst>
                                        </p:anim>
                                        <p:anim calcmode="lin" valueType="num" p14:bounceEnd="40000">
                                          <p:cBhvr additive="base">
                                            <p:cTn id="38" dur="500" fill="hold"/>
                                            <p:tgtEl>
                                              <p:spTgt spid="31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14:presetBounceEnd="40000">
                                      <p:stCondLst>
                                        <p:cond delay="0"/>
                                      </p:stCondLst>
                                      <p:childTnLst>
                                        <p:set>
                                          <p:cBhvr>
                                            <p:cTn id="40" dur="1" fill="hold">
                                              <p:stCondLst>
                                                <p:cond delay="0"/>
                                              </p:stCondLst>
                                            </p:cTn>
                                            <p:tgtEl>
                                              <p:spTgt spid="325"/>
                                            </p:tgtEl>
                                            <p:attrNameLst>
                                              <p:attrName>style.visibility</p:attrName>
                                            </p:attrNameLst>
                                          </p:cBhvr>
                                          <p:to>
                                            <p:strVal val="visible"/>
                                          </p:to>
                                        </p:set>
                                        <p:anim calcmode="lin" valueType="num" p14:bounceEnd="40000">
                                          <p:cBhvr additive="base">
                                            <p:cTn id="41" dur="500" fill="hold"/>
                                            <p:tgtEl>
                                              <p:spTgt spid="325"/>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32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40000">
                                      <p:stCondLst>
                                        <p:cond delay="0"/>
                                      </p:stCondLst>
                                      <p:childTnLst>
                                        <p:set>
                                          <p:cBhvr>
                                            <p:cTn id="44" dur="1" fill="hold">
                                              <p:stCondLst>
                                                <p:cond delay="0"/>
                                              </p:stCondLst>
                                            </p:cTn>
                                            <p:tgtEl>
                                              <p:spTgt spid="331"/>
                                            </p:tgtEl>
                                            <p:attrNameLst>
                                              <p:attrName>style.visibility</p:attrName>
                                            </p:attrNameLst>
                                          </p:cBhvr>
                                          <p:to>
                                            <p:strVal val="visible"/>
                                          </p:to>
                                        </p:set>
                                        <p:anim calcmode="lin" valueType="num" p14:bounceEnd="40000">
                                          <p:cBhvr additive="base">
                                            <p:cTn id="45" dur="500" fill="hold"/>
                                            <p:tgtEl>
                                              <p:spTgt spid="331"/>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3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14:presetBounceEnd="40000">
                                      <p:stCondLst>
                                        <p:cond delay="0"/>
                                      </p:stCondLst>
                                      <p:childTnLst>
                                        <p:set>
                                          <p:cBhvr>
                                            <p:cTn id="48" dur="1" fill="hold">
                                              <p:stCondLst>
                                                <p:cond delay="0"/>
                                              </p:stCondLst>
                                            </p:cTn>
                                            <p:tgtEl>
                                              <p:spTgt spid="337"/>
                                            </p:tgtEl>
                                            <p:attrNameLst>
                                              <p:attrName>style.visibility</p:attrName>
                                            </p:attrNameLst>
                                          </p:cBhvr>
                                          <p:to>
                                            <p:strVal val="visible"/>
                                          </p:to>
                                        </p:set>
                                        <p:anim calcmode="lin" valueType="num" p14:bounceEnd="40000">
                                          <p:cBhvr additive="base">
                                            <p:cTn id="49" dur="500" fill="hold"/>
                                            <p:tgtEl>
                                              <p:spTgt spid="337"/>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337"/>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14:presetBounceEnd="40000">
                                      <p:stCondLst>
                                        <p:cond delay="0"/>
                                      </p:stCondLst>
                                      <p:childTnLst>
                                        <p:set>
                                          <p:cBhvr>
                                            <p:cTn id="52" dur="1" fill="hold">
                                              <p:stCondLst>
                                                <p:cond delay="0"/>
                                              </p:stCondLst>
                                            </p:cTn>
                                            <p:tgtEl>
                                              <p:spTgt spid="343"/>
                                            </p:tgtEl>
                                            <p:attrNameLst>
                                              <p:attrName>style.visibility</p:attrName>
                                            </p:attrNameLst>
                                          </p:cBhvr>
                                          <p:to>
                                            <p:strVal val="visible"/>
                                          </p:to>
                                        </p:set>
                                        <p:anim calcmode="lin" valueType="num" p14:bounceEnd="40000">
                                          <p:cBhvr additive="base">
                                            <p:cTn id="53" dur="500" fill="hold"/>
                                            <p:tgtEl>
                                              <p:spTgt spid="343"/>
                                            </p:tgtEl>
                                            <p:attrNameLst>
                                              <p:attrName>ppt_x</p:attrName>
                                            </p:attrNameLst>
                                          </p:cBhvr>
                                          <p:tavLst>
                                            <p:tav tm="0">
                                              <p:val>
                                                <p:strVal val="1+#ppt_w/2"/>
                                              </p:val>
                                            </p:tav>
                                            <p:tav tm="100000">
                                              <p:val>
                                                <p:strVal val="#ppt_x"/>
                                              </p:val>
                                            </p:tav>
                                          </p:tavLst>
                                        </p:anim>
                                        <p:anim calcmode="lin" valueType="num" p14:bounceEnd="40000">
                                          <p:cBhvr additive="base">
                                            <p:cTn id="54" dur="500" fill="hold"/>
                                            <p:tgtEl>
                                              <p:spTgt spid="343"/>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349"/>
                                            </p:tgtEl>
                                            <p:attrNameLst>
                                              <p:attrName>style.visibility</p:attrName>
                                            </p:attrNameLst>
                                          </p:cBhvr>
                                          <p:to>
                                            <p:strVal val="visible"/>
                                          </p:to>
                                        </p:set>
                                        <p:animEffect transition="in" filter="wipe(left)">
                                          <p:cBhvr>
                                            <p:cTn id="58"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3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anim calcmode="lin" valueType="num">
                                          <p:cBhvr>
                                            <p:cTn id="8" dur="1000" fill="hold"/>
                                            <p:tgtEl>
                                              <p:spTgt spid="145"/>
                                            </p:tgtEl>
                                            <p:attrNameLst>
                                              <p:attrName>ppt_x</p:attrName>
                                            </p:attrNameLst>
                                          </p:cBhvr>
                                          <p:tavLst>
                                            <p:tav tm="0">
                                              <p:val>
                                                <p:strVal val="#ppt_x"/>
                                              </p:val>
                                            </p:tav>
                                            <p:tav tm="100000">
                                              <p:val>
                                                <p:strVal val="#ppt_x"/>
                                              </p:val>
                                            </p:tav>
                                          </p:tavLst>
                                        </p:anim>
                                        <p:anim calcmode="lin" valueType="num">
                                          <p:cBhvr>
                                            <p:cTn id="9" dur="1000" fill="hold"/>
                                            <p:tgtEl>
                                              <p:spTgt spid="14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240"/>
                                            </p:tgtEl>
                                            <p:attrNameLst>
                                              <p:attrName>style.visibility</p:attrName>
                                            </p:attrNameLst>
                                          </p:cBhvr>
                                          <p:to>
                                            <p:strVal val="visible"/>
                                          </p:to>
                                        </p:set>
                                        <p:anim calcmode="lin" valueType="num">
                                          <p:cBhvr additive="base">
                                            <p:cTn id="17" dur="500" fill="hold"/>
                                            <p:tgtEl>
                                              <p:spTgt spid="240"/>
                                            </p:tgtEl>
                                            <p:attrNameLst>
                                              <p:attrName>ppt_x</p:attrName>
                                            </p:attrNameLst>
                                          </p:cBhvr>
                                          <p:tavLst>
                                            <p:tav tm="0">
                                              <p:val>
                                                <p:strVal val="1+#ppt_w/2"/>
                                              </p:val>
                                            </p:tav>
                                            <p:tav tm="100000">
                                              <p:val>
                                                <p:strVal val="#ppt_x"/>
                                              </p:val>
                                            </p:tav>
                                          </p:tavLst>
                                        </p:anim>
                                        <p:anim calcmode="lin" valueType="num">
                                          <p:cBhvr additive="base">
                                            <p:cTn id="18" dur="500" fill="hold"/>
                                            <p:tgtEl>
                                              <p:spTgt spid="24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5"/>
                                            </p:tgtEl>
                                            <p:attrNameLst>
                                              <p:attrName>style.visibility</p:attrName>
                                            </p:attrNameLst>
                                          </p:cBhvr>
                                          <p:to>
                                            <p:strVal val="visible"/>
                                          </p:to>
                                        </p:set>
                                        <p:anim calcmode="lin" valueType="num">
                                          <p:cBhvr additive="base">
                                            <p:cTn id="21" dur="500" fill="hold"/>
                                            <p:tgtEl>
                                              <p:spTgt spid="295"/>
                                            </p:tgtEl>
                                            <p:attrNameLst>
                                              <p:attrName>ppt_x</p:attrName>
                                            </p:attrNameLst>
                                          </p:cBhvr>
                                          <p:tavLst>
                                            <p:tav tm="0">
                                              <p:val>
                                                <p:strVal val="1+#ppt_w/2"/>
                                              </p:val>
                                            </p:tav>
                                            <p:tav tm="100000">
                                              <p:val>
                                                <p:strVal val="#ppt_x"/>
                                              </p:val>
                                            </p:tav>
                                          </p:tavLst>
                                        </p:anim>
                                        <p:anim calcmode="lin" valueType="num">
                                          <p:cBhvr additive="base">
                                            <p:cTn id="22" dur="500" fill="hold"/>
                                            <p:tgtEl>
                                              <p:spTgt spid="29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01"/>
                                            </p:tgtEl>
                                            <p:attrNameLst>
                                              <p:attrName>style.visibility</p:attrName>
                                            </p:attrNameLst>
                                          </p:cBhvr>
                                          <p:to>
                                            <p:strVal val="visible"/>
                                          </p:to>
                                        </p:set>
                                        <p:anim calcmode="lin" valueType="num">
                                          <p:cBhvr additive="base">
                                            <p:cTn id="25" dur="500" fill="hold"/>
                                            <p:tgtEl>
                                              <p:spTgt spid="301"/>
                                            </p:tgtEl>
                                            <p:attrNameLst>
                                              <p:attrName>ppt_x</p:attrName>
                                            </p:attrNameLst>
                                          </p:cBhvr>
                                          <p:tavLst>
                                            <p:tav tm="0">
                                              <p:val>
                                                <p:strVal val="1+#ppt_w/2"/>
                                              </p:val>
                                            </p:tav>
                                            <p:tav tm="100000">
                                              <p:val>
                                                <p:strVal val="#ppt_x"/>
                                              </p:val>
                                            </p:tav>
                                          </p:tavLst>
                                        </p:anim>
                                        <p:anim calcmode="lin" valueType="num">
                                          <p:cBhvr additive="base">
                                            <p:cTn id="26" dur="500" fill="hold"/>
                                            <p:tgtEl>
                                              <p:spTgt spid="30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07"/>
                                            </p:tgtEl>
                                            <p:attrNameLst>
                                              <p:attrName>style.visibility</p:attrName>
                                            </p:attrNameLst>
                                          </p:cBhvr>
                                          <p:to>
                                            <p:strVal val="visible"/>
                                          </p:to>
                                        </p:set>
                                        <p:anim calcmode="lin" valueType="num">
                                          <p:cBhvr additive="base">
                                            <p:cTn id="29" dur="500" fill="hold"/>
                                            <p:tgtEl>
                                              <p:spTgt spid="307"/>
                                            </p:tgtEl>
                                            <p:attrNameLst>
                                              <p:attrName>ppt_x</p:attrName>
                                            </p:attrNameLst>
                                          </p:cBhvr>
                                          <p:tavLst>
                                            <p:tav tm="0">
                                              <p:val>
                                                <p:strVal val="1+#ppt_w/2"/>
                                              </p:val>
                                            </p:tav>
                                            <p:tav tm="100000">
                                              <p:val>
                                                <p:strVal val="#ppt_x"/>
                                              </p:val>
                                            </p:tav>
                                          </p:tavLst>
                                        </p:anim>
                                        <p:anim calcmode="lin" valueType="num">
                                          <p:cBhvr additive="base">
                                            <p:cTn id="30" dur="500" fill="hold"/>
                                            <p:tgtEl>
                                              <p:spTgt spid="307"/>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13"/>
                                            </p:tgtEl>
                                            <p:attrNameLst>
                                              <p:attrName>style.visibility</p:attrName>
                                            </p:attrNameLst>
                                          </p:cBhvr>
                                          <p:to>
                                            <p:strVal val="visible"/>
                                          </p:to>
                                        </p:set>
                                        <p:anim calcmode="lin" valueType="num">
                                          <p:cBhvr additive="base">
                                            <p:cTn id="33" dur="500" fill="hold"/>
                                            <p:tgtEl>
                                              <p:spTgt spid="313"/>
                                            </p:tgtEl>
                                            <p:attrNameLst>
                                              <p:attrName>ppt_x</p:attrName>
                                            </p:attrNameLst>
                                          </p:cBhvr>
                                          <p:tavLst>
                                            <p:tav tm="0">
                                              <p:val>
                                                <p:strVal val="1+#ppt_w/2"/>
                                              </p:val>
                                            </p:tav>
                                            <p:tav tm="100000">
                                              <p:val>
                                                <p:strVal val="#ppt_x"/>
                                              </p:val>
                                            </p:tav>
                                          </p:tavLst>
                                        </p:anim>
                                        <p:anim calcmode="lin" valueType="num">
                                          <p:cBhvr additive="base">
                                            <p:cTn id="34" dur="500" fill="hold"/>
                                            <p:tgtEl>
                                              <p:spTgt spid="3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19"/>
                                            </p:tgtEl>
                                            <p:attrNameLst>
                                              <p:attrName>style.visibility</p:attrName>
                                            </p:attrNameLst>
                                          </p:cBhvr>
                                          <p:to>
                                            <p:strVal val="visible"/>
                                          </p:to>
                                        </p:set>
                                        <p:anim calcmode="lin" valueType="num">
                                          <p:cBhvr additive="base">
                                            <p:cTn id="37" dur="500" fill="hold"/>
                                            <p:tgtEl>
                                              <p:spTgt spid="319"/>
                                            </p:tgtEl>
                                            <p:attrNameLst>
                                              <p:attrName>ppt_x</p:attrName>
                                            </p:attrNameLst>
                                          </p:cBhvr>
                                          <p:tavLst>
                                            <p:tav tm="0">
                                              <p:val>
                                                <p:strVal val="1+#ppt_w/2"/>
                                              </p:val>
                                            </p:tav>
                                            <p:tav tm="100000">
                                              <p:val>
                                                <p:strVal val="#ppt_x"/>
                                              </p:val>
                                            </p:tav>
                                          </p:tavLst>
                                        </p:anim>
                                        <p:anim calcmode="lin" valueType="num">
                                          <p:cBhvr additive="base">
                                            <p:cTn id="38" dur="500" fill="hold"/>
                                            <p:tgtEl>
                                              <p:spTgt spid="31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25"/>
                                            </p:tgtEl>
                                            <p:attrNameLst>
                                              <p:attrName>style.visibility</p:attrName>
                                            </p:attrNameLst>
                                          </p:cBhvr>
                                          <p:to>
                                            <p:strVal val="visible"/>
                                          </p:to>
                                        </p:set>
                                        <p:anim calcmode="lin" valueType="num">
                                          <p:cBhvr additive="base">
                                            <p:cTn id="41" dur="500" fill="hold"/>
                                            <p:tgtEl>
                                              <p:spTgt spid="325"/>
                                            </p:tgtEl>
                                            <p:attrNameLst>
                                              <p:attrName>ppt_x</p:attrName>
                                            </p:attrNameLst>
                                          </p:cBhvr>
                                          <p:tavLst>
                                            <p:tav tm="0">
                                              <p:val>
                                                <p:strVal val="1+#ppt_w/2"/>
                                              </p:val>
                                            </p:tav>
                                            <p:tav tm="100000">
                                              <p:val>
                                                <p:strVal val="#ppt_x"/>
                                              </p:val>
                                            </p:tav>
                                          </p:tavLst>
                                        </p:anim>
                                        <p:anim calcmode="lin" valueType="num">
                                          <p:cBhvr additive="base">
                                            <p:cTn id="42" dur="500" fill="hold"/>
                                            <p:tgtEl>
                                              <p:spTgt spid="32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31"/>
                                            </p:tgtEl>
                                            <p:attrNameLst>
                                              <p:attrName>style.visibility</p:attrName>
                                            </p:attrNameLst>
                                          </p:cBhvr>
                                          <p:to>
                                            <p:strVal val="visible"/>
                                          </p:to>
                                        </p:set>
                                        <p:anim calcmode="lin" valueType="num">
                                          <p:cBhvr additive="base">
                                            <p:cTn id="45" dur="500" fill="hold"/>
                                            <p:tgtEl>
                                              <p:spTgt spid="331"/>
                                            </p:tgtEl>
                                            <p:attrNameLst>
                                              <p:attrName>ppt_x</p:attrName>
                                            </p:attrNameLst>
                                          </p:cBhvr>
                                          <p:tavLst>
                                            <p:tav tm="0">
                                              <p:val>
                                                <p:strVal val="1+#ppt_w/2"/>
                                              </p:val>
                                            </p:tav>
                                            <p:tav tm="100000">
                                              <p:val>
                                                <p:strVal val="#ppt_x"/>
                                              </p:val>
                                            </p:tav>
                                          </p:tavLst>
                                        </p:anim>
                                        <p:anim calcmode="lin" valueType="num">
                                          <p:cBhvr additive="base">
                                            <p:cTn id="46" dur="500" fill="hold"/>
                                            <p:tgtEl>
                                              <p:spTgt spid="3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37"/>
                                            </p:tgtEl>
                                            <p:attrNameLst>
                                              <p:attrName>style.visibility</p:attrName>
                                            </p:attrNameLst>
                                          </p:cBhvr>
                                          <p:to>
                                            <p:strVal val="visible"/>
                                          </p:to>
                                        </p:set>
                                        <p:anim calcmode="lin" valueType="num">
                                          <p:cBhvr additive="base">
                                            <p:cTn id="49" dur="500" fill="hold"/>
                                            <p:tgtEl>
                                              <p:spTgt spid="337"/>
                                            </p:tgtEl>
                                            <p:attrNameLst>
                                              <p:attrName>ppt_x</p:attrName>
                                            </p:attrNameLst>
                                          </p:cBhvr>
                                          <p:tavLst>
                                            <p:tav tm="0">
                                              <p:val>
                                                <p:strVal val="1+#ppt_w/2"/>
                                              </p:val>
                                            </p:tav>
                                            <p:tav tm="100000">
                                              <p:val>
                                                <p:strVal val="#ppt_x"/>
                                              </p:val>
                                            </p:tav>
                                          </p:tavLst>
                                        </p:anim>
                                        <p:anim calcmode="lin" valueType="num">
                                          <p:cBhvr additive="base">
                                            <p:cTn id="50" dur="500" fill="hold"/>
                                            <p:tgtEl>
                                              <p:spTgt spid="337"/>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43"/>
                                            </p:tgtEl>
                                            <p:attrNameLst>
                                              <p:attrName>style.visibility</p:attrName>
                                            </p:attrNameLst>
                                          </p:cBhvr>
                                          <p:to>
                                            <p:strVal val="visible"/>
                                          </p:to>
                                        </p:set>
                                        <p:anim calcmode="lin" valueType="num">
                                          <p:cBhvr additive="base">
                                            <p:cTn id="53" dur="500" fill="hold"/>
                                            <p:tgtEl>
                                              <p:spTgt spid="343"/>
                                            </p:tgtEl>
                                            <p:attrNameLst>
                                              <p:attrName>ppt_x</p:attrName>
                                            </p:attrNameLst>
                                          </p:cBhvr>
                                          <p:tavLst>
                                            <p:tav tm="0">
                                              <p:val>
                                                <p:strVal val="1+#ppt_w/2"/>
                                              </p:val>
                                            </p:tav>
                                            <p:tav tm="100000">
                                              <p:val>
                                                <p:strVal val="#ppt_x"/>
                                              </p:val>
                                            </p:tav>
                                          </p:tavLst>
                                        </p:anim>
                                        <p:anim calcmode="lin" valueType="num">
                                          <p:cBhvr additive="base">
                                            <p:cTn id="54" dur="500" fill="hold"/>
                                            <p:tgtEl>
                                              <p:spTgt spid="343"/>
                                            </p:tgtEl>
                                            <p:attrNameLst>
                                              <p:attrName>ppt_y</p:attrName>
                                            </p:attrNameLst>
                                          </p:cBhvr>
                                          <p:tavLst>
                                            <p:tav tm="0">
                                              <p:val>
                                                <p:strVal val="#ppt_y"/>
                                              </p:val>
                                            </p:tav>
                                            <p:tav tm="100000">
                                              <p:val>
                                                <p:strVal val="#ppt_y"/>
                                              </p:val>
                                            </p:tav>
                                          </p:tavLst>
                                        </p:anim>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349"/>
                                            </p:tgtEl>
                                            <p:attrNameLst>
                                              <p:attrName>style.visibility</p:attrName>
                                            </p:attrNameLst>
                                          </p:cBhvr>
                                          <p:to>
                                            <p:strVal val="visible"/>
                                          </p:to>
                                        </p:set>
                                        <p:animEffect transition="in" filter="wipe(left)">
                                          <p:cBhvr>
                                            <p:cTn id="58" dur="100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34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grpSp>
        <p:nvGrpSpPr>
          <p:cNvPr id="6" name="组合 5"/>
          <p:cNvGrpSpPr/>
          <p:nvPr/>
        </p:nvGrpSpPr>
        <p:grpSpPr>
          <a:xfrm>
            <a:off x="1190416" y="987574"/>
            <a:ext cx="789296" cy="789922"/>
            <a:chOff x="1277938" y="2465388"/>
            <a:chExt cx="1045331" cy="1046162"/>
          </a:xfrm>
        </p:grpSpPr>
        <p:sp>
          <p:nvSpPr>
            <p:cNvPr id="8"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9"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pic>
        <p:nvPicPr>
          <p:cNvPr id="27" name="图片 26"/>
          <p:cNvPicPr>
            <a:picLocks noChangeAspect="1"/>
          </p:cNvPicPr>
          <p:nvPr/>
        </p:nvPicPr>
        <p:blipFill>
          <a:blip r:embed="rId4" cstate="screen"/>
          <a:stretch>
            <a:fillRect/>
          </a:stretch>
        </p:blipFill>
        <p:spPr>
          <a:xfrm flipH="1">
            <a:off x="7092280" y="710171"/>
            <a:ext cx="1121047" cy="925475"/>
          </a:xfrm>
          <a:prstGeom prst="rect">
            <a:avLst/>
          </a:prstGeom>
        </p:spPr>
      </p:pic>
      <p:sp>
        <p:nvSpPr>
          <p:cNvPr id="28" name="矩形 27"/>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panose="020B0503020204020204" pitchFamily="34" charset="-122"/>
                <a:ea typeface="微软雅黑" panose="020B0503020204020204" pitchFamily="34" charset="-122"/>
              </a:rPr>
              <a:t>关键词一：</a:t>
            </a:r>
          </a:p>
        </p:txBody>
      </p:sp>
      <p:sp>
        <p:nvSpPr>
          <p:cNvPr id="29" name="矩形 28"/>
          <p:cNvSpPr/>
          <p:nvPr/>
        </p:nvSpPr>
        <p:spPr>
          <a:xfrm>
            <a:off x="3059832" y="1144427"/>
            <a:ext cx="1595209" cy="477054"/>
          </a:xfrm>
          <a:prstGeom prst="rect">
            <a:avLst/>
          </a:prstGeom>
          <a:noFill/>
        </p:spPr>
        <p:txBody>
          <a:bodyPr wrap="square" rtlCol="0">
            <a:spAutoFit/>
          </a:bodyPr>
          <a:lstStyle/>
          <a:p>
            <a:r>
              <a:rPr lang="zh-CN" altLang="en-US" sz="2500" b="1" dirty="0">
                <a:solidFill>
                  <a:schemeClr val="accent1"/>
                </a:solidFill>
                <a:latin typeface="微软雅黑" panose="020B0503020204020204" pitchFamily="34" charset="-122"/>
                <a:ea typeface="微软雅黑" panose="020B0503020204020204" pitchFamily="34" charset="-122"/>
              </a:rPr>
              <a:t>一带一路</a:t>
            </a:r>
          </a:p>
        </p:txBody>
      </p:sp>
      <p:sp>
        <p:nvSpPr>
          <p:cNvPr id="30" name="矩形 29"/>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习近平总书记在</a:t>
            </a:r>
            <a:r>
              <a:rPr lang="en-US" altLang="zh-CN" sz="700" dirty="0">
                <a:solidFill>
                  <a:schemeClr val="accent5"/>
                </a:solidFill>
                <a:latin typeface="微软雅黑" panose="020B0503020204020204" pitchFamily="34" charset="-122"/>
                <a:ea typeface="微软雅黑" panose="020B0503020204020204" pitchFamily="34" charset="-122"/>
              </a:rPr>
              <a:t>2013</a:t>
            </a:r>
            <a:r>
              <a:rPr lang="zh-CN" altLang="en-US" sz="700" dirty="0">
                <a:solidFill>
                  <a:schemeClr val="accent5"/>
                </a:solidFill>
                <a:latin typeface="微软雅黑" panose="020B0503020204020204" pitchFamily="34" charset="-122"/>
                <a:ea typeface="微软雅黑" panose="020B0503020204020204" pitchFamily="34" charset="-122"/>
              </a:rPr>
              <a:t>年９月和１０月分别提出建设“新丝绸之路经济带”和“２１世纪海上丝绸之路”的战略构想，强调相关各国要打造互利共赢的“利益共同体”和共同发展繁荣的“命运共同体”。   　　</a:t>
            </a:r>
            <a:endParaRPr lang="en-US" altLang="zh-CN" sz="700" dirty="0">
              <a:solidFill>
                <a:schemeClr val="accent5"/>
              </a:solidFill>
              <a:latin typeface="微软雅黑" panose="020B0503020204020204" pitchFamily="34" charset="-122"/>
              <a:ea typeface="微软雅黑" panose="020B0503020204020204" pitchFamily="34" charset="-122"/>
            </a:endParaRPr>
          </a:p>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这一跨越时空的宏伟构想，从历史深处走来</a:t>
            </a:r>
            <a:r>
              <a:rPr lang="en-US" altLang="zh-CN" sz="700" dirty="0">
                <a:solidFill>
                  <a:schemeClr val="accent5"/>
                </a:solidFill>
                <a:latin typeface="微软雅黑" panose="020B0503020204020204" pitchFamily="34" charset="-122"/>
                <a:ea typeface="微软雅黑" panose="020B0503020204020204" pitchFamily="34" charset="-122"/>
              </a:rPr>
              <a:t>,</a:t>
            </a:r>
            <a:r>
              <a:rPr lang="zh-CN" altLang="en-US" sz="700" dirty="0">
                <a:solidFill>
                  <a:schemeClr val="accent5"/>
                </a:solidFill>
                <a:latin typeface="微软雅黑" panose="020B0503020204020204" pitchFamily="34" charset="-122"/>
                <a:ea typeface="微软雅黑" panose="020B0503020204020204" pitchFamily="34" charset="-122"/>
              </a:rPr>
              <a:t>融通古今、连接中外，顺应和平、发展、合作、共赢的时代潮流，承载着丝绸之路沿途各国发展繁荣的梦想，赋予古老丝绸之路以崭新的时代内涵。</a:t>
            </a:r>
            <a:endParaRPr lang="zh-CN" altLang="zh-CN" sz="700" dirty="0">
              <a:solidFill>
                <a:schemeClr val="accent5"/>
              </a:solidFill>
              <a:latin typeface="微软雅黑" panose="020B0503020204020204" pitchFamily="34" charset="-122"/>
              <a:ea typeface="微软雅黑" panose="020B0503020204020204" pitchFamily="34" charset="-122"/>
            </a:endParaRPr>
          </a:p>
        </p:txBody>
      </p:sp>
      <p:sp>
        <p:nvSpPr>
          <p:cNvPr id="31" name="矩形 30"/>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背景及意义</a:t>
            </a:r>
          </a:p>
        </p:txBody>
      </p:sp>
      <p:sp>
        <p:nvSpPr>
          <p:cNvPr id="32" name="矩形 31"/>
          <p:cNvSpPr/>
          <p:nvPr/>
        </p:nvSpPr>
        <p:spPr>
          <a:xfrm>
            <a:off x="1547664" y="3375062"/>
            <a:ext cx="4536504" cy="480131"/>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一带一路国际峰会会达成了涵盖政策沟通、设施联通、贸易畅通、资金融通、民心相通</a:t>
            </a:r>
            <a:r>
              <a:rPr lang="en-US" altLang="zh-CN" sz="700" dirty="0">
                <a:solidFill>
                  <a:schemeClr val="accent5"/>
                </a:solidFill>
                <a:latin typeface="微软雅黑" panose="020B0503020204020204" pitchFamily="34" charset="-122"/>
                <a:ea typeface="微软雅黑" panose="020B0503020204020204" pitchFamily="34" charset="-122"/>
              </a:rPr>
              <a:t>5</a:t>
            </a:r>
            <a:r>
              <a:rPr lang="zh-CN" altLang="en-US" sz="700" dirty="0">
                <a:solidFill>
                  <a:schemeClr val="accent5"/>
                </a:solidFill>
                <a:latin typeface="微软雅黑" panose="020B0503020204020204" pitchFamily="34" charset="-122"/>
                <a:ea typeface="微软雅黑" panose="020B0503020204020204" pitchFamily="34" charset="-122"/>
              </a:rPr>
              <a:t>大类，共</a:t>
            </a:r>
            <a:r>
              <a:rPr lang="en-US" altLang="zh-CN" sz="700" dirty="0">
                <a:solidFill>
                  <a:schemeClr val="accent5"/>
                </a:solidFill>
                <a:latin typeface="微软雅黑" panose="020B0503020204020204" pitchFamily="34" charset="-122"/>
                <a:ea typeface="微软雅黑" panose="020B0503020204020204" pitchFamily="34" charset="-122"/>
              </a:rPr>
              <a:t>76</a:t>
            </a:r>
            <a:r>
              <a:rPr lang="zh-CN" altLang="en-US" sz="700" dirty="0">
                <a:solidFill>
                  <a:schemeClr val="accent5"/>
                </a:solidFill>
                <a:latin typeface="微软雅黑" panose="020B0503020204020204" pitchFamily="34" charset="-122"/>
                <a:ea typeface="微软雅黑" panose="020B0503020204020204" pitchFamily="34" charset="-122"/>
              </a:rPr>
              <a:t>大项、</a:t>
            </a:r>
            <a:r>
              <a:rPr lang="en-US" altLang="zh-CN" sz="700" dirty="0">
                <a:solidFill>
                  <a:schemeClr val="accent5"/>
                </a:solidFill>
                <a:latin typeface="微软雅黑" panose="020B0503020204020204" pitchFamily="34" charset="-122"/>
                <a:ea typeface="微软雅黑" panose="020B0503020204020204" pitchFamily="34" charset="-122"/>
              </a:rPr>
              <a:t>270</a:t>
            </a:r>
            <a:r>
              <a:rPr lang="zh-CN" altLang="en-US" sz="700" dirty="0">
                <a:solidFill>
                  <a:schemeClr val="accent5"/>
                </a:solidFill>
                <a:latin typeface="微软雅黑" panose="020B0503020204020204" pitchFamily="34" charset="-122"/>
                <a:ea typeface="微软雅黑" panose="020B0503020204020204" pitchFamily="34" charset="-122"/>
              </a:rPr>
              <a:t>多项具体成果，其中包括中国与</a:t>
            </a:r>
            <a:r>
              <a:rPr lang="en-US" altLang="zh-CN" sz="700" dirty="0">
                <a:solidFill>
                  <a:schemeClr val="accent5"/>
                </a:solidFill>
                <a:latin typeface="微软雅黑" panose="020B0503020204020204" pitchFamily="34" charset="-122"/>
                <a:ea typeface="微软雅黑" panose="020B0503020204020204" pitchFamily="34" charset="-122"/>
              </a:rPr>
              <a:t>30</a:t>
            </a:r>
            <a:r>
              <a:rPr lang="zh-CN" altLang="en-US" sz="700" dirty="0">
                <a:solidFill>
                  <a:schemeClr val="accent5"/>
                </a:solidFill>
                <a:latin typeface="微软雅黑" panose="020B0503020204020204" pitchFamily="34" charset="-122"/>
                <a:ea typeface="微软雅黑" panose="020B0503020204020204" pitchFamily="34" charset="-122"/>
              </a:rPr>
              <a:t>多个国家签署经贸合作协议；丝路基金新增资金</a:t>
            </a:r>
            <a:r>
              <a:rPr lang="en-US" altLang="zh-CN" sz="700" dirty="0">
                <a:solidFill>
                  <a:schemeClr val="accent5"/>
                </a:solidFill>
                <a:latin typeface="微软雅黑" panose="020B0503020204020204" pitchFamily="34" charset="-122"/>
                <a:ea typeface="微软雅黑" panose="020B0503020204020204" pitchFamily="34" charset="-122"/>
              </a:rPr>
              <a:t>1000</a:t>
            </a:r>
            <a:r>
              <a:rPr lang="zh-CN" altLang="en-US" sz="700" dirty="0">
                <a:solidFill>
                  <a:schemeClr val="accent5"/>
                </a:solidFill>
                <a:latin typeface="微软雅黑" panose="020B0503020204020204" pitchFamily="34" charset="-122"/>
                <a:ea typeface="微软雅黑" panose="020B0503020204020204" pitchFamily="34" charset="-122"/>
              </a:rPr>
              <a:t>亿元人民币；未来</a:t>
            </a:r>
            <a:r>
              <a:rPr lang="en-US" altLang="zh-CN" sz="700" dirty="0">
                <a:solidFill>
                  <a:schemeClr val="accent5"/>
                </a:solidFill>
                <a:latin typeface="微软雅黑" panose="020B0503020204020204" pitchFamily="34" charset="-122"/>
                <a:ea typeface="微软雅黑" panose="020B0503020204020204" pitchFamily="34" charset="-122"/>
              </a:rPr>
              <a:t>3</a:t>
            </a:r>
            <a:r>
              <a:rPr lang="zh-CN" altLang="en-US" sz="700" dirty="0">
                <a:solidFill>
                  <a:schemeClr val="accent5"/>
                </a:solidFill>
                <a:latin typeface="微软雅黑" panose="020B0503020204020204" pitchFamily="34" charset="-122"/>
                <a:ea typeface="微软雅黑" panose="020B0503020204020204" pitchFamily="34" charset="-122"/>
              </a:rPr>
              <a:t>年中国总体对外援助规模不少于</a:t>
            </a:r>
            <a:r>
              <a:rPr lang="en-US" altLang="zh-CN" sz="700" dirty="0">
                <a:solidFill>
                  <a:schemeClr val="accent5"/>
                </a:solidFill>
                <a:latin typeface="微软雅黑" panose="020B0503020204020204" pitchFamily="34" charset="-122"/>
                <a:ea typeface="微软雅黑" panose="020B0503020204020204" pitchFamily="34" charset="-122"/>
              </a:rPr>
              <a:t>600</a:t>
            </a:r>
            <a:r>
              <a:rPr lang="zh-CN" altLang="en-US" sz="700" dirty="0">
                <a:solidFill>
                  <a:schemeClr val="accent5"/>
                </a:solidFill>
                <a:latin typeface="微软雅黑" panose="020B0503020204020204" pitchFamily="34" charset="-122"/>
                <a:ea typeface="微软雅黑" panose="020B0503020204020204" pitchFamily="34" charset="-122"/>
              </a:rPr>
              <a:t>亿元人民币等。</a:t>
            </a:r>
            <a:endParaRPr lang="zh-CN" altLang="zh-CN" sz="700" dirty="0">
              <a:solidFill>
                <a:schemeClr val="accent5"/>
              </a:solidFill>
              <a:latin typeface="微软雅黑" panose="020B0503020204020204" pitchFamily="34" charset="-122"/>
              <a:ea typeface="微软雅黑" panose="020B0503020204020204" pitchFamily="34" charset="-122"/>
            </a:endParaRPr>
          </a:p>
        </p:txBody>
      </p:sp>
      <p:sp>
        <p:nvSpPr>
          <p:cNvPr id="33" name="矩形 32"/>
          <p:cNvSpPr/>
          <p:nvPr/>
        </p:nvSpPr>
        <p:spPr>
          <a:xfrm>
            <a:off x="1200276" y="3073640"/>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panose="020B0503020204020204" pitchFamily="34" charset="-122"/>
                <a:ea typeface="微软雅黑" panose="020B0503020204020204" pitchFamily="34" charset="-122"/>
              </a:rPr>
              <a:t>成果</a:t>
            </a:r>
          </a:p>
        </p:txBody>
      </p:sp>
      <p:sp>
        <p:nvSpPr>
          <p:cNvPr id="34" name="圆角矩形 33"/>
          <p:cNvSpPr/>
          <p:nvPr/>
        </p:nvSpPr>
        <p:spPr>
          <a:xfrm>
            <a:off x="6283844" y="184785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a:off x="6283844" y="2960370"/>
            <a:ext cx="1743074" cy="929732"/>
          </a:xfrm>
          <a:prstGeom prst="roundRect">
            <a:avLst/>
          </a:prstGeom>
          <a:blipFill>
            <a:blip r:embed="rId6"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0"/>
                                        <p:tgtEl>
                                          <p:spTgt spid="29"/>
                                        </p:tgtEl>
                                      </p:cBhvr>
                                    </p:animEffect>
                                    <p:anim calcmode="lin" valueType="num">
                                      <p:cBhvr>
                                        <p:cTn id="27" dur="1000" fill="hold"/>
                                        <p:tgtEl>
                                          <p:spTgt spid="29"/>
                                        </p:tgtEl>
                                        <p:attrNameLst>
                                          <p:attrName>ppt_x</p:attrName>
                                        </p:attrNameLst>
                                      </p:cBhvr>
                                      <p:tavLst>
                                        <p:tav tm="0">
                                          <p:val>
                                            <p:strVal val="#ppt_x"/>
                                          </p:val>
                                        </p:tav>
                                        <p:tav tm="100000">
                                          <p:val>
                                            <p:strVal val="#ppt_x"/>
                                          </p:val>
                                        </p:tav>
                                      </p:tavLst>
                                    </p:anim>
                                    <p:anim calcmode="lin" valueType="num">
                                      <p:cBhvr>
                                        <p:cTn id="28" dur="1000" fill="hold"/>
                                        <p:tgtEl>
                                          <p:spTgt spid="2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0-#ppt_w/2"/>
                                          </p:val>
                                        </p:tav>
                                        <p:tav tm="100000">
                                          <p:val>
                                            <p:strVal val="#ppt_x"/>
                                          </p:val>
                                        </p:tav>
                                      </p:tavLst>
                                    </p:anim>
                                    <p:anim calcmode="lin" valueType="num">
                                      <p:cBhvr additive="base">
                                        <p:cTn id="33" dur="500" fill="hold"/>
                                        <p:tgtEl>
                                          <p:spTgt spid="3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strips(downLeft)">
                                      <p:cBhvr>
                                        <p:cTn id="37" dur="500"/>
                                        <p:tgtEl>
                                          <p:spTgt spid="30"/>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strips(downLeft)">
                                      <p:cBhvr>
                                        <p:cTn id="46" dur="500"/>
                                        <p:tgtEl>
                                          <p:spTgt spid="32"/>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circle(in)">
                                      <p:cBhvr>
                                        <p:cTn id="53"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p:bldP spid="29" grpId="0"/>
      <p:bldP spid="30" grpId="0"/>
      <p:bldP spid="31" grpId="0"/>
      <p:bldP spid="32" grpId="0"/>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1835696" y="938063"/>
            <a:ext cx="1313180" cy="769441"/>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4400" b="1" kern="0" dirty="0">
                <a:solidFill>
                  <a:srgbClr val="E71E17"/>
                </a:solidFill>
                <a:latin typeface="微软雅黑" panose="020B0503020204020204" pitchFamily="34" charset="-122"/>
                <a:ea typeface="微软雅黑" panose="020B0503020204020204" pitchFamily="34" charset="-122"/>
              </a:rPr>
              <a:t>前言</a:t>
            </a:r>
            <a:endParaRPr kumimoji="0" lang="zh-CN" altLang="en-US" sz="440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endParaRPr>
          </a:p>
        </p:txBody>
      </p:sp>
      <p:sp>
        <p:nvSpPr>
          <p:cNvPr id="10" name="矩形 9"/>
          <p:cNvSpPr/>
          <p:nvPr/>
        </p:nvSpPr>
        <p:spPr>
          <a:xfrm>
            <a:off x="3105249" y="1178905"/>
            <a:ext cx="1380506" cy="523220"/>
          </a:xfrm>
          <a:prstGeom prst="rect">
            <a:avLst/>
          </a:prstGeom>
          <a:effectLst/>
        </p:spPr>
        <p:txBody>
          <a:bodyPr wrap="none">
            <a:spAutoFit/>
          </a:bodyPr>
          <a:lstStyle/>
          <a:p>
            <a:pPr lvl="0"/>
            <a:r>
              <a:rPr lang="en-US" altLang="zh-CN" sz="2800" kern="0" dirty="0">
                <a:solidFill>
                  <a:srgbClr val="E71E17"/>
                </a:solidFill>
                <a:latin typeface="Impact" panose="020B0806030902050204" pitchFamily="34" charset="0"/>
              </a:rPr>
              <a:t>PREFACE</a:t>
            </a:r>
          </a:p>
        </p:txBody>
      </p:sp>
      <p:cxnSp>
        <p:nvCxnSpPr>
          <p:cNvPr id="11" name="直接连接符 10"/>
          <p:cNvCxnSpPr/>
          <p:nvPr/>
        </p:nvCxnSpPr>
        <p:spPr>
          <a:xfrm>
            <a:off x="1850124" y="1703902"/>
            <a:ext cx="6480719" cy="0"/>
          </a:xfrm>
          <a:prstGeom prst="line">
            <a:avLst/>
          </a:prstGeom>
          <a:noFill/>
          <a:ln w="9525" cap="flat" cmpd="sng" algn="ctr">
            <a:solidFill>
              <a:schemeClr val="accent2">
                <a:lumMod val="75000"/>
              </a:schemeClr>
            </a:solidFill>
            <a:prstDash val="solid"/>
            <a:headEnd type="oval" w="sm" len="sm"/>
            <a:tailEnd type="oval" w="sm" len="sm"/>
          </a:ln>
          <a:effectLst/>
        </p:spPr>
      </p:cxnSp>
      <p:sp>
        <p:nvSpPr>
          <p:cNvPr id="23" name="TextBox 19"/>
          <p:cNvSpPr txBox="1"/>
          <p:nvPr/>
        </p:nvSpPr>
        <p:spPr>
          <a:xfrm>
            <a:off x="2025589" y="1881576"/>
            <a:ext cx="6305254" cy="775597"/>
          </a:xfrm>
          <a:prstGeom prst="rect">
            <a:avLst/>
          </a:prstGeom>
          <a:noFill/>
        </p:spPr>
        <p:txBody>
          <a:bodyPr wrap="square" lIns="0" tIns="0" rIns="0" bIns="0">
            <a:spAutoFit/>
          </a:bodyPr>
          <a:lstStyle/>
          <a:p>
            <a:pPr>
              <a:lnSpc>
                <a:spcPct val="140000"/>
              </a:lnSpc>
              <a:defRPr/>
            </a:pP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panose="020B0503020204020204" pitchFamily="34" charset="-122"/>
                <a:cs typeface="+mn-ea"/>
                <a:sym typeface="+mn-lt"/>
              </a:rPr>
              <a:t>中华民族从历史深处走来，五千年文明史有辉煌也有曲折，有荣耀也有苦难。历史走到了今天，面向更长远的未来，我们将如何书写中华民族新的故事，谱写新的华彩乐章，这是一个历史命题。党的十八大以来，</a:t>
            </a:r>
            <a:r>
              <a:rPr lang="zh-CN" altLang="en-US" sz="900" b="1" kern="0" dirty="0">
                <a:solidFill>
                  <a:srgbClr val="C00000"/>
                </a:solidFill>
                <a:latin typeface="Arial" panose="020B0604020202020204"/>
                <a:ea typeface="微软雅黑" panose="020B0503020204020204" pitchFamily="34" charset="-122"/>
                <a:cs typeface="+mn-ea"/>
                <a:sym typeface="+mn-lt"/>
              </a:rPr>
              <a:t>以习近平同志为核心的党中央</a:t>
            </a: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panose="020B0503020204020204" pitchFamily="34" charset="-122"/>
                <a:cs typeface="+mn-ea"/>
                <a:sym typeface="+mn-lt"/>
              </a:rPr>
              <a:t>以强烈的历史使命感，高瞻远瞩、统揽全局、勇于担当，面对巨大的困难与挑战，创造性地提出一系列治国理政新理念新思想新战略，率领全国人民攻坚克难、砥砺奋进，开启了实现中华民族伟大复兴中国梦的新长征。</a:t>
            </a:r>
            <a:endParaRPr lang="zh-CN" altLang="en-US" sz="900" b="1" dirty="0">
              <a:solidFill>
                <a:srgbClr val="C00000"/>
              </a:solidFill>
              <a:latin typeface="Arial" panose="020B0604020202020204"/>
              <a:ea typeface="微软雅黑" panose="020B0503020204020204" pitchFamily="34" charset="-122"/>
              <a:cs typeface="+mn-ea"/>
              <a:sym typeface="+mn-lt"/>
            </a:endParaRPr>
          </a:p>
        </p:txBody>
      </p:sp>
      <p:sp>
        <p:nvSpPr>
          <p:cNvPr id="24" name="TextBox 19"/>
          <p:cNvSpPr txBox="1"/>
          <p:nvPr/>
        </p:nvSpPr>
        <p:spPr>
          <a:xfrm>
            <a:off x="2025589" y="2760016"/>
            <a:ext cx="6305254" cy="193899"/>
          </a:xfrm>
          <a:prstGeom prst="rect">
            <a:avLst/>
          </a:prstGeom>
          <a:noFill/>
        </p:spPr>
        <p:txBody>
          <a:bodyPr wrap="square" lIns="0" tIns="0" rIns="0" bIns="0">
            <a:spAutoFit/>
          </a:bodyPr>
          <a:lstStyle/>
          <a:p>
            <a:pPr>
              <a:lnSpc>
                <a:spcPct val="140000"/>
              </a:lnSpc>
              <a:defRPr/>
            </a:pPr>
            <a:r>
              <a:rPr lang="zh-CN" altLang="en-US" sz="900" b="1" kern="0" dirty="0">
                <a:solidFill>
                  <a:srgbClr val="C00000"/>
                </a:solidFill>
                <a:latin typeface="Arial" panose="020B0604020202020204"/>
                <a:ea typeface="微软雅黑" panose="020B0503020204020204" pitchFamily="34" charset="-122"/>
                <a:cs typeface="+mn-ea"/>
                <a:sym typeface="+mn-lt"/>
              </a:rPr>
              <a:t>回望党的十八大以来</a:t>
            </a: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panose="020B0503020204020204" pitchFamily="34" charset="-122"/>
                <a:cs typeface="+mn-ea"/>
                <a:sym typeface="+mn-lt"/>
              </a:rPr>
              <a:t>，我们前行的历史波澜壮阔，成就非凡，全面深化改革取得突破性进展，社会经济发展取得了辉煌成就。</a:t>
            </a:r>
            <a:endParaRPr lang="zh-CN" altLang="en-US" sz="900" b="1" dirty="0">
              <a:solidFill>
                <a:srgbClr val="C00000"/>
              </a:solidFill>
              <a:latin typeface="Arial" panose="020B0604020202020204"/>
              <a:ea typeface="微软雅黑" panose="020B0503020204020204" pitchFamily="34" charset="-122"/>
              <a:cs typeface="+mn-ea"/>
              <a:sym typeface="+mn-lt"/>
            </a:endParaRPr>
          </a:p>
        </p:txBody>
      </p:sp>
      <p:sp>
        <p:nvSpPr>
          <p:cNvPr id="25" name="TextBox 19"/>
          <p:cNvSpPr txBox="1"/>
          <p:nvPr/>
        </p:nvSpPr>
        <p:spPr>
          <a:xfrm>
            <a:off x="2025589" y="3048048"/>
            <a:ext cx="6305254" cy="387798"/>
          </a:xfrm>
          <a:prstGeom prst="rect">
            <a:avLst/>
          </a:prstGeom>
          <a:noFill/>
        </p:spPr>
        <p:txBody>
          <a:bodyPr wrap="square" lIns="0" tIns="0" rIns="0" bIns="0">
            <a:spAutoFit/>
          </a:bodyPr>
          <a:lstStyle/>
          <a:p>
            <a:pPr>
              <a:lnSpc>
                <a:spcPct val="140000"/>
              </a:lnSpc>
              <a:defRPr/>
            </a:pP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panose="020B0503020204020204" pitchFamily="34" charset="-122"/>
                <a:cs typeface="+mn-ea"/>
                <a:sym typeface="+mn-lt"/>
              </a:rPr>
              <a:t>通过历史清晰标注的我们前行的坚实脚步，我们更加充满信心在以习近平同志为核心的党中央坚强领导下，团结奋进，继往开来，以更优异的成绩</a:t>
            </a:r>
            <a:r>
              <a:rPr lang="zh-CN" altLang="en-US" sz="900" b="1" kern="0" dirty="0">
                <a:solidFill>
                  <a:srgbClr val="C00000"/>
                </a:solidFill>
                <a:latin typeface="Arial" panose="020B0604020202020204"/>
                <a:ea typeface="微软雅黑" panose="020B0503020204020204" pitchFamily="34" charset="-122"/>
                <a:cs typeface="+mn-ea"/>
                <a:sym typeface="+mn-lt"/>
              </a:rPr>
              <a:t>迎接党的十九大胜利召开</a:t>
            </a:r>
            <a:r>
              <a:rPr lang="zh-CN" altLang="en-US" sz="900" kern="0" dirty="0">
                <a:gradFill>
                  <a:gsLst>
                    <a:gs pos="0">
                      <a:srgbClr val="000000">
                        <a:lumMod val="75000"/>
                        <a:lumOff val="25000"/>
                      </a:srgbClr>
                    </a:gs>
                    <a:gs pos="100000">
                      <a:srgbClr val="000000">
                        <a:lumMod val="85000"/>
                        <a:lumOff val="15000"/>
                      </a:srgbClr>
                    </a:gs>
                  </a:gsLst>
                  <a:lin ang="18900000" scaled="1"/>
                </a:gradFill>
                <a:latin typeface="Arial" panose="020B0604020202020204"/>
                <a:ea typeface="微软雅黑" panose="020B0503020204020204" pitchFamily="34" charset="-122"/>
                <a:cs typeface="+mn-ea"/>
                <a:sym typeface="+mn-lt"/>
              </a:rPr>
              <a:t>，开创中华民族更加美好的未来。</a:t>
            </a:r>
            <a:endParaRPr lang="zh-CN" altLang="en-US" sz="900" b="1" dirty="0">
              <a:solidFill>
                <a:srgbClr val="C00000"/>
              </a:solidFill>
              <a:latin typeface="Arial" panose="020B0604020202020204"/>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46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6000">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14:bounceEnd="46000">
                                          <p:cBhvr additive="base">
                                            <p:cTn id="11" dur="500" fill="hold"/>
                                            <p:tgtEl>
                                              <p:spTgt spid="10"/>
                                            </p:tgtEl>
                                            <p:attrNameLst>
                                              <p:attrName>ppt_x</p:attrName>
                                            </p:attrNameLst>
                                          </p:cBhvr>
                                          <p:tavLst>
                                            <p:tav tm="0">
                                              <p:val>
                                                <p:strVal val="#ppt_x"/>
                                              </p:val>
                                            </p:tav>
                                            <p:tav tm="100000">
                                              <p:val>
                                                <p:strVal val="#ppt_x"/>
                                              </p:val>
                                            </p:tav>
                                          </p:tavLst>
                                        </p:anim>
                                        <p:anim calcmode="lin" valueType="num" p14:bounceEnd="46000">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3" grpId="0"/>
          <p:bldP spid="24" grpId="0"/>
          <p:bldP spid="25"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pic>
        <p:nvPicPr>
          <p:cNvPr id="8" name="图片 7"/>
          <p:cNvPicPr>
            <a:picLocks noChangeAspect="1"/>
          </p:cNvPicPr>
          <p:nvPr/>
        </p:nvPicPr>
        <p:blipFill>
          <a:blip r:embed="rId4"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panose="020B0503020204020204" pitchFamily="34" charset="-122"/>
                <a:ea typeface="微软雅黑" panose="020B0503020204020204" pitchFamily="34" charset="-122"/>
              </a:rPr>
              <a:t>关键词二：</a:t>
            </a:r>
          </a:p>
        </p:txBody>
      </p:sp>
      <p:sp>
        <p:nvSpPr>
          <p:cNvPr id="10" name="矩形 9"/>
          <p:cNvSpPr/>
          <p:nvPr/>
        </p:nvSpPr>
        <p:spPr>
          <a:xfrm>
            <a:off x="3059832" y="1144427"/>
            <a:ext cx="2882467" cy="477054"/>
          </a:xfrm>
          <a:prstGeom prst="rect">
            <a:avLst/>
          </a:prstGeom>
          <a:noFill/>
        </p:spPr>
        <p:txBody>
          <a:bodyPr wrap="square" rtlCol="0">
            <a:spAutoFit/>
          </a:bodyPr>
          <a:lstStyle/>
          <a:p>
            <a:r>
              <a:rPr lang="zh-CN" altLang="en-US" sz="2500" b="1" dirty="0">
                <a:solidFill>
                  <a:schemeClr val="accent1"/>
                </a:solidFill>
                <a:latin typeface="微软雅黑" panose="020B0503020204020204" pitchFamily="34" charset="-122"/>
                <a:ea typeface="微软雅黑" panose="020B0503020204020204" pitchFamily="34" charset="-122"/>
              </a:rPr>
              <a:t>中国经济新常态</a:t>
            </a:r>
          </a:p>
        </p:txBody>
      </p:sp>
      <p:sp>
        <p:nvSpPr>
          <p:cNvPr id="11" name="矩形 10"/>
          <p:cNvSpPr/>
          <p:nvPr/>
        </p:nvSpPr>
        <p:spPr>
          <a:xfrm>
            <a:off x="1547664" y="2228235"/>
            <a:ext cx="4536504" cy="727700"/>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panose="020B0503020204020204" pitchFamily="34" charset="-122"/>
                <a:ea typeface="微软雅黑" panose="020B0503020204020204" pitchFamily="34" charset="-122"/>
              </a:rPr>
              <a:t>2014</a:t>
            </a:r>
            <a:r>
              <a:rPr lang="zh-CN" altLang="en-US" sz="700" dirty="0">
                <a:solidFill>
                  <a:schemeClr val="accent5"/>
                </a:solidFill>
                <a:latin typeface="微软雅黑" panose="020B0503020204020204" pitchFamily="34" charset="-122"/>
                <a:ea typeface="微软雅黑" panose="020B0503020204020204" pitchFamily="34" charset="-122"/>
              </a:rPr>
              <a:t>年</a:t>
            </a:r>
            <a:r>
              <a:rPr lang="en-US" altLang="zh-CN" sz="700" dirty="0">
                <a:solidFill>
                  <a:schemeClr val="accent5"/>
                </a:solidFill>
                <a:latin typeface="微软雅黑" panose="020B0503020204020204" pitchFamily="34" charset="-122"/>
                <a:ea typeface="微软雅黑" panose="020B0503020204020204" pitchFamily="34" charset="-122"/>
              </a:rPr>
              <a:t>5</a:t>
            </a:r>
            <a:r>
              <a:rPr lang="zh-CN" altLang="en-US" sz="700" dirty="0">
                <a:solidFill>
                  <a:schemeClr val="accent5"/>
                </a:solidFill>
                <a:latin typeface="微软雅黑" panose="020B0503020204020204" pitchFamily="34" charset="-122"/>
                <a:ea typeface="微软雅黑" panose="020B0503020204020204" pitchFamily="34" charset="-122"/>
              </a:rPr>
              <a:t>月，习近平在河南考察时指出，我国发展仍处于重要战略机遇期，我们要增强信心，从当前中国经济发展的阶段性特征出发，适应新常态，保持战略上的平常心态。这是新一代中央领导首次以新常态描述新周期中的中国经济。 </a:t>
            </a:r>
          </a:p>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随后，习近平</a:t>
            </a:r>
            <a:r>
              <a:rPr lang="en-US" altLang="zh-CN" sz="700" dirty="0">
                <a:solidFill>
                  <a:schemeClr val="accent5"/>
                </a:solidFill>
                <a:latin typeface="微软雅黑" panose="020B0503020204020204" pitchFamily="34" charset="-122"/>
                <a:ea typeface="微软雅黑" panose="020B0503020204020204" pitchFamily="34" charset="-122"/>
              </a:rPr>
              <a:t>7</a:t>
            </a:r>
            <a:r>
              <a:rPr lang="zh-CN" altLang="en-US" sz="700" dirty="0">
                <a:solidFill>
                  <a:schemeClr val="accent5"/>
                </a:solidFill>
                <a:latin typeface="微软雅黑" panose="020B0503020204020204" pitchFamily="34" charset="-122"/>
                <a:ea typeface="微软雅黑" panose="020B0503020204020204" pitchFamily="34" charset="-122"/>
              </a:rPr>
              <a:t>月在与党外人士的座谈会上再次提出“正确认识我国经济发展的阶段性特征，进一步增强信心，适应新常态，共同推动经济持续健康发展”。</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背景及意义</a:t>
            </a:r>
          </a:p>
        </p:txBody>
      </p:sp>
      <p:sp>
        <p:nvSpPr>
          <p:cNvPr id="13" name="矩形 12"/>
          <p:cNvSpPr/>
          <p:nvPr/>
        </p:nvSpPr>
        <p:spPr>
          <a:xfrm>
            <a:off x="1547664" y="3375062"/>
            <a:ext cx="4536504" cy="339901"/>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我国进入经济发展新常态，经济韧性好、潜力足、回旋空间大”“经济发展新常态下出现的一些趋势性变化使经济社会发展面临不少困难和挑战”“主动适应经济发展新常态，保持经济运行在合理区间。</a:t>
            </a:r>
          </a:p>
        </p:txBody>
      </p:sp>
      <p:sp>
        <p:nvSpPr>
          <p:cNvPr id="14" name="矩形 13"/>
          <p:cNvSpPr/>
          <p:nvPr/>
        </p:nvSpPr>
        <p:spPr>
          <a:xfrm>
            <a:off x="1200276" y="3073640"/>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panose="020B0503020204020204" pitchFamily="34" charset="-122"/>
                <a:ea typeface="微软雅黑" panose="020B0503020204020204" pitchFamily="34" charset="-122"/>
              </a:rPr>
              <a:t>成果</a:t>
            </a:r>
          </a:p>
        </p:txBody>
      </p:sp>
      <p:sp>
        <p:nvSpPr>
          <p:cNvPr id="15" name="圆角矩形 14"/>
          <p:cNvSpPr/>
          <p:nvPr/>
        </p:nvSpPr>
        <p:spPr>
          <a:xfrm>
            <a:off x="6283844" y="184785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283844" y="2960370"/>
            <a:ext cx="1743074" cy="929732"/>
          </a:xfrm>
          <a:prstGeom prst="roundRect">
            <a:avLst/>
          </a:prstGeom>
          <a:blipFill>
            <a:blip r:embed="rId6"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pic>
        <p:nvPicPr>
          <p:cNvPr id="8" name="图片 7"/>
          <p:cNvPicPr>
            <a:picLocks noChangeAspect="1"/>
          </p:cNvPicPr>
          <p:nvPr/>
        </p:nvPicPr>
        <p:blipFill>
          <a:blip r:embed="rId4"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panose="020B0503020204020204" pitchFamily="34" charset="-122"/>
                <a:ea typeface="微软雅黑" panose="020B0503020204020204" pitchFamily="34" charset="-122"/>
              </a:rPr>
              <a:t>关键词三：</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panose="020B0503020204020204" pitchFamily="34" charset="-122"/>
                <a:ea typeface="微软雅黑" panose="020B0503020204020204" pitchFamily="34" charset="-122"/>
              </a:rPr>
              <a:t>京津冀协同发展</a:t>
            </a:r>
          </a:p>
        </p:txBody>
      </p:sp>
      <p:sp>
        <p:nvSpPr>
          <p:cNvPr id="11" name="矩形 10"/>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京津冀协同发展，核心是京津冀三地作为一个整体协同发展，要以疏解非首都核心功能、解决北京“大城市病”为基本出发点，调整优化城市布局和空间结构，构建现代化交通网络系统，扩大环境容量生态空间，推进产业升级转移，推动公共服务共建共享，加快市场一体化进程，打造现代化新型首都圈，努力形成京津冀目标同向、措施一体、优势互补、互利共赢的协同发展新格局。</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背景及意义</a:t>
            </a:r>
          </a:p>
        </p:txBody>
      </p:sp>
      <p:sp>
        <p:nvSpPr>
          <p:cNvPr id="13" name="矩形 12"/>
          <p:cNvSpPr/>
          <p:nvPr/>
        </p:nvSpPr>
        <p:spPr>
          <a:xfrm>
            <a:off x="1547664" y="3269460"/>
            <a:ext cx="4536504" cy="598434"/>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中央“十三五”规划建议提出，京津冀协同发展要优化城市空间布局和产业结构，有序疏解北京非首都功能，推进交通一体化，扩大环境容量和生态空间，探索人口经济密集地区优化开发新模式。京津冀协同发展，努力推动三地“一张图”规划、“一盘棋”建设、“一体化”发展，在交通一体化、生态环境、产业对接三个重点领域率先突破。</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panose="020B0503020204020204" pitchFamily="34" charset="-122"/>
                <a:ea typeface="微软雅黑" panose="020B0503020204020204" pitchFamily="34" charset="-122"/>
              </a:rPr>
              <a:t>成果</a:t>
            </a:r>
          </a:p>
        </p:txBody>
      </p:sp>
      <p:sp>
        <p:nvSpPr>
          <p:cNvPr id="15" name="圆角矩形 14"/>
          <p:cNvSpPr/>
          <p:nvPr/>
        </p:nvSpPr>
        <p:spPr>
          <a:xfrm>
            <a:off x="6283844" y="184785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283844" y="2960370"/>
            <a:ext cx="1743074" cy="929732"/>
          </a:xfrm>
          <a:prstGeom prst="roundRect">
            <a:avLst/>
          </a:prstGeom>
          <a:blipFill>
            <a:blip r:embed="rId6"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pic>
        <p:nvPicPr>
          <p:cNvPr id="8" name="图片 7"/>
          <p:cNvPicPr>
            <a:picLocks noChangeAspect="1"/>
          </p:cNvPicPr>
          <p:nvPr/>
        </p:nvPicPr>
        <p:blipFill>
          <a:blip r:embed="rId4"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panose="020B0503020204020204" pitchFamily="34" charset="-122"/>
                <a:ea typeface="微软雅黑" panose="020B0503020204020204" pitchFamily="34" charset="-122"/>
              </a:rPr>
              <a:t>关键词四：</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panose="020B0503020204020204" pitchFamily="34" charset="-122"/>
                <a:ea typeface="微软雅黑" panose="020B0503020204020204" pitchFamily="34" charset="-122"/>
              </a:rPr>
              <a:t>供给侧结构性改革</a:t>
            </a:r>
          </a:p>
        </p:txBody>
      </p:sp>
      <p:sp>
        <p:nvSpPr>
          <p:cNvPr id="11" name="矩形 10"/>
          <p:cNvSpPr/>
          <p:nvPr/>
        </p:nvSpPr>
        <p:spPr>
          <a:xfrm>
            <a:off x="1547664" y="2228235"/>
            <a:ext cx="4536504" cy="609398"/>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panose="020B0503020204020204" pitchFamily="34" charset="-122"/>
                <a:ea typeface="微软雅黑" panose="020B0503020204020204" pitchFamily="34" charset="-122"/>
              </a:rPr>
              <a:t>2015</a:t>
            </a:r>
            <a:r>
              <a:rPr lang="zh-CN" altLang="en-US" sz="700" dirty="0">
                <a:solidFill>
                  <a:schemeClr val="accent5"/>
                </a:solidFill>
                <a:latin typeface="微软雅黑" panose="020B0503020204020204" pitchFamily="34" charset="-122"/>
                <a:ea typeface="微软雅黑" panose="020B0503020204020204" pitchFamily="34" charset="-122"/>
              </a:rPr>
              <a:t>年</a:t>
            </a:r>
            <a:r>
              <a:rPr lang="en-US" altLang="zh-CN" sz="700" dirty="0">
                <a:solidFill>
                  <a:schemeClr val="accent5"/>
                </a:solidFill>
                <a:latin typeface="微软雅黑" panose="020B0503020204020204" pitchFamily="34" charset="-122"/>
                <a:ea typeface="微软雅黑" panose="020B0503020204020204" pitchFamily="34" charset="-122"/>
              </a:rPr>
              <a:t>11</a:t>
            </a:r>
            <a:r>
              <a:rPr lang="zh-CN" altLang="en-US" sz="700" dirty="0">
                <a:solidFill>
                  <a:schemeClr val="accent5"/>
                </a:solidFill>
                <a:latin typeface="微软雅黑" panose="020B0503020204020204" pitchFamily="34" charset="-122"/>
                <a:ea typeface="微软雅黑" panose="020B0503020204020204" pitchFamily="34" charset="-122"/>
              </a:rPr>
              <a:t>月</a:t>
            </a:r>
            <a:r>
              <a:rPr lang="en-US" altLang="zh-CN" sz="700" dirty="0">
                <a:solidFill>
                  <a:schemeClr val="accent5"/>
                </a:solidFill>
                <a:latin typeface="微软雅黑" panose="020B0503020204020204" pitchFamily="34" charset="-122"/>
                <a:ea typeface="微软雅黑" panose="020B0503020204020204" pitchFamily="34" charset="-122"/>
              </a:rPr>
              <a:t>10</a:t>
            </a:r>
            <a:r>
              <a:rPr lang="zh-CN" altLang="en-US" sz="700" dirty="0">
                <a:solidFill>
                  <a:schemeClr val="accent5"/>
                </a:solidFill>
                <a:latin typeface="微软雅黑" panose="020B0503020204020204" pitchFamily="34" charset="-122"/>
                <a:ea typeface="微软雅黑" panose="020B0503020204020204" pitchFamily="34" charset="-122"/>
              </a:rPr>
              <a:t>日上午，中共中央总书记、国家主席、中央军委主席、中央财经领导小组组长习近平主持召开中央财经领导小组第十一次会议，研究经济结构性改革和城市工作。</a:t>
            </a:r>
          </a:p>
          <a:p>
            <a:pPr algn="just" fontAlgn="base">
              <a:lnSpc>
                <a:spcPct val="120000"/>
              </a:lnSpc>
              <a:spcBef>
                <a:spcPct val="0"/>
              </a:spcBef>
              <a:spcAft>
                <a:spcPct val="0"/>
              </a:spcAft>
            </a:pPr>
            <a:r>
              <a:rPr lang="en-US" altLang="zh-CN" sz="700" dirty="0">
                <a:solidFill>
                  <a:schemeClr val="accent5"/>
                </a:solidFill>
                <a:latin typeface="微软雅黑" panose="020B0503020204020204" pitchFamily="34" charset="-122"/>
                <a:ea typeface="微软雅黑" panose="020B0503020204020204" pitchFamily="34" charset="-122"/>
              </a:rPr>
              <a:t>2016</a:t>
            </a:r>
            <a:r>
              <a:rPr lang="zh-CN" altLang="en-US" sz="700" dirty="0">
                <a:solidFill>
                  <a:schemeClr val="accent5"/>
                </a:solidFill>
                <a:latin typeface="微软雅黑" panose="020B0503020204020204" pitchFamily="34" charset="-122"/>
                <a:ea typeface="微软雅黑" panose="020B0503020204020204" pitchFamily="34" charset="-122"/>
              </a:rPr>
              <a:t>年</a:t>
            </a:r>
            <a:r>
              <a:rPr lang="en-US" altLang="zh-CN" sz="700" dirty="0">
                <a:solidFill>
                  <a:schemeClr val="accent5"/>
                </a:solidFill>
                <a:latin typeface="微软雅黑" panose="020B0503020204020204" pitchFamily="34" charset="-122"/>
                <a:ea typeface="微软雅黑" panose="020B0503020204020204" pitchFamily="34" charset="-122"/>
              </a:rPr>
              <a:t>1</a:t>
            </a:r>
            <a:r>
              <a:rPr lang="zh-CN" altLang="en-US" sz="700" dirty="0">
                <a:solidFill>
                  <a:schemeClr val="accent5"/>
                </a:solidFill>
                <a:latin typeface="微软雅黑" panose="020B0503020204020204" pitchFamily="34" charset="-122"/>
                <a:ea typeface="微软雅黑" panose="020B0503020204020204" pitchFamily="34" charset="-122"/>
              </a:rPr>
              <a:t>月</a:t>
            </a:r>
            <a:r>
              <a:rPr lang="en-US" altLang="zh-CN" sz="700" dirty="0">
                <a:solidFill>
                  <a:schemeClr val="accent5"/>
                </a:solidFill>
                <a:latin typeface="微软雅黑" panose="020B0503020204020204" pitchFamily="34" charset="-122"/>
                <a:ea typeface="微软雅黑" panose="020B0503020204020204" pitchFamily="34" charset="-122"/>
              </a:rPr>
              <a:t>27</a:t>
            </a:r>
            <a:r>
              <a:rPr lang="zh-CN" altLang="en-US" sz="700" dirty="0">
                <a:solidFill>
                  <a:schemeClr val="accent5"/>
                </a:solidFill>
                <a:latin typeface="微软雅黑" panose="020B0503020204020204" pitchFamily="34" charset="-122"/>
                <a:ea typeface="微软雅黑" panose="020B0503020204020204" pitchFamily="34" charset="-122"/>
              </a:rPr>
              <a:t>日，中共中央总书记、国家主席、中央军委主席、中央财经领导小组组长习近平主持召开中央财经领导小组第十二次会议，研究供给侧结构性改革方案。</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背景及意义</a:t>
            </a:r>
          </a:p>
        </p:txBody>
      </p:sp>
      <p:sp>
        <p:nvSpPr>
          <p:cNvPr id="13" name="矩形 12"/>
          <p:cNvSpPr/>
          <p:nvPr/>
        </p:nvSpPr>
        <p:spPr>
          <a:xfrm>
            <a:off x="1547664" y="3269460"/>
            <a:ext cx="4536504" cy="469167"/>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中国经济的结构性分化正趋于明显。为适应这种变化，在正视传统的需求管理还有一定优化提升空间的同时，迫切需要改善供给侧环境、优化供给侧机制，通过改革制度供给，大力激发微观经济主体活力，增强我国经济长期稳定发展的新动力。</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panose="020B0503020204020204" pitchFamily="34" charset="-122"/>
                <a:ea typeface="微软雅黑" panose="020B0503020204020204" pitchFamily="34" charset="-122"/>
              </a:rPr>
              <a:t>成果</a:t>
            </a:r>
          </a:p>
        </p:txBody>
      </p:sp>
      <p:sp>
        <p:nvSpPr>
          <p:cNvPr id="15" name="圆角矩形 14"/>
          <p:cNvSpPr/>
          <p:nvPr/>
        </p:nvSpPr>
        <p:spPr>
          <a:xfrm>
            <a:off x="6283844" y="184785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283844" y="2960370"/>
            <a:ext cx="1743074" cy="929732"/>
          </a:xfrm>
          <a:prstGeom prst="roundRect">
            <a:avLst/>
          </a:prstGeom>
          <a:blipFill>
            <a:blip r:embed="rId6"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pic>
        <p:nvPicPr>
          <p:cNvPr id="8" name="图片 7"/>
          <p:cNvPicPr>
            <a:picLocks noChangeAspect="1"/>
          </p:cNvPicPr>
          <p:nvPr/>
        </p:nvPicPr>
        <p:blipFill>
          <a:blip r:embed="rId4"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panose="020B0503020204020204" pitchFamily="34" charset="-122"/>
                <a:ea typeface="微软雅黑" panose="020B0503020204020204" pitchFamily="34" charset="-122"/>
              </a:rPr>
              <a:t>关键词五：</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panose="020B0503020204020204" pitchFamily="34" charset="-122"/>
                <a:ea typeface="微软雅黑" panose="020B0503020204020204" pitchFamily="34" charset="-122"/>
              </a:rPr>
              <a:t>三去一降一补</a:t>
            </a:r>
          </a:p>
        </p:txBody>
      </p:sp>
      <p:sp>
        <p:nvSpPr>
          <p:cNvPr id="11" name="矩形 10"/>
          <p:cNvSpPr/>
          <p:nvPr/>
        </p:nvSpPr>
        <p:spPr>
          <a:xfrm>
            <a:off x="1547664" y="2228235"/>
            <a:ext cx="4536504" cy="727700"/>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panose="020B0503020204020204" pitchFamily="34" charset="-122"/>
                <a:ea typeface="微软雅黑" panose="020B0503020204020204" pitchFamily="34" charset="-122"/>
              </a:rPr>
              <a:t>2015</a:t>
            </a:r>
            <a:r>
              <a:rPr lang="zh-CN" altLang="en-US" sz="700" dirty="0">
                <a:solidFill>
                  <a:schemeClr val="accent5"/>
                </a:solidFill>
                <a:latin typeface="微软雅黑" panose="020B0503020204020204" pitchFamily="34" charset="-122"/>
                <a:ea typeface="微软雅黑" panose="020B0503020204020204" pitchFamily="34" charset="-122"/>
              </a:rPr>
              <a:t>年</a:t>
            </a:r>
            <a:r>
              <a:rPr lang="en-US" altLang="zh-CN" sz="700" dirty="0">
                <a:solidFill>
                  <a:schemeClr val="accent5"/>
                </a:solidFill>
                <a:latin typeface="微软雅黑" panose="020B0503020204020204" pitchFamily="34" charset="-122"/>
                <a:ea typeface="微软雅黑" panose="020B0503020204020204" pitchFamily="34" charset="-122"/>
              </a:rPr>
              <a:t>12</a:t>
            </a:r>
            <a:r>
              <a:rPr lang="zh-CN" altLang="en-US" sz="700" dirty="0">
                <a:solidFill>
                  <a:schemeClr val="accent5"/>
                </a:solidFill>
                <a:latin typeface="微软雅黑" panose="020B0503020204020204" pitchFamily="34" charset="-122"/>
                <a:ea typeface="微软雅黑" panose="020B0503020204020204" pitchFamily="34" charset="-122"/>
              </a:rPr>
              <a:t>月</a:t>
            </a:r>
            <a:r>
              <a:rPr lang="en-US" altLang="zh-CN" sz="700" dirty="0">
                <a:solidFill>
                  <a:schemeClr val="accent5"/>
                </a:solidFill>
                <a:latin typeface="微软雅黑" panose="020B0503020204020204" pitchFamily="34" charset="-122"/>
                <a:ea typeface="微软雅黑" panose="020B0503020204020204" pitchFamily="34" charset="-122"/>
              </a:rPr>
              <a:t>18</a:t>
            </a:r>
            <a:r>
              <a:rPr lang="zh-CN" altLang="en-US" sz="700" dirty="0">
                <a:solidFill>
                  <a:schemeClr val="accent5"/>
                </a:solidFill>
                <a:latin typeface="微软雅黑" panose="020B0503020204020204" pitchFamily="34" charset="-122"/>
                <a:ea typeface="微软雅黑" panose="020B0503020204020204" pitchFamily="34" charset="-122"/>
              </a:rPr>
              <a:t>日至</a:t>
            </a:r>
            <a:r>
              <a:rPr lang="en-US" altLang="zh-CN" sz="700" dirty="0">
                <a:solidFill>
                  <a:schemeClr val="accent5"/>
                </a:solidFill>
                <a:latin typeface="微软雅黑" panose="020B0503020204020204" pitchFamily="34" charset="-122"/>
                <a:ea typeface="微软雅黑" panose="020B0503020204020204" pitchFamily="34" charset="-122"/>
              </a:rPr>
              <a:t>21</a:t>
            </a:r>
            <a:r>
              <a:rPr lang="zh-CN" altLang="en-US" sz="700" dirty="0">
                <a:solidFill>
                  <a:schemeClr val="accent5"/>
                </a:solidFill>
                <a:latin typeface="微软雅黑" panose="020B0503020204020204" pitchFamily="34" charset="-122"/>
                <a:ea typeface="微软雅黑" panose="020B0503020204020204" pitchFamily="34" charset="-122"/>
              </a:rPr>
              <a:t>日，中央经济工作会议在京举行。会议提出，</a:t>
            </a:r>
            <a:r>
              <a:rPr lang="en-US" altLang="zh-CN" sz="700" dirty="0">
                <a:solidFill>
                  <a:schemeClr val="accent5"/>
                </a:solidFill>
                <a:latin typeface="微软雅黑" panose="020B0503020204020204" pitchFamily="34" charset="-122"/>
                <a:ea typeface="微软雅黑" panose="020B0503020204020204" pitchFamily="34" charset="-122"/>
              </a:rPr>
              <a:t>2016</a:t>
            </a:r>
            <a:r>
              <a:rPr lang="zh-CN" altLang="en-US" sz="700" dirty="0">
                <a:solidFill>
                  <a:schemeClr val="accent5"/>
                </a:solidFill>
                <a:latin typeface="微软雅黑" panose="020B0503020204020204" pitchFamily="34" charset="-122"/>
                <a:ea typeface="微软雅黑" panose="020B0503020204020204" pitchFamily="34" charset="-122"/>
              </a:rPr>
              <a:t>年经济社会发展主要是抓好去产能、去库存、去杠杆、降成本、补短板五大任务。</a:t>
            </a:r>
          </a:p>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三去一降一补”是习近平总书记根据供给侧结构性改革提出的。供给侧改革主要涉及到产能过剩、楼市库存大、债务高企这三个方面，为解决好这一问题，就要推行“三去一降一补”的政策，即去产能、去库存、去杠杆、降成本、补短板五大任务。</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背景及意义</a:t>
            </a:r>
          </a:p>
        </p:txBody>
      </p:sp>
      <p:sp>
        <p:nvSpPr>
          <p:cNvPr id="13" name="矩形 12"/>
          <p:cNvSpPr/>
          <p:nvPr/>
        </p:nvSpPr>
        <p:spPr>
          <a:xfrm>
            <a:off x="1547664" y="3269460"/>
            <a:ext cx="4536504" cy="598434"/>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panose="020B0503020204020204" pitchFamily="34" charset="-122"/>
                <a:ea typeface="微软雅黑" panose="020B0503020204020204" pitchFamily="34" charset="-122"/>
              </a:rPr>
              <a:t>2016</a:t>
            </a:r>
            <a:r>
              <a:rPr lang="zh-CN" altLang="en-US" sz="700" dirty="0">
                <a:solidFill>
                  <a:schemeClr val="accent5"/>
                </a:solidFill>
                <a:latin typeface="微软雅黑" panose="020B0503020204020204" pitchFamily="34" charset="-122"/>
                <a:ea typeface="微软雅黑" panose="020B0503020204020204" pitchFamily="34" charset="-122"/>
              </a:rPr>
              <a:t>年以来，根据中央的统一部署，有关部门和地方制定并实施了钢铁、煤炭行业化解过剩产能的工作方案和配套政策措施，在条件比较复杂、困难明显增多的情况下取得了较好成效，预计可以超额完成钢铁、煤炭去产能的年度目标任务。但必须清醒地认识到，</a:t>
            </a:r>
            <a:r>
              <a:rPr lang="en-US" altLang="zh-CN" sz="700" dirty="0">
                <a:solidFill>
                  <a:schemeClr val="accent5"/>
                </a:solidFill>
                <a:latin typeface="微软雅黑" panose="020B0503020204020204" pitchFamily="34" charset="-122"/>
                <a:ea typeface="微软雅黑" panose="020B0503020204020204" pitchFamily="34" charset="-122"/>
              </a:rPr>
              <a:t>2017</a:t>
            </a:r>
            <a:r>
              <a:rPr lang="zh-CN" altLang="en-US" sz="700" dirty="0">
                <a:solidFill>
                  <a:schemeClr val="accent5"/>
                </a:solidFill>
                <a:latin typeface="微软雅黑" panose="020B0503020204020204" pitchFamily="34" charset="-122"/>
                <a:ea typeface="微软雅黑" panose="020B0503020204020204" pitchFamily="34" charset="-122"/>
              </a:rPr>
              <a:t>年去产能的任务仍然较重，需要采取更加有效的措施继续压减钢铁、煤炭过剩落后产能。</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panose="020B0503020204020204" pitchFamily="34" charset="-122"/>
                <a:ea typeface="微软雅黑" panose="020B0503020204020204" pitchFamily="34" charset="-122"/>
              </a:rPr>
              <a:t>成果</a:t>
            </a:r>
          </a:p>
        </p:txBody>
      </p:sp>
      <p:sp>
        <p:nvSpPr>
          <p:cNvPr id="15" name="圆角矩形 14"/>
          <p:cNvSpPr/>
          <p:nvPr/>
        </p:nvSpPr>
        <p:spPr>
          <a:xfrm>
            <a:off x="6283844" y="184785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283844" y="2960370"/>
            <a:ext cx="1743074" cy="929732"/>
          </a:xfrm>
          <a:prstGeom prst="roundRect">
            <a:avLst/>
          </a:prstGeom>
          <a:blipFill>
            <a:blip r:embed="rId6"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pic>
        <p:nvPicPr>
          <p:cNvPr id="8" name="图片 7"/>
          <p:cNvPicPr>
            <a:picLocks noChangeAspect="1"/>
          </p:cNvPicPr>
          <p:nvPr/>
        </p:nvPicPr>
        <p:blipFill>
          <a:blip r:embed="rId4"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panose="020B0503020204020204" pitchFamily="34" charset="-122"/>
                <a:ea typeface="微软雅黑" panose="020B0503020204020204" pitchFamily="34" charset="-122"/>
              </a:rPr>
              <a:t>关键词六：</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panose="020B0503020204020204" pitchFamily="34" charset="-122"/>
                <a:ea typeface="微软雅黑" panose="020B0503020204020204" pitchFamily="34" charset="-122"/>
              </a:rPr>
              <a:t>脱贫攻坚</a:t>
            </a:r>
          </a:p>
        </p:txBody>
      </p:sp>
      <p:sp>
        <p:nvSpPr>
          <p:cNvPr id="11" name="矩形 10"/>
          <p:cNvSpPr/>
          <p:nvPr/>
        </p:nvSpPr>
        <p:spPr>
          <a:xfrm>
            <a:off x="1547664" y="2228235"/>
            <a:ext cx="4536504" cy="598434"/>
          </a:xfrm>
          <a:prstGeom prst="rect">
            <a:avLst/>
          </a:prstGeom>
        </p:spPr>
        <p:txBody>
          <a:bodyPr wrap="square">
            <a:spAutoFit/>
          </a:bodyPr>
          <a:lstStyle/>
          <a:p>
            <a:pPr algn="just" fontAlgn="base">
              <a:lnSpc>
                <a:spcPct val="120000"/>
              </a:lnSpc>
              <a:spcBef>
                <a:spcPct val="0"/>
              </a:spcBef>
              <a:spcAft>
                <a:spcPct val="0"/>
              </a:spcAft>
            </a:pPr>
            <a:r>
              <a:rPr lang="en-US" altLang="zh-CN" sz="700" dirty="0">
                <a:solidFill>
                  <a:schemeClr val="accent5"/>
                </a:solidFill>
                <a:latin typeface="微软雅黑" panose="020B0503020204020204" pitchFamily="34" charset="-122"/>
                <a:ea typeface="微软雅黑" panose="020B0503020204020204" pitchFamily="34" charset="-122"/>
              </a:rPr>
              <a:t>2015</a:t>
            </a:r>
            <a:r>
              <a:rPr lang="zh-CN" altLang="en-US" sz="700" dirty="0">
                <a:solidFill>
                  <a:schemeClr val="accent5"/>
                </a:solidFill>
                <a:latin typeface="微软雅黑" panose="020B0503020204020204" pitchFamily="34" charset="-122"/>
                <a:ea typeface="微软雅黑" panose="020B0503020204020204" pitchFamily="34" charset="-122"/>
              </a:rPr>
              <a:t>年</a:t>
            </a:r>
            <a:r>
              <a:rPr lang="en-US" altLang="zh-CN" sz="700" dirty="0">
                <a:solidFill>
                  <a:schemeClr val="accent5"/>
                </a:solidFill>
                <a:latin typeface="微软雅黑" panose="020B0503020204020204" pitchFamily="34" charset="-122"/>
                <a:ea typeface="微软雅黑" panose="020B0503020204020204" pitchFamily="34" charset="-122"/>
              </a:rPr>
              <a:t>11</a:t>
            </a:r>
            <a:r>
              <a:rPr lang="zh-CN" altLang="en-US" sz="700" dirty="0">
                <a:solidFill>
                  <a:schemeClr val="accent5"/>
                </a:solidFill>
                <a:latin typeface="微软雅黑" panose="020B0503020204020204" pitchFamily="34" charset="-122"/>
                <a:ea typeface="微软雅黑" panose="020B0503020204020204" pitchFamily="34" charset="-122"/>
              </a:rPr>
              <a:t>月</a:t>
            </a:r>
            <a:r>
              <a:rPr lang="en-US" altLang="zh-CN" sz="700" dirty="0">
                <a:solidFill>
                  <a:schemeClr val="accent5"/>
                </a:solidFill>
                <a:latin typeface="微软雅黑" panose="020B0503020204020204" pitchFamily="34" charset="-122"/>
                <a:ea typeface="微软雅黑" panose="020B0503020204020204" pitchFamily="34" charset="-122"/>
              </a:rPr>
              <a:t>27</a:t>
            </a:r>
            <a:r>
              <a:rPr lang="zh-CN" altLang="en-US" sz="700" dirty="0">
                <a:solidFill>
                  <a:schemeClr val="accent5"/>
                </a:solidFill>
                <a:latin typeface="微软雅黑" panose="020B0503020204020204" pitchFamily="34" charset="-122"/>
                <a:ea typeface="微软雅黑" panose="020B0503020204020204" pitchFamily="34" charset="-122"/>
              </a:rPr>
              <a:t>日至</a:t>
            </a:r>
            <a:r>
              <a:rPr lang="en-US" altLang="zh-CN" sz="700" dirty="0">
                <a:solidFill>
                  <a:schemeClr val="accent5"/>
                </a:solidFill>
                <a:latin typeface="微软雅黑" panose="020B0503020204020204" pitchFamily="34" charset="-122"/>
                <a:ea typeface="微软雅黑" panose="020B0503020204020204" pitchFamily="34" charset="-122"/>
              </a:rPr>
              <a:t>28</a:t>
            </a:r>
            <a:r>
              <a:rPr lang="zh-CN" altLang="en-US" sz="700" dirty="0">
                <a:solidFill>
                  <a:schemeClr val="accent5"/>
                </a:solidFill>
                <a:latin typeface="微软雅黑" panose="020B0503020204020204" pitchFamily="34" charset="-122"/>
                <a:ea typeface="微软雅黑" panose="020B0503020204020204" pitchFamily="34" charset="-122"/>
              </a:rPr>
              <a:t>日，中国中央扶贫开发工作会议在北京召开。中共中央总书记、国家主席、中央军委主席习近平强调，消除贫困、改善民生、逐步实现共同富裕，是社会主义的本质要求，是中国共产党的重要使命。全面建成小康社会，是中国共产党对中国人民的庄严承诺。脱贫攻坚战的冲锋号已经吹响。立下愚公移山志，咬定目标、苦干实干，坚决打赢脱贫攻坚战，确保到</a:t>
            </a:r>
            <a:r>
              <a:rPr lang="en-US" altLang="zh-CN" sz="700" dirty="0">
                <a:solidFill>
                  <a:schemeClr val="accent5"/>
                </a:solidFill>
                <a:latin typeface="微软雅黑" panose="020B0503020204020204" pitchFamily="34" charset="-122"/>
                <a:ea typeface="微软雅黑" panose="020B0503020204020204" pitchFamily="34" charset="-122"/>
              </a:rPr>
              <a:t>2020</a:t>
            </a:r>
            <a:r>
              <a:rPr lang="zh-CN" altLang="en-US" sz="700" dirty="0">
                <a:solidFill>
                  <a:schemeClr val="accent5"/>
                </a:solidFill>
                <a:latin typeface="微软雅黑" panose="020B0503020204020204" pitchFamily="34" charset="-122"/>
                <a:ea typeface="微软雅黑" panose="020B0503020204020204" pitchFamily="34" charset="-122"/>
              </a:rPr>
              <a:t>年所有贫困地区和贫困人口一道迈入全面小康社会。</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背景及意义</a:t>
            </a:r>
          </a:p>
        </p:txBody>
      </p:sp>
      <p:sp>
        <p:nvSpPr>
          <p:cNvPr id="13" name="矩形 12"/>
          <p:cNvSpPr/>
          <p:nvPr/>
        </p:nvSpPr>
        <p:spPr>
          <a:xfrm>
            <a:off x="1547664" y="3269460"/>
            <a:ext cx="4536504" cy="598434"/>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到</a:t>
            </a:r>
            <a:r>
              <a:rPr lang="en-US" altLang="zh-CN" sz="700" dirty="0">
                <a:solidFill>
                  <a:schemeClr val="accent5"/>
                </a:solidFill>
                <a:latin typeface="微软雅黑" panose="020B0503020204020204" pitchFamily="34" charset="-122"/>
                <a:ea typeface="微软雅黑" panose="020B0503020204020204" pitchFamily="34" charset="-122"/>
              </a:rPr>
              <a:t>2020</a:t>
            </a:r>
            <a:r>
              <a:rPr lang="zh-CN" altLang="en-US" sz="700" dirty="0">
                <a:solidFill>
                  <a:schemeClr val="accent5"/>
                </a:solidFill>
                <a:latin typeface="微软雅黑" panose="020B0503020204020204" pitchFamily="34" charset="-122"/>
                <a:ea typeface="微软雅黑" panose="020B0503020204020204" pitchFamily="34" charset="-122"/>
              </a:rPr>
              <a:t>年稳定实现农村贫困人口不愁吃、不愁穿，农村贫困人口义务教育、基本医疗、住房安全有保障；同时实现贫困地区农民人均可支配收入增长幅度高于全国平均水平、基本公共服务主要领域指标接近全国平均水平。脱贫攻坚已经到了啃硬骨头、攻坚拔寨的冲刺阶段，必须以更大的决心、更明确的思路、更精准的举措、超常规的力度，众志成城实现脱贫攻坚目标，决不能落下一个贫困地区、一个贫困群众。</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panose="020B0503020204020204" pitchFamily="34" charset="-122"/>
                <a:ea typeface="微软雅黑" panose="020B0503020204020204" pitchFamily="34" charset="-122"/>
              </a:rPr>
              <a:t>成果</a:t>
            </a:r>
          </a:p>
        </p:txBody>
      </p:sp>
      <p:sp>
        <p:nvSpPr>
          <p:cNvPr id="15" name="圆角矩形 14"/>
          <p:cNvSpPr/>
          <p:nvPr/>
        </p:nvSpPr>
        <p:spPr>
          <a:xfrm>
            <a:off x="6283844" y="1847850"/>
            <a:ext cx="1743074" cy="929732"/>
          </a:xfrm>
          <a:prstGeom prst="roundRect">
            <a:avLst/>
          </a:prstGeom>
          <a:blipFill>
            <a:blip r:embed="rId5"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283844" y="2960370"/>
            <a:ext cx="1743074" cy="929732"/>
          </a:xfrm>
          <a:prstGeom prst="roundRect">
            <a:avLst/>
          </a:prstGeom>
          <a:blipFill>
            <a:blip r:embed="rId6" cstate="screen"/>
            <a:srcRect/>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五年以来经济发展取得辉煌成就</a:t>
            </a:r>
          </a:p>
        </p:txBody>
      </p:sp>
      <p:sp>
        <p:nvSpPr>
          <p:cNvPr id="4" name="矩形 3"/>
          <p:cNvSpPr/>
          <p:nvPr/>
        </p:nvSpPr>
        <p:spPr>
          <a:xfrm>
            <a:off x="1763688" y="1160243"/>
            <a:ext cx="6336704" cy="475748"/>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190416" y="987574"/>
            <a:ext cx="789296" cy="789922"/>
            <a:chOff x="1277938" y="2465388"/>
            <a:chExt cx="1045331" cy="1046162"/>
          </a:xfrm>
        </p:grpSpPr>
        <p:sp>
          <p:nvSpPr>
            <p:cNvPr id="6" name="椭圆 9"/>
            <p:cNvSpPr>
              <a:spLocks noChangeArrowheads="1"/>
            </p:cNvSpPr>
            <p:nvPr/>
          </p:nvSpPr>
          <p:spPr bwMode="auto">
            <a:xfrm>
              <a:off x="1277938" y="2465388"/>
              <a:ext cx="1045331" cy="1046162"/>
            </a:xfrm>
            <a:prstGeom prst="ellipse">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350">
                <a:solidFill>
                  <a:schemeClr val="accent5"/>
                </a:solidFill>
              </a:endParaRPr>
            </a:p>
          </p:txBody>
        </p:sp>
        <p:sp>
          <p:nvSpPr>
            <p:cNvPr id="7" name="Freeform 5"/>
            <p:cNvSpPr/>
            <p:nvPr/>
          </p:nvSpPr>
          <p:spPr bwMode="auto">
            <a:xfrm>
              <a:off x="1480406" y="2641600"/>
              <a:ext cx="726649" cy="635000"/>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FF6EB"/>
            </a:solidFill>
            <a:ln>
              <a:noFill/>
            </a:ln>
          </p:spPr>
          <p:txBody>
            <a:bodyPr vert="horz" wrap="square" lIns="68580" tIns="34290" rIns="68580" bIns="34290" numCol="1" anchor="t" anchorCtr="0" compatLnSpc="1"/>
            <a:lstStyle/>
            <a:p>
              <a:endParaRPr lang="zh-CN" altLang="en-US" sz="1015">
                <a:solidFill>
                  <a:schemeClr val="accent5"/>
                </a:solidFill>
              </a:endParaRPr>
            </a:p>
          </p:txBody>
        </p:sp>
      </p:grpSp>
      <p:pic>
        <p:nvPicPr>
          <p:cNvPr id="8" name="图片 7"/>
          <p:cNvPicPr>
            <a:picLocks noChangeAspect="1"/>
          </p:cNvPicPr>
          <p:nvPr/>
        </p:nvPicPr>
        <p:blipFill>
          <a:blip r:embed="rId4" cstate="screen"/>
          <a:stretch>
            <a:fillRect/>
          </a:stretch>
        </p:blipFill>
        <p:spPr>
          <a:xfrm flipH="1">
            <a:off x="7092280" y="710171"/>
            <a:ext cx="1121047" cy="925475"/>
          </a:xfrm>
          <a:prstGeom prst="rect">
            <a:avLst/>
          </a:prstGeom>
        </p:spPr>
      </p:pic>
      <p:sp>
        <p:nvSpPr>
          <p:cNvPr id="9" name="矩形 8"/>
          <p:cNvSpPr/>
          <p:nvPr/>
        </p:nvSpPr>
        <p:spPr>
          <a:xfrm>
            <a:off x="2165102" y="1236760"/>
            <a:ext cx="964591" cy="292388"/>
          </a:xfrm>
          <a:prstGeom prst="rect">
            <a:avLst/>
          </a:prstGeom>
        </p:spPr>
        <p:txBody>
          <a:bodyPr wrap="square">
            <a:spAutoFit/>
          </a:bodyPr>
          <a:lstStyle/>
          <a:p>
            <a:pPr algn="ctr" eaLnBrk="1" hangingPunct="1">
              <a:buFont typeface="Arial" panose="020B0604020202020204" pitchFamily="34" charset="0"/>
              <a:buNone/>
            </a:pPr>
            <a:r>
              <a:rPr lang="zh-CN" altLang="en-US" sz="1300" dirty="0">
                <a:solidFill>
                  <a:schemeClr val="accent1"/>
                </a:solidFill>
                <a:latin typeface="微软雅黑" panose="020B0503020204020204" pitchFamily="34" charset="-122"/>
                <a:ea typeface="微软雅黑" panose="020B0503020204020204" pitchFamily="34" charset="-122"/>
              </a:rPr>
              <a:t>关键词七：</a:t>
            </a:r>
          </a:p>
        </p:txBody>
      </p:sp>
      <p:sp>
        <p:nvSpPr>
          <p:cNvPr id="10" name="矩形 9"/>
          <p:cNvSpPr/>
          <p:nvPr/>
        </p:nvSpPr>
        <p:spPr>
          <a:xfrm>
            <a:off x="3059832" y="1144427"/>
            <a:ext cx="2794717" cy="477054"/>
          </a:xfrm>
          <a:prstGeom prst="rect">
            <a:avLst/>
          </a:prstGeom>
          <a:noFill/>
        </p:spPr>
        <p:txBody>
          <a:bodyPr wrap="square" rtlCol="0">
            <a:spAutoFit/>
          </a:bodyPr>
          <a:lstStyle/>
          <a:p>
            <a:r>
              <a:rPr lang="zh-CN" altLang="en-US" sz="2500" b="1" dirty="0">
                <a:solidFill>
                  <a:schemeClr val="accent1"/>
                </a:solidFill>
                <a:latin typeface="微软雅黑" panose="020B0503020204020204" pitchFamily="34" charset="-122"/>
                <a:ea typeface="微软雅黑" panose="020B0503020204020204" pitchFamily="34" charset="-122"/>
              </a:rPr>
              <a:t>深化财税改革</a:t>
            </a:r>
          </a:p>
        </p:txBody>
      </p:sp>
      <p:sp>
        <p:nvSpPr>
          <p:cNvPr id="11" name="矩形 10"/>
          <p:cNvSpPr/>
          <p:nvPr/>
        </p:nvSpPr>
        <p:spPr>
          <a:xfrm>
            <a:off x="1547664" y="2228235"/>
            <a:ext cx="4536504" cy="598434"/>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中共中央政治局</a:t>
            </a:r>
            <a:r>
              <a:rPr lang="en-US" altLang="zh-CN" sz="700" dirty="0">
                <a:solidFill>
                  <a:schemeClr val="accent5"/>
                </a:solidFill>
                <a:latin typeface="微软雅黑" panose="020B0503020204020204" pitchFamily="34" charset="-122"/>
                <a:ea typeface="微软雅黑" panose="020B0503020204020204" pitchFamily="34" charset="-122"/>
              </a:rPr>
              <a:t>2014</a:t>
            </a:r>
            <a:r>
              <a:rPr lang="zh-CN" altLang="en-US" sz="700" dirty="0">
                <a:solidFill>
                  <a:schemeClr val="accent5"/>
                </a:solidFill>
                <a:latin typeface="微软雅黑" panose="020B0503020204020204" pitchFamily="34" charset="-122"/>
                <a:ea typeface="微软雅黑" panose="020B0503020204020204" pitchFamily="34" charset="-122"/>
              </a:rPr>
              <a:t>年</a:t>
            </a:r>
            <a:r>
              <a:rPr lang="en-US" altLang="zh-CN" sz="700" dirty="0">
                <a:solidFill>
                  <a:schemeClr val="accent5"/>
                </a:solidFill>
                <a:latin typeface="微软雅黑" panose="020B0503020204020204" pitchFamily="34" charset="-122"/>
                <a:ea typeface="微软雅黑" panose="020B0503020204020204" pitchFamily="34" charset="-122"/>
              </a:rPr>
              <a:t>6</a:t>
            </a:r>
            <a:r>
              <a:rPr lang="zh-CN" altLang="en-US" sz="700" dirty="0">
                <a:solidFill>
                  <a:schemeClr val="accent5"/>
                </a:solidFill>
                <a:latin typeface="微软雅黑" panose="020B0503020204020204" pitchFamily="34" charset="-122"/>
                <a:ea typeface="微软雅黑" panose="020B0503020204020204" pitchFamily="34" charset="-122"/>
              </a:rPr>
              <a:t>月</a:t>
            </a:r>
            <a:r>
              <a:rPr lang="en-US" altLang="zh-CN" sz="700" dirty="0">
                <a:solidFill>
                  <a:schemeClr val="accent5"/>
                </a:solidFill>
                <a:latin typeface="微软雅黑" panose="020B0503020204020204" pitchFamily="34" charset="-122"/>
                <a:ea typeface="微软雅黑" panose="020B0503020204020204" pitchFamily="34" charset="-122"/>
              </a:rPr>
              <a:t>30</a:t>
            </a:r>
            <a:r>
              <a:rPr lang="zh-CN" altLang="en-US" sz="700" dirty="0">
                <a:solidFill>
                  <a:schemeClr val="accent5"/>
                </a:solidFill>
                <a:latin typeface="微软雅黑" panose="020B0503020204020204" pitchFamily="34" charset="-122"/>
                <a:ea typeface="微软雅黑" panose="020B0503020204020204" pitchFamily="34" charset="-122"/>
              </a:rPr>
              <a:t>日召开会议，审议通过了</a:t>
            </a:r>
            <a:r>
              <a:rPr lang="en-US" altLang="zh-CN" sz="700" dirty="0">
                <a:solidFill>
                  <a:schemeClr val="accent5"/>
                </a:solidFill>
                <a:latin typeface="微软雅黑" panose="020B0503020204020204" pitchFamily="34" charset="-122"/>
                <a:ea typeface="微软雅黑" panose="020B0503020204020204" pitchFamily="34" charset="-122"/>
              </a:rPr>
              <a:t>《</a:t>
            </a:r>
            <a:r>
              <a:rPr lang="zh-CN" altLang="en-US" sz="700" dirty="0">
                <a:solidFill>
                  <a:schemeClr val="accent5"/>
                </a:solidFill>
                <a:latin typeface="微软雅黑" panose="020B0503020204020204" pitchFamily="34" charset="-122"/>
                <a:ea typeface="微软雅黑" panose="020B0503020204020204" pitchFamily="34" charset="-122"/>
              </a:rPr>
              <a:t>深化财税体制改革总体方案</a:t>
            </a:r>
            <a:r>
              <a:rPr lang="en-US" altLang="zh-CN" sz="700" dirty="0">
                <a:solidFill>
                  <a:schemeClr val="accent5"/>
                </a:solidFill>
                <a:latin typeface="微软雅黑" panose="020B0503020204020204" pitchFamily="34" charset="-122"/>
                <a:ea typeface="微软雅黑" panose="020B0503020204020204" pitchFamily="34" charset="-122"/>
              </a:rPr>
              <a:t>》</a:t>
            </a:r>
            <a:r>
              <a:rPr lang="zh-CN" altLang="en-US" sz="700" dirty="0">
                <a:solidFill>
                  <a:schemeClr val="accent5"/>
                </a:solidFill>
                <a:latin typeface="微软雅黑" panose="020B0503020204020204" pitchFamily="34" charset="-122"/>
                <a:ea typeface="微软雅黑" panose="020B0503020204020204" pitchFamily="34" charset="-122"/>
              </a:rPr>
              <a:t>等方案。中共中央总书记习近平主持会议。新一轮财税体制改革</a:t>
            </a:r>
            <a:r>
              <a:rPr lang="en-US" altLang="zh-CN" sz="700" dirty="0">
                <a:solidFill>
                  <a:schemeClr val="accent5"/>
                </a:solidFill>
                <a:latin typeface="微软雅黑" panose="020B0503020204020204" pitchFamily="34" charset="-122"/>
                <a:ea typeface="微软雅黑" panose="020B0503020204020204" pitchFamily="34" charset="-122"/>
              </a:rPr>
              <a:t>2016</a:t>
            </a:r>
            <a:r>
              <a:rPr lang="zh-CN" altLang="en-US" sz="700" dirty="0">
                <a:solidFill>
                  <a:schemeClr val="accent5"/>
                </a:solidFill>
                <a:latin typeface="微软雅黑" panose="020B0503020204020204" pitchFamily="34" charset="-122"/>
                <a:ea typeface="微软雅黑" panose="020B0503020204020204" pitchFamily="34" charset="-122"/>
              </a:rPr>
              <a:t>年基本完成重点工作和任务，</a:t>
            </a:r>
            <a:r>
              <a:rPr lang="en-US" altLang="zh-CN" sz="700" dirty="0">
                <a:solidFill>
                  <a:schemeClr val="accent5"/>
                </a:solidFill>
                <a:latin typeface="微软雅黑" panose="020B0503020204020204" pitchFamily="34" charset="-122"/>
                <a:ea typeface="微软雅黑" panose="020B0503020204020204" pitchFamily="34" charset="-122"/>
              </a:rPr>
              <a:t>2020</a:t>
            </a:r>
            <a:r>
              <a:rPr lang="zh-CN" altLang="en-US" sz="700" dirty="0">
                <a:solidFill>
                  <a:schemeClr val="accent5"/>
                </a:solidFill>
                <a:latin typeface="微软雅黑" panose="020B0503020204020204" pitchFamily="34" charset="-122"/>
                <a:ea typeface="微软雅黑" panose="020B0503020204020204" pitchFamily="34" charset="-122"/>
              </a:rPr>
              <a:t>年基本建立现代财政制度。</a:t>
            </a:r>
          </a:p>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深化财税体制改革的目标是建立统一完整、法治规范、公开透明、运行高效，有利于优化资源配置、维护市场统一、促进社会公平、实现国家长治久安的可持续的现代财政制度。</a:t>
            </a:r>
          </a:p>
        </p:txBody>
      </p:sp>
      <p:sp>
        <p:nvSpPr>
          <p:cNvPr id="12" name="矩形 11"/>
          <p:cNvSpPr/>
          <p:nvPr/>
        </p:nvSpPr>
        <p:spPr>
          <a:xfrm>
            <a:off x="1277446" y="1953649"/>
            <a:ext cx="1638370" cy="305481"/>
          </a:xfrm>
          <a:prstGeom prst="rect">
            <a:avLst/>
          </a:prstGeom>
          <a:noFill/>
          <a:ln w="25400" cap="flat" cmpd="sng" algn="ctr">
            <a:noFill/>
            <a:prstDash val="solid"/>
          </a:ln>
          <a:effectLst/>
        </p:spPr>
        <p:txBody>
          <a:bodyPr rtlCol="0" anchor="ctr"/>
          <a:lstStyle/>
          <a:p>
            <a:pPr marL="285750" marR="0" lvl="0" indent="-285750" algn="ctr" defTabSz="914400" eaLnBrk="1" fontAlgn="base" latinLnBrk="0" hangingPunct="1">
              <a:lnSpc>
                <a:spcPct val="100000"/>
              </a:lnSpc>
              <a:spcBef>
                <a:spcPct val="0"/>
              </a:spcBef>
              <a:spcAft>
                <a:spcPct val="0"/>
              </a:spcAft>
              <a:buClrTx/>
              <a:buSzTx/>
              <a:buFont typeface="Wingdings" panose="05000000000000000000" pitchFamily="2" charset="2"/>
              <a:buChar char="u"/>
              <a:defRPr/>
            </a:pPr>
            <a:r>
              <a:rPr kumimoji="0" lang="zh-CN" altLang="en-US" sz="165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背景及意义</a:t>
            </a:r>
          </a:p>
        </p:txBody>
      </p:sp>
      <p:sp>
        <p:nvSpPr>
          <p:cNvPr id="13" name="矩形 12"/>
          <p:cNvSpPr/>
          <p:nvPr/>
        </p:nvSpPr>
        <p:spPr>
          <a:xfrm>
            <a:off x="1547664" y="3269460"/>
            <a:ext cx="4536504" cy="469167"/>
          </a:xfrm>
          <a:prstGeom prst="rect">
            <a:avLst/>
          </a:prstGeom>
        </p:spPr>
        <p:txBody>
          <a:bodyPr wrap="square">
            <a:spAutoFit/>
          </a:bodyPr>
          <a:lstStyle/>
          <a:p>
            <a:pPr algn="just" fontAlgn="base">
              <a:lnSpc>
                <a:spcPct val="120000"/>
              </a:lnSpc>
              <a:spcBef>
                <a:spcPct val="0"/>
              </a:spcBef>
              <a:spcAft>
                <a:spcPct val="0"/>
              </a:spcAft>
            </a:pPr>
            <a:r>
              <a:rPr lang="zh-CN" altLang="en-US" sz="700" dirty="0">
                <a:solidFill>
                  <a:schemeClr val="accent5"/>
                </a:solidFill>
                <a:latin typeface="微软雅黑" panose="020B0503020204020204" pitchFamily="34" charset="-122"/>
                <a:ea typeface="微软雅黑" panose="020B0503020204020204" pitchFamily="34" charset="-122"/>
              </a:rPr>
              <a:t>深化财税体制改革涉及中央和地方、政府和企业以及部门间权利调整，是一场牵一发动全身的硬仗。各级党委和政府要全面贯彻党中央决策部署和要求，增强大局意识，以高度的政治责任感和历史使命感，加强组织领导，周密安排部署，注重统筹协调，把握力度节奏，精心组织实施，确保改革取得成功。</a:t>
            </a:r>
          </a:p>
        </p:txBody>
      </p:sp>
      <p:sp>
        <p:nvSpPr>
          <p:cNvPr id="14" name="矩形 13"/>
          <p:cNvSpPr/>
          <p:nvPr/>
        </p:nvSpPr>
        <p:spPr>
          <a:xfrm>
            <a:off x="1200276" y="2968038"/>
            <a:ext cx="1224443" cy="305481"/>
          </a:xfrm>
          <a:prstGeom prst="rect">
            <a:avLst/>
          </a:prstGeom>
          <a:noFill/>
          <a:ln w="25400" cap="flat" cmpd="sng" algn="ctr">
            <a:noFill/>
            <a:prstDash val="solid"/>
          </a:ln>
          <a:effectLst/>
        </p:spPr>
        <p:txBody>
          <a:bodyPr rtlCol="0" anchor="ctr"/>
          <a:lstStyle/>
          <a:p>
            <a:pPr marL="285750" indent="-285750" algn="ctr" fontAlgn="base">
              <a:spcBef>
                <a:spcPct val="0"/>
              </a:spcBef>
              <a:spcAft>
                <a:spcPct val="0"/>
              </a:spcAft>
              <a:buFont typeface="Wingdings" panose="05000000000000000000" pitchFamily="2" charset="2"/>
              <a:buChar char="u"/>
            </a:pPr>
            <a:r>
              <a:rPr lang="zh-CN" altLang="en-US" sz="1650" b="1" kern="0" dirty="0">
                <a:solidFill>
                  <a:srgbClr val="E71E17"/>
                </a:solidFill>
                <a:latin typeface="微软雅黑" panose="020B0503020204020204" pitchFamily="34" charset="-122"/>
                <a:ea typeface="微软雅黑" panose="020B0503020204020204" pitchFamily="34" charset="-122"/>
              </a:rPr>
              <a:t>成果</a:t>
            </a:r>
          </a:p>
        </p:txBody>
      </p:sp>
      <p:sp>
        <p:nvSpPr>
          <p:cNvPr id="15" name="圆角矩形 14"/>
          <p:cNvSpPr/>
          <p:nvPr/>
        </p:nvSpPr>
        <p:spPr>
          <a:xfrm>
            <a:off x="6283844" y="1847850"/>
            <a:ext cx="1743074" cy="929732"/>
          </a:xfrm>
          <a:prstGeom prst="roundRect">
            <a:avLst/>
          </a:prstGeom>
          <a:blipFill>
            <a:blip r:embed="rId5"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6283844" y="2960370"/>
            <a:ext cx="1743074" cy="929732"/>
          </a:xfrm>
          <a:prstGeom prst="roundRect">
            <a:avLst/>
          </a:prstGeom>
          <a:blipFill>
            <a:blip r:embed="rId6" cstate="screen"/>
            <a:stretch>
              <a:fillRect/>
            </a:stretch>
          </a:blipFill>
          <a:ln w="19050">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8" presetClass="entr" presetSubtype="1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500"/>
                                        <p:tgtEl>
                                          <p:spTgt spid="11"/>
                                        </p:tgtEl>
                                      </p:cBhvr>
                                    </p:animEffect>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0-#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8" presetClass="entr" presetSubtype="1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childTnLst>
                          </p:cTn>
                        </p:par>
                        <p:par>
                          <p:cTn id="47" fill="hold">
                            <p:stCondLst>
                              <p:cond delay="4500"/>
                            </p:stCondLst>
                            <p:childTnLst>
                              <p:par>
                                <p:cTn id="48" presetID="6"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circle(in)">
                                      <p:cBhvr>
                                        <p:cTn id="50" dur="2000"/>
                                        <p:tgtEl>
                                          <p:spTgt spid="1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circle(in)">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p:bldP spid="13" grpId="0"/>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5" name="直接连接符 24"/>
          <p:cNvCxnSpPr/>
          <p:nvPr/>
        </p:nvCxnSpPr>
        <p:spPr>
          <a:xfrm>
            <a:off x="2040164" y="1667416"/>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040164" y="2928361"/>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736857" y="1755393"/>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panose="020B0503020204020204" pitchFamily="34" charset="-122"/>
                <a:ea typeface="微软雅黑" panose="020B0503020204020204" pitchFamily="34" charset="-122"/>
              </a:rPr>
              <a:t>保障和改善民生</a:t>
            </a:r>
            <a:endParaRPr lang="en-US" altLang="zh-CN" sz="3700" b="1" dirty="0">
              <a:solidFill>
                <a:srgbClr val="E71E17"/>
              </a:solidFill>
              <a:latin typeface="微软雅黑" panose="020B0503020204020204" pitchFamily="34" charset="-122"/>
              <a:ea typeface="微软雅黑" panose="020B0503020204020204" pitchFamily="34" charset="-122"/>
            </a:endParaRPr>
          </a:p>
          <a:p>
            <a:pPr algn="ctr"/>
            <a:r>
              <a:rPr lang="zh-CN" altLang="en-US" sz="3700" b="1" dirty="0">
                <a:solidFill>
                  <a:srgbClr val="E71E17"/>
                </a:solidFill>
                <a:latin typeface="微软雅黑" panose="020B0503020204020204" pitchFamily="34" charset="-122"/>
                <a:ea typeface="微软雅黑" panose="020B0503020204020204" pitchFamily="34" charset="-122"/>
              </a:rPr>
              <a:t>没有终点站</a:t>
            </a:r>
          </a:p>
        </p:txBody>
      </p:sp>
      <p:sp>
        <p:nvSpPr>
          <p:cNvPr id="23" name="TextBox 8"/>
          <p:cNvSpPr txBox="1"/>
          <p:nvPr/>
        </p:nvSpPr>
        <p:spPr>
          <a:xfrm>
            <a:off x="3168442" y="3014831"/>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panose="020B0503020204020204" pitchFamily="34" charset="-122"/>
                <a:ea typeface="微软雅黑" panose="020B0503020204020204" pitchFamily="34" charset="-122"/>
              </a:rPr>
              <a:t>以优异的成绩迎接党的十九大胜利召开</a:t>
            </a:r>
          </a:p>
        </p:txBody>
      </p:sp>
      <p:pic>
        <p:nvPicPr>
          <p:cNvPr id="13" name="图片 12"/>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743397" y="592347"/>
            <a:ext cx="2795936" cy="1271546"/>
          </a:xfrm>
          <a:prstGeom prst="rect">
            <a:avLst/>
          </a:prstGeom>
        </p:spPr>
      </p:pic>
      <p:sp>
        <p:nvSpPr>
          <p:cNvPr id="14" name="矩形 13"/>
          <p:cNvSpPr/>
          <p:nvPr/>
        </p:nvSpPr>
        <p:spPr>
          <a:xfrm>
            <a:off x="2444906" y="1275606"/>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panose="020B0503020204020204" pitchFamily="34" charset="-122"/>
                <a:ea typeface="微软雅黑" panose="020B0503020204020204" pitchFamily="34" charset="-122"/>
              </a:rPr>
              <a:t>第四章</a:t>
            </a:r>
          </a:p>
        </p:txBody>
      </p:sp>
    </p:spTree>
  </p:cSld>
  <p:clrMapOvr>
    <a:masterClrMapping/>
  </p:clrMapOvr>
  <mc:AlternateContent xmlns:mc="http://schemas.openxmlformats.org/markup-compatibility/2006" xmlns:p15="http://schemas.microsoft.com/office/powerpoint/2012/main">
    <mc:Choice Requires="p15">
      <p:transition spd="slow" advTm="3000">
        <p15:prstTrans prst="origami"/>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1000"/>
                            </p:stCondLst>
                            <p:childTnLst>
                              <p:par>
                                <p:cTn id="16" presetID="18" presetClass="entr" presetSubtype="3"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upRight)">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保障和改善民生没有终点站</a:t>
            </a:r>
          </a:p>
        </p:txBody>
      </p:sp>
      <p:sp>
        <p:nvSpPr>
          <p:cNvPr id="19" name="矩形 16"/>
          <p:cNvSpPr>
            <a:spLocks noChangeArrowheads="1"/>
          </p:cNvSpPr>
          <p:nvPr/>
        </p:nvSpPr>
        <p:spPr bwMode="auto">
          <a:xfrm>
            <a:off x="1063556" y="1854025"/>
            <a:ext cx="1852260" cy="1810633"/>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20" name="圆角矩形 17"/>
          <p:cNvSpPr>
            <a:spLocks noChangeArrowheads="1"/>
          </p:cNvSpPr>
          <p:nvPr/>
        </p:nvSpPr>
        <p:spPr bwMode="auto">
          <a:xfrm>
            <a:off x="1460818" y="1347614"/>
            <a:ext cx="992912" cy="992585"/>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46CA00"/>
              </a:solidFill>
              <a:effectLst/>
              <a:uLnTx/>
              <a:uFillTx/>
              <a:latin typeface="Calibri" panose="020F0502020204030204" pitchFamily="34" charset="0"/>
              <a:ea typeface="宋体" panose="02010600030101010101" pitchFamily="2" charset="-122"/>
            </a:endParaRPr>
          </a:p>
        </p:txBody>
      </p:sp>
      <p:sp>
        <p:nvSpPr>
          <p:cNvPr id="21" name="文本框 13"/>
          <p:cNvSpPr txBox="1">
            <a:spLocks noChangeArrowheads="1"/>
          </p:cNvSpPr>
          <p:nvPr/>
        </p:nvSpPr>
        <p:spPr bwMode="auto">
          <a:xfrm>
            <a:off x="1043608" y="2504979"/>
            <a:ext cx="1881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None/>
            </a:pPr>
            <a:r>
              <a:rPr lang="zh-CN" altLang="en-US" sz="3000" b="1" dirty="0">
                <a:solidFill>
                  <a:srgbClr val="E71E17"/>
                </a:solidFill>
                <a:latin typeface="微软雅黑" panose="020B0503020204020204" pitchFamily="34" charset="-122"/>
                <a:ea typeface="微软雅黑" panose="020B0503020204020204" pitchFamily="34" charset="-122"/>
              </a:rPr>
              <a:t>民为邦本</a:t>
            </a:r>
          </a:p>
          <a:p>
            <a:pPr algn="ctr" fontAlgn="base">
              <a:lnSpc>
                <a:spcPct val="100000"/>
              </a:lnSpc>
              <a:spcBef>
                <a:spcPct val="0"/>
              </a:spcBef>
              <a:spcAft>
                <a:spcPct val="0"/>
              </a:spcAft>
              <a:buNone/>
            </a:pPr>
            <a:r>
              <a:rPr lang="zh-CN" altLang="en-US" sz="3000" b="1" dirty="0">
                <a:solidFill>
                  <a:srgbClr val="E71E17"/>
                </a:solidFill>
                <a:latin typeface="微软雅黑" panose="020B0503020204020204" pitchFamily="34" charset="-122"/>
                <a:ea typeface="微软雅黑" panose="020B0503020204020204" pitchFamily="34" charset="-122"/>
              </a:rPr>
              <a:t>本固安宁</a:t>
            </a:r>
          </a:p>
        </p:txBody>
      </p:sp>
      <p:sp>
        <p:nvSpPr>
          <p:cNvPr id="22" name="Freeform 5"/>
          <p:cNvSpPr/>
          <p:nvPr/>
        </p:nvSpPr>
        <p:spPr bwMode="auto">
          <a:xfrm>
            <a:off x="1589870" y="1504418"/>
            <a:ext cx="749882" cy="65530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DC46A"/>
          </a:solidFill>
          <a:ln>
            <a:noFill/>
          </a:ln>
        </p:spPr>
        <p:txBody>
          <a:bodyPr vert="horz" wrap="square" lIns="68580" tIns="34290" rIns="68580" bIns="34290" numCol="1" anchor="t" anchorCtr="0" compatLnSpc="1"/>
          <a:lstStyle/>
          <a:p>
            <a:pPr eaLnBrk="0" fontAlgn="base" hangingPunct="0">
              <a:spcBef>
                <a:spcPct val="0"/>
              </a:spcBef>
              <a:spcAft>
                <a:spcPct val="0"/>
              </a:spcAft>
            </a:pPr>
            <a:endParaRPr lang="zh-CN" altLang="en-US" sz="1015">
              <a:solidFill>
                <a:srgbClr val="C42F0B"/>
              </a:solidFill>
              <a:latin typeface="Arial" panose="020B0604020202020204" pitchFamily="34" charset="0"/>
              <a:ea typeface="宋体" panose="02010600030101010101" pitchFamily="2" charset="-122"/>
            </a:endParaRPr>
          </a:p>
        </p:txBody>
      </p:sp>
      <p:sp>
        <p:nvSpPr>
          <p:cNvPr id="34" name="TextBox 41"/>
          <p:cNvSpPr txBox="1"/>
          <p:nvPr/>
        </p:nvSpPr>
        <p:spPr>
          <a:xfrm flipH="1">
            <a:off x="3015175" y="1422806"/>
            <a:ext cx="5661281" cy="500872"/>
          </a:xfrm>
          <a:prstGeom prst="rect">
            <a:avLst/>
          </a:prstGeom>
          <a:no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defPPr>
              <a:defRPr lang="zh-CN"/>
            </a:defPPr>
            <a:lvl1pPr algn="ctr">
              <a:defRPr sz="2000">
                <a:solidFill>
                  <a:schemeClr val="accent1"/>
                </a:solidFill>
                <a:latin typeface="+mn-ea"/>
                <a:ea typeface="+mn-ea"/>
              </a:defRPr>
            </a:lvl1pPr>
          </a:lstStyle>
          <a:p>
            <a:pPr eaLnBrk="0" fontAlgn="base" hangingPunct="0">
              <a:spcBef>
                <a:spcPct val="0"/>
              </a:spcBef>
              <a:spcAft>
                <a:spcPct val="0"/>
              </a:spcAft>
            </a:pPr>
            <a:r>
              <a:rPr lang="zh-CN" altLang="en-US" sz="2300" b="1" dirty="0">
                <a:solidFill>
                  <a:srgbClr val="E71E17"/>
                </a:solidFill>
                <a:latin typeface="微软雅黑" panose="020B0503020204020204" pitchFamily="34" charset="-122"/>
                <a:ea typeface="微软雅黑" panose="020B0503020204020204" pitchFamily="34" charset="-122"/>
              </a:rPr>
              <a:t>“小康路上，不让一个困难群众掉队”</a:t>
            </a:r>
          </a:p>
        </p:txBody>
      </p:sp>
      <p:sp>
        <p:nvSpPr>
          <p:cNvPr id="35" name="矩形 34"/>
          <p:cNvSpPr/>
          <p:nvPr/>
        </p:nvSpPr>
        <p:spPr>
          <a:xfrm>
            <a:off x="3203848" y="2115322"/>
            <a:ext cx="4839019" cy="1477328"/>
          </a:xfrm>
          <a:prstGeom prst="rect">
            <a:avLst/>
          </a:prstGeom>
        </p:spPr>
        <p:txBody>
          <a:bodyPr wrap="square">
            <a:spAutoFit/>
          </a:bodyPr>
          <a:lstStyle/>
          <a:p>
            <a:pPr algn="just" fontAlgn="base" hangingPunct="0">
              <a:lnSpc>
                <a:spcPct val="150000"/>
              </a:lnSpc>
              <a:spcBef>
                <a:spcPct val="0"/>
              </a:spcBef>
              <a:spcAft>
                <a:spcPct val="0"/>
              </a:spcAft>
            </a:pPr>
            <a:r>
              <a:rPr lang="zh-CN" altLang="en-US" sz="1500" dirty="0">
                <a:solidFill>
                  <a:schemeClr val="accent5"/>
                </a:solidFill>
                <a:latin typeface="微软雅黑" panose="020B0503020204020204" pitchFamily="34" charset="-122"/>
                <a:ea typeface="微软雅黑" panose="020B0503020204020204" pitchFamily="34" charset="-122"/>
              </a:rPr>
              <a:t>       民生一直是中国共产党工作的出发点和落脚 点。中共十八大以来，在整个国民经济和社 会发展过程中，以习近平同志为总书记的党 中央始终注重民生、保障民生，奋力铸就大 国民生改善新篇章。</a:t>
            </a:r>
          </a:p>
        </p:txBody>
      </p:sp>
      <p:sp>
        <p:nvSpPr>
          <p:cNvPr id="36" name="矩形 35"/>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0" name="矩形 9"/>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randombar(horizontal)">
                                      <p:cBhvr>
                                        <p:cTn id="28" dur="500"/>
                                        <p:tgtEl>
                                          <p:spTgt spid="34"/>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left)">
                                      <p:cBhvr>
                                        <p:cTn id="3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animBg="1"/>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保障和改善民生没有终点站</a:t>
            </a:r>
          </a:p>
        </p:txBody>
      </p:sp>
      <p:sp>
        <p:nvSpPr>
          <p:cNvPr id="17" name="矩形 16"/>
          <p:cNvSpPr>
            <a:spLocks noChangeArrowheads="1"/>
          </p:cNvSpPr>
          <p:nvPr/>
        </p:nvSpPr>
        <p:spPr bwMode="auto">
          <a:xfrm>
            <a:off x="1063556" y="1854025"/>
            <a:ext cx="1852260" cy="1810633"/>
          </a:xfrm>
          <a:prstGeom prst="rect">
            <a:avLst/>
          </a:prstGeom>
          <a:noFill/>
          <a:ln w="12700">
            <a:solidFill>
              <a:srgbClr val="E71E17"/>
            </a:solidFill>
            <a:prstDash val="sysDot"/>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FFFFFF"/>
              </a:solidFill>
              <a:effectLst/>
              <a:uLnTx/>
              <a:uFillTx/>
              <a:latin typeface="Calibri" panose="020F0502020204030204" pitchFamily="34" charset="0"/>
              <a:ea typeface="宋体" panose="02010600030101010101" pitchFamily="2" charset="-122"/>
            </a:endParaRPr>
          </a:p>
        </p:txBody>
      </p:sp>
      <p:sp>
        <p:nvSpPr>
          <p:cNvPr id="18" name="圆角矩形 17"/>
          <p:cNvSpPr>
            <a:spLocks noChangeArrowheads="1"/>
          </p:cNvSpPr>
          <p:nvPr/>
        </p:nvSpPr>
        <p:spPr bwMode="auto">
          <a:xfrm>
            <a:off x="1460818" y="1347614"/>
            <a:ext cx="992912" cy="992585"/>
          </a:xfrm>
          <a:prstGeom prst="roundRect">
            <a:avLst>
              <a:gd name="adj" fmla="val 16667"/>
            </a:avLst>
          </a:prstGeom>
          <a:solidFill>
            <a:srgbClr val="D1000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0" cap="none" spc="0" normalizeH="0" baseline="0" noProof="0">
              <a:ln>
                <a:noFill/>
              </a:ln>
              <a:solidFill>
                <a:srgbClr val="46CA00"/>
              </a:solidFill>
              <a:effectLst/>
              <a:uLnTx/>
              <a:uFillTx/>
              <a:latin typeface="Calibri" panose="020F0502020204030204" pitchFamily="34" charset="0"/>
              <a:ea typeface="宋体" panose="02010600030101010101" pitchFamily="2" charset="-122"/>
            </a:endParaRPr>
          </a:p>
        </p:txBody>
      </p:sp>
      <p:sp>
        <p:nvSpPr>
          <p:cNvPr id="19" name="文本框 13"/>
          <p:cNvSpPr txBox="1">
            <a:spLocks noChangeArrowheads="1"/>
          </p:cNvSpPr>
          <p:nvPr/>
        </p:nvSpPr>
        <p:spPr bwMode="auto">
          <a:xfrm>
            <a:off x="1043608" y="2504979"/>
            <a:ext cx="18813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None/>
            </a:pPr>
            <a:r>
              <a:rPr lang="zh-CN" altLang="en-US" sz="3000" b="1" dirty="0">
                <a:solidFill>
                  <a:srgbClr val="E71E17"/>
                </a:solidFill>
                <a:latin typeface="微软雅黑" panose="020B0503020204020204" pitchFamily="34" charset="-122"/>
                <a:ea typeface="微软雅黑" panose="020B0503020204020204" pitchFamily="34" charset="-122"/>
              </a:rPr>
              <a:t>全面建成</a:t>
            </a:r>
          </a:p>
          <a:p>
            <a:pPr algn="ctr" fontAlgn="base">
              <a:lnSpc>
                <a:spcPct val="100000"/>
              </a:lnSpc>
              <a:spcBef>
                <a:spcPct val="0"/>
              </a:spcBef>
              <a:spcAft>
                <a:spcPct val="0"/>
              </a:spcAft>
              <a:buNone/>
            </a:pPr>
            <a:r>
              <a:rPr lang="zh-CN" altLang="en-US" sz="3000" b="1" dirty="0">
                <a:solidFill>
                  <a:srgbClr val="E71E17"/>
                </a:solidFill>
                <a:latin typeface="微软雅黑" panose="020B0503020204020204" pitchFamily="34" charset="-122"/>
                <a:ea typeface="微软雅黑" panose="020B0503020204020204" pitchFamily="34" charset="-122"/>
              </a:rPr>
              <a:t>小康社会</a:t>
            </a:r>
          </a:p>
        </p:txBody>
      </p:sp>
      <p:sp>
        <p:nvSpPr>
          <p:cNvPr id="20" name="Freeform 5"/>
          <p:cNvSpPr/>
          <p:nvPr/>
        </p:nvSpPr>
        <p:spPr bwMode="auto">
          <a:xfrm>
            <a:off x="1589870" y="1504418"/>
            <a:ext cx="749882" cy="655302"/>
          </a:xfrm>
          <a:custGeom>
            <a:avLst/>
            <a:gdLst>
              <a:gd name="T0" fmla="*/ 778 w 7797"/>
              <a:gd name="T1" fmla="*/ 2674 h 6810"/>
              <a:gd name="T2" fmla="*/ 2420 w 7797"/>
              <a:gd name="T3" fmla="*/ 1093 h 6810"/>
              <a:gd name="T4" fmla="*/ 3519 w 7797"/>
              <a:gd name="T5" fmla="*/ 922 h 6810"/>
              <a:gd name="T6" fmla="*/ 4020 w 7797"/>
              <a:gd name="T7" fmla="*/ 1416 h 6810"/>
              <a:gd name="T8" fmla="*/ 3165 w 7797"/>
              <a:gd name="T9" fmla="*/ 2191 h 6810"/>
              <a:gd name="T10" fmla="*/ 5509 w 7797"/>
              <a:gd name="T11" fmla="*/ 4407 h 6810"/>
              <a:gd name="T12" fmla="*/ 3550 w 7797"/>
              <a:gd name="T13" fmla="*/ 153 h 6810"/>
              <a:gd name="T14" fmla="*/ 6272 w 7797"/>
              <a:gd name="T15" fmla="*/ 5152 h 6810"/>
              <a:gd name="T16" fmla="*/ 6872 w 7797"/>
              <a:gd name="T17" fmla="*/ 5727 h 6810"/>
              <a:gd name="T18" fmla="*/ 6034 w 7797"/>
              <a:gd name="T19" fmla="*/ 6575 h 6810"/>
              <a:gd name="T20" fmla="*/ 5461 w 7797"/>
              <a:gd name="T21" fmla="*/ 6025 h 6810"/>
              <a:gd name="T22" fmla="*/ 1462 w 7797"/>
              <a:gd name="T23" fmla="*/ 5940 h 6810"/>
              <a:gd name="T24" fmla="*/ 1187 w 7797"/>
              <a:gd name="T25" fmla="*/ 5903 h 6810"/>
              <a:gd name="T26" fmla="*/ 412 w 7797"/>
              <a:gd name="T27" fmla="*/ 6465 h 6810"/>
              <a:gd name="T28" fmla="*/ 753 w 7797"/>
              <a:gd name="T29" fmla="*/ 5561 h 6810"/>
              <a:gd name="T30" fmla="*/ 815 w 7797"/>
              <a:gd name="T31" fmla="*/ 5409 h 6810"/>
              <a:gd name="T32" fmla="*/ 430 w 7797"/>
              <a:gd name="T33" fmla="*/ 4908 h 6810"/>
              <a:gd name="T34" fmla="*/ 888 w 7797"/>
              <a:gd name="T35" fmla="*/ 4481 h 6810"/>
              <a:gd name="T36" fmla="*/ 4636 w 7797"/>
              <a:gd name="T37" fmla="*/ 5225 h 6810"/>
              <a:gd name="T38" fmla="*/ 2311 w 7797"/>
              <a:gd name="T39" fmla="*/ 3016 h 6810"/>
              <a:gd name="T40" fmla="*/ 1712 w 7797"/>
              <a:gd name="T41" fmla="*/ 3620 h 6810"/>
              <a:gd name="T42" fmla="*/ 778 w 7797"/>
              <a:gd name="T43" fmla="*/ 2674 h 6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97" h="6810">
                <a:moveTo>
                  <a:pt x="778" y="2674"/>
                </a:moveTo>
                <a:lnTo>
                  <a:pt x="2420" y="1093"/>
                </a:lnTo>
                <a:cubicBezTo>
                  <a:pt x="2790" y="1302"/>
                  <a:pt x="3156" y="1199"/>
                  <a:pt x="3519" y="922"/>
                </a:cubicBezTo>
                <a:lnTo>
                  <a:pt x="4020" y="1416"/>
                </a:lnTo>
                <a:lnTo>
                  <a:pt x="3165" y="2191"/>
                </a:lnTo>
                <a:lnTo>
                  <a:pt x="5509" y="4407"/>
                </a:lnTo>
                <a:cubicBezTo>
                  <a:pt x="6394" y="2408"/>
                  <a:pt x="5407" y="884"/>
                  <a:pt x="3550" y="153"/>
                </a:cubicBezTo>
                <a:cubicBezTo>
                  <a:pt x="6161" y="0"/>
                  <a:pt x="7797" y="3094"/>
                  <a:pt x="6272" y="5152"/>
                </a:cubicBezTo>
                <a:lnTo>
                  <a:pt x="6872" y="5727"/>
                </a:lnTo>
                <a:lnTo>
                  <a:pt x="6034" y="6575"/>
                </a:lnTo>
                <a:lnTo>
                  <a:pt x="5461" y="6025"/>
                </a:lnTo>
                <a:cubicBezTo>
                  <a:pt x="4004" y="6810"/>
                  <a:pt x="2676" y="6755"/>
                  <a:pt x="1462" y="5940"/>
                </a:cubicBezTo>
                <a:cubicBezTo>
                  <a:pt x="1304" y="5839"/>
                  <a:pt x="1213" y="5827"/>
                  <a:pt x="1187" y="5903"/>
                </a:cubicBezTo>
                <a:cubicBezTo>
                  <a:pt x="1286" y="6472"/>
                  <a:pt x="749" y="6704"/>
                  <a:pt x="412" y="6465"/>
                </a:cubicBezTo>
                <a:cubicBezTo>
                  <a:pt x="0" y="6132"/>
                  <a:pt x="250" y="5504"/>
                  <a:pt x="753" y="5561"/>
                </a:cubicBezTo>
                <a:cubicBezTo>
                  <a:pt x="831" y="5565"/>
                  <a:pt x="884" y="5530"/>
                  <a:pt x="815" y="5409"/>
                </a:cubicBezTo>
                <a:cubicBezTo>
                  <a:pt x="712" y="5245"/>
                  <a:pt x="569" y="5076"/>
                  <a:pt x="430" y="4908"/>
                </a:cubicBezTo>
                <a:lnTo>
                  <a:pt x="888" y="4481"/>
                </a:lnTo>
                <a:cubicBezTo>
                  <a:pt x="2054" y="5440"/>
                  <a:pt x="3296" y="5758"/>
                  <a:pt x="4636" y="5225"/>
                </a:cubicBezTo>
                <a:lnTo>
                  <a:pt x="2311" y="3016"/>
                </a:lnTo>
                <a:lnTo>
                  <a:pt x="1712" y="3620"/>
                </a:lnTo>
                <a:lnTo>
                  <a:pt x="778" y="2674"/>
                </a:lnTo>
                <a:close/>
              </a:path>
            </a:pathLst>
          </a:custGeom>
          <a:solidFill>
            <a:srgbClr val="FDC46A"/>
          </a:solidFill>
          <a:ln>
            <a:noFill/>
          </a:ln>
        </p:spPr>
        <p:txBody>
          <a:bodyPr vert="horz" wrap="square" lIns="68580" tIns="34290" rIns="68580" bIns="34290" numCol="1" anchor="t" anchorCtr="0" compatLnSpc="1"/>
          <a:lstStyle/>
          <a:p>
            <a:pPr eaLnBrk="0" fontAlgn="base" hangingPunct="0">
              <a:spcBef>
                <a:spcPct val="0"/>
              </a:spcBef>
              <a:spcAft>
                <a:spcPct val="0"/>
              </a:spcAft>
            </a:pPr>
            <a:endParaRPr lang="zh-CN" altLang="en-US" sz="1015">
              <a:solidFill>
                <a:srgbClr val="C42F0B"/>
              </a:solidFill>
              <a:latin typeface="Arial" panose="020B0604020202020204" pitchFamily="34" charset="0"/>
              <a:ea typeface="宋体" panose="02010600030101010101" pitchFamily="2" charset="-122"/>
            </a:endParaRPr>
          </a:p>
        </p:txBody>
      </p:sp>
      <p:sp>
        <p:nvSpPr>
          <p:cNvPr id="21" name="TextBox 41"/>
          <p:cNvSpPr txBox="1"/>
          <p:nvPr/>
        </p:nvSpPr>
        <p:spPr>
          <a:xfrm flipH="1">
            <a:off x="3015175" y="1422806"/>
            <a:ext cx="5661281" cy="500872"/>
          </a:xfrm>
          <a:prstGeom prst="rect">
            <a:avLst/>
          </a:prstGeom>
          <a:noFill/>
          <a:ln w="9525" cap="flat" cmpd="sng" algn="ctr">
            <a:noFill/>
            <a:prstDash val="solid"/>
            <a:round/>
            <a:headEnd type="none" w="med" len="med"/>
            <a:tailEnd type="none" w="med" len="med"/>
          </a:ln>
          <a:effectLst/>
        </p:spPr>
        <p:txBody>
          <a:bodyPr vert="horz" wrap="square" lIns="68553" tIns="34277" rIns="68553" bIns="34277" numCol="1" rtlCol="0" anchor="t" anchorCtr="0" compatLnSpc="1"/>
          <a:lstStyle>
            <a:defPPr>
              <a:defRPr lang="zh-CN"/>
            </a:defPPr>
            <a:lvl1pPr algn="ctr">
              <a:defRPr sz="2000">
                <a:solidFill>
                  <a:schemeClr val="accent1"/>
                </a:solidFill>
                <a:latin typeface="+mn-ea"/>
                <a:ea typeface="+mn-ea"/>
              </a:defRPr>
            </a:lvl1pPr>
          </a:lstStyle>
          <a:p>
            <a:pPr eaLnBrk="0" fontAlgn="base" hangingPunct="0">
              <a:spcBef>
                <a:spcPct val="0"/>
              </a:spcBef>
              <a:spcAft>
                <a:spcPct val="0"/>
              </a:spcAft>
            </a:pPr>
            <a:r>
              <a:rPr lang="zh-CN" altLang="en-US" sz="2300" b="1" dirty="0">
                <a:solidFill>
                  <a:srgbClr val="E71E17"/>
                </a:solidFill>
                <a:latin typeface="微软雅黑" panose="020B0503020204020204" pitchFamily="34" charset="-122"/>
                <a:ea typeface="微软雅黑" panose="020B0503020204020204" pitchFamily="34" charset="-122"/>
              </a:rPr>
              <a:t>“小康不小康，关键看老乡”</a:t>
            </a:r>
          </a:p>
        </p:txBody>
      </p:sp>
      <p:sp>
        <p:nvSpPr>
          <p:cNvPr id="22" name="矩形 21"/>
          <p:cNvSpPr/>
          <p:nvPr/>
        </p:nvSpPr>
        <p:spPr>
          <a:xfrm>
            <a:off x="3203848" y="1923678"/>
            <a:ext cx="4839019" cy="1782796"/>
          </a:xfrm>
          <a:prstGeom prst="rect">
            <a:avLst/>
          </a:prstGeom>
        </p:spPr>
        <p:txBody>
          <a:bodyPr wrap="square">
            <a:spAutoFit/>
          </a:bodyPr>
          <a:lstStyle/>
          <a:p>
            <a:pPr algn="just" fontAlgn="base" hangingPunct="0">
              <a:lnSpc>
                <a:spcPct val="150000"/>
              </a:lnSpc>
              <a:spcBef>
                <a:spcPct val="0"/>
              </a:spcBef>
              <a:spcAft>
                <a:spcPct val="0"/>
              </a:spcAft>
            </a:pPr>
            <a:r>
              <a:rPr lang="zh-CN" altLang="en-US" sz="1500" dirty="0">
                <a:solidFill>
                  <a:schemeClr val="accent5"/>
                </a:solidFill>
                <a:latin typeface="微软雅黑" panose="020B0503020204020204" pitchFamily="34" charset="-122"/>
                <a:ea typeface="微软雅黑" panose="020B0503020204020204" pitchFamily="34" charset="-122"/>
              </a:rPr>
              <a:t>习近平总书记的一系列指示，充分体现了把</a:t>
            </a:r>
            <a:r>
              <a:rPr lang="en-US" altLang="zh-CN" sz="1500" dirty="0">
                <a:solidFill>
                  <a:schemeClr val="accent5"/>
                </a:solidFill>
                <a:latin typeface="微软雅黑" panose="020B0503020204020204" pitchFamily="34" charset="-122"/>
                <a:ea typeface="微软雅黑" panose="020B0503020204020204" pitchFamily="34" charset="-122"/>
              </a:rPr>
              <a:t>13</a:t>
            </a:r>
            <a:r>
              <a:rPr lang="zh-CN" altLang="en-US" sz="1500" dirty="0">
                <a:solidFill>
                  <a:schemeClr val="accent5"/>
                </a:solidFill>
                <a:latin typeface="微软雅黑" panose="020B0503020204020204" pitchFamily="34" charset="-122"/>
                <a:ea typeface="微软雅黑" panose="020B0503020204020204" pitchFamily="34" charset="-122"/>
              </a:rPr>
              <a:t>亿多人全部带入全面小康的坚定决心</a:t>
            </a:r>
            <a:r>
              <a:rPr lang="en-US" altLang="zh-CN" sz="1500" dirty="0">
                <a:solidFill>
                  <a:schemeClr val="accent5"/>
                </a:solidFill>
                <a:latin typeface="微软雅黑" panose="020B0503020204020204" pitchFamily="34" charset="-122"/>
                <a:ea typeface="微软雅黑" panose="020B0503020204020204" pitchFamily="34" charset="-122"/>
              </a:rPr>
              <a:t>?</a:t>
            </a:r>
            <a:r>
              <a:rPr lang="zh-CN" altLang="en-US" sz="1500" dirty="0">
                <a:solidFill>
                  <a:schemeClr val="accent5"/>
                </a:solidFill>
                <a:latin typeface="微软雅黑" panose="020B0503020204020204" pitchFamily="34" charset="-122"/>
                <a:ea typeface="微软雅黑" panose="020B0503020204020204" pitchFamily="34" charset="-122"/>
              </a:rPr>
              <a:t>他多次强调，全面建成小康社 会，最艰巨最繁重的任务在农村，特别是在贫困地区。没有农村的小康，特别是没有贫困地区的小康，就没有小康社会的全面建成，</a:t>
            </a:r>
          </a:p>
        </p:txBody>
      </p:sp>
      <p:sp>
        <p:nvSpPr>
          <p:cNvPr id="23" name="矩形 22"/>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0" name="矩形 9"/>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animBg="1"/>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保障和改善民生没有终点站</a:t>
            </a:r>
          </a:p>
        </p:txBody>
      </p:sp>
      <p:cxnSp>
        <p:nvCxnSpPr>
          <p:cNvPr id="4" name="直接连接符 19"/>
          <p:cNvCxnSpPr>
            <a:cxnSpLocks noChangeShapeType="1"/>
          </p:cNvCxnSpPr>
          <p:nvPr/>
        </p:nvCxnSpPr>
        <p:spPr bwMode="auto">
          <a:xfrm>
            <a:off x="1525194" y="1618778"/>
            <a:ext cx="5855118" cy="0"/>
          </a:xfrm>
          <a:prstGeom prst="line">
            <a:avLst/>
          </a:prstGeom>
          <a:noFill/>
          <a:ln w="19050">
            <a:solidFill>
              <a:srgbClr val="C42F0B"/>
            </a:solidFill>
            <a:prstDash val="sysDot"/>
            <a:round/>
          </a:ln>
          <a:extLst>
            <a:ext uri="{909E8E84-426E-40DD-AFC4-6F175D3DCCD1}">
              <a14:hiddenFill xmlns:a14="http://schemas.microsoft.com/office/drawing/2010/main">
                <a:noFill/>
              </a14:hiddenFill>
            </a:ext>
          </a:extLst>
        </p:spPr>
      </p:cxnSp>
      <p:sp>
        <p:nvSpPr>
          <p:cNvPr id="5" name="椭圆 22"/>
          <p:cNvSpPr>
            <a:spLocks noChangeArrowheads="1"/>
          </p:cNvSpPr>
          <p:nvPr/>
        </p:nvSpPr>
        <p:spPr bwMode="auto">
          <a:xfrm>
            <a:off x="3941933" y="987574"/>
            <a:ext cx="1262378" cy="1262408"/>
          </a:xfrm>
          <a:prstGeom prst="ellipse">
            <a:avLst/>
          </a:prstGeom>
          <a:blipFill>
            <a:blip r:embed="rId4" cstate="screen"/>
            <a:srcRect/>
            <a:stretch>
              <a:fillRect/>
            </a:stretch>
          </a:blipFill>
          <a:ln w="28575">
            <a:solidFill>
              <a:srgbClr val="E71E17"/>
            </a:solid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ndParaRPr>
          </a:p>
        </p:txBody>
      </p:sp>
      <p:grpSp>
        <p:nvGrpSpPr>
          <p:cNvPr id="6" name="组合 5"/>
          <p:cNvGrpSpPr/>
          <p:nvPr/>
        </p:nvGrpSpPr>
        <p:grpSpPr>
          <a:xfrm>
            <a:off x="1259632" y="1140866"/>
            <a:ext cx="955802" cy="955824"/>
            <a:chOff x="1158875" y="2164443"/>
            <a:chExt cx="1538478" cy="1538514"/>
          </a:xfrm>
          <a:solidFill>
            <a:srgbClr val="E71E17"/>
          </a:solidFill>
        </p:grpSpPr>
        <p:sp>
          <p:nvSpPr>
            <p:cNvPr id="7" name="椭圆 20"/>
            <p:cNvSpPr>
              <a:spLocks noChangeArrowheads="1"/>
            </p:cNvSpPr>
            <p:nvPr/>
          </p:nvSpPr>
          <p:spPr bwMode="auto">
            <a:xfrm>
              <a:off x="1158875" y="2164443"/>
              <a:ext cx="1538478" cy="1538514"/>
            </a:xfrm>
            <a:prstGeom prst="ellipse">
              <a:avLst/>
            </a:prstGeom>
            <a:grp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ndParaRPr>
            </a:p>
          </p:txBody>
        </p:sp>
        <p:sp>
          <p:nvSpPr>
            <p:cNvPr id="8" name="文本框 25"/>
            <p:cNvSpPr txBox="1">
              <a:spLocks noChangeArrowheads="1"/>
            </p:cNvSpPr>
            <p:nvPr/>
          </p:nvSpPr>
          <p:spPr bwMode="auto">
            <a:xfrm>
              <a:off x="1314509" y="2585983"/>
              <a:ext cx="1215897" cy="6935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pPr>
              <a:r>
                <a:rPr lang="zh-CN" altLang="en-US" sz="2200" b="1" dirty="0">
                  <a:solidFill>
                    <a:schemeClr val="accent1"/>
                  </a:solidFill>
                  <a:latin typeface="微软雅黑" panose="020B0503020204020204" pitchFamily="34" charset="-122"/>
                  <a:ea typeface="微软雅黑" panose="020B0503020204020204" pitchFamily="34" charset="-122"/>
                </a:rPr>
                <a:t>就业</a:t>
              </a:r>
            </a:p>
          </p:txBody>
        </p:sp>
      </p:grpSp>
      <p:grpSp>
        <p:nvGrpSpPr>
          <p:cNvPr id="10" name="组合 9"/>
          <p:cNvGrpSpPr/>
          <p:nvPr/>
        </p:nvGrpSpPr>
        <p:grpSpPr>
          <a:xfrm>
            <a:off x="2557767" y="1140868"/>
            <a:ext cx="997794" cy="955824"/>
            <a:chOff x="3033662" y="2164443"/>
            <a:chExt cx="1606071" cy="1538514"/>
          </a:xfrm>
        </p:grpSpPr>
        <p:sp>
          <p:nvSpPr>
            <p:cNvPr id="11" name="椭圆 21"/>
            <p:cNvSpPr>
              <a:spLocks noChangeArrowheads="1"/>
            </p:cNvSpPr>
            <p:nvPr/>
          </p:nvSpPr>
          <p:spPr bwMode="auto">
            <a:xfrm>
              <a:off x="3067458" y="2164443"/>
              <a:ext cx="1538478" cy="1538514"/>
            </a:xfrm>
            <a:prstGeom prst="ellipse">
              <a:avLst/>
            </a:prstGeom>
            <a:solidFill>
              <a:srgbClr val="E71E17"/>
            </a:solid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ndParaRPr>
            </a:p>
          </p:txBody>
        </p:sp>
        <p:sp>
          <p:nvSpPr>
            <p:cNvPr id="12" name="文本框 26"/>
            <p:cNvSpPr txBox="1">
              <a:spLocks noChangeArrowheads="1"/>
            </p:cNvSpPr>
            <p:nvPr/>
          </p:nvSpPr>
          <p:spPr bwMode="auto">
            <a:xfrm>
              <a:off x="3033662" y="2585980"/>
              <a:ext cx="1606071" cy="5745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 typeface="Arial" panose="020B0604020202020204" pitchFamily="34" charset="0"/>
                <a:buNone/>
                <a:defRPr sz="2200" b="1">
                  <a:solidFill>
                    <a:schemeClr val="accent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t>医疗</a:t>
              </a:r>
            </a:p>
          </p:txBody>
        </p:sp>
      </p:grpSp>
      <p:grpSp>
        <p:nvGrpSpPr>
          <p:cNvPr id="14" name="组合 13"/>
          <p:cNvGrpSpPr/>
          <p:nvPr/>
        </p:nvGrpSpPr>
        <p:grpSpPr>
          <a:xfrm>
            <a:off x="5571785" y="1140866"/>
            <a:ext cx="955802" cy="955824"/>
            <a:chOff x="7378101" y="2164443"/>
            <a:chExt cx="1538478" cy="1538514"/>
          </a:xfrm>
        </p:grpSpPr>
        <p:sp>
          <p:nvSpPr>
            <p:cNvPr id="15" name="椭圆 23"/>
            <p:cNvSpPr>
              <a:spLocks noChangeArrowheads="1"/>
            </p:cNvSpPr>
            <p:nvPr/>
          </p:nvSpPr>
          <p:spPr bwMode="auto">
            <a:xfrm>
              <a:off x="7378101" y="2164443"/>
              <a:ext cx="1538478" cy="1538514"/>
            </a:xfrm>
            <a:prstGeom prst="ellipse">
              <a:avLst/>
            </a:prstGeom>
            <a:solidFill>
              <a:srgbClr val="E71E17"/>
            </a:solid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ndParaRPr>
            </a:p>
          </p:txBody>
        </p:sp>
        <p:sp>
          <p:nvSpPr>
            <p:cNvPr id="16" name="文本框 28"/>
            <p:cNvSpPr txBox="1">
              <a:spLocks noChangeArrowheads="1"/>
            </p:cNvSpPr>
            <p:nvPr/>
          </p:nvSpPr>
          <p:spPr bwMode="auto">
            <a:xfrm>
              <a:off x="7547404" y="2585983"/>
              <a:ext cx="1199870" cy="5745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 typeface="Arial" panose="020B0604020202020204" pitchFamily="34" charset="0"/>
                <a:buNone/>
                <a:defRPr sz="2200" b="1">
                  <a:solidFill>
                    <a:schemeClr val="accent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t>低保</a:t>
              </a:r>
            </a:p>
          </p:txBody>
        </p:sp>
      </p:grpSp>
      <p:grpSp>
        <p:nvGrpSpPr>
          <p:cNvPr id="18" name="组合 17"/>
          <p:cNvGrpSpPr/>
          <p:nvPr/>
        </p:nvGrpSpPr>
        <p:grpSpPr>
          <a:xfrm>
            <a:off x="6939937" y="1159916"/>
            <a:ext cx="955802" cy="955824"/>
            <a:chOff x="9337485" y="2189843"/>
            <a:chExt cx="1538478" cy="1538514"/>
          </a:xfrm>
        </p:grpSpPr>
        <p:sp>
          <p:nvSpPr>
            <p:cNvPr id="19" name="椭圆 24"/>
            <p:cNvSpPr>
              <a:spLocks noChangeArrowheads="1"/>
            </p:cNvSpPr>
            <p:nvPr/>
          </p:nvSpPr>
          <p:spPr bwMode="auto">
            <a:xfrm>
              <a:off x="9337485" y="2189843"/>
              <a:ext cx="1538478" cy="1538514"/>
            </a:xfrm>
            <a:prstGeom prst="ellipse">
              <a:avLst/>
            </a:prstGeom>
            <a:solidFill>
              <a:srgbClr val="E71E17"/>
            </a:solidFill>
            <a:ln w="12700">
              <a:noFill/>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200">
                <a:solidFill>
                  <a:srgbClr val="FFFFFF"/>
                </a:solidFill>
              </a:endParaRPr>
            </a:p>
          </p:txBody>
        </p:sp>
        <p:sp>
          <p:nvSpPr>
            <p:cNvPr id="20" name="文本框 29"/>
            <p:cNvSpPr txBox="1">
              <a:spLocks noChangeArrowheads="1"/>
            </p:cNvSpPr>
            <p:nvPr/>
          </p:nvSpPr>
          <p:spPr bwMode="auto">
            <a:xfrm>
              <a:off x="9481870" y="2580720"/>
              <a:ext cx="1246482" cy="5745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a:lnSpc>
                  <a:spcPct val="100000"/>
                </a:lnSpc>
                <a:spcBef>
                  <a:spcPct val="0"/>
                </a:spcBef>
                <a:buFont typeface="Arial" panose="020B0604020202020204" pitchFamily="34" charset="0"/>
                <a:buNone/>
                <a:defRPr sz="2200" b="1">
                  <a:solidFill>
                    <a:schemeClr val="accent1"/>
                  </a:solidFill>
                  <a:latin typeface="微软雅黑" panose="020B0503020204020204" pitchFamily="34" charset="-122"/>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ea typeface="宋体" panose="02010600030101010101" pitchFamily="2" charset="-122"/>
                </a:defRPr>
              </a:lvl9pPr>
            </a:lstStyle>
            <a:p>
              <a:r>
                <a:rPr lang="zh-CN" altLang="en-US" dirty="0"/>
                <a:t>养老</a:t>
              </a:r>
            </a:p>
          </p:txBody>
        </p:sp>
      </p:grpSp>
      <p:sp>
        <p:nvSpPr>
          <p:cNvPr id="22" name="标题 1"/>
          <p:cNvSpPr txBox="1"/>
          <p:nvPr/>
        </p:nvSpPr>
        <p:spPr>
          <a:xfrm>
            <a:off x="3980035" y="1258738"/>
            <a:ext cx="1292292" cy="778642"/>
          </a:xfrm>
          <a:prstGeom prst="rect">
            <a:avLst/>
          </a:prstGeom>
          <a:effectLst>
            <a:outerShdw blurRad="50800" dist="38100" dir="2700000" algn="tl" rotWithShape="0">
              <a:prstClr val="black">
                <a:alpha val="40000"/>
              </a:prstClr>
            </a:outerShdw>
          </a:effectLst>
        </p:spPr>
        <p:txBody>
          <a:bodyPr>
            <a:noAutofit/>
          </a:bodyPr>
          <a:lstStyle>
            <a:lvl1pPr algn="l" defTabSz="1087755" rtl="0" eaLnBrk="0" fontAlgn="base" hangingPunct="0">
              <a:spcBef>
                <a:spcPct val="0"/>
              </a:spcBef>
              <a:spcAft>
                <a:spcPct val="0"/>
              </a:spcAft>
              <a:defRPr sz="3735" kern="1200">
                <a:solidFill>
                  <a:schemeClr val="bg1"/>
                </a:solidFill>
                <a:latin typeface="华文细黑" panose="02010600040101010101" pitchFamily="2" charset="-122"/>
                <a:ea typeface="华文细黑" panose="02010600040101010101" pitchFamily="2" charset="-122"/>
                <a:cs typeface="+mj-cs"/>
              </a:defRPr>
            </a:lvl1pPr>
            <a:lvl2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2pPr>
            <a:lvl3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3pPr>
            <a:lvl4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4pPr>
            <a:lvl5pPr algn="l" defTabSz="1087755" rtl="0" eaLnBrk="0" fontAlgn="base" hangingPunct="0">
              <a:spcBef>
                <a:spcPct val="0"/>
              </a:spcBef>
              <a:spcAft>
                <a:spcPct val="0"/>
              </a:spcAft>
              <a:defRPr sz="3735">
                <a:solidFill>
                  <a:schemeClr val="bg1"/>
                </a:solidFill>
                <a:latin typeface="华文细黑" panose="02010600040101010101" pitchFamily="2" charset="-122"/>
                <a:ea typeface="华文细黑" panose="02010600040101010101" pitchFamily="2" charset="-122"/>
              </a:defRPr>
            </a:lvl5pPr>
            <a:lvl6pPr marL="609600"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6pPr>
            <a:lvl7pPr marL="1218565"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7pPr>
            <a:lvl8pPr marL="1828165"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8pPr>
            <a:lvl9pPr marL="2437765" algn="l" rtl="0" fontAlgn="base">
              <a:spcBef>
                <a:spcPct val="0"/>
              </a:spcBef>
              <a:spcAft>
                <a:spcPct val="0"/>
              </a:spcAft>
              <a:defRPr sz="4265">
                <a:solidFill>
                  <a:schemeClr val="bg1"/>
                </a:solidFill>
                <a:latin typeface="华文细黑" panose="02010600040101010101" pitchFamily="2" charset="-122"/>
                <a:ea typeface="华文细黑" panose="02010600040101010101" pitchFamily="2" charset="-122"/>
              </a:defRPr>
            </a:lvl9pPr>
          </a:lstStyle>
          <a:p>
            <a:r>
              <a:rPr lang="zh-CN" altLang="en-US" sz="4000" b="1" dirty="0">
                <a:solidFill>
                  <a:schemeClr val="accent1"/>
                </a:solidFill>
                <a:latin typeface="微软雅黑" panose="020B0503020204020204" pitchFamily="34" charset="-122"/>
                <a:ea typeface="微软雅黑" panose="020B0503020204020204" pitchFamily="34" charset="-122"/>
                <a:cs typeface="+mn-ea"/>
                <a:sym typeface="+mn-lt"/>
              </a:rPr>
              <a:t>民生</a:t>
            </a:r>
          </a:p>
        </p:txBody>
      </p:sp>
      <p:sp>
        <p:nvSpPr>
          <p:cNvPr id="27" name="矩形 26"/>
          <p:cNvSpPr/>
          <p:nvPr/>
        </p:nvSpPr>
        <p:spPr>
          <a:xfrm>
            <a:off x="1294201" y="2211710"/>
            <a:ext cx="4212468" cy="468000"/>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700" b="1" dirty="0">
                <a:solidFill>
                  <a:srgbClr val="E71E17"/>
                </a:solidFill>
                <a:latin typeface="微软雅黑" panose="020B0503020204020204" pitchFamily="34" charset="-122"/>
                <a:ea typeface="微软雅黑" panose="020B0503020204020204" pitchFamily="34" charset="-122"/>
                <a:cs typeface="+mn-ea"/>
                <a:sym typeface="+mn-lt"/>
              </a:rPr>
              <a:t>织就密实的民生保障网</a:t>
            </a:r>
          </a:p>
        </p:txBody>
      </p:sp>
      <p:sp>
        <p:nvSpPr>
          <p:cNvPr id="28" name="矩形 27"/>
          <p:cNvSpPr/>
          <p:nvPr/>
        </p:nvSpPr>
        <p:spPr>
          <a:xfrm>
            <a:off x="1294201" y="2549933"/>
            <a:ext cx="6745554" cy="600164"/>
          </a:xfrm>
          <a:prstGeom prst="rect">
            <a:avLst/>
          </a:prstGeom>
          <a:noFill/>
        </p:spPr>
        <p:txBody>
          <a:bodyPr wrap="square">
            <a:spAutoFit/>
          </a:bodyPr>
          <a:lstStyle/>
          <a:p>
            <a:pPr>
              <a:lnSpc>
                <a:spcPct val="150000"/>
              </a:lnSpc>
            </a:pPr>
            <a:r>
              <a:rPr lang="zh-CN" altLang="en-US" sz="1100" dirty="0">
                <a:solidFill>
                  <a:schemeClr val="accent5"/>
                </a:solidFill>
                <a:latin typeface="微软雅黑" panose="020B0503020204020204" pitchFamily="34" charset="-122"/>
                <a:ea typeface="微软雅黑" panose="020B0503020204020204" pitchFamily="34" charset="-122"/>
                <a:cs typeface="+mn-ea"/>
                <a:sym typeface="+mn-lt"/>
              </a:rPr>
              <a:t>为此中央提出，社会政策要托底，就是要守住民生底线。要更好发挥社会保障的社会稳定器作用，把重点放在兜底 上，保障群众基本生活，保障基本公共服务</a:t>
            </a:r>
            <a:endParaRPr lang="zh-CN" altLang="en-US" sz="1100" b="1" dirty="0">
              <a:solidFill>
                <a:schemeClr val="accent5"/>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1294201" y="3102245"/>
            <a:ext cx="4212468" cy="468000"/>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700" b="1" dirty="0">
                <a:solidFill>
                  <a:srgbClr val="E71E17"/>
                </a:solidFill>
                <a:latin typeface="微软雅黑" panose="020B0503020204020204" pitchFamily="34" charset="-122"/>
                <a:ea typeface="微软雅黑" panose="020B0503020204020204" pitchFamily="34" charset="-122"/>
                <a:cs typeface="+mn-ea"/>
                <a:sym typeface="+mn-lt"/>
              </a:rPr>
              <a:t>习近平总书记在重庆调研时强调</a:t>
            </a:r>
          </a:p>
        </p:txBody>
      </p:sp>
      <p:sp>
        <p:nvSpPr>
          <p:cNvPr id="31" name="矩形 30"/>
          <p:cNvSpPr/>
          <p:nvPr/>
        </p:nvSpPr>
        <p:spPr>
          <a:xfrm>
            <a:off x="1294201" y="3491817"/>
            <a:ext cx="6745554" cy="600164"/>
          </a:xfrm>
          <a:prstGeom prst="rect">
            <a:avLst/>
          </a:prstGeom>
          <a:noFill/>
        </p:spPr>
        <p:txBody>
          <a:bodyPr wrap="square">
            <a:spAutoFit/>
          </a:bodyPr>
          <a:lstStyle/>
          <a:p>
            <a:pPr>
              <a:lnSpc>
                <a:spcPct val="150000"/>
              </a:lnSpc>
            </a:pPr>
            <a:r>
              <a:rPr lang="zh-CN" altLang="en-US" sz="1100" dirty="0">
                <a:solidFill>
                  <a:schemeClr val="accent5"/>
                </a:solidFill>
                <a:latin typeface="微软雅黑" panose="020B0503020204020204" pitchFamily="34" charset="-122"/>
                <a:ea typeface="微软雅黑" panose="020B0503020204020204" pitchFamily="34" charset="-122"/>
                <a:cs typeface="+mn-ea"/>
                <a:sym typeface="+mn-lt"/>
              </a:rPr>
              <a:t>特别是要从解决群众最关心最直接的利益问题入手，做好普惠性、基础性、兜底性民生建设，全面提高公共明努共建能力和共享水平，满足老百姓多样化的民生需求，织就密实的民生保障网。</a:t>
            </a:r>
          </a:p>
        </p:txBody>
      </p:sp>
      <p:sp>
        <p:nvSpPr>
          <p:cNvPr id="23" name="矩形 22"/>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3000"/>
                            </p:stCondLst>
                            <p:childTnLst>
                              <p:par>
                                <p:cTn id="44" presetID="2" presetClass="entr" presetSubtype="1"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0-#ppt_h/2"/>
                                          </p:val>
                                        </p:tav>
                                        <p:tav tm="100000">
                                          <p:val>
                                            <p:strVal val="#ppt_y"/>
                                          </p:val>
                                        </p:tav>
                                      </p:tavLst>
                                    </p:anim>
                                  </p:childTnLst>
                                </p:cTn>
                              </p:par>
                            </p:childTnLst>
                          </p:cTn>
                        </p:par>
                        <p:par>
                          <p:cTn id="48" fill="hold">
                            <p:stCondLst>
                              <p:cond delay="3500"/>
                            </p:stCondLst>
                            <p:childTnLst>
                              <p:par>
                                <p:cTn id="49" presetID="1" presetClass="entr" presetSubtype="0" fill="hold" grpId="0" nodeType="afterEffect">
                                  <p:stCondLst>
                                    <p:cond delay="0"/>
                                  </p:stCondLst>
                                  <p:iterate type="lt">
                                    <p:tmAbs val="40"/>
                                  </p:iterate>
                                  <p:childTnLst>
                                    <p:set>
                                      <p:cBhvr>
                                        <p:cTn id="50" dur="1" fill="hold">
                                          <p:stCondLst>
                                            <p:cond delay="0"/>
                                          </p:stCondLst>
                                        </p:cTn>
                                        <p:tgtEl>
                                          <p:spTgt spid="28"/>
                                        </p:tgtEl>
                                        <p:attrNameLst>
                                          <p:attrName>style.visibility</p:attrName>
                                        </p:attrNameLst>
                                      </p:cBhvr>
                                      <p:to>
                                        <p:strVal val="visible"/>
                                      </p:to>
                                    </p:set>
                                  </p:childTnLst>
                                </p:cTn>
                              </p:par>
                            </p:childTnLst>
                          </p:cTn>
                        </p:par>
                        <p:par>
                          <p:cTn id="51" fill="hold">
                            <p:stCondLst>
                              <p:cond delay="6300"/>
                            </p:stCondLst>
                            <p:childTnLst>
                              <p:par>
                                <p:cTn id="52" presetID="2" presetClass="entr" presetSubtype="1"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0-#ppt_h/2"/>
                                          </p:val>
                                        </p:tav>
                                        <p:tav tm="100000">
                                          <p:val>
                                            <p:strVal val="#ppt_y"/>
                                          </p:val>
                                        </p:tav>
                                      </p:tavLst>
                                    </p:anim>
                                  </p:childTnLst>
                                </p:cTn>
                              </p:par>
                            </p:childTnLst>
                          </p:cTn>
                        </p:par>
                        <p:par>
                          <p:cTn id="56" fill="hold">
                            <p:stCondLst>
                              <p:cond delay="6800"/>
                            </p:stCondLst>
                            <p:childTnLst>
                              <p:par>
                                <p:cTn id="57" presetID="1" presetClass="entr" presetSubtype="0" fill="hold" grpId="0" nodeType="afterEffect">
                                  <p:stCondLst>
                                    <p:cond delay="0"/>
                                  </p:stCondLst>
                                  <p:iterate type="lt">
                                    <p:tmAbs val="40"/>
                                  </p:iterate>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p:bldP spid="27" grpId="0"/>
      <p:bldP spid="28"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6" name="TextBox 65"/>
          <p:cNvSpPr txBox="1"/>
          <p:nvPr/>
        </p:nvSpPr>
        <p:spPr>
          <a:xfrm>
            <a:off x="2267744" y="483518"/>
            <a:ext cx="1133644" cy="661720"/>
          </a:xfrm>
          <a:prstGeom prst="rect">
            <a:avLst/>
          </a:prstGeom>
          <a:noFill/>
          <a:effectLst/>
        </p:spPr>
        <p:txBody>
          <a:bodyPr wrap="none" rtlCol="0">
            <a:spAutoFit/>
          </a:bodyPr>
          <a:lstStyle/>
          <a:p>
            <a:pPr lvl="0">
              <a:defRPr/>
            </a:pPr>
            <a:r>
              <a:rPr lang="zh-CN" altLang="en-US" sz="3700" b="1" kern="0" dirty="0">
                <a:solidFill>
                  <a:srgbClr val="E71E17"/>
                </a:solidFill>
                <a:latin typeface="微软雅黑" panose="020B0503020204020204" pitchFamily="34" charset="-122"/>
                <a:ea typeface="微软雅黑" panose="020B0503020204020204" pitchFamily="34" charset="-122"/>
              </a:rPr>
              <a:t>目录</a:t>
            </a:r>
          </a:p>
        </p:txBody>
      </p:sp>
      <p:sp>
        <p:nvSpPr>
          <p:cNvPr id="67" name="矩形 66"/>
          <p:cNvSpPr/>
          <p:nvPr/>
        </p:nvSpPr>
        <p:spPr>
          <a:xfrm>
            <a:off x="3330443" y="654536"/>
            <a:ext cx="1414170" cy="477054"/>
          </a:xfrm>
          <a:prstGeom prst="rect">
            <a:avLst/>
          </a:prstGeom>
          <a:effectLst/>
        </p:spPr>
        <p:txBody>
          <a:bodyPr wrap="none">
            <a:spAutoFit/>
          </a:bodyPr>
          <a:lstStyle/>
          <a:p>
            <a:pPr lvl="0">
              <a:defRPr/>
            </a:pPr>
            <a:r>
              <a:rPr lang="en-US" altLang="zh-CN" sz="2500" kern="0" dirty="0" err="1">
                <a:solidFill>
                  <a:srgbClr val="E71E17"/>
                </a:solidFill>
                <a:latin typeface="Impact" panose="020B0806030902050204" pitchFamily="34" charset="0"/>
              </a:rPr>
              <a:t>concents</a:t>
            </a:r>
            <a:endParaRPr lang="en-US" altLang="zh-CN" sz="2500" kern="0" dirty="0">
              <a:solidFill>
                <a:srgbClr val="E71E17"/>
              </a:solidFill>
              <a:latin typeface="Impact" panose="020B0806030902050204" pitchFamily="34" charset="0"/>
            </a:endParaRPr>
          </a:p>
        </p:txBody>
      </p:sp>
      <p:sp>
        <p:nvSpPr>
          <p:cNvPr id="94" name="任意多边形 93"/>
          <p:cNvSpPr/>
          <p:nvPr/>
        </p:nvSpPr>
        <p:spPr>
          <a:xfrm rot="18900000" flipH="1">
            <a:off x="3705989" y="1337437"/>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ndParaRPr>
          </a:p>
        </p:txBody>
      </p:sp>
      <p:grpSp>
        <p:nvGrpSpPr>
          <p:cNvPr id="96" name="组合 95"/>
          <p:cNvGrpSpPr/>
          <p:nvPr/>
        </p:nvGrpSpPr>
        <p:grpSpPr>
          <a:xfrm>
            <a:off x="3315305" y="1203598"/>
            <a:ext cx="421196" cy="421194"/>
            <a:chOff x="5656078" y="2390367"/>
            <a:chExt cx="836520" cy="836519"/>
          </a:xfrm>
        </p:grpSpPr>
        <p:sp>
          <p:nvSpPr>
            <p:cNvPr id="97" name="椭圆 96"/>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ndParaRPr>
            </a:p>
          </p:txBody>
        </p:sp>
        <p:sp>
          <p:nvSpPr>
            <p:cNvPr id="98" name="TextBox 20"/>
            <p:cNvSpPr txBox="1"/>
            <p:nvPr/>
          </p:nvSpPr>
          <p:spPr>
            <a:xfrm>
              <a:off x="5911974" y="2477760"/>
              <a:ext cx="324732" cy="611266"/>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rPr>
                <a:t>01</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endParaRPr>
            </a:p>
          </p:txBody>
        </p:sp>
      </p:grpSp>
      <p:sp>
        <p:nvSpPr>
          <p:cNvPr id="106" name="圆角矩形 105"/>
          <p:cNvSpPr/>
          <p:nvPr/>
        </p:nvSpPr>
        <p:spPr>
          <a:xfrm>
            <a:off x="3980906" y="1246252"/>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panose="020B0503020204020204" pitchFamily="34" charset="-122"/>
              </a:rPr>
              <a:t>了解党的十九大全国代表大会</a:t>
            </a:r>
          </a:p>
        </p:txBody>
      </p:sp>
      <p:sp>
        <p:nvSpPr>
          <p:cNvPr id="74" name="任意多边形 73"/>
          <p:cNvSpPr/>
          <p:nvPr/>
        </p:nvSpPr>
        <p:spPr>
          <a:xfrm rot="18900000" flipH="1">
            <a:off x="3705989" y="1809877"/>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ndParaRPr>
          </a:p>
        </p:txBody>
      </p:sp>
      <p:grpSp>
        <p:nvGrpSpPr>
          <p:cNvPr id="75" name="组合 74"/>
          <p:cNvGrpSpPr/>
          <p:nvPr/>
        </p:nvGrpSpPr>
        <p:grpSpPr>
          <a:xfrm>
            <a:off x="3315305" y="1676038"/>
            <a:ext cx="421196" cy="421194"/>
            <a:chOff x="5656078" y="2390367"/>
            <a:chExt cx="836520" cy="836519"/>
          </a:xfrm>
        </p:grpSpPr>
        <p:sp>
          <p:nvSpPr>
            <p:cNvPr id="76" name="椭圆 75"/>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ndParaRPr>
            </a:p>
          </p:txBody>
        </p:sp>
        <p:sp>
          <p:nvSpPr>
            <p:cNvPr id="77" name="TextBox 20"/>
            <p:cNvSpPr txBox="1"/>
            <p:nvPr/>
          </p:nvSpPr>
          <p:spPr>
            <a:xfrm>
              <a:off x="5865810" y="2477760"/>
              <a:ext cx="417060"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rPr>
                <a:t>02</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endParaRPr>
            </a:p>
          </p:txBody>
        </p:sp>
      </p:grpSp>
      <p:sp>
        <p:nvSpPr>
          <p:cNvPr id="78" name="圆角矩形 77"/>
          <p:cNvSpPr/>
          <p:nvPr/>
        </p:nvSpPr>
        <p:spPr>
          <a:xfrm>
            <a:off x="3980906" y="1718692"/>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panose="020B0503020204020204" pitchFamily="34" charset="-122"/>
              </a:rPr>
              <a:t>精准扶贫 攻坚克难 践行庄严承诺</a:t>
            </a:r>
          </a:p>
        </p:txBody>
      </p:sp>
      <p:sp>
        <p:nvSpPr>
          <p:cNvPr id="79" name="任意多边形 78"/>
          <p:cNvSpPr/>
          <p:nvPr/>
        </p:nvSpPr>
        <p:spPr>
          <a:xfrm rot="18900000" flipH="1">
            <a:off x="3705989" y="2282317"/>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ndParaRPr>
          </a:p>
        </p:txBody>
      </p:sp>
      <p:grpSp>
        <p:nvGrpSpPr>
          <p:cNvPr id="80" name="组合 79"/>
          <p:cNvGrpSpPr/>
          <p:nvPr/>
        </p:nvGrpSpPr>
        <p:grpSpPr>
          <a:xfrm>
            <a:off x="3315305" y="2148478"/>
            <a:ext cx="421196" cy="421194"/>
            <a:chOff x="5656078" y="2390367"/>
            <a:chExt cx="836520" cy="836519"/>
          </a:xfrm>
        </p:grpSpPr>
        <p:sp>
          <p:nvSpPr>
            <p:cNvPr id="81" name="椭圆 80"/>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ndParaRPr>
            </a:p>
          </p:txBody>
        </p:sp>
        <p:sp>
          <p:nvSpPr>
            <p:cNvPr id="82" name="TextBox 20"/>
            <p:cNvSpPr txBox="1"/>
            <p:nvPr/>
          </p:nvSpPr>
          <p:spPr>
            <a:xfrm>
              <a:off x="5856259" y="2477760"/>
              <a:ext cx="436162"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rPr>
                <a:t>03</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endParaRPr>
            </a:p>
          </p:txBody>
        </p:sp>
      </p:grpSp>
      <p:sp>
        <p:nvSpPr>
          <p:cNvPr id="83" name="圆角矩形 82"/>
          <p:cNvSpPr/>
          <p:nvPr/>
        </p:nvSpPr>
        <p:spPr>
          <a:xfrm>
            <a:off x="3980906" y="2191132"/>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panose="020B0503020204020204" pitchFamily="34" charset="-122"/>
              </a:rPr>
              <a:t>五年以来经济发展取得辉煌成就</a:t>
            </a:r>
          </a:p>
        </p:txBody>
      </p:sp>
      <p:sp>
        <p:nvSpPr>
          <p:cNvPr id="84" name="任意多边形 83"/>
          <p:cNvSpPr/>
          <p:nvPr/>
        </p:nvSpPr>
        <p:spPr>
          <a:xfrm rot="18900000" flipH="1">
            <a:off x="3705989" y="2739517"/>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ndParaRPr>
          </a:p>
        </p:txBody>
      </p:sp>
      <p:grpSp>
        <p:nvGrpSpPr>
          <p:cNvPr id="85" name="组合 84"/>
          <p:cNvGrpSpPr/>
          <p:nvPr/>
        </p:nvGrpSpPr>
        <p:grpSpPr>
          <a:xfrm>
            <a:off x="3315305" y="2605678"/>
            <a:ext cx="421196" cy="421194"/>
            <a:chOff x="5656078" y="2390367"/>
            <a:chExt cx="836520" cy="836519"/>
          </a:xfrm>
        </p:grpSpPr>
        <p:sp>
          <p:nvSpPr>
            <p:cNvPr id="86" name="椭圆 85"/>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ndParaRPr>
            </a:p>
          </p:txBody>
        </p:sp>
        <p:sp>
          <p:nvSpPr>
            <p:cNvPr id="87" name="TextBox 20"/>
            <p:cNvSpPr txBox="1"/>
            <p:nvPr/>
          </p:nvSpPr>
          <p:spPr>
            <a:xfrm>
              <a:off x="5867403" y="2477760"/>
              <a:ext cx="413875"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rPr>
                <a:t>04</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endParaRPr>
            </a:p>
          </p:txBody>
        </p:sp>
      </p:grpSp>
      <p:sp>
        <p:nvSpPr>
          <p:cNvPr id="88" name="圆角矩形 87"/>
          <p:cNvSpPr/>
          <p:nvPr/>
        </p:nvSpPr>
        <p:spPr>
          <a:xfrm>
            <a:off x="3980906" y="2648332"/>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panose="020B0503020204020204" pitchFamily="34" charset="-122"/>
              </a:rPr>
              <a:t>保障和改善民生没有终点站</a:t>
            </a:r>
          </a:p>
        </p:txBody>
      </p:sp>
      <p:sp>
        <p:nvSpPr>
          <p:cNvPr id="89" name="任意多边形 88"/>
          <p:cNvSpPr/>
          <p:nvPr/>
        </p:nvSpPr>
        <p:spPr>
          <a:xfrm rot="18900000" flipH="1">
            <a:off x="3705989" y="3204337"/>
            <a:ext cx="153518" cy="153518"/>
          </a:xfrm>
          <a:custGeom>
            <a:avLst/>
            <a:gdLst>
              <a:gd name="connsiteX0" fmla="*/ 0 w 304899"/>
              <a:gd name="connsiteY0" fmla="*/ 0 h 304899"/>
              <a:gd name="connsiteX1" fmla="*/ 3059 w 304899"/>
              <a:gd name="connsiteY1" fmla="*/ 10322 h 304899"/>
              <a:gd name="connsiteX2" fmla="*/ 119391 w 304899"/>
              <a:gd name="connsiteY2" fmla="*/ 185508 h 304899"/>
              <a:gd name="connsiteX3" fmla="*/ 294577 w 304899"/>
              <a:gd name="connsiteY3" fmla="*/ 301840 h 304899"/>
              <a:gd name="connsiteX4" fmla="*/ 304899 w 304899"/>
              <a:gd name="connsiteY4" fmla="*/ 304899 h 304899"/>
              <a:gd name="connsiteX5" fmla="*/ 0 w 304899"/>
              <a:gd name="connsiteY5" fmla="*/ 304899 h 30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99" h="304899">
                <a:moveTo>
                  <a:pt x="0" y="0"/>
                </a:moveTo>
                <a:lnTo>
                  <a:pt x="3059" y="10322"/>
                </a:lnTo>
                <a:cubicBezTo>
                  <a:pt x="28910" y="74072"/>
                  <a:pt x="67688" y="133805"/>
                  <a:pt x="119391" y="185508"/>
                </a:cubicBezTo>
                <a:cubicBezTo>
                  <a:pt x="171094" y="237211"/>
                  <a:pt x="230827" y="275989"/>
                  <a:pt x="294577" y="301840"/>
                </a:cubicBezTo>
                <a:lnTo>
                  <a:pt x="304899" y="304899"/>
                </a:lnTo>
                <a:lnTo>
                  <a:pt x="0" y="304899"/>
                </a:lnTo>
                <a:close/>
              </a:path>
            </a:pathLst>
          </a:custGeom>
          <a:solidFill>
            <a:srgbClr val="E71E17"/>
          </a:solidFill>
          <a:ln w="25400" cap="flat" cmpd="sng" algn="ctr">
            <a:noFill/>
            <a:prstDash val="solid"/>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chemeClr val="accent1"/>
              </a:solidFill>
              <a:effectLst/>
              <a:uLnTx/>
              <a:uFillTx/>
            </a:endParaRPr>
          </a:p>
        </p:txBody>
      </p:sp>
      <p:grpSp>
        <p:nvGrpSpPr>
          <p:cNvPr id="90" name="组合 89"/>
          <p:cNvGrpSpPr/>
          <p:nvPr/>
        </p:nvGrpSpPr>
        <p:grpSpPr>
          <a:xfrm>
            <a:off x="3315305" y="3070498"/>
            <a:ext cx="421196" cy="421194"/>
            <a:chOff x="5656078" y="2390367"/>
            <a:chExt cx="836520" cy="836519"/>
          </a:xfrm>
        </p:grpSpPr>
        <p:sp>
          <p:nvSpPr>
            <p:cNvPr id="91" name="椭圆 90"/>
            <p:cNvSpPr/>
            <p:nvPr/>
          </p:nvSpPr>
          <p:spPr>
            <a:xfrm flipH="1">
              <a:off x="5656078" y="2390367"/>
              <a:ext cx="836520" cy="836519"/>
            </a:xfrm>
            <a:prstGeom prst="ellipse">
              <a:avLst/>
            </a:prstGeom>
            <a:solidFill>
              <a:srgbClr val="E71E1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0" normalizeH="0" baseline="0" noProof="0">
                <a:ln>
                  <a:noFill/>
                </a:ln>
                <a:solidFill>
                  <a:schemeClr val="accent1"/>
                </a:solidFill>
                <a:effectLst/>
                <a:uLnTx/>
                <a:uFillTx/>
              </a:endParaRPr>
            </a:p>
          </p:txBody>
        </p:sp>
        <p:sp>
          <p:nvSpPr>
            <p:cNvPr id="92" name="TextBox 20"/>
            <p:cNvSpPr txBox="1"/>
            <p:nvPr/>
          </p:nvSpPr>
          <p:spPr>
            <a:xfrm>
              <a:off x="5859442" y="2477760"/>
              <a:ext cx="429795" cy="611265"/>
            </a:xfrm>
            <a:prstGeom prst="rect">
              <a:avLst/>
            </a:prstGeom>
            <a:noFill/>
          </p:spPr>
          <p:txBody>
            <a:bodyPr wrap="non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rPr>
                <a:t>05</a:t>
              </a:r>
              <a:endParaRPr kumimoji="0" lang="zh-CN" altLang="en-US" sz="2000" i="0" u="none" strike="noStrike" kern="0" cap="none" spc="0" normalizeH="0" baseline="0" noProof="0" dirty="0">
                <a:ln>
                  <a:noFill/>
                </a:ln>
                <a:solidFill>
                  <a:schemeClr val="accent1"/>
                </a:solidFill>
                <a:effectLst/>
                <a:uLnTx/>
                <a:uFillTx/>
                <a:latin typeface="Agency FB" panose="020B0503020202020204" pitchFamily="34" charset="0"/>
                <a:ea typeface="微软雅黑" panose="020B0503020204020204" pitchFamily="34" charset="-122"/>
              </a:endParaRPr>
            </a:p>
          </p:txBody>
        </p:sp>
      </p:grpSp>
      <p:sp>
        <p:nvSpPr>
          <p:cNvPr id="93" name="圆角矩形 92"/>
          <p:cNvSpPr/>
          <p:nvPr/>
        </p:nvSpPr>
        <p:spPr>
          <a:xfrm>
            <a:off x="3980906" y="3113152"/>
            <a:ext cx="3960440" cy="310476"/>
          </a:xfrm>
          <a:prstGeom prst="roundRect">
            <a:avLst>
              <a:gd name="adj" fmla="val 50000"/>
            </a:avLst>
          </a:prstGeom>
          <a:noFill/>
          <a:ln w="12700" cap="flat" cmpd="sng" algn="ctr">
            <a:solidFill>
              <a:srgbClr val="E71E17"/>
            </a:solidFill>
            <a:prstDash val="solid"/>
          </a:ln>
          <a:effectLst/>
        </p:spPr>
        <p:txBody>
          <a:bodyPr rtlCol="0" anchor="ctr"/>
          <a:lstStyle/>
          <a:p>
            <a:pPr algn="ctr"/>
            <a:r>
              <a:rPr lang="zh-CN" altLang="en-US" sz="1400" kern="0" dirty="0">
                <a:solidFill>
                  <a:srgbClr val="E71E17"/>
                </a:solidFill>
                <a:ea typeface="微软雅黑" panose="020B0503020204020204" pitchFamily="34" charset="-122"/>
              </a:rPr>
              <a:t>做合格党员喜迎十九大</a:t>
            </a:r>
          </a:p>
        </p:txBody>
      </p:sp>
    </p:spTree>
  </p:cSld>
  <p:clrMapOvr>
    <a:masterClrMapping/>
  </p:clrMapOvr>
  <mc:AlternateContent xmlns:mc="http://schemas.openxmlformats.org/markup-compatibility/2006" xmlns:p14="http://schemas.microsoft.com/office/powerpoint/2010/main">
    <mc:Choice Requires="p14">
      <p:transition spd="slow" advTm="3000">
        <p14:reveal/>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14:bounceEnd="46000">
                                          <p:cBhvr additive="base">
                                            <p:cTn id="7" dur="500" fill="hold"/>
                                            <p:tgtEl>
                                              <p:spTgt spid="66"/>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14:presetBounceEnd="46000">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14:bounceEnd="46000">
                                          <p:cBhvr additive="base">
                                            <p:cTn id="12" dur="500" fill="hold"/>
                                            <p:tgtEl>
                                              <p:spTgt spid="67"/>
                                            </p:tgtEl>
                                            <p:attrNameLst>
                                              <p:attrName>ppt_x</p:attrName>
                                            </p:attrNameLst>
                                          </p:cBhvr>
                                          <p:tavLst>
                                            <p:tav tm="0">
                                              <p:val>
                                                <p:strVal val="#ppt_x"/>
                                              </p:val>
                                            </p:tav>
                                            <p:tav tm="100000">
                                              <p:val>
                                                <p:strVal val="#ppt_x"/>
                                              </p:val>
                                            </p:tav>
                                          </p:tavLst>
                                        </p:anim>
                                        <p:anim calcmode="lin" valueType="num" p14:bounceEnd="46000">
                                          <p:cBhvr additive="base">
                                            <p:cTn id="13" dur="500" fill="hold"/>
                                            <p:tgtEl>
                                              <p:spTgt spid="6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anim calcmode="lin" valueType="num">
                                          <p:cBhvr>
                                            <p:cTn id="20" dur="500" fill="hold"/>
                                            <p:tgtEl>
                                              <p:spTgt spid="96"/>
                                            </p:tgtEl>
                                            <p:attrNameLst>
                                              <p:attrName>ppt_x</p:attrName>
                                            </p:attrNameLst>
                                          </p:cBhvr>
                                          <p:tavLst>
                                            <p:tav tm="0">
                                              <p:val>
                                                <p:fltVal val="0.5"/>
                                              </p:val>
                                            </p:tav>
                                            <p:tav tm="100000">
                                              <p:val>
                                                <p:strVal val="#ppt_x"/>
                                              </p:val>
                                            </p:tav>
                                          </p:tavLst>
                                        </p:anim>
                                        <p:anim calcmode="lin" valueType="num">
                                          <p:cBhvr>
                                            <p:cTn id="21" dur="500" fill="hold"/>
                                            <p:tgtEl>
                                              <p:spTgt spid="9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ppt_x</p:attrName>
                                            </p:attrNameLst>
                                          </p:cBhvr>
                                          <p:tavLst>
                                            <p:tav tm="0">
                                              <p:val>
                                                <p:strVal val="#ppt_x-#ppt_w*1.125000"/>
                                              </p:val>
                                            </p:tav>
                                            <p:tav tm="100000">
                                              <p:val>
                                                <p:strVal val="#ppt_x"/>
                                              </p:val>
                                            </p:tav>
                                          </p:tavLst>
                                        </p:anim>
                                        <p:animEffect transition="in" filter="wipe(right)">
                                          <p:cBhvr>
                                            <p:cTn id="26" dur="500"/>
                                            <p:tgtEl>
                                              <p:spTgt spid="9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1000" fill="hold"/>
                                            <p:tgtEl>
                                              <p:spTgt spid="106"/>
                                            </p:tgtEl>
                                            <p:attrNameLst>
                                              <p:attrName>ppt_w</p:attrName>
                                            </p:attrNameLst>
                                          </p:cBhvr>
                                          <p:tavLst>
                                            <p:tav tm="0">
                                              <p:val>
                                                <p:fltVal val="0"/>
                                              </p:val>
                                            </p:tav>
                                            <p:tav tm="100000">
                                              <p:val>
                                                <p:strVal val="#ppt_w"/>
                                              </p:val>
                                            </p:tav>
                                          </p:tavLst>
                                        </p:anim>
                                        <p:anim calcmode="lin" valueType="num">
                                          <p:cBhvr>
                                            <p:cTn id="34" dur="1000" fill="hold"/>
                                            <p:tgtEl>
                                              <p:spTgt spid="106"/>
                                            </p:tgtEl>
                                            <p:attrNameLst>
                                              <p:attrName>ppt_h</p:attrName>
                                            </p:attrNameLst>
                                          </p:cBhvr>
                                          <p:tavLst>
                                            <p:tav tm="0">
                                              <p:val>
                                                <p:fltVal val="0"/>
                                              </p:val>
                                            </p:tav>
                                            <p:tav tm="100000">
                                              <p:val>
                                                <p:strVal val="#ppt_h"/>
                                              </p:val>
                                            </p:tav>
                                          </p:tavLst>
                                        </p:anim>
                                        <p:animEffect transition="in" filter="fade">
                                          <p:cBhvr>
                                            <p:cTn id="35" dur="1000"/>
                                            <p:tgtEl>
                                              <p:spTgt spid="106"/>
                                            </p:tgtEl>
                                          </p:cBhvr>
                                        </p:animEffect>
                                      </p:childTnLst>
                                    </p:cTn>
                                  </p:par>
                                  <p:par>
                                    <p:cTn id="36" presetID="35" presetClass="path" presetSubtype="0" accel="50000" decel="50000" fill="hold" grpId="2" nodeType="withEffect">
                                      <p:stCondLst>
                                        <p:cond delay="0"/>
                                      </p:stCondLst>
                                      <p:childTnLst>
                                        <p:animMotion origin="layout" path="M -3.88889E-6 2.46914E-7 L -0.10451 2.46914E-7 " pathEditMode="relative" rAng="0" ptsTypes="AA">
                                          <p:cBhvr>
                                            <p:cTn id="37" dur="1000" spd="-100000" fill="hold"/>
                                            <p:tgtEl>
                                              <p:spTgt spid="106"/>
                                            </p:tgtEl>
                                            <p:attrNameLst>
                                              <p:attrName>ppt_x</p:attrName>
                                              <p:attrName>ppt_y</p:attrName>
                                            </p:attrNameLst>
                                          </p:cBhvr>
                                          <p:rCtr x="-5226" y="0"/>
                                        </p:animMotion>
                                      </p:childTnLst>
                                    </p:cTn>
                                  </p:par>
                                </p:childTnLst>
                              </p:cTn>
                            </p:par>
                            <p:par>
                              <p:cTn id="38" fill="hold">
                                <p:stCondLst>
                                  <p:cond delay="3000"/>
                                </p:stCondLst>
                                <p:childTnLst>
                                  <p:par>
                                    <p:cTn id="39" presetID="53" presetClass="entr" presetSubtype="528"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fltVal val="0.5"/>
                                              </p:val>
                                            </p:tav>
                                            <p:tav tm="100000">
                                              <p:val>
                                                <p:strVal val="#ppt_x"/>
                                              </p:val>
                                            </p:tav>
                                          </p:tavLst>
                                        </p:anim>
                                        <p:anim calcmode="lin" valueType="num">
                                          <p:cBhvr>
                                            <p:cTn id="45" dur="500" fill="hold"/>
                                            <p:tgtEl>
                                              <p:spTgt spid="75"/>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12" presetClass="entr" presetSubtype="8"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p:tgtEl>
                                              <p:spTgt spid="74"/>
                                            </p:tgtEl>
                                            <p:attrNameLst>
                                              <p:attrName>ppt_x</p:attrName>
                                            </p:attrNameLst>
                                          </p:cBhvr>
                                          <p:tavLst>
                                            <p:tav tm="0">
                                              <p:val>
                                                <p:strVal val="#ppt_x-#ppt_w*1.125000"/>
                                              </p:val>
                                            </p:tav>
                                            <p:tav tm="100000">
                                              <p:val>
                                                <p:strVal val="#ppt_x"/>
                                              </p:val>
                                            </p:tav>
                                          </p:tavLst>
                                        </p:anim>
                                        <p:animEffect transition="in" filter="wipe(right)">
                                          <p:cBhvr>
                                            <p:cTn id="50" dur="500"/>
                                            <p:tgtEl>
                                              <p:spTgt spid="7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1000"/>
                                            <p:tgtEl>
                                              <p:spTgt spid="78"/>
                                            </p:tgtEl>
                                          </p:cBhvr>
                                        </p:animEffect>
                                      </p:childTnLst>
                                    </p:cTn>
                                  </p:par>
                                  <p:par>
                                    <p:cTn id="55" presetID="53" presetClass="entr" presetSubtype="16" fill="hold" grpId="1" nodeType="with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1000" fill="hold"/>
                                            <p:tgtEl>
                                              <p:spTgt spid="78"/>
                                            </p:tgtEl>
                                            <p:attrNameLst>
                                              <p:attrName>ppt_w</p:attrName>
                                            </p:attrNameLst>
                                          </p:cBhvr>
                                          <p:tavLst>
                                            <p:tav tm="0">
                                              <p:val>
                                                <p:fltVal val="0"/>
                                              </p:val>
                                            </p:tav>
                                            <p:tav tm="100000">
                                              <p:val>
                                                <p:strVal val="#ppt_w"/>
                                              </p:val>
                                            </p:tav>
                                          </p:tavLst>
                                        </p:anim>
                                        <p:anim calcmode="lin" valueType="num">
                                          <p:cBhvr>
                                            <p:cTn id="58" dur="1000" fill="hold"/>
                                            <p:tgtEl>
                                              <p:spTgt spid="78"/>
                                            </p:tgtEl>
                                            <p:attrNameLst>
                                              <p:attrName>ppt_h</p:attrName>
                                            </p:attrNameLst>
                                          </p:cBhvr>
                                          <p:tavLst>
                                            <p:tav tm="0">
                                              <p:val>
                                                <p:fltVal val="0"/>
                                              </p:val>
                                            </p:tav>
                                            <p:tav tm="100000">
                                              <p:val>
                                                <p:strVal val="#ppt_h"/>
                                              </p:val>
                                            </p:tav>
                                          </p:tavLst>
                                        </p:anim>
                                        <p:animEffect transition="in" filter="fade">
                                          <p:cBhvr>
                                            <p:cTn id="59" dur="1000"/>
                                            <p:tgtEl>
                                              <p:spTgt spid="78"/>
                                            </p:tgtEl>
                                          </p:cBhvr>
                                        </p:animEffect>
                                      </p:childTnLst>
                                    </p:cTn>
                                  </p:par>
                                  <p:par>
                                    <p:cTn id="60" presetID="35" presetClass="path" presetSubtype="0" accel="50000" decel="50000" fill="hold" grpId="2" nodeType="withEffect">
                                      <p:stCondLst>
                                        <p:cond delay="0"/>
                                      </p:stCondLst>
                                      <p:childTnLst>
                                        <p:animMotion origin="layout" path="M -3.88889E-6 2.46914E-7 L -0.10451 2.46914E-7 " pathEditMode="relative" rAng="0" ptsTypes="AA">
                                          <p:cBhvr>
                                            <p:cTn id="61" dur="1000" spd="-100000" fill="hold"/>
                                            <p:tgtEl>
                                              <p:spTgt spid="78"/>
                                            </p:tgtEl>
                                            <p:attrNameLst>
                                              <p:attrName>ppt_x</p:attrName>
                                              <p:attrName>ppt_y</p:attrName>
                                            </p:attrNameLst>
                                          </p:cBhvr>
                                          <p:rCtr x="-5226" y="0"/>
                                        </p:animMotion>
                                      </p:childTnLst>
                                    </p:cTn>
                                  </p:par>
                                </p:childTnLst>
                              </p:cTn>
                            </p:par>
                            <p:par>
                              <p:cTn id="62" fill="hold">
                                <p:stCondLst>
                                  <p:cond delay="5000"/>
                                </p:stCondLst>
                                <p:childTnLst>
                                  <p:par>
                                    <p:cTn id="63" presetID="53" presetClass="entr" presetSubtype="528"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p:cTn id="65" dur="500" fill="hold"/>
                                            <p:tgtEl>
                                              <p:spTgt spid="80"/>
                                            </p:tgtEl>
                                            <p:attrNameLst>
                                              <p:attrName>ppt_w</p:attrName>
                                            </p:attrNameLst>
                                          </p:cBhvr>
                                          <p:tavLst>
                                            <p:tav tm="0">
                                              <p:val>
                                                <p:fltVal val="0"/>
                                              </p:val>
                                            </p:tav>
                                            <p:tav tm="100000">
                                              <p:val>
                                                <p:strVal val="#ppt_w"/>
                                              </p:val>
                                            </p:tav>
                                          </p:tavLst>
                                        </p:anim>
                                        <p:anim calcmode="lin" valueType="num">
                                          <p:cBhvr>
                                            <p:cTn id="66" dur="500" fill="hold"/>
                                            <p:tgtEl>
                                              <p:spTgt spid="80"/>
                                            </p:tgtEl>
                                            <p:attrNameLst>
                                              <p:attrName>ppt_h</p:attrName>
                                            </p:attrNameLst>
                                          </p:cBhvr>
                                          <p:tavLst>
                                            <p:tav tm="0">
                                              <p:val>
                                                <p:fltVal val="0"/>
                                              </p:val>
                                            </p:tav>
                                            <p:tav tm="100000">
                                              <p:val>
                                                <p:strVal val="#ppt_h"/>
                                              </p:val>
                                            </p:tav>
                                          </p:tavLst>
                                        </p:anim>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fltVal val="0.5"/>
                                              </p:val>
                                            </p:tav>
                                            <p:tav tm="100000">
                                              <p:val>
                                                <p:strVal val="#ppt_x"/>
                                              </p:val>
                                            </p:tav>
                                          </p:tavLst>
                                        </p:anim>
                                        <p:anim calcmode="lin" valueType="num">
                                          <p:cBhvr>
                                            <p:cTn id="69" dur="500" fill="hold"/>
                                            <p:tgtEl>
                                              <p:spTgt spid="80"/>
                                            </p:tgtEl>
                                            <p:attrNameLst>
                                              <p:attrName>ppt_y</p:attrName>
                                            </p:attrNameLst>
                                          </p:cBhvr>
                                          <p:tavLst>
                                            <p:tav tm="0">
                                              <p:val>
                                                <p:fltVal val="0.5"/>
                                              </p:val>
                                            </p:tav>
                                            <p:tav tm="100000">
                                              <p:val>
                                                <p:strVal val="#ppt_y"/>
                                              </p:val>
                                            </p:tav>
                                          </p:tavLst>
                                        </p:anim>
                                      </p:childTnLst>
                                    </p:cTn>
                                  </p:par>
                                </p:childTnLst>
                              </p:cTn>
                            </p:par>
                            <p:par>
                              <p:cTn id="70" fill="hold">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p:tgtEl>
                                              <p:spTgt spid="79"/>
                                            </p:tgtEl>
                                            <p:attrNameLst>
                                              <p:attrName>ppt_x</p:attrName>
                                            </p:attrNameLst>
                                          </p:cBhvr>
                                          <p:tavLst>
                                            <p:tav tm="0">
                                              <p:val>
                                                <p:strVal val="#ppt_x-#ppt_w*1.125000"/>
                                              </p:val>
                                            </p:tav>
                                            <p:tav tm="100000">
                                              <p:val>
                                                <p:strVal val="#ppt_x"/>
                                              </p:val>
                                            </p:tav>
                                          </p:tavLst>
                                        </p:anim>
                                        <p:animEffect transition="in" filter="wipe(right)">
                                          <p:cBhvr>
                                            <p:cTn id="74" dur="500"/>
                                            <p:tgtEl>
                                              <p:spTgt spid="79"/>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childTnLst>
                                    </p:cTn>
                                  </p:par>
                                  <p:par>
                                    <p:cTn id="79" presetID="53" presetClass="entr" presetSubtype="16" fill="hold" grpId="1" nodeType="with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1000" fill="hold"/>
                                            <p:tgtEl>
                                              <p:spTgt spid="83"/>
                                            </p:tgtEl>
                                            <p:attrNameLst>
                                              <p:attrName>ppt_w</p:attrName>
                                            </p:attrNameLst>
                                          </p:cBhvr>
                                          <p:tavLst>
                                            <p:tav tm="0">
                                              <p:val>
                                                <p:fltVal val="0"/>
                                              </p:val>
                                            </p:tav>
                                            <p:tav tm="100000">
                                              <p:val>
                                                <p:strVal val="#ppt_w"/>
                                              </p:val>
                                            </p:tav>
                                          </p:tavLst>
                                        </p:anim>
                                        <p:anim calcmode="lin" valueType="num">
                                          <p:cBhvr>
                                            <p:cTn id="82" dur="1000" fill="hold"/>
                                            <p:tgtEl>
                                              <p:spTgt spid="83"/>
                                            </p:tgtEl>
                                            <p:attrNameLst>
                                              <p:attrName>ppt_h</p:attrName>
                                            </p:attrNameLst>
                                          </p:cBhvr>
                                          <p:tavLst>
                                            <p:tav tm="0">
                                              <p:val>
                                                <p:fltVal val="0"/>
                                              </p:val>
                                            </p:tav>
                                            <p:tav tm="100000">
                                              <p:val>
                                                <p:strVal val="#ppt_h"/>
                                              </p:val>
                                            </p:tav>
                                          </p:tavLst>
                                        </p:anim>
                                        <p:animEffect transition="in" filter="fade">
                                          <p:cBhvr>
                                            <p:cTn id="83" dur="1000"/>
                                            <p:tgtEl>
                                              <p:spTgt spid="83"/>
                                            </p:tgtEl>
                                          </p:cBhvr>
                                        </p:animEffect>
                                      </p:childTnLst>
                                    </p:cTn>
                                  </p:par>
                                  <p:par>
                                    <p:cTn id="84" presetID="35" presetClass="path" presetSubtype="0" accel="50000" decel="50000" fill="hold" grpId="2" nodeType="withEffect">
                                      <p:stCondLst>
                                        <p:cond delay="0"/>
                                      </p:stCondLst>
                                      <p:childTnLst>
                                        <p:animMotion origin="layout" path="M -3.88889E-6 2.46914E-7 L -0.10451 2.46914E-7 " pathEditMode="relative" rAng="0" ptsTypes="AA">
                                          <p:cBhvr>
                                            <p:cTn id="85" dur="1000" spd="-100000" fill="hold"/>
                                            <p:tgtEl>
                                              <p:spTgt spid="83"/>
                                            </p:tgtEl>
                                            <p:attrNameLst>
                                              <p:attrName>ppt_x</p:attrName>
                                              <p:attrName>ppt_y</p:attrName>
                                            </p:attrNameLst>
                                          </p:cBhvr>
                                          <p:rCtr x="-5226" y="0"/>
                                        </p:animMotion>
                                      </p:childTnLst>
                                    </p:cTn>
                                  </p:par>
                                </p:childTnLst>
                              </p:cTn>
                            </p:par>
                            <p:par>
                              <p:cTn id="86" fill="hold">
                                <p:stCondLst>
                                  <p:cond delay="7000"/>
                                </p:stCondLst>
                                <p:childTnLst>
                                  <p:par>
                                    <p:cTn id="87" presetID="53" presetClass="entr" presetSubtype="528"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 calcmode="lin" valueType="num">
                                          <p:cBhvr>
                                            <p:cTn id="89" dur="500" fill="hold"/>
                                            <p:tgtEl>
                                              <p:spTgt spid="85"/>
                                            </p:tgtEl>
                                            <p:attrNameLst>
                                              <p:attrName>ppt_w</p:attrName>
                                            </p:attrNameLst>
                                          </p:cBhvr>
                                          <p:tavLst>
                                            <p:tav tm="0">
                                              <p:val>
                                                <p:fltVal val="0"/>
                                              </p:val>
                                            </p:tav>
                                            <p:tav tm="100000">
                                              <p:val>
                                                <p:strVal val="#ppt_w"/>
                                              </p:val>
                                            </p:tav>
                                          </p:tavLst>
                                        </p:anim>
                                        <p:anim calcmode="lin" valueType="num">
                                          <p:cBhvr>
                                            <p:cTn id="90" dur="500" fill="hold"/>
                                            <p:tgtEl>
                                              <p:spTgt spid="85"/>
                                            </p:tgtEl>
                                            <p:attrNameLst>
                                              <p:attrName>ppt_h</p:attrName>
                                            </p:attrNameLst>
                                          </p:cBhvr>
                                          <p:tavLst>
                                            <p:tav tm="0">
                                              <p:val>
                                                <p:fltVal val="0"/>
                                              </p:val>
                                            </p:tav>
                                            <p:tav tm="100000">
                                              <p:val>
                                                <p:strVal val="#ppt_h"/>
                                              </p:val>
                                            </p:tav>
                                          </p:tavLst>
                                        </p:anim>
                                        <p:animEffect transition="in" filter="fade">
                                          <p:cBhvr>
                                            <p:cTn id="91" dur="500"/>
                                            <p:tgtEl>
                                              <p:spTgt spid="85"/>
                                            </p:tgtEl>
                                          </p:cBhvr>
                                        </p:animEffect>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fltVal val="0.5"/>
                                              </p:val>
                                            </p:tav>
                                            <p:tav tm="100000">
                                              <p:val>
                                                <p:strVal val="#ppt_y"/>
                                              </p:val>
                                            </p:tav>
                                          </p:tavLst>
                                        </p:anim>
                                      </p:childTnLst>
                                    </p:cTn>
                                  </p:par>
                                </p:childTnLst>
                              </p:cTn>
                            </p:par>
                            <p:par>
                              <p:cTn id="94" fill="hold">
                                <p:stCondLst>
                                  <p:cond delay="7500"/>
                                </p:stCondLst>
                                <p:childTnLst>
                                  <p:par>
                                    <p:cTn id="95" presetID="1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p:tgtEl>
                                              <p:spTgt spid="84"/>
                                            </p:tgtEl>
                                            <p:attrNameLst>
                                              <p:attrName>ppt_x</p:attrName>
                                            </p:attrNameLst>
                                          </p:cBhvr>
                                          <p:tavLst>
                                            <p:tav tm="0">
                                              <p:val>
                                                <p:strVal val="#ppt_x-#ppt_w*1.125000"/>
                                              </p:val>
                                            </p:tav>
                                            <p:tav tm="100000">
                                              <p:val>
                                                <p:strVal val="#ppt_x"/>
                                              </p:val>
                                            </p:tav>
                                          </p:tavLst>
                                        </p:anim>
                                        <p:animEffect transition="in" filter="wipe(right)">
                                          <p:cBhvr>
                                            <p:cTn id="98" dur="500"/>
                                            <p:tgtEl>
                                              <p:spTgt spid="84"/>
                                            </p:tgtEl>
                                          </p:cBhvr>
                                        </p:animEffect>
                                      </p:childTnLst>
                                    </p:cTn>
                                  </p:par>
                                </p:childTnLst>
                              </p:cTn>
                            </p:par>
                            <p:par>
                              <p:cTn id="99" fill="hold">
                                <p:stCondLst>
                                  <p:cond delay="8000"/>
                                </p:stCondLst>
                                <p:childTnLst>
                                  <p:par>
                                    <p:cTn id="100" presetID="10" presetClass="entr" presetSubtype="0"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childTnLst>
                                    </p:cTn>
                                  </p:par>
                                  <p:par>
                                    <p:cTn id="103" presetID="53" presetClass="entr" presetSubtype="16" fill="hold" grpId="1" nodeType="withEffect">
                                      <p:stCondLst>
                                        <p:cond delay="0"/>
                                      </p:stCondLst>
                                      <p:childTnLst>
                                        <p:set>
                                          <p:cBhvr>
                                            <p:cTn id="104" dur="1" fill="hold">
                                              <p:stCondLst>
                                                <p:cond delay="0"/>
                                              </p:stCondLst>
                                            </p:cTn>
                                            <p:tgtEl>
                                              <p:spTgt spid="88"/>
                                            </p:tgtEl>
                                            <p:attrNameLst>
                                              <p:attrName>style.visibility</p:attrName>
                                            </p:attrNameLst>
                                          </p:cBhvr>
                                          <p:to>
                                            <p:strVal val="visible"/>
                                          </p:to>
                                        </p:set>
                                        <p:anim calcmode="lin" valueType="num">
                                          <p:cBhvr>
                                            <p:cTn id="105" dur="1000" fill="hold"/>
                                            <p:tgtEl>
                                              <p:spTgt spid="88"/>
                                            </p:tgtEl>
                                            <p:attrNameLst>
                                              <p:attrName>ppt_w</p:attrName>
                                            </p:attrNameLst>
                                          </p:cBhvr>
                                          <p:tavLst>
                                            <p:tav tm="0">
                                              <p:val>
                                                <p:fltVal val="0"/>
                                              </p:val>
                                            </p:tav>
                                            <p:tav tm="100000">
                                              <p:val>
                                                <p:strVal val="#ppt_w"/>
                                              </p:val>
                                            </p:tav>
                                          </p:tavLst>
                                        </p:anim>
                                        <p:anim calcmode="lin" valueType="num">
                                          <p:cBhvr>
                                            <p:cTn id="106" dur="1000" fill="hold"/>
                                            <p:tgtEl>
                                              <p:spTgt spid="88"/>
                                            </p:tgtEl>
                                            <p:attrNameLst>
                                              <p:attrName>ppt_h</p:attrName>
                                            </p:attrNameLst>
                                          </p:cBhvr>
                                          <p:tavLst>
                                            <p:tav tm="0">
                                              <p:val>
                                                <p:fltVal val="0"/>
                                              </p:val>
                                            </p:tav>
                                            <p:tav tm="100000">
                                              <p:val>
                                                <p:strVal val="#ppt_h"/>
                                              </p:val>
                                            </p:tav>
                                          </p:tavLst>
                                        </p:anim>
                                        <p:animEffect transition="in" filter="fade">
                                          <p:cBhvr>
                                            <p:cTn id="107" dur="1000"/>
                                            <p:tgtEl>
                                              <p:spTgt spid="88"/>
                                            </p:tgtEl>
                                          </p:cBhvr>
                                        </p:animEffect>
                                      </p:childTnLst>
                                    </p:cTn>
                                  </p:par>
                                  <p:par>
                                    <p:cTn id="108" presetID="35" presetClass="path" presetSubtype="0" accel="50000" decel="50000" fill="hold" grpId="2" nodeType="withEffect">
                                      <p:stCondLst>
                                        <p:cond delay="0"/>
                                      </p:stCondLst>
                                      <p:childTnLst>
                                        <p:animMotion origin="layout" path="M -3.88889E-6 2.46914E-7 L -0.10451 2.46914E-7 " pathEditMode="relative" rAng="0" ptsTypes="AA">
                                          <p:cBhvr>
                                            <p:cTn id="109" dur="1000" spd="-100000" fill="hold"/>
                                            <p:tgtEl>
                                              <p:spTgt spid="88"/>
                                            </p:tgtEl>
                                            <p:attrNameLst>
                                              <p:attrName>ppt_x</p:attrName>
                                              <p:attrName>ppt_y</p:attrName>
                                            </p:attrNameLst>
                                          </p:cBhvr>
                                          <p:rCtr x="-5226" y="0"/>
                                        </p:animMotion>
                                      </p:childTnLst>
                                    </p:cTn>
                                  </p:par>
                                </p:childTnLst>
                              </p:cTn>
                            </p:par>
                            <p:par>
                              <p:cTn id="110" fill="hold">
                                <p:stCondLst>
                                  <p:cond delay="9000"/>
                                </p:stCondLst>
                                <p:childTnLst>
                                  <p:par>
                                    <p:cTn id="111" presetID="53" presetClass="entr" presetSubtype="528" fill="hold"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p:cTn id="113" dur="500" fill="hold"/>
                                            <p:tgtEl>
                                              <p:spTgt spid="90"/>
                                            </p:tgtEl>
                                            <p:attrNameLst>
                                              <p:attrName>ppt_w</p:attrName>
                                            </p:attrNameLst>
                                          </p:cBhvr>
                                          <p:tavLst>
                                            <p:tav tm="0">
                                              <p:val>
                                                <p:fltVal val="0"/>
                                              </p:val>
                                            </p:tav>
                                            <p:tav tm="100000">
                                              <p:val>
                                                <p:strVal val="#ppt_w"/>
                                              </p:val>
                                            </p:tav>
                                          </p:tavLst>
                                        </p:anim>
                                        <p:anim calcmode="lin" valueType="num">
                                          <p:cBhvr>
                                            <p:cTn id="114" dur="500" fill="hold"/>
                                            <p:tgtEl>
                                              <p:spTgt spid="90"/>
                                            </p:tgtEl>
                                            <p:attrNameLst>
                                              <p:attrName>ppt_h</p:attrName>
                                            </p:attrNameLst>
                                          </p:cBhvr>
                                          <p:tavLst>
                                            <p:tav tm="0">
                                              <p:val>
                                                <p:fltVal val="0"/>
                                              </p:val>
                                            </p:tav>
                                            <p:tav tm="100000">
                                              <p:val>
                                                <p:strVal val="#ppt_h"/>
                                              </p:val>
                                            </p:tav>
                                          </p:tavLst>
                                        </p:anim>
                                        <p:animEffect transition="in" filter="fade">
                                          <p:cBhvr>
                                            <p:cTn id="115" dur="500"/>
                                            <p:tgtEl>
                                              <p:spTgt spid="90"/>
                                            </p:tgtEl>
                                          </p:cBhvr>
                                        </p:animEffect>
                                        <p:anim calcmode="lin" valueType="num">
                                          <p:cBhvr>
                                            <p:cTn id="116" dur="500" fill="hold"/>
                                            <p:tgtEl>
                                              <p:spTgt spid="90"/>
                                            </p:tgtEl>
                                            <p:attrNameLst>
                                              <p:attrName>ppt_x</p:attrName>
                                            </p:attrNameLst>
                                          </p:cBhvr>
                                          <p:tavLst>
                                            <p:tav tm="0">
                                              <p:val>
                                                <p:fltVal val="0.5"/>
                                              </p:val>
                                            </p:tav>
                                            <p:tav tm="100000">
                                              <p:val>
                                                <p:strVal val="#ppt_x"/>
                                              </p:val>
                                            </p:tav>
                                          </p:tavLst>
                                        </p:anim>
                                        <p:anim calcmode="lin" valueType="num">
                                          <p:cBhvr>
                                            <p:cTn id="117" dur="500" fill="hold"/>
                                            <p:tgtEl>
                                              <p:spTgt spid="90"/>
                                            </p:tgtEl>
                                            <p:attrNameLst>
                                              <p:attrName>ppt_y</p:attrName>
                                            </p:attrNameLst>
                                          </p:cBhvr>
                                          <p:tavLst>
                                            <p:tav tm="0">
                                              <p:val>
                                                <p:fltVal val="0.5"/>
                                              </p:val>
                                            </p:tav>
                                            <p:tav tm="100000">
                                              <p:val>
                                                <p:strVal val="#ppt_y"/>
                                              </p:val>
                                            </p:tav>
                                          </p:tavLst>
                                        </p:anim>
                                      </p:childTnLst>
                                    </p:cTn>
                                  </p:par>
                                </p:childTnLst>
                              </p:cTn>
                            </p:par>
                            <p:par>
                              <p:cTn id="118" fill="hold">
                                <p:stCondLst>
                                  <p:cond delay="9500"/>
                                </p:stCondLst>
                                <p:childTnLst>
                                  <p:par>
                                    <p:cTn id="119" presetID="1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500"/>
                                            <p:tgtEl>
                                              <p:spTgt spid="89"/>
                                            </p:tgtEl>
                                            <p:attrNameLst>
                                              <p:attrName>ppt_x</p:attrName>
                                            </p:attrNameLst>
                                          </p:cBhvr>
                                          <p:tavLst>
                                            <p:tav tm="0">
                                              <p:val>
                                                <p:strVal val="#ppt_x-#ppt_w*1.125000"/>
                                              </p:val>
                                            </p:tav>
                                            <p:tav tm="100000">
                                              <p:val>
                                                <p:strVal val="#ppt_x"/>
                                              </p:val>
                                            </p:tav>
                                          </p:tavLst>
                                        </p:anim>
                                        <p:animEffect transition="in" filter="wipe(right)">
                                          <p:cBhvr>
                                            <p:cTn id="122" dur="500"/>
                                            <p:tgtEl>
                                              <p:spTgt spid="89"/>
                                            </p:tgtEl>
                                          </p:cBhvr>
                                        </p:animEffect>
                                      </p:childTnLst>
                                    </p:cTn>
                                  </p:par>
                                </p:childTnLst>
                              </p:cTn>
                            </p:par>
                            <p:par>
                              <p:cTn id="123" fill="hold">
                                <p:stCondLst>
                                  <p:cond delay="10000"/>
                                </p:stCondLst>
                                <p:childTnLst>
                                  <p:par>
                                    <p:cTn id="124" presetID="10" presetClass="entr" presetSubtype="0" fill="hold" grpId="0" nodeType="after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1000"/>
                                            <p:tgtEl>
                                              <p:spTgt spid="93"/>
                                            </p:tgtEl>
                                          </p:cBhvr>
                                        </p:animEffect>
                                      </p:childTnLst>
                                    </p:cTn>
                                  </p:par>
                                  <p:par>
                                    <p:cTn id="127" presetID="53" presetClass="entr" presetSubtype="16" fill="hold" grpId="1" nodeType="with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1000" fill="hold"/>
                                            <p:tgtEl>
                                              <p:spTgt spid="93"/>
                                            </p:tgtEl>
                                            <p:attrNameLst>
                                              <p:attrName>ppt_w</p:attrName>
                                            </p:attrNameLst>
                                          </p:cBhvr>
                                          <p:tavLst>
                                            <p:tav tm="0">
                                              <p:val>
                                                <p:fltVal val="0"/>
                                              </p:val>
                                            </p:tav>
                                            <p:tav tm="100000">
                                              <p:val>
                                                <p:strVal val="#ppt_w"/>
                                              </p:val>
                                            </p:tav>
                                          </p:tavLst>
                                        </p:anim>
                                        <p:anim calcmode="lin" valueType="num">
                                          <p:cBhvr>
                                            <p:cTn id="130" dur="1000" fill="hold"/>
                                            <p:tgtEl>
                                              <p:spTgt spid="93"/>
                                            </p:tgtEl>
                                            <p:attrNameLst>
                                              <p:attrName>ppt_h</p:attrName>
                                            </p:attrNameLst>
                                          </p:cBhvr>
                                          <p:tavLst>
                                            <p:tav tm="0">
                                              <p:val>
                                                <p:fltVal val="0"/>
                                              </p:val>
                                            </p:tav>
                                            <p:tav tm="100000">
                                              <p:val>
                                                <p:strVal val="#ppt_h"/>
                                              </p:val>
                                            </p:tav>
                                          </p:tavLst>
                                        </p:anim>
                                        <p:animEffect transition="in" filter="fade">
                                          <p:cBhvr>
                                            <p:cTn id="131" dur="1000"/>
                                            <p:tgtEl>
                                              <p:spTgt spid="93"/>
                                            </p:tgtEl>
                                          </p:cBhvr>
                                        </p:animEffect>
                                      </p:childTnLst>
                                    </p:cTn>
                                  </p:par>
                                  <p:par>
                                    <p:cTn id="132" presetID="35" presetClass="path" presetSubtype="0" accel="50000" decel="50000" fill="hold" grpId="2" nodeType="withEffect">
                                      <p:stCondLst>
                                        <p:cond delay="0"/>
                                      </p:stCondLst>
                                      <p:childTnLst>
                                        <p:animMotion origin="layout" path="M -3.88889E-6 2.46914E-7 L -0.10451 2.46914E-7 " pathEditMode="relative" rAng="0" ptsTypes="AA">
                                          <p:cBhvr>
                                            <p:cTn id="133" dur="1000" spd="-100000" fill="hold"/>
                                            <p:tgtEl>
                                              <p:spTgt spid="93"/>
                                            </p:tgtEl>
                                            <p:attrNameLst>
                                              <p:attrName>ppt_x</p:attrName>
                                              <p:attrName>ppt_y</p:attrName>
                                            </p:attrNameLst>
                                          </p:cBhvr>
                                          <p:rCtr x="-52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94" grpId="0" animBg="1"/>
          <p:bldP spid="106" grpId="0" animBg="1"/>
          <p:bldP spid="106" grpId="1" animBg="1"/>
          <p:bldP spid="106" grpId="2" animBg="1"/>
          <p:bldP spid="74" grpId="0" animBg="1"/>
          <p:bldP spid="78" grpId="0" animBg="1"/>
          <p:bldP spid="78" grpId="1" animBg="1"/>
          <p:bldP spid="78" grpId="2" animBg="1"/>
          <p:bldP spid="79" grpId="0" animBg="1"/>
          <p:bldP spid="83" grpId="0" animBg="1"/>
          <p:bldP spid="83" grpId="1" animBg="1"/>
          <p:bldP spid="83" grpId="2" animBg="1"/>
          <p:bldP spid="84" grpId="0" animBg="1"/>
          <p:bldP spid="88" grpId="0" animBg="1"/>
          <p:bldP spid="88" grpId="1" animBg="1"/>
          <p:bldP spid="88" grpId="2" animBg="1"/>
          <p:bldP spid="89" grpId="0" animBg="1"/>
          <p:bldP spid="93" grpId="0" animBg="1"/>
          <p:bldP spid="93" grpId="1" animBg="1"/>
          <p:bldP spid="93" grpId="2"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ppt_x"/>
                                              </p:val>
                                            </p:tav>
                                            <p:tav tm="100000">
                                              <p:val>
                                                <p:strVal val="#ppt_x"/>
                                              </p:val>
                                            </p:tav>
                                          </p:tavLst>
                                        </p:anim>
                                        <p:anim calcmode="lin" valueType="num">
                                          <p:cBhvr additive="base">
                                            <p:cTn id="13" dur="500" fill="hold"/>
                                            <p:tgtEl>
                                              <p:spTgt spid="6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anim calcmode="lin" valueType="num">
                                          <p:cBhvr>
                                            <p:cTn id="20" dur="500" fill="hold"/>
                                            <p:tgtEl>
                                              <p:spTgt spid="96"/>
                                            </p:tgtEl>
                                            <p:attrNameLst>
                                              <p:attrName>ppt_x</p:attrName>
                                            </p:attrNameLst>
                                          </p:cBhvr>
                                          <p:tavLst>
                                            <p:tav tm="0">
                                              <p:val>
                                                <p:fltVal val="0.5"/>
                                              </p:val>
                                            </p:tav>
                                            <p:tav tm="100000">
                                              <p:val>
                                                <p:strVal val="#ppt_x"/>
                                              </p:val>
                                            </p:tav>
                                          </p:tavLst>
                                        </p:anim>
                                        <p:anim calcmode="lin" valueType="num">
                                          <p:cBhvr>
                                            <p:cTn id="21" dur="500" fill="hold"/>
                                            <p:tgtEl>
                                              <p:spTgt spid="9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ppt_x</p:attrName>
                                            </p:attrNameLst>
                                          </p:cBhvr>
                                          <p:tavLst>
                                            <p:tav tm="0">
                                              <p:val>
                                                <p:strVal val="#ppt_x-#ppt_w*1.125000"/>
                                              </p:val>
                                            </p:tav>
                                            <p:tav tm="100000">
                                              <p:val>
                                                <p:strVal val="#ppt_x"/>
                                              </p:val>
                                            </p:tav>
                                          </p:tavLst>
                                        </p:anim>
                                        <p:animEffect transition="in" filter="wipe(right)">
                                          <p:cBhvr>
                                            <p:cTn id="26" dur="500"/>
                                            <p:tgtEl>
                                              <p:spTgt spid="9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1000"/>
                                            <p:tgtEl>
                                              <p:spTgt spid="106"/>
                                            </p:tgtEl>
                                          </p:cBhvr>
                                        </p:animEffect>
                                      </p:childTnLst>
                                    </p:cTn>
                                  </p:par>
                                  <p:par>
                                    <p:cTn id="31" presetID="53" presetClass="entr" presetSubtype="16" fill="hold" grpId="1" nodeType="withEffect">
                                      <p:stCondLst>
                                        <p:cond delay="0"/>
                                      </p:stCondLst>
                                      <p:childTnLst>
                                        <p:set>
                                          <p:cBhvr>
                                            <p:cTn id="32" dur="1" fill="hold">
                                              <p:stCondLst>
                                                <p:cond delay="0"/>
                                              </p:stCondLst>
                                            </p:cTn>
                                            <p:tgtEl>
                                              <p:spTgt spid="106"/>
                                            </p:tgtEl>
                                            <p:attrNameLst>
                                              <p:attrName>style.visibility</p:attrName>
                                            </p:attrNameLst>
                                          </p:cBhvr>
                                          <p:to>
                                            <p:strVal val="visible"/>
                                          </p:to>
                                        </p:set>
                                        <p:anim calcmode="lin" valueType="num">
                                          <p:cBhvr>
                                            <p:cTn id="33" dur="1000" fill="hold"/>
                                            <p:tgtEl>
                                              <p:spTgt spid="106"/>
                                            </p:tgtEl>
                                            <p:attrNameLst>
                                              <p:attrName>ppt_w</p:attrName>
                                            </p:attrNameLst>
                                          </p:cBhvr>
                                          <p:tavLst>
                                            <p:tav tm="0">
                                              <p:val>
                                                <p:fltVal val="0"/>
                                              </p:val>
                                            </p:tav>
                                            <p:tav tm="100000">
                                              <p:val>
                                                <p:strVal val="#ppt_w"/>
                                              </p:val>
                                            </p:tav>
                                          </p:tavLst>
                                        </p:anim>
                                        <p:anim calcmode="lin" valueType="num">
                                          <p:cBhvr>
                                            <p:cTn id="34" dur="1000" fill="hold"/>
                                            <p:tgtEl>
                                              <p:spTgt spid="106"/>
                                            </p:tgtEl>
                                            <p:attrNameLst>
                                              <p:attrName>ppt_h</p:attrName>
                                            </p:attrNameLst>
                                          </p:cBhvr>
                                          <p:tavLst>
                                            <p:tav tm="0">
                                              <p:val>
                                                <p:fltVal val="0"/>
                                              </p:val>
                                            </p:tav>
                                            <p:tav tm="100000">
                                              <p:val>
                                                <p:strVal val="#ppt_h"/>
                                              </p:val>
                                            </p:tav>
                                          </p:tavLst>
                                        </p:anim>
                                        <p:animEffect transition="in" filter="fade">
                                          <p:cBhvr>
                                            <p:cTn id="35" dur="1000"/>
                                            <p:tgtEl>
                                              <p:spTgt spid="106"/>
                                            </p:tgtEl>
                                          </p:cBhvr>
                                        </p:animEffect>
                                      </p:childTnLst>
                                    </p:cTn>
                                  </p:par>
                                  <p:par>
                                    <p:cTn id="36" presetID="35" presetClass="path" presetSubtype="0" accel="50000" decel="50000" fill="hold" grpId="2" nodeType="withEffect">
                                      <p:stCondLst>
                                        <p:cond delay="0"/>
                                      </p:stCondLst>
                                      <p:childTnLst>
                                        <p:animMotion origin="layout" path="M -3.88889E-6 2.46914E-7 L -0.10451 2.46914E-7 " pathEditMode="relative" rAng="0" ptsTypes="AA">
                                          <p:cBhvr>
                                            <p:cTn id="37" dur="1000" spd="-100000" fill="hold"/>
                                            <p:tgtEl>
                                              <p:spTgt spid="106"/>
                                            </p:tgtEl>
                                            <p:attrNameLst>
                                              <p:attrName>ppt_x</p:attrName>
                                              <p:attrName>ppt_y</p:attrName>
                                            </p:attrNameLst>
                                          </p:cBhvr>
                                          <p:rCtr x="-5226" y="0"/>
                                        </p:animMotion>
                                      </p:childTnLst>
                                    </p:cTn>
                                  </p:par>
                                </p:childTnLst>
                              </p:cTn>
                            </p:par>
                            <p:par>
                              <p:cTn id="38" fill="hold">
                                <p:stCondLst>
                                  <p:cond delay="3000"/>
                                </p:stCondLst>
                                <p:childTnLst>
                                  <p:par>
                                    <p:cTn id="39" presetID="53" presetClass="entr" presetSubtype="528" fill="hold" nodeType="after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p:cTn id="41" dur="500" fill="hold"/>
                                            <p:tgtEl>
                                              <p:spTgt spid="75"/>
                                            </p:tgtEl>
                                            <p:attrNameLst>
                                              <p:attrName>ppt_w</p:attrName>
                                            </p:attrNameLst>
                                          </p:cBhvr>
                                          <p:tavLst>
                                            <p:tav tm="0">
                                              <p:val>
                                                <p:fltVal val="0"/>
                                              </p:val>
                                            </p:tav>
                                            <p:tav tm="100000">
                                              <p:val>
                                                <p:strVal val="#ppt_w"/>
                                              </p:val>
                                            </p:tav>
                                          </p:tavLst>
                                        </p:anim>
                                        <p:anim calcmode="lin" valueType="num">
                                          <p:cBhvr>
                                            <p:cTn id="42" dur="500" fill="hold"/>
                                            <p:tgtEl>
                                              <p:spTgt spid="75"/>
                                            </p:tgtEl>
                                            <p:attrNameLst>
                                              <p:attrName>ppt_h</p:attrName>
                                            </p:attrNameLst>
                                          </p:cBhvr>
                                          <p:tavLst>
                                            <p:tav tm="0">
                                              <p:val>
                                                <p:fltVal val="0"/>
                                              </p:val>
                                            </p:tav>
                                            <p:tav tm="100000">
                                              <p:val>
                                                <p:strVal val="#ppt_h"/>
                                              </p:val>
                                            </p:tav>
                                          </p:tavLst>
                                        </p:anim>
                                        <p:animEffect transition="in" filter="fade">
                                          <p:cBhvr>
                                            <p:cTn id="43" dur="500"/>
                                            <p:tgtEl>
                                              <p:spTgt spid="75"/>
                                            </p:tgtEl>
                                          </p:cBhvr>
                                        </p:animEffect>
                                        <p:anim calcmode="lin" valueType="num">
                                          <p:cBhvr>
                                            <p:cTn id="44" dur="500" fill="hold"/>
                                            <p:tgtEl>
                                              <p:spTgt spid="75"/>
                                            </p:tgtEl>
                                            <p:attrNameLst>
                                              <p:attrName>ppt_x</p:attrName>
                                            </p:attrNameLst>
                                          </p:cBhvr>
                                          <p:tavLst>
                                            <p:tav tm="0">
                                              <p:val>
                                                <p:fltVal val="0.5"/>
                                              </p:val>
                                            </p:tav>
                                            <p:tav tm="100000">
                                              <p:val>
                                                <p:strVal val="#ppt_x"/>
                                              </p:val>
                                            </p:tav>
                                          </p:tavLst>
                                        </p:anim>
                                        <p:anim calcmode="lin" valueType="num">
                                          <p:cBhvr>
                                            <p:cTn id="45" dur="500" fill="hold"/>
                                            <p:tgtEl>
                                              <p:spTgt spid="75"/>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12" presetClass="entr" presetSubtype="8" fill="hold" grpId="0" nodeType="afterEffect">
                                      <p:stCondLst>
                                        <p:cond delay="0"/>
                                      </p:stCondLst>
                                      <p:childTnLst>
                                        <p:set>
                                          <p:cBhvr>
                                            <p:cTn id="48" dur="1" fill="hold">
                                              <p:stCondLst>
                                                <p:cond delay="0"/>
                                              </p:stCondLst>
                                            </p:cTn>
                                            <p:tgtEl>
                                              <p:spTgt spid="74"/>
                                            </p:tgtEl>
                                            <p:attrNameLst>
                                              <p:attrName>style.visibility</p:attrName>
                                            </p:attrNameLst>
                                          </p:cBhvr>
                                          <p:to>
                                            <p:strVal val="visible"/>
                                          </p:to>
                                        </p:set>
                                        <p:anim calcmode="lin" valueType="num">
                                          <p:cBhvr additive="base">
                                            <p:cTn id="49" dur="500"/>
                                            <p:tgtEl>
                                              <p:spTgt spid="74"/>
                                            </p:tgtEl>
                                            <p:attrNameLst>
                                              <p:attrName>ppt_x</p:attrName>
                                            </p:attrNameLst>
                                          </p:cBhvr>
                                          <p:tavLst>
                                            <p:tav tm="0">
                                              <p:val>
                                                <p:strVal val="#ppt_x-#ppt_w*1.125000"/>
                                              </p:val>
                                            </p:tav>
                                            <p:tav tm="100000">
                                              <p:val>
                                                <p:strVal val="#ppt_x"/>
                                              </p:val>
                                            </p:tav>
                                          </p:tavLst>
                                        </p:anim>
                                        <p:animEffect transition="in" filter="wipe(right)">
                                          <p:cBhvr>
                                            <p:cTn id="50" dur="500"/>
                                            <p:tgtEl>
                                              <p:spTgt spid="74"/>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1000"/>
                                            <p:tgtEl>
                                              <p:spTgt spid="78"/>
                                            </p:tgtEl>
                                          </p:cBhvr>
                                        </p:animEffect>
                                      </p:childTnLst>
                                    </p:cTn>
                                  </p:par>
                                  <p:par>
                                    <p:cTn id="55" presetID="53" presetClass="entr" presetSubtype="16" fill="hold" grpId="1" nodeType="with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1000" fill="hold"/>
                                            <p:tgtEl>
                                              <p:spTgt spid="78"/>
                                            </p:tgtEl>
                                            <p:attrNameLst>
                                              <p:attrName>ppt_w</p:attrName>
                                            </p:attrNameLst>
                                          </p:cBhvr>
                                          <p:tavLst>
                                            <p:tav tm="0">
                                              <p:val>
                                                <p:fltVal val="0"/>
                                              </p:val>
                                            </p:tav>
                                            <p:tav tm="100000">
                                              <p:val>
                                                <p:strVal val="#ppt_w"/>
                                              </p:val>
                                            </p:tav>
                                          </p:tavLst>
                                        </p:anim>
                                        <p:anim calcmode="lin" valueType="num">
                                          <p:cBhvr>
                                            <p:cTn id="58" dur="1000" fill="hold"/>
                                            <p:tgtEl>
                                              <p:spTgt spid="78"/>
                                            </p:tgtEl>
                                            <p:attrNameLst>
                                              <p:attrName>ppt_h</p:attrName>
                                            </p:attrNameLst>
                                          </p:cBhvr>
                                          <p:tavLst>
                                            <p:tav tm="0">
                                              <p:val>
                                                <p:fltVal val="0"/>
                                              </p:val>
                                            </p:tav>
                                            <p:tav tm="100000">
                                              <p:val>
                                                <p:strVal val="#ppt_h"/>
                                              </p:val>
                                            </p:tav>
                                          </p:tavLst>
                                        </p:anim>
                                        <p:animEffect transition="in" filter="fade">
                                          <p:cBhvr>
                                            <p:cTn id="59" dur="1000"/>
                                            <p:tgtEl>
                                              <p:spTgt spid="78"/>
                                            </p:tgtEl>
                                          </p:cBhvr>
                                        </p:animEffect>
                                      </p:childTnLst>
                                    </p:cTn>
                                  </p:par>
                                  <p:par>
                                    <p:cTn id="60" presetID="35" presetClass="path" presetSubtype="0" accel="50000" decel="50000" fill="hold" grpId="2" nodeType="withEffect">
                                      <p:stCondLst>
                                        <p:cond delay="0"/>
                                      </p:stCondLst>
                                      <p:childTnLst>
                                        <p:animMotion origin="layout" path="M -3.88889E-6 2.46914E-7 L -0.10451 2.46914E-7 " pathEditMode="relative" rAng="0" ptsTypes="AA">
                                          <p:cBhvr>
                                            <p:cTn id="61" dur="1000" spd="-100000" fill="hold"/>
                                            <p:tgtEl>
                                              <p:spTgt spid="78"/>
                                            </p:tgtEl>
                                            <p:attrNameLst>
                                              <p:attrName>ppt_x</p:attrName>
                                              <p:attrName>ppt_y</p:attrName>
                                            </p:attrNameLst>
                                          </p:cBhvr>
                                          <p:rCtr x="-5226" y="0"/>
                                        </p:animMotion>
                                      </p:childTnLst>
                                    </p:cTn>
                                  </p:par>
                                </p:childTnLst>
                              </p:cTn>
                            </p:par>
                            <p:par>
                              <p:cTn id="62" fill="hold">
                                <p:stCondLst>
                                  <p:cond delay="5000"/>
                                </p:stCondLst>
                                <p:childTnLst>
                                  <p:par>
                                    <p:cTn id="63" presetID="53" presetClass="entr" presetSubtype="528"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p:cTn id="65" dur="500" fill="hold"/>
                                            <p:tgtEl>
                                              <p:spTgt spid="80"/>
                                            </p:tgtEl>
                                            <p:attrNameLst>
                                              <p:attrName>ppt_w</p:attrName>
                                            </p:attrNameLst>
                                          </p:cBhvr>
                                          <p:tavLst>
                                            <p:tav tm="0">
                                              <p:val>
                                                <p:fltVal val="0"/>
                                              </p:val>
                                            </p:tav>
                                            <p:tav tm="100000">
                                              <p:val>
                                                <p:strVal val="#ppt_w"/>
                                              </p:val>
                                            </p:tav>
                                          </p:tavLst>
                                        </p:anim>
                                        <p:anim calcmode="lin" valueType="num">
                                          <p:cBhvr>
                                            <p:cTn id="66" dur="500" fill="hold"/>
                                            <p:tgtEl>
                                              <p:spTgt spid="80"/>
                                            </p:tgtEl>
                                            <p:attrNameLst>
                                              <p:attrName>ppt_h</p:attrName>
                                            </p:attrNameLst>
                                          </p:cBhvr>
                                          <p:tavLst>
                                            <p:tav tm="0">
                                              <p:val>
                                                <p:fltVal val="0"/>
                                              </p:val>
                                            </p:tav>
                                            <p:tav tm="100000">
                                              <p:val>
                                                <p:strVal val="#ppt_h"/>
                                              </p:val>
                                            </p:tav>
                                          </p:tavLst>
                                        </p:anim>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fltVal val="0.5"/>
                                              </p:val>
                                            </p:tav>
                                            <p:tav tm="100000">
                                              <p:val>
                                                <p:strVal val="#ppt_x"/>
                                              </p:val>
                                            </p:tav>
                                          </p:tavLst>
                                        </p:anim>
                                        <p:anim calcmode="lin" valueType="num">
                                          <p:cBhvr>
                                            <p:cTn id="69" dur="500" fill="hold"/>
                                            <p:tgtEl>
                                              <p:spTgt spid="80"/>
                                            </p:tgtEl>
                                            <p:attrNameLst>
                                              <p:attrName>ppt_y</p:attrName>
                                            </p:attrNameLst>
                                          </p:cBhvr>
                                          <p:tavLst>
                                            <p:tav tm="0">
                                              <p:val>
                                                <p:fltVal val="0.5"/>
                                              </p:val>
                                            </p:tav>
                                            <p:tav tm="100000">
                                              <p:val>
                                                <p:strVal val="#ppt_y"/>
                                              </p:val>
                                            </p:tav>
                                          </p:tavLst>
                                        </p:anim>
                                      </p:childTnLst>
                                    </p:cTn>
                                  </p:par>
                                </p:childTnLst>
                              </p:cTn>
                            </p:par>
                            <p:par>
                              <p:cTn id="70" fill="hold">
                                <p:stCondLst>
                                  <p:cond delay="5500"/>
                                </p:stCondLst>
                                <p:childTnLst>
                                  <p:par>
                                    <p:cTn id="71" presetID="12" presetClass="entr" presetSubtype="8" fill="hold" grpId="0" nodeType="after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500"/>
                                            <p:tgtEl>
                                              <p:spTgt spid="79"/>
                                            </p:tgtEl>
                                            <p:attrNameLst>
                                              <p:attrName>ppt_x</p:attrName>
                                            </p:attrNameLst>
                                          </p:cBhvr>
                                          <p:tavLst>
                                            <p:tav tm="0">
                                              <p:val>
                                                <p:strVal val="#ppt_x-#ppt_w*1.125000"/>
                                              </p:val>
                                            </p:tav>
                                            <p:tav tm="100000">
                                              <p:val>
                                                <p:strVal val="#ppt_x"/>
                                              </p:val>
                                            </p:tav>
                                          </p:tavLst>
                                        </p:anim>
                                        <p:animEffect transition="in" filter="wipe(right)">
                                          <p:cBhvr>
                                            <p:cTn id="74" dur="500"/>
                                            <p:tgtEl>
                                              <p:spTgt spid="79"/>
                                            </p:tgtEl>
                                          </p:cBhvr>
                                        </p:animEffect>
                                      </p:childTnLst>
                                    </p:cTn>
                                  </p:par>
                                </p:childTnLst>
                              </p:cTn>
                            </p:par>
                            <p:par>
                              <p:cTn id="75" fill="hold">
                                <p:stCondLst>
                                  <p:cond delay="6000"/>
                                </p:stCondLst>
                                <p:childTnLst>
                                  <p:par>
                                    <p:cTn id="76" presetID="10" presetClass="entr" presetSubtype="0" fill="hold" grpId="0"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childTnLst>
                                    </p:cTn>
                                  </p:par>
                                  <p:par>
                                    <p:cTn id="79" presetID="53" presetClass="entr" presetSubtype="16" fill="hold" grpId="1" nodeType="with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p:cTn id="81" dur="1000" fill="hold"/>
                                            <p:tgtEl>
                                              <p:spTgt spid="83"/>
                                            </p:tgtEl>
                                            <p:attrNameLst>
                                              <p:attrName>ppt_w</p:attrName>
                                            </p:attrNameLst>
                                          </p:cBhvr>
                                          <p:tavLst>
                                            <p:tav tm="0">
                                              <p:val>
                                                <p:fltVal val="0"/>
                                              </p:val>
                                            </p:tav>
                                            <p:tav tm="100000">
                                              <p:val>
                                                <p:strVal val="#ppt_w"/>
                                              </p:val>
                                            </p:tav>
                                          </p:tavLst>
                                        </p:anim>
                                        <p:anim calcmode="lin" valueType="num">
                                          <p:cBhvr>
                                            <p:cTn id="82" dur="1000" fill="hold"/>
                                            <p:tgtEl>
                                              <p:spTgt spid="83"/>
                                            </p:tgtEl>
                                            <p:attrNameLst>
                                              <p:attrName>ppt_h</p:attrName>
                                            </p:attrNameLst>
                                          </p:cBhvr>
                                          <p:tavLst>
                                            <p:tav tm="0">
                                              <p:val>
                                                <p:fltVal val="0"/>
                                              </p:val>
                                            </p:tav>
                                            <p:tav tm="100000">
                                              <p:val>
                                                <p:strVal val="#ppt_h"/>
                                              </p:val>
                                            </p:tav>
                                          </p:tavLst>
                                        </p:anim>
                                        <p:animEffect transition="in" filter="fade">
                                          <p:cBhvr>
                                            <p:cTn id="83" dur="1000"/>
                                            <p:tgtEl>
                                              <p:spTgt spid="83"/>
                                            </p:tgtEl>
                                          </p:cBhvr>
                                        </p:animEffect>
                                      </p:childTnLst>
                                    </p:cTn>
                                  </p:par>
                                  <p:par>
                                    <p:cTn id="84" presetID="35" presetClass="path" presetSubtype="0" accel="50000" decel="50000" fill="hold" grpId="2" nodeType="withEffect">
                                      <p:stCondLst>
                                        <p:cond delay="0"/>
                                      </p:stCondLst>
                                      <p:childTnLst>
                                        <p:animMotion origin="layout" path="M -3.88889E-6 2.46914E-7 L -0.10451 2.46914E-7 " pathEditMode="relative" rAng="0" ptsTypes="AA">
                                          <p:cBhvr>
                                            <p:cTn id="85" dur="1000" spd="-100000" fill="hold"/>
                                            <p:tgtEl>
                                              <p:spTgt spid="83"/>
                                            </p:tgtEl>
                                            <p:attrNameLst>
                                              <p:attrName>ppt_x</p:attrName>
                                              <p:attrName>ppt_y</p:attrName>
                                            </p:attrNameLst>
                                          </p:cBhvr>
                                          <p:rCtr x="-5226" y="0"/>
                                        </p:animMotion>
                                      </p:childTnLst>
                                    </p:cTn>
                                  </p:par>
                                </p:childTnLst>
                              </p:cTn>
                            </p:par>
                            <p:par>
                              <p:cTn id="86" fill="hold">
                                <p:stCondLst>
                                  <p:cond delay="7000"/>
                                </p:stCondLst>
                                <p:childTnLst>
                                  <p:par>
                                    <p:cTn id="87" presetID="53" presetClass="entr" presetSubtype="528"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 calcmode="lin" valueType="num">
                                          <p:cBhvr>
                                            <p:cTn id="89" dur="500" fill="hold"/>
                                            <p:tgtEl>
                                              <p:spTgt spid="85"/>
                                            </p:tgtEl>
                                            <p:attrNameLst>
                                              <p:attrName>ppt_w</p:attrName>
                                            </p:attrNameLst>
                                          </p:cBhvr>
                                          <p:tavLst>
                                            <p:tav tm="0">
                                              <p:val>
                                                <p:fltVal val="0"/>
                                              </p:val>
                                            </p:tav>
                                            <p:tav tm="100000">
                                              <p:val>
                                                <p:strVal val="#ppt_w"/>
                                              </p:val>
                                            </p:tav>
                                          </p:tavLst>
                                        </p:anim>
                                        <p:anim calcmode="lin" valueType="num">
                                          <p:cBhvr>
                                            <p:cTn id="90" dur="500" fill="hold"/>
                                            <p:tgtEl>
                                              <p:spTgt spid="85"/>
                                            </p:tgtEl>
                                            <p:attrNameLst>
                                              <p:attrName>ppt_h</p:attrName>
                                            </p:attrNameLst>
                                          </p:cBhvr>
                                          <p:tavLst>
                                            <p:tav tm="0">
                                              <p:val>
                                                <p:fltVal val="0"/>
                                              </p:val>
                                            </p:tav>
                                            <p:tav tm="100000">
                                              <p:val>
                                                <p:strVal val="#ppt_h"/>
                                              </p:val>
                                            </p:tav>
                                          </p:tavLst>
                                        </p:anim>
                                        <p:animEffect transition="in" filter="fade">
                                          <p:cBhvr>
                                            <p:cTn id="91" dur="500"/>
                                            <p:tgtEl>
                                              <p:spTgt spid="85"/>
                                            </p:tgtEl>
                                          </p:cBhvr>
                                        </p:animEffect>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fltVal val="0.5"/>
                                              </p:val>
                                            </p:tav>
                                            <p:tav tm="100000">
                                              <p:val>
                                                <p:strVal val="#ppt_y"/>
                                              </p:val>
                                            </p:tav>
                                          </p:tavLst>
                                        </p:anim>
                                      </p:childTnLst>
                                    </p:cTn>
                                  </p:par>
                                </p:childTnLst>
                              </p:cTn>
                            </p:par>
                            <p:par>
                              <p:cTn id="94" fill="hold">
                                <p:stCondLst>
                                  <p:cond delay="7500"/>
                                </p:stCondLst>
                                <p:childTnLst>
                                  <p:par>
                                    <p:cTn id="95" presetID="1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p:tgtEl>
                                              <p:spTgt spid="84"/>
                                            </p:tgtEl>
                                            <p:attrNameLst>
                                              <p:attrName>ppt_x</p:attrName>
                                            </p:attrNameLst>
                                          </p:cBhvr>
                                          <p:tavLst>
                                            <p:tav tm="0">
                                              <p:val>
                                                <p:strVal val="#ppt_x-#ppt_w*1.125000"/>
                                              </p:val>
                                            </p:tav>
                                            <p:tav tm="100000">
                                              <p:val>
                                                <p:strVal val="#ppt_x"/>
                                              </p:val>
                                            </p:tav>
                                          </p:tavLst>
                                        </p:anim>
                                        <p:animEffect transition="in" filter="wipe(right)">
                                          <p:cBhvr>
                                            <p:cTn id="98" dur="500"/>
                                            <p:tgtEl>
                                              <p:spTgt spid="84"/>
                                            </p:tgtEl>
                                          </p:cBhvr>
                                        </p:animEffect>
                                      </p:childTnLst>
                                    </p:cTn>
                                  </p:par>
                                </p:childTnLst>
                              </p:cTn>
                            </p:par>
                            <p:par>
                              <p:cTn id="99" fill="hold">
                                <p:stCondLst>
                                  <p:cond delay="8000"/>
                                </p:stCondLst>
                                <p:childTnLst>
                                  <p:par>
                                    <p:cTn id="100" presetID="10" presetClass="entr" presetSubtype="0" fill="hold" grpId="0" nodeType="afterEffect">
                                      <p:stCondLst>
                                        <p:cond delay="0"/>
                                      </p:stCondLst>
                                      <p:childTnLst>
                                        <p:set>
                                          <p:cBhvr>
                                            <p:cTn id="101" dur="1" fill="hold">
                                              <p:stCondLst>
                                                <p:cond delay="0"/>
                                              </p:stCondLst>
                                            </p:cTn>
                                            <p:tgtEl>
                                              <p:spTgt spid="88"/>
                                            </p:tgtEl>
                                            <p:attrNameLst>
                                              <p:attrName>style.visibility</p:attrName>
                                            </p:attrNameLst>
                                          </p:cBhvr>
                                          <p:to>
                                            <p:strVal val="visible"/>
                                          </p:to>
                                        </p:set>
                                        <p:animEffect transition="in" filter="fade">
                                          <p:cBhvr>
                                            <p:cTn id="102" dur="1000"/>
                                            <p:tgtEl>
                                              <p:spTgt spid="88"/>
                                            </p:tgtEl>
                                          </p:cBhvr>
                                        </p:animEffect>
                                      </p:childTnLst>
                                    </p:cTn>
                                  </p:par>
                                  <p:par>
                                    <p:cTn id="103" presetID="53" presetClass="entr" presetSubtype="16" fill="hold" grpId="1" nodeType="withEffect">
                                      <p:stCondLst>
                                        <p:cond delay="0"/>
                                      </p:stCondLst>
                                      <p:childTnLst>
                                        <p:set>
                                          <p:cBhvr>
                                            <p:cTn id="104" dur="1" fill="hold">
                                              <p:stCondLst>
                                                <p:cond delay="0"/>
                                              </p:stCondLst>
                                            </p:cTn>
                                            <p:tgtEl>
                                              <p:spTgt spid="88"/>
                                            </p:tgtEl>
                                            <p:attrNameLst>
                                              <p:attrName>style.visibility</p:attrName>
                                            </p:attrNameLst>
                                          </p:cBhvr>
                                          <p:to>
                                            <p:strVal val="visible"/>
                                          </p:to>
                                        </p:set>
                                        <p:anim calcmode="lin" valueType="num">
                                          <p:cBhvr>
                                            <p:cTn id="105" dur="1000" fill="hold"/>
                                            <p:tgtEl>
                                              <p:spTgt spid="88"/>
                                            </p:tgtEl>
                                            <p:attrNameLst>
                                              <p:attrName>ppt_w</p:attrName>
                                            </p:attrNameLst>
                                          </p:cBhvr>
                                          <p:tavLst>
                                            <p:tav tm="0">
                                              <p:val>
                                                <p:fltVal val="0"/>
                                              </p:val>
                                            </p:tav>
                                            <p:tav tm="100000">
                                              <p:val>
                                                <p:strVal val="#ppt_w"/>
                                              </p:val>
                                            </p:tav>
                                          </p:tavLst>
                                        </p:anim>
                                        <p:anim calcmode="lin" valueType="num">
                                          <p:cBhvr>
                                            <p:cTn id="106" dur="1000" fill="hold"/>
                                            <p:tgtEl>
                                              <p:spTgt spid="88"/>
                                            </p:tgtEl>
                                            <p:attrNameLst>
                                              <p:attrName>ppt_h</p:attrName>
                                            </p:attrNameLst>
                                          </p:cBhvr>
                                          <p:tavLst>
                                            <p:tav tm="0">
                                              <p:val>
                                                <p:fltVal val="0"/>
                                              </p:val>
                                            </p:tav>
                                            <p:tav tm="100000">
                                              <p:val>
                                                <p:strVal val="#ppt_h"/>
                                              </p:val>
                                            </p:tav>
                                          </p:tavLst>
                                        </p:anim>
                                        <p:animEffect transition="in" filter="fade">
                                          <p:cBhvr>
                                            <p:cTn id="107" dur="1000"/>
                                            <p:tgtEl>
                                              <p:spTgt spid="88"/>
                                            </p:tgtEl>
                                          </p:cBhvr>
                                        </p:animEffect>
                                      </p:childTnLst>
                                    </p:cTn>
                                  </p:par>
                                  <p:par>
                                    <p:cTn id="108" presetID="35" presetClass="path" presetSubtype="0" accel="50000" decel="50000" fill="hold" grpId="2" nodeType="withEffect">
                                      <p:stCondLst>
                                        <p:cond delay="0"/>
                                      </p:stCondLst>
                                      <p:childTnLst>
                                        <p:animMotion origin="layout" path="M -3.88889E-6 2.46914E-7 L -0.10451 2.46914E-7 " pathEditMode="relative" rAng="0" ptsTypes="AA">
                                          <p:cBhvr>
                                            <p:cTn id="109" dur="1000" spd="-100000" fill="hold"/>
                                            <p:tgtEl>
                                              <p:spTgt spid="88"/>
                                            </p:tgtEl>
                                            <p:attrNameLst>
                                              <p:attrName>ppt_x</p:attrName>
                                              <p:attrName>ppt_y</p:attrName>
                                            </p:attrNameLst>
                                          </p:cBhvr>
                                          <p:rCtr x="-5226" y="0"/>
                                        </p:animMotion>
                                      </p:childTnLst>
                                    </p:cTn>
                                  </p:par>
                                </p:childTnLst>
                              </p:cTn>
                            </p:par>
                            <p:par>
                              <p:cTn id="110" fill="hold">
                                <p:stCondLst>
                                  <p:cond delay="9000"/>
                                </p:stCondLst>
                                <p:childTnLst>
                                  <p:par>
                                    <p:cTn id="111" presetID="53" presetClass="entr" presetSubtype="528" fill="hold" nodeType="afterEffect">
                                      <p:stCondLst>
                                        <p:cond delay="0"/>
                                      </p:stCondLst>
                                      <p:childTnLst>
                                        <p:set>
                                          <p:cBhvr>
                                            <p:cTn id="112" dur="1" fill="hold">
                                              <p:stCondLst>
                                                <p:cond delay="0"/>
                                              </p:stCondLst>
                                            </p:cTn>
                                            <p:tgtEl>
                                              <p:spTgt spid="90"/>
                                            </p:tgtEl>
                                            <p:attrNameLst>
                                              <p:attrName>style.visibility</p:attrName>
                                            </p:attrNameLst>
                                          </p:cBhvr>
                                          <p:to>
                                            <p:strVal val="visible"/>
                                          </p:to>
                                        </p:set>
                                        <p:anim calcmode="lin" valueType="num">
                                          <p:cBhvr>
                                            <p:cTn id="113" dur="500" fill="hold"/>
                                            <p:tgtEl>
                                              <p:spTgt spid="90"/>
                                            </p:tgtEl>
                                            <p:attrNameLst>
                                              <p:attrName>ppt_w</p:attrName>
                                            </p:attrNameLst>
                                          </p:cBhvr>
                                          <p:tavLst>
                                            <p:tav tm="0">
                                              <p:val>
                                                <p:fltVal val="0"/>
                                              </p:val>
                                            </p:tav>
                                            <p:tav tm="100000">
                                              <p:val>
                                                <p:strVal val="#ppt_w"/>
                                              </p:val>
                                            </p:tav>
                                          </p:tavLst>
                                        </p:anim>
                                        <p:anim calcmode="lin" valueType="num">
                                          <p:cBhvr>
                                            <p:cTn id="114" dur="500" fill="hold"/>
                                            <p:tgtEl>
                                              <p:spTgt spid="90"/>
                                            </p:tgtEl>
                                            <p:attrNameLst>
                                              <p:attrName>ppt_h</p:attrName>
                                            </p:attrNameLst>
                                          </p:cBhvr>
                                          <p:tavLst>
                                            <p:tav tm="0">
                                              <p:val>
                                                <p:fltVal val="0"/>
                                              </p:val>
                                            </p:tav>
                                            <p:tav tm="100000">
                                              <p:val>
                                                <p:strVal val="#ppt_h"/>
                                              </p:val>
                                            </p:tav>
                                          </p:tavLst>
                                        </p:anim>
                                        <p:animEffect transition="in" filter="fade">
                                          <p:cBhvr>
                                            <p:cTn id="115" dur="500"/>
                                            <p:tgtEl>
                                              <p:spTgt spid="90"/>
                                            </p:tgtEl>
                                          </p:cBhvr>
                                        </p:animEffect>
                                        <p:anim calcmode="lin" valueType="num">
                                          <p:cBhvr>
                                            <p:cTn id="116" dur="500" fill="hold"/>
                                            <p:tgtEl>
                                              <p:spTgt spid="90"/>
                                            </p:tgtEl>
                                            <p:attrNameLst>
                                              <p:attrName>ppt_x</p:attrName>
                                            </p:attrNameLst>
                                          </p:cBhvr>
                                          <p:tavLst>
                                            <p:tav tm="0">
                                              <p:val>
                                                <p:fltVal val="0.5"/>
                                              </p:val>
                                            </p:tav>
                                            <p:tav tm="100000">
                                              <p:val>
                                                <p:strVal val="#ppt_x"/>
                                              </p:val>
                                            </p:tav>
                                          </p:tavLst>
                                        </p:anim>
                                        <p:anim calcmode="lin" valueType="num">
                                          <p:cBhvr>
                                            <p:cTn id="117" dur="500" fill="hold"/>
                                            <p:tgtEl>
                                              <p:spTgt spid="90"/>
                                            </p:tgtEl>
                                            <p:attrNameLst>
                                              <p:attrName>ppt_y</p:attrName>
                                            </p:attrNameLst>
                                          </p:cBhvr>
                                          <p:tavLst>
                                            <p:tav tm="0">
                                              <p:val>
                                                <p:fltVal val="0.5"/>
                                              </p:val>
                                            </p:tav>
                                            <p:tav tm="100000">
                                              <p:val>
                                                <p:strVal val="#ppt_y"/>
                                              </p:val>
                                            </p:tav>
                                          </p:tavLst>
                                        </p:anim>
                                      </p:childTnLst>
                                    </p:cTn>
                                  </p:par>
                                </p:childTnLst>
                              </p:cTn>
                            </p:par>
                            <p:par>
                              <p:cTn id="118" fill="hold">
                                <p:stCondLst>
                                  <p:cond delay="9500"/>
                                </p:stCondLst>
                                <p:childTnLst>
                                  <p:par>
                                    <p:cTn id="119" presetID="12" presetClass="entr" presetSubtype="8"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500"/>
                                            <p:tgtEl>
                                              <p:spTgt spid="89"/>
                                            </p:tgtEl>
                                            <p:attrNameLst>
                                              <p:attrName>ppt_x</p:attrName>
                                            </p:attrNameLst>
                                          </p:cBhvr>
                                          <p:tavLst>
                                            <p:tav tm="0">
                                              <p:val>
                                                <p:strVal val="#ppt_x-#ppt_w*1.125000"/>
                                              </p:val>
                                            </p:tav>
                                            <p:tav tm="100000">
                                              <p:val>
                                                <p:strVal val="#ppt_x"/>
                                              </p:val>
                                            </p:tav>
                                          </p:tavLst>
                                        </p:anim>
                                        <p:animEffect transition="in" filter="wipe(right)">
                                          <p:cBhvr>
                                            <p:cTn id="122" dur="500"/>
                                            <p:tgtEl>
                                              <p:spTgt spid="89"/>
                                            </p:tgtEl>
                                          </p:cBhvr>
                                        </p:animEffect>
                                      </p:childTnLst>
                                    </p:cTn>
                                  </p:par>
                                </p:childTnLst>
                              </p:cTn>
                            </p:par>
                            <p:par>
                              <p:cTn id="123" fill="hold">
                                <p:stCondLst>
                                  <p:cond delay="10000"/>
                                </p:stCondLst>
                                <p:childTnLst>
                                  <p:par>
                                    <p:cTn id="124" presetID="10" presetClass="entr" presetSubtype="0" fill="hold" grpId="0" nodeType="after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1000"/>
                                            <p:tgtEl>
                                              <p:spTgt spid="93"/>
                                            </p:tgtEl>
                                          </p:cBhvr>
                                        </p:animEffect>
                                      </p:childTnLst>
                                    </p:cTn>
                                  </p:par>
                                  <p:par>
                                    <p:cTn id="127" presetID="53" presetClass="entr" presetSubtype="16" fill="hold" grpId="1" nodeType="with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1000" fill="hold"/>
                                            <p:tgtEl>
                                              <p:spTgt spid="93"/>
                                            </p:tgtEl>
                                            <p:attrNameLst>
                                              <p:attrName>ppt_w</p:attrName>
                                            </p:attrNameLst>
                                          </p:cBhvr>
                                          <p:tavLst>
                                            <p:tav tm="0">
                                              <p:val>
                                                <p:fltVal val="0"/>
                                              </p:val>
                                            </p:tav>
                                            <p:tav tm="100000">
                                              <p:val>
                                                <p:strVal val="#ppt_w"/>
                                              </p:val>
                                            </p:tav>
                                          </p:tavLst>
                                        </p:anim>
                                        <p:anim calcmode="lin" valueType="num">
                                          <p:cBhvr>
                                            <p:cTn id="130" dur="1000" fill="hold"/>
                                            <p:tgtEl>
                                              <p:spTgt spid="93"/>
                                            </p:tgtEl>
                                            <p:attrNameLst>
                                              <p:attrName>ppt_h</p:attrName>
                                            </p:attrNameLst>
                                          </p:cBhvr>
                                          <p:tavLst>
                                            <p:tav tm="0">
                                              <p:val>
                                                <p:fltVal val="0"/>
                                              </p:val>
                                            </p:tav>
                                            <p:tav tm="100000">
                                              <p:val>
                                                <p:strVal val="#ppt_h"/>
                                              </p:val>
                                            </p:tav>
                                          </p:tavLst>
                                        </p:anim>
                                        <p:animEffect transition="in" filter="fade">
                                          <p:cBhvr>
                                            <p:cTn id="131" dur="1000"/>
                                            <p:tgtEl>
                                              <p:spTgt spid="93"/>
                                            </p:tgtEl>
                                          </p:cBhvr>
                                        </p:animEffect>
                                      </p:childTnLst>
                                    </p:cTn>
                                  </p:par>
                                  <p:par>
                                    <p:cTn id="132" presetID="35" presetClass="path" presetSubtype="0" accel="50000" decel="50000" fill="hold" grpId="2" nodeType="withEffect">
                                      <p:stCondLst>
                                        <p:cond delay="0"/>
                                      </p:stCondLst>
                                      <p:childTnLst>
                                        <p:animMotion origin="layout" path="M -3.88889E-6 2.46914E-7 L -0.10451 2.46914E-7 " pathEditMode="relative" rAng="0" ptsTypes="AA">
                                          <p:cBhvr>
                                            <p:cTn id="133" dur="1000" spd="-100000" fill="hold"/>
                                            <p:tgtEl>
                                              <p:spTgt spid="93"/>
                                            </p:tgtEl>
                                            <p:attrNameLst>
                                              <p:attrName>ppt_x</p:attrName>
                                              <p:attrName>ppt_y</p:attrName>
                                            </p:attrNameLst>
                                          </p:cBhvr>
                                          <p:rCtr x="-52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94" grpId="0" animBg="1"/>
          <p:bldP spid="106" grpId="0" animBg="1"/>
          <p:bldP spid="106" grpId="1" animBg="1"/>
          <p:bldP spid="106" grpId="2" animBg="1"/>
          <p:bldP spid="74" grpId="0" animBg="1"/>
          <p:bldP spid="78" grpId="0" animBg="1"/>
          <p:bldP spid="78" grpId="1" animBg="1"/>
          <p:bldP spid="78" grpId="2" animBg="1"/>
          <p:bldP spid="79" grpId="0" animBg="1"/>
          <p:bldP spid="83" grpId="0" animBg="1"/>
          <p:bldP spid="83" grpId="1" animBg="1"/>
          <p:bldP spid="83" grpId="2" animBg="1"/>
          <p:bldP spid="84" grpId="0" animBg="1"/>
          <p:bldP spid="88" grpId="0" animBg="1"/>
          <p:bldP spid="88" grpId="1" animBg="1"/>
          <p:bldP spid="88" grpId="2" animBg="1"/>
          <p:bldP spid="89" grpId="0" animBg="1"/>
          <p:bldP spid="93" grpId="0" animBg="1"/>
          <p:bldP spid="93" grpId="1" animBg="1"/>
          <p:bldP spid="93" grpId="2"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827584" y="273591"/>
            <a:ext cx="4248472" cy="353943"/>
          </a:xfrm>
          <a:prstGeom prst="rect">
            <a:avLst/>
          </a:prstGeom>
          <a:effectLst/>
        </p:spPr>
        <p:txBody>
          <a:bodyPr vert="horz" wrap="square">
            <a:spAutoFit/>
          </a:bodyPr>
          <a:lstStyle/>
          <a:p>
            <a:r>
              <a:rPr lang="zh-CN" altLang="en-US" sz="1700" b="1" dirty="0">
                <a:solidFill>
                  <a:srgbClr val="E71E17"/>
                </a:solidFill>
                <a:latin typeface="微软雅黑" panose="020B0503020204020204" pitchFamily="34" charset="-122"/>
                <a:ea typeface="微软雅黑" panose="020B0503020204020204" pitchFamily="34" charset="-122"/>
              </a:rPr>
              <a:t>保障和改善民生没有终点站</a:t>
            </a:r>
          </a:p>
        </p:txBody>
      </p:sp>
      <p:sp>
        <p:nvSpPr>
          <p:cNvPr id="4" name="文本框 3"/>
          <p:cNvSpPr txBox="1"/>
          <p:nvPr/>
        </p:nvSpPr>
        <p:spPr>
          <a:xfrm>
            <a:off x="3995936" y="1127400"/>
            <a:ext cx="4665177" cy="784830"/>
          </a:xfrm>
          <a:prstGeom prst="rect">
            <a:avLst/>
          </a:prstGeom>
          <a:noFill/>
        </p:spPr>
        <p:txBody>
          <a:bodyPr wrap="square" rtlCol="0">
            <a:spAutoFit/>
          </a:bodyPr>
          <a:lstStyle/>
          <a:p>
            <a:pPr algn="ctr"/>
            <a:r>
              <a:rPr lang="zh-CN" altLang="en-US" sz="2250" b="1" dirty="0">
                <a:solidFill>
                  <a:srgbClr val="E71E17"/>
                </a:solidFill>
                <a:latin typeface="微软雅黑" panose="020B0503020204020204" pitchFamily="34" charset="-122"/>
                <a:ea typeface="微软雅黑" panose="020B0503020204020204" pitchFamily="34" charset="-122"/>
                <a:cs typeface="+mn-ea"/>
                <a:sym typeface="+mn-lt"/>
              </a:rPr>
              <a:t>使人民群众在共建</a:t>
            </a:r>
          </a:p>
          <a:p>
            <a:pPr algn="ctr"/>
            <a:r>
              <a:rPr lang="zh-CN" altLang="en-US" sz="2250" b="1" dirty="0">
                <a:solidFill>
                  <a:srgbClr val="E71E17"/>
                </a:solidFill>
                <a:latin typeface="微软雅黑" panose="020B0503020204020204" pitchFamily="34" charset="-122"/>
                <a:ea typeface="微软雅黑" panose="020B0503020204020204" pitchFamily="34" charset="-122"/>
                <a:cs typeface="+mn-ea"/>
                <a:sym typeface="+mn-lt"/>
              </a:rPr>
              <a:t>共享发展中有更多获得感</a:t>
            </a:r>
          </a:p>
        </p:txBody>
      </p:sp>
      <p:sp>
        <p:nvSpPr>
          <p:cNvPr id="40" name="矩形 39"/>
          <p:cNvSpPr>
            <a:spLocks noChangeArrowheads="1"/>
          </p:cNvSpPr>
          <p:nvPr/>
        </p:nvSpPr>
        <p:spPr bwMode="auto">
          <a:xfrm>
            <a:off x="1218465" y="1202391"/>
            <a:ext cx="3065503" cy="438582"/>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收入持续提高，分配更加公平</a:t>
            </a:r>
          </a:p>
        </p:txBody>
      </p:sp>
      <p:sp>
        <p:nvSpPr>
          <p:cNvPr id="42" name="矩形 41"/>
          <p:cNvSpPr>
            <a:spLocks noChangeArrowheads="1"/>
          </p:cNvSpPr>
          <p:nvPr/>
        </p:nvSpPr>
        <p:spPr bwMode="auto">
          <a:xfrm>
            <a:off x="1218465" y="1742213"/>
            <a:ext cx="3065503" cy="438582"/>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公共卫生普及，均等化水平提高</a:t>
            </a:r>
          </a:p>
        </p:txBody>
      </p:sp>
      <p:sp>
        <p:nvSpPr>
          <p:cNvPr id="45" name="矩形 44"/>
          <p:cNvSpPr>
            <a:spLocks noChangeArrowheads="1"/>
          </p:cNvSpPr>
          <p:nvPr/>
        </p:nvSpPr>
        <p:spPr bwMode="auto">
          <a:xfrm>
            <a:off x="1218465" y="2282034"/>
            <a:ext cx="3065503" cy="438582"/>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教室更加明亮，教育更加公平</a:t>
            </a:r>
          </a:p>
        </p:txBody>
      </p:sp>
      <p:sp>
        <p:nvSpPr>
          <p:cNvPr id="48" name="矩形 47"/>
          <p:cNvSpPr>
            <a:spLocks noChangeArrowheads="1"/>
          </p:cNvSpPr>
          <p:nvPr/>
        </p:nvSpPr>
        <p:spPr bwMode="auto">
          <a:xfrm>
            <a:off x="1218465" y="2821856"/>
            <a:ext cx="3065503" cy="438582"/>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出行更加便捷，道路越走越宽</a:t>
            </a:r>
          </a:p>
        </p:txBody>
      </p:sp>
      <p:sp>
        <p:nvSpPr>
          <p:cNvPr id="51" name="矩形 50"/>
          <p:cNvSpPr>
            <a:spLocks noChangeArrowheads="1"/>
          </p:cNvSpPr>
          <p:nvPr/>
        </p:nvSpPr>
        <p:spPr bwMode="auto">
          <a:xfrm>
            <a:off x="1218465" y="3361677"/>
            <a:ext cx="3065503" cy="438582"/>
          </a:xfrm>
          <a:prstGeom prst="rect">
            <a:avLst/>
          </a:prstGeom>
          <a:solidFill>
            <a:srgbClr val="E71E17"/>
          </a:solidFill>
          <a:ln>
            <a:noFill/>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0" fontAlgn="base" latinLnBrk="0" hangingPunct="0">
              <a:lnSpc>
                <a:spcPct val="150000"/>
              </a:lnSpc>
              <a:spcBef>
                <a:spcPct val="0"/>
              </a:spcBef>
              <a:spcAft>
                <a:spcPct val="0"/>
              </a:spcAft>
              <a:buClrTx/>
              <a:buSzTx/>
              <a:buFontTx/>
              <a:buNone/>
              <a:defRPr/>
            </a:pPr>
            <a:r>
              <a:rPr kumimoji="0" lang="zh-CN" altLang="en-US" sz="15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ea"/>
                <a:sym typeface="+mn-lt"/>
              </a:rPr>
              <a:t>天更蓝水更清，提升环境质量</a:t>
            </a:r>
          </a:p>
        </p:txBody>
      </p:sp>
      <p:sp>
        <p:nvSpPr>
          <p:cNvPr id="53" name="矩形 52"/>
          <p:cNvSpPr/>
          <p:nvPr/>
        </p:nvSpPr>
        <p:spPr>
          <a:xfrm>
            <a:off x="4644008" y="1851670"/>
            <a:ext cx="331236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lnSpc>
                <a:spcPct val="150000"/>
              </a:lnSpc>
              <a:spcBef>
                <a:spcPct val="0"/>
              </a:spcBef>
              <a:spcAft>
                <a:spcPct val="0"/>
              </a:spcAft>
            </a:pPr>
            <a:r>
              <a:rPr lang="zh-CN" altLang="en-US" sz="1200" kern="0" dirty="0">
                <a:solidFill>
                  <a:schemeClr val="accent5"/>
                </a:solidFill>
                <a:latin typeface="微软雅黑" panose="020B0503020204020204" pitchFamily="34" charset="-122"/>
                <a:ea typeface="微软雅黑" panose="020B0503020204020204" pitchFamily="34" charset="-122"/>
                <a:cs typeface="+mn-ea"/>
                <a:sym typeface="+mn-lt"/>
              </a:rPr>
              <a:t>       吃得更放心，任得更贸敞，行得更通畅，环境更优美，社会分配更公平</a:t>
            </a:r>
            <a:r>
              <a:rPr lang="en-US" altLang="zh-CN" sz="1200" kern="0" dirty="0">
                <a:solidFill>
                  <a:schemeClr val="accent5"/>
                </a:solidFill>
                <a:latin typeface="微软雅黑" panose="020B0503020204020204" pitchFamily="34" charset="-122"/>
                <a:ea typeface="微软雅黑" panose="020B0503020204020204" pitchFamily="34" charset="-122"/>
                <a:cs typeface="+mn-ea"/>
                <a:sym typeface="+mn-lt"/>
              </a:rPr>
              <a:t>……</a:t>
            </a:r>
          </a:p>
          <a:p>
            <a:pPr eaLnBrk="0" fontAlgn="base" hangingPunct="0">
              <a:lnSpc>
                <a:spcPct val="150000"/>
              </a:lnSpc>
              <a:spcBef>
                <a:spcPct val="0"/>
              </a:spcBef>
              <a:spcAft>
                <a:spcPct val="0"/>
              </a:spcAft>
            </a:pPr>
            <a:r>
              <a:rPr lang="zh-CN" altLang="en-US" sz="1200" kern="0" dirty="0">
                <a:solidFill>
                  <a:schemeClr val="accent5"/>
                </a:solidFill>
                <a:latin typeface="微软雅黑" panose="020B0503020204020204" pitchFamily="34" charset="-122"/>
                <a:ea typeface="微软雅黑" panose="020B0503020204020204" pitchFamily="34" charset="-122"/>
                <a:cs typeface="+mn-ea"/>
                <a:sym typeface="+mn-lt"/>
              </a:rPr>
              <a:t>      人民对美好生活的向往，就是中共的奋斗目标，中共十八大以来，中央紧紧围绕共建共享 这一核心，全面提高公共服务水平和覆盖面，不断增进人民福扯，让百姓有了更多的“获得感</a:t>
            </a:r>
            <a:r>
              <a:rPr lang="en-US" altLang="zh-CN" sz="1200" kern="0" dirty="0">
                <a:solidFill>
                  <a:schemeClr val="accent5"/>
                </a:solidFill>
                <a:latin typeface="微软雅黑" panose="020B0503020204020204" pitchFamily="34" charset="-122"/>
                <a:ea typeface="微软雅黑" panose="020B0503020204020204" pitchFamily="34" charset="-122"/>
                <a:cs typeface="+mn-ea"/>
                <a:sym typeface="+mn-lt"/>
              </a:rPr>
              <a:t>"</a:t>
            </a:r>
            <a:endParaRPr lang="zh-CN" altLang="en-US" sz="1200" kern="0" dirty="0">
              <a:solidFill>
                <a:schemeClr val="accent5"/>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1" name="矩形 10"/>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randombar(horizontal)">
                                      <p:cBhvr>
                                        <p:cTn id="11" dur="500"/>
                                        <p:tgtEl>
                                          <p:spTgt spid="5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0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6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0-#ppt_w/2"/>
                                          </p:val>
                                        </p:tav>
                                        <p:tav tm="100000">
                                          <p:val>
                                            <p:strVal val="#ppt_x"/>
                                          </p:val>
                                        </p:tav>
                                      </p:tavLst>
                                    </p:anim>
                                    <p:anim calcmode="lin" valueType="num">
                                      <p:cBhvr additive="base">
                                        <p:cTn id="24" dur="500" fill="hold"/>
                                        <p:tgtEl>
                                          <p:spTgt spid="4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9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10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0-#ppt_w/2"/>
                                          </p:val>
                                        </p:tav>
                                        <p:tav tm="100000">
                                          <p:val>
                                            <p:strVal val="#ppt_x"/>
                                          </p:val>
                                        </p:tav>
                                      </p:tavLst>
                                    </p:anim>
                                    <p:anim calcmode="lin" valueType="num">
                                      <p:cBhvr additive="base">
                                        <p:cTn id="32" dur="500" fill="hold"/>
                                        <p:tgtEl>
                                          <p:spTgt spid="51"/>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animBg="1"/>
      <p:bldP spid="42" grpId="0" animBg="1"/>
      <p:bldP spid="45" grpId="0" animBg="1"/>
      <p:bldP spid="48" grpId="0" animBg="1"/>
      <p:bldP spid="51" grpId="0" animBg="1"/>
      <p:bldP spid="53" grpId="0"/>
      <p:bldP spid="54"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4" name="图片 33"/>
          <p:cNvPicPr>
            <a:picLocks noChangeAspect="1"/>
          </p:cNvPicPr>
          <p:nvPr/>
        </p:nvPicPr>
        <p:blipFill>
          <a:blip r:embed="rId4" cstate="screen">
            <a:duotone>
              <a:srgbClr val="F79646">
                <a:shade val="45000"/>
                <a:satMod val="135000"/>
              </a:srgbClr>
              <a:prstClr val="white"/>
            </a:duotone>
          </a:blip>
          <a:stretch>
            <a:fillRect/>
          </a:stretch>
        </p:blipFill>
        <p:spPr>
          <a:xfrm>
            <a:off x="7960886" y="1657203"/>
            <a:ext cx="785110" cy="570988"/>
          </a:xfrm>
          <a:prstGeom prst="rect">
            <a:avLst/>
          </a:prstGeom>
        </p:spPr>
      </p:pic>
      <p:pic>
        <p:nvPicPr>
          <p:cNvPr id="35" name="图片 34"/>
          <p:cNvPicPr>
            <a:picLocks noChangeAspect="1"/>
          </p:cNvPicPr>
          <p:nvPr/>
        </p:nvPicPr>
        <p:blipFill>
          <a:blip r:embed="rId5" cstate="screen">
            <a:duotone>
              <a:srgbClr val="F79646">
                <a:shade val="45000"/>
                <a:satMod val="135000"/>
              </a:srgbClr>
              <a:prstClr val="white"/>
            </a:duotone>
          </a:blip>
          <a:stretch>
            <a:fillRect/>
          </a:stretch>
        </p:blipFill>
        <p:spPr>
          <a:xfrm>
            <a:off x="7646392" y="1898031"/>
            <a:ext cx="533694" cy="388141"/>
          </a:xfrm>
          <a:prstGeom prst="rect">
            <a:avLst/>
          </a:prstGeom>
        </p:spPr>
      </p:pic>
      <p:sp>
        <p:nvSpPr>
          <p:cNvPr id="36" name="矩形 35"/>
          <p:cNvSpPr/>
          <p:nvPr/>
        </p:nvSpPr>
        <p:spPr>
          <a:xfrm>
            <a:off x="3030633" y="1181544"/>
            <a:ext cx="4570482" cy="1015663"/>
          </a:xfrm>
          <a:prstGeom prst="rect">
            <a:avLst/>
          </a:prstGeom>
          <a:effectLst/>
        </p:spPr>
        <p:txBody>
          <a:bodyPr wrap="none">
            <a:spAutoFit/>
          </a:bodyPr>
          <a:lstStyle/>
          <a:p>
            <a:pPr lvl="0" algn="ctr"/>
            <a:r>
              <a:rPr lang="zh-CN" altLang="en-US" sz="6000" kern="0" spc="-300" dirty="0">
                <a:solidFill>
                  <a:srgbClr val="E71E17"/>
                </a:solidFill>
                <a:latin typeface="苏新诗古印宋简" panose="02010609000101010101" pitchFamily="49" charset="-122"/>
                <a:ea typeface="苏新诗古印宋简" panose="02010609000101010101" pitchFamily="49" charset="-122"/>
              </a:rPr>
              <a:t>谢谢您的聆听</a:t>
            </a:r>
            <a:endParaRPr lang="en-US" altLang="zh-CN" sz="6000" kern="0" spc="-300" dirty="0">
              <a:solidFill>
                <a:srgbClr val="E71E17"/>
              </a:solidFill>
              <a:latin typeface="苏新诗古印宋简" panose="02010609000101010101" pitchFamily="49" charset="-122"/>
              <a:ea typeface="苏新诗古印宋简" panose="02010609000101010101" pitchFamily="49" charset="-122"/>
            </a:endParaRPr>
          </a:p>
        </p:txBody>
      </p:sp>
      <p:sp>
        <p:nvSpPr>
          <p:cNvPr id="37" name="TextBox 8"/>
          <p:cNvSpPr txBox="1"/>
          <p:nvPr/>
        </p:nvSpPr>
        <p:spPr>
          <a:xfrm>
            <a:off x="3452021" y="2179803"/>
            <a:ext cx="3236785" cy="523220"/>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全国深入贯彻党的十八届六</a:t>
            </a:r>
            <a:r>
              <a:rPr lang="zh-CN" altLang="en-US" sz="1400" b="1" kern="0" dirty="0">
                <a:solidFill>
                  <a:srgbClr val="E71E17"/>
                </a:solidFill>
                <a:latin typeface="微软雅黑" panose="020B0503020204020204" pitchFamily="34" charset="-122"/>
                <a:ea typeface="微软雅黑" panose="020B0503020204020204" pitchFamily="34" charset="-122"/>
              </a:rPr>
              <a:t>中全会精神</a:t>
            </a:r>
            <a:endParaRPr lang="en-US" altLang="zh-CN" sz="1400" b="1" kern="0" dirty="0">
              <a:solidFill>
                <a:srgbClr val="E71E17"/>
              </a:solidFill>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E71E17"/>
                </a:solidFill>
                <a:effectLst/>
                <a:uLnTx/>
                <a:uFillTx/>
                <a:latin typeface="微软雅黑" panose="020B0503020204020204" pitchFamily="34" charset="-122"/>
                <a:ea typeface="微软雅黑" panose="020B0503020204020204" pitchFamily="34" charset="-122"/>
              </a:rPr>
              <a:t>以优异的成绩迎接党的十九大胜利召开</a:t>
            </a:r>
          </a:p>
        </p:txBody>
      </p:sp>
      <p:pic>
        <p:nvPicPr>
          <p:cNvPr id="38" name="图片 37"/>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10000" contrast="30000"/>
                    </a14:imgEffect>
                  </a14:imgLayer>
                </a14:imgProps>
              </a:ext>
            </a:extLst>
          </a:blip>
          <a:stretch>
            <a:fillRect/>
          </a:stretch>
        </p:blipFill>
        <p:spPr>
          <a:xfrm>
            <a:off x="1775062" y="979500"/>
            <a:ext cx="1210294" cy="1210294"/>
          </a:xfrm>
          <a:prstGeom prst="rect">
            <a:avLst/>
          </a:prstGeom>
        </p:spPr>
      </p:pic>
      <p:sp>
        <p:nvSpPr>
          <p:cNvPr id="39" name="TextBox 8"/>
          <p:cNvSpPr txBox="1"/>
          <p:nvPr/>
        </p:nvSpPr>
        <p:spPr>
          <a:xfrm>
            <a:off x="2626433" y="2731669"/>
            <a:ext cx="4887960" cy="415498"/>
          </a:xfrm>
          <a:prstGeom prst="rect">
            <a:avLst/>
          </a:prstGeom>
          <a:noFill/>
          <a:effectLst/>
        </p:spPr>
        <p:txBody>
          <a:bodyPr wrap="square" rtlCol="0">
            <a:spAutoFit/>
          </a:bodyPr>
          <a:lstStyle/>
          <a:p>
            <a:pPr lvl="0" algn="ctr">
              <a:defRPr/>
            </a:pPr>
            <a:r>
              <a:rPr lang="en-US" altLang="zh-CN" sz="700" kern="0" dirty="0">
                <a:solidFill>
                  <a:schemeClr val="accent6">
                    <a:lumMod val="60000"/>
                    <a:lumOff val="40000"/>
                  </a:schemeClr>
                </a:solidFill>
                <a:latin typeface="微软雅黑" panose="020B0503020204020204" pitchFamily="34" charset="-122"/>
                <a:ea typeface="微软雅黑" panose="020B0503020204020204" pitchFamily="34" charset="-122"/>
              </a:rPr>
              <a:t>THOROUGHLY IMPLEMENT THE PARTY'S SPIRIT IN THE SIXTH PLENARY SESSION OF THE 18TH CPC CENTRAL COMMITTEEGREET THE NINETEEN GREAT VICTORIES OF THE PARTY</a:t>
            </a:r>
          </a:p>
          <a:p>
            <a:pPr lvl="0" algn="ctr">
              <a:defRPr/>
            </a:pPr>
            <a:r>
              <a:rPr lang="en-US" altLang="zh-CN" sz="700" kern="0" dirty="0">
                <a:solidFill>
                  <a:schemeClr val="accent6">
                    <a:lumMod val="60000"/>
                    <a:lumOff val="40000"/>
                  </a:schemeClr>
                </a:solidFill>
                <a:latin typeface="微软雅黑" panose="020B0503020204020204" pitchFamily="34" charset="-122"/>
                <a:ea typeface="微软雅黑" panose="020B0503020204020204" pitchFamily="34" charset="-122"/>
              </a:rPr>
              <a:t> WITH EXCELLENT RESULTS</a:t>
            </a:r>
            <a:endParaRPr kumimoji="0" lang="zh-CN" altLang="en-US" sz="700" i="0" u="none" strike="noStrike" kern="0" cap="none" spc="0" normalizeH="0" baseline="0" noProof="0" dirty="0">
              <a:ln>
                <a:noFill/>
              </a:ln>
              <a:solidFill>
                <a:schemeClr val="accent6">
                  <a:lumMod val="60000"/>
                  <a:lumOff val="4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spd="slow" advClick="0" advTm="3000">
        <p15:prstTrans prst="pageCurlDoub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140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par>
                          <p:cTn id="11" fill="hold">
                            <p:stCondLst>
                              <p:cond delay="2400"/>
                            </p:stCondLst>
                            <p:childTnLst>
                              <p:par>
                                <p:cTn id="12" presetID="22" presetClass="entr" presetSubtype="8"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1800"/>
                                        <p:tgtEl>
                                          <p:spTgt spid="36"/>
                                        </p:tgtEl>
                                      </p:cBhvr>
                                    </p:animEffect>
                                  </p:childTnLst>
                                </p:cTn>
                              </p:par>
                              <p:par>
                                <p:cTn id="15" presetID="2" presetClass="entr" presetSubtype="8" decel="10000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375" fill="hold"/>
                                        <p:tgtEl>
                                          <p:spTgt spid="35"/>
                                        </p:tgtEl>
                                        <p:attrNameLst>
                                          <p:attrName>ppt_x</p:attrName>
                                        </p:attrNameLst>
                                      </p:cBhvr>
                                      <p:tavLst>
                                        <p:tav tm="0">
                                          <p:val>
                                            <p:strVal val="0-#ppt_w/2"/>
                                          </p:val>
                                        </p:tav>
                                        <p:tav tm="100000">
                                          <p:val>
                                            <p:strVal val="#ppt_x"/>
                                          </p:val>
                                        </p:tav>
                                      </p:tavLst>
                                    </p:anim>
                                    <p:anim calcmode="lin" valueType="num">
                                      <p:cBhvr additive="base">
                                        <p:cTn id="18" dur="1375" fill="hold"/>
                                        <p:tgtEl>
                                          <p:spTgt spid="35"/>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1400" fill="hold"/>
                                        <p:tgtEl>
                                          <p:spTgt spid="34"/>
                                        </p:tgtEl>
                                        <p:attrNameLst>
                                          <p:attrName>ppt_x</p:attrName>
                                        </p:attrNameLst>
                                      </p:cBhvr>
                                      <p:tavLst>
                                        <p:tav tm="0">
                                          <p:val>
                                            <p:strVal val="0-#ppt_w/2"/>
                                          </p:val>
                                        </p:tav>
                                        <p:tav tm="100000">
                                          <p:val>
                                            <p:strVal val="#ppt_x"/>
                                          </p:val>
                                        </p:tav>
                                      </p:tavLst>
                                    </p:anim>
                                    <p:anim calcmode="lin" valueType="num">
                                      <p:cBhvr additive="base">
                                        <p:cTn id="22" dur="1400" fill="hold"/>
                                        <p:tgtEl>
                                          <p:spTgt spid="34"/>
                                        </p:tgtEl>
                                        <p:attrNameLst>
                                          <p:attrName>ppt_y</p:attrName>
                                        </p:attrNameLst>
                                      </p:cBhvr>
                                      <p:tavLst>
                                        <p:tav tm="0">
                                          <p:val>
                                            <p:strVal val="#ppt_y"/>
                                          </p:val>
                                        </p:tav>
                                        <p:tav tm="100000">
                                          <p:val>
                                            <p:strVal val="#ppt_y"/>
                                          </p:val>
                                        </p:tav>
                                      </p:tavLst>
                                    </p:anim>
                                  </p:childTnLst>
                                </p:cTn>
                              </p:par>
                            </p:childTnLst>
                          </p:cTn>
                        </p:par>
                        <p:par>
                          <p:cTn id="23" fill="hold">
                            <p:stCondLst>
                              <p:cond delay="4400"/>
                            </p:stCondLst>
                            <p:childTnLst>
                              <p:par>
                                <p:cTn id="24" presetID="16" presetClass="entr" presetSubtype="21"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1200"/>
                                        <p:tgtEl>
                                          <p:spTgt spid="37"/>
                                        </p:tgtEl>
                                      </p:cBhvr>
                                    </p:animEffect>
                                  </p:childTnLst>
                                </p:cTn>
                              </p:par>
                            </p:childTnLst>
                          </p:cTn>
                        </p:par>
                        <p:par>
                          <p:cTn id="27" fill="hold">
                            <p:stCondLst>
                              <p:cond delay="5900"/>
                            </p:stCondLst>
                            <p:childTnLst>
                              <p:par>
                                <p:cTn id="28" presetID="47"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5" name="直接连接符 24"/>
          <p:cNvCxnSpPr/>
          <p:nvPr/>
        </p:nvCxnSpPr>
        <p:spPr>
          <a:xfrm>
            <a:off x="2256188" y="1739424"/>
            <a:ext cx="5376152"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256188" y="3000369"/>
            <a:ext cx="5412156" cy="0"/>
          </a:xfrm>
          <a:prstGeom prst="line">
            <a:avLst/>
          </a:prstGeom>
          <a:ln w="9525">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952881" y="1827401"/>
            <a:ext cx="5663937" cy="1208023"/>
          </a:xfrm>
          <a:prstGeom prst="rect">
            <a:avLst/>
          </a:prstGeom>
        </p:spPr>
        <p:txBody>
          <a:bodyPr wrap="square" lIns="68580" tIns="34290" rIns="68580" bIns="34290">
            <a:spAutoFit/>
          </a:bodyPr>
          <a:lstStyle/>
          <a:p>
            <a:pPr algn="ctr"/>
            <a:r>
              <a:rPr lang="zh-CN" altLang="en-US" sz="3700" b="1" dirty="0">
                <a:solidFill>
                  <a:srgbClr val="E71E17"/>
                </a:solidFill>
                <a:latin typeface="微软雅黑" panose="020B0503020204020204" pitchFamily="34" charset="-122"/>
                <a:ea typeface="微软雅黑" panose="020B0503020204020204" pitchFamily="34" charset="-122"/>
              </a:rPr>
              <a:t>了解党的十九大全国</a:t>
            </a:r>
            <a:endParaRPr lang="en-US" altLang="zh-CN" sz="3700" b="1" dirty="0">
              <a:solidFill>
                <a:srgbClr val="E71E17"/>
              </a:solidFill>
              <a:latin typeface="微软雅黑" panose="020B0503020204020204" pitchFamily="34" charset="-122"/>
              <a:ea typeface="微软雅黑" panose="020B0503020204020204" pitchFamily="34" charset="-122"/>
            </a:endParaRPr>
          </a:p>
          <a:p>
            <a:pPr algn="ctr"/>
            <a:r>
              <a:rPr lang="zh-CN" altLang="en-US" sz="3700" b="1" dirty="0">
                <a:solidFill>
                  <a:srgbClr val="E71E17"/>
                </a:solidFill>
                <a:latin typeface="微软雅黑" panose="020B0503020204020204" pitchFamily="34" charset="-122"/>
                <a:ea typeface="微软雅黑" panose="020B0503020204020204" pitchFamily="34" charset="-122"/>
              </a:rPr>
              <a:t>代表大会</a:t>
            </a:r>
          </a:p>
        </p:txBody>
      </p:sp>
      <p:pic>
        <p:nvPicPr>
          <p:cNvPr id="3" name="图片 2"/>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3959421" y="664355"/>
            <a:ext cx="2795936" cy="1271546"/>
          </a:xfrm>
          <a:prstGeom prst="rect">
            <a:avLst/>
          </a:prstGeom>
        </p:spPr>
      </p:pic>
      <p:sp>
        <p:nvSpPr>
          <p:cNvPr id="23" name="TextBox 8"/>
          <p:cNvSpPr txBox="1"/>
          <p:nvPr/>
        </p:nvSpPr>
        <p:spPr>
          <a:xfrm>
            <a:off x="3384466" y="3086839"/>
            <a:ext cx="2800767" cy="276999"/>
          </a:xfrm>
          <a:prstGeom prst="rect">
            <a:avLst/>
          </a:prstGeom>
          <a:noFill/>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a:noFill/>
                </a:ln>
                <a:solidFill>
                  <a:schemeClr val="accent6">
                    <a:lumMod val="60000"/>
                    <a:lumOff val="40000"/>
                  </a:schemeClr>
                </a:solidFill>
                <a:effectLst/>
                <a:uLnTx/>
                <a:uFillTx/>
                <a:latin typeface="微软雅黑" panose="020B0503020204020204" pitchFamily="34" charset="-122"/>
                <a:ea typeface="微软雅黑" panose="020B0503020204020204" pitchFamily="34" charset="-122"/>
              </a:rPr>
              <a:t>以优异的成绩迎接党的十九大胜利召开</a:t>
            </a:r>
          </a:p>
        </p:txBody>
      </p:sp>
      <p:sp>
        <p:nvSpPr>
          <p:cNvPr id="24" name="矩形 23"/>
          <p:cNvSpPr/>
          <p:nvPr/>
        </p:nvSpPr>
        <p:spPr>
          <a:xfrm>
            <a:off x="2660930" y="1347614"/>
            <a:ext cx="1489820" cy="407804"/>
          </a:xfrm>
          <a:prstGeom prst="rect">
            <a:avLst/>
          </a:prstGeom>
        </p:spPr>
        <p:txBody>
          <a:bodyPr wrap="square" lIns="68580" tIns="34290" rIns="68580" bIns="34290">
            <a:spAutoFit/>
          </a:bodyPr>
          <a:lstStyle/>
          <a:p>
            <a:pPr algn="ctr"/>
            <a:r>
              <a:rPr lang="zh-CN" altLang="en-US" sz="2200" b="1" dirty="0">
                <a:solidFill>
                  <a:srgbClr val="E71E17"/>
                </a:solidFill>
                <a:latin typeface="微软雅黑" panose="020B0503020204020204" pitchFamily="34" charset="-122"/>
                <a:ea typeface="微软雅黑" panose="020B0503020204020204" pitchFamily="34" charset="-122"/>
              </a:rPr>
              <a:t>第一章</a:t>
            </a:r>
          </a:p>
        </p:txBody>
      </p:sp>
    </p:spTree>
  </p:cSld>
  <p:clrMapOvr>
    <a:masterClrMapping/>
  </p:clrMapOvr>
  <mc:AlternateContent xmlns:mc="http://schemas.openxmlformats.org/markup-compatibility/2006" xmlns:p14="http://schemas.microsoft.com/office/powerpoint/2010/main">
    <mc:Choice Requires="p14">
      <p:transition spd="slow" p14:dur="1600" advTm="3000">
        <p:blinds dir="vert"/>
      </p:transition>
    </mc:Choice>
    <mc:Fallback xmlns="">
      <p:transition spd="slow"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right)">
                                      <p:cBhvr>
                                        <p:cTn id="10" dur="500"/>
                                        <p:tgtEl>
                                          <p:spTgt spid="2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par>
                          <p:cTn id="15" fill="hold">
                            <p:stCondLst>
                              <p:cond delay="1000"/>
                            </p:stCondLst>
                            <p:childTnLst>
                              <p:par>
                                <p:cTn id="16" presetID="18" presetClass="entr" presetSubtype="3"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upRight)">
                                      <p:cBhvr>
                                        <p:cTn id="18" dur="500"/>
                                        <p:tgtEl>
                                          <p:spTgt spid="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1076152" y="1995686"/>
            <a:ext cx="6984776" cy="1765360"/>
          </a:xfrm>
          <a:prstGeom prst="rect">
            <a:avLst/>
          </a:prstGeom>
          <a:solidFill>
            <a:srgbClr val="E71E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panose="020B0503020204020204" pitchFamily="34" charset="-122"/>
                <a:ea typeface="微软雅黑" panose="020B0503020204020204" pitchFamily="34" charset="-122"/>
              </a:rPr>
              <a:t>了解党的十九大</a:t>
            </a:r>
          </a:p>
        </p:txBody>
      </p:sp>
      <p:sp>
        <p:nvSpPr>
          <p:cNvPr id="5" name="矩形 4"/>
          <p:cNvSpPr/>
          <p:nvPr/>
        </p:nvSpPr>
        <p:spPr>
          <a:xfrm>
            <a:off x="1220168" y="2160947"/>
            <a:ext cx="6696744" cy="134690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400" dirty="0">
                <a:solidFill>
                  <a:schemeClr val="accent1"/>
                </a:solidFill>
                <a:latin typeface="微软雅黑" panose="020B0503020204020204" pitchFamily="34" charset="-122"/>
                <a:ea typeface="微软雅黑" panose="020B0503020204020204" pitchFamily="34" charset="-122"/>
              </a:rPr>
              <a:t>中共十九大代表名额由全国</a:t>
            </a:r>
            <a:r>
              <a:rPr lang="en-US" altLang="zh-CN" sz="1400" dirty="0">
                <a:solidFill>
                  <a:schemeClr val="accent1"/>
                </a:solidFill>
                <a:latin typeface="微软雅黑" panose="020B0503020204020204" pitchFamily="34" charset="-122"/>
                <a:ea typeface="微软雅黑" panose="020B0503020204020204" pitchFamily="34" charset="-122"/>
              </a:rPr>
              <a:t>40</a:t>
            </a:r>
            <a:r>
              <a:rPr lang="zh-CN" altLang="en-US" sz="1400" dirty="0">
                <a:solidFill>
                  <a:schemeClr val="accent1"/>
                </a:solidFill>
                <a:latin typeface="微软雅黑" panose="020B0503020204020204" pitchFamily="34" charset="-122"/>
                <a:ea typeface="微软雅黑" panose="020B0503020204020204" pitchFamily="34" charset="-122"/>
              </a:rPr>
              <a:t>个选举单位选举产生。</a:t>
            </a:r>
          </a:p>
          <a:p>
            <a:pPr marL="285750" indent="-285750">
              <a:lnSpc>
                <a:spcPct val="150000"/>
              </a:lnSpc>
              <a:buFont typeface="Wingdings" panose="05000000000000000000" pitchFamily="2" charset="2"/>
              <a:buChar char="u"/>
            </a:pPr>
            <a:r>
              <a:rPr lang="zh-CN" altLang="en-US" sz="1400" dirty="0">
                <a:solidFill>
                  <a:schemeClr val="accent1"/>
                </a:solidFill>
                <a:latin typeface="微软雅黑" panose="020B0503020204020204" pitchFamily="34" charset="-122"/>
                <a:ea typeface="微软雅黑" panose="020B0503020204020204" pitchFamily="34" charset="-122"/>
              </a:rPr>
              <a:t>大会将选举新一届的中共中央领导层，包括中央委员会委员、中央候补委员、中央纪律检查委员会委员。在之后召开的中央委员会全会上选举中央委员会总书记、中央政治局、中央政治局常务委员会、中央书记处、中共中央军委等。</a:t>
            </a:r>
            <a:endParaRPr lang="zh-CN" altLang="en-US" sz="1400" b="0" i="0" dirty="0">
              <a:solidFill>
                <a:schemeClr val="accent1"/>
              </a:solidFill>
              <a:effectLst/>
              <a:latin typeface="微软雅黑" panose="020B0503020204020204" pitchFamily="34" charset="-122"/>
              <a:ea typeface="微软雅黑" panose="020B0503020204020204" pitchFamily="34" charset="-122"/>
            </a:endParaRPr>
          </a:p>
        </p:txBody>
      </p:sp>
      <p:sp>
        <p:nvSpPr>
          <p:cNvPr id="6" name="矩形 5"/>
          <p:cNvSpPr/>
          <p:nvPr/>
        </p:nvSpPr>
        <p:spPr>
          <a:xfrm>
            <a:off x="971600" y="1034537"/>
            <a:ext cx="7233344" cy="861774"/>
          </a:xfrm>
          <a:prstGeom prst="rect">
            <a:avLst/>
          </a:prstGeom>
        </p:spPr>
        <p:txBody>
          <a:bodyPr wrap="square">
            <a:spAutoFit/>
          </a:bodyPr>
          <a:lstStyle/>
          <a:p>
            <a:pPr algn="ctr"/>
            <a:r>
              <a:rPr lang="zh-CN" altLang="en-US" sz="2500" b="1" dirty="0">
                <a:solidFill>
                  <a:srgbClr val="E71E17"/>
                </a:solidFill>
                <a:latin typeface="微软雅黑" panose="020B0503020204020204" pitchFamily="34" charset="-122"/>
                <a:ea typeface="微软雅黑" panose="020B0503020204020204" pitchFamily="34" charset="-122"/>
              </a:rPr>
              <a:t>中国共产党第十九次全国代表大会，</a:t>
            </a:r>
            <a:endParaRPr lang="en-US" altLang="zh-CN" sz="2500" b="1" dirty="0">
              <a:solidFill>
                <a:srgbClr val="E71E17"/>
              </a:solidFill>
              <a:latin typeface="微软雅黑" panose="020B0503020204020204" pitchFamily="34" charset="-122"/>
              <a:ea typeface="微软雅黑" panose="020B0503020204020204" pitchFamily="34" charset="-122"/>
            </a:endParaRPr>
          </a:p>
          <a:p>
            <a:pPr algn="ctr"/>
            <a:r>
              <a:rPr lang="zh-CN" altLang="en-US" sz="2500" b="1" dirty="0">
                <a:solidFill>
                  <a:srgbClr val="E71E17"/>
                </a:solidFill>
                <a:latin typeface="微软雅黑" panose="020B0503020204020204" pitchFamily="34" charset="-122"/>
                <a:ea typeface="微软雅黑" panose="020B0503020204020204" pitchFamily="34" charset="-122"/>
              </a:rPr>
              <a:t>简称中共十九大，于</a:t>
            </a:r>
            <a:r>
              <a:rPr lang="en-US" altLang="zh-CN" sz="2500" b="1" dirty="0">
                <a:solidFill>
                  <a:srgbClr val="E71E17"/>
                </a:solidFill>
                <a:latin typeface="微软雅黑" panose="020B0503020204020204" pitchFamily="34" charset="-122"/>
                <a:ea typeface="微软雅黑" panose="020B0503020204020204" pitchFamily="34" charset="-122"/>
              </a:rPr>
              <a:t>2017</a:t>
            </a:r>
            <a:r>
              <a:rPr lang="zh-CN" altLang="en-US" sz="2500" b="1" dirty="0">
                <a:solidFill>
                  <a:srgbClr val="E71E17"/>
                </a:solidFill>
                <a:latin typeface="微软雅黑" panose="020B0503020204020204" pitchFamily="34" charset="-122"/>
                <a:ea typeface="微软雅黑" panose="020B0503020204020204" pitchFamily="34" charset="-122"/>
              </a:rPr>
              <a:t>年下半年在北京召开</a:t>
            </a:r>
          </a:p>
        </p:txBody>
      </p:sp>
      <p:sp>
        <p:nvSpPr>
          <p:cNvPr id="2" name="矩形 1"/>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panose="020B0503020204020204" pitchFamily="34" charset="-122"/>
                <a:ea typeface="微软雅黑" panose="020B0503020204020204" pitchFamily="34" charset="-122"/>
              </a:rPr>
              <a:t>了解党的十九大</a:t>
            </a:r>
          </a:p>
        </p:txBody>
      </p:sp>
      <p:pic>
        <p:nvPicPr>
          <p:cNvPr id="3" name="图片 4"/>
          <p:cNvPicPr>
            <a:picLocks noChangeAspect="1"/>
          </p:cNvPicPr>
          <p:nvPr/>
        </p:nvPicPr>
        <p:blipFill>
          <a:blip r:embed="rId4" cstate="screen"/>
          <a:stretch>
            <a:fillRect/>
          </a:stretch>
        </p:blipFill>
        <p:spPr bwMode="auto">
          <a:xfrm>
            <a:off x="971600" y="987574"/>
            <a:ext cx="1804162" cy="1669194"/>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4"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67662" y="2671728"/>
            <a:ext cx="1612038" cy="769441"/>
          </a:xfrm>
          <a:prstGeom prst="rect">
            <a:avLst/>
          </a:prstGeom>
        </p:spPr>
        <p:txBody>
          <a:bodyPr wrap="square">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党的十九大简介</a:t>
            </a:r>
          </a:p>
        </p:txBody>
      </p:sp>
      <p:sp>
        <p:nvSpPr>
          <p:cNvPr id="8" name="矩形 7"/>
          <p:cNvSpPr/>
          <p:nvPr/>
        </p:nvSpPr>
        <p:spPr>
          <a:xfrm>
            <a:off x="2987824" y="1150199"/>
            <a:ext cx="5472608" cy="2697983"/>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国共产党地方各级代表大会，简称“省（市、区、县）党代会”，地方各级代表大会和它们所产生的委员会是地方各级领导机关；各级委员会向同级的代表大会负责并报告工作。各级委员会实行集体领导和个人分工负责相结合的制度。各级代表大会的代表和委员会的产生，要体现选举人的意志。采用无记名投票的方式。地方各级代表大会如提前或延期举行，由它选举的委员会的任期相应地改变。</a:t>
            </a:r>
            <a:endParaRPr lang="en-US" altLang="zh-CN"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endParaRPr>
          </a:p>
          <a:p>
            <a:pPr lvl="0" indent="317500" eaLnBrk="0" fontAlgn="base" hangingPunct="0">
              <a:lnSpc>
                <a:spcPct val="150000"/>
              </a:lnSpc>
              <a:spcBef>
                <a:spcPct val="0"/>
              </a:spcBef>
              <a:spcAft>
                <a:spcPct val="0"/>
              </a:spcAft>
            </a:pPr>
            <a:r>
              <a:rPr lang="zh-CN" altLang="en-US"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中国共产党中央委员会（简称“中共中央”、“党中央”），每届任期</a:t>
            </a:r>
            <a:r>
              <a:rPr lang="en-US" altLang="zh-CN"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年。在全国代表大会闭会期间，执行全国代表大会的决议，领导党的全部工作，对外代表中国共产党。</a:t>
            </a:r>
            <a:endParaRPr lang="en-US" altLang="zh-CN"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endParaRPr>
          </a:p>
          <a:p>
            <a:pPr lvl="0" indent="317500" eaLnBrk="0" fontAlgn="base" hangingPunct="0">
              <a:lnSpc>
                <a:spcPct val="150000"/>
              </a:lnSpc>
              <a:spcBef>
                <a:spcPct val="0"/>
              </a:spcBef>
              <a:spcAft>
                <a:spcPct val="0"/>
              </a:spcAft>
            </a:pPr>
            <a:r>
              <a:rPr lang="zh-CN" altLang="en-US"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全国代表大会如提前或延期举行，它的任期相应地改变。中央委员会委员和候补委员必须有</a:t>
            </a:r>
            <a:r>
              <a:rPr lang="en-US" altLang="zh-CN"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95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年以上的党龄。中央委员会委员和候补委员的名额，由全国代表大会决定。中央委员会委员出缺，由中央委员会候补委员按照得票多少依次递补。中央委员会全体会议由中央政治局召集，每年至少举行一次。中央政治局向中央委员会全体会议报告工作，接受监督。在全国代表大会闭会期间，中央委员会执行全国代表大会的决议，领导党的全部工作，对外代表中国共产党。</a:t>
            </a:r>
          </a:p>
        </p:txBody>
      </p:sp>
      <p:cxnSp>
        <p:nvCxnSpPr>
          <p:cNvPr id="7" name="直接连接符 6"/>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0" name="矩形 9"/>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panose="020B0503020204020204" pitchFamily="34" charset="-122"/>
                <a:ea typeface="微软雅黑" panose="020B0503020204020204" pitchFamily="34" charset="-122"/>
              </a:rPr>
              <a:t>了解党的十九大</a:t>
            </a:r>
          </a:p>
        </p:txBody>
      </p:sp>
      <p:pic>
        <p:nvPicPr>
          <p:cNvPr id="3" name="图片 4"/>
          <p:cNvPicPr>
            <a:picLocks noChangeAspect="1"/>
          </p:cNvPicPr>
          <p:nvPr/>
        </p:nvPicPr>
        <p:blipFill>
          <a:blip r:embed="rId4" cstate="screen"/>
          <a:stretch>
            <a:fillRect/>
          </a:stretch>
        </p:blipFill>
        <p:spPr bwMode="auto">
          <a:xfrm>
            <a:off x="970221" y="987574"/>
            <a:ext cx="1806922" cy="1669194"/>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4"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67662" y="2671728"/>
            <a:ext cx="1612038" cy="769441"/>
          </a:xfrm>
          <a:prstGeom prst="rect">
            <a:avLst/>
          </a:prstGeom>
        </p:spPr>
        <p:txBody>
          <a:bodyPr wrap="square">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部署代表</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algn="ctr"/>
            <a:r>
              <a:rPr lang="zh-CN" altLang="en-US" sz="2200" b="1" dirty="0">
                <a:solidFill>
                  <a:schemeClr val="accent1"/>
                </a:solidFill>
                <a:latin typeface="微软雅黑" panose="020B0503020204020204" pitchFamily="34" charset="-122"/>
                <a:ea typeface="微软雅黑" panose="020B0503020204020204" pitchFamily="34" charset="-122"/>
              </a:rPr>
              <a:t>选举</a:t>
            </a:r>
          </a:p>
        </p:txBody>
      </p:sp>
      <p:sp>
        <p:nvSpPr>
          <p:cNvPr id="6" name="矩形 5"/>
          <p:cNvSpPr/>
          <p:nvPr/>
        </p:nvSpPr>
        <p:spPr>
          <a:xfrm>
            <a:off x="2987824" y="1150199"/>
            <a:ext cx="5472608" cy="2707472"/>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党的十八届六中全会决定，党的十九大于</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年下半年在北京召开。最近，中共中央印发了</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关于党的十九大代表选举工作的通知</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，对十九大代表选举工作作出全面部署。中央组织部近日召开会议，对这项工作作出具体安排。</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的十九大是在我国全面建成小康社会决胜阶段召开的一次十分重要的代表大会，是党和国家政治生活中的一件大事。认真做好十九大代表选举工作，是开好这次大会的重要基础。中央政治局常委会和中央政治局专门研究了十九大代表选举工作，提出了做好这项工作基本原则和工作任务，要求各级党组织高度重视，认真履行职责，精心组织实施，确保选举工作圆满完成。</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中央确定，十九大代表名额共</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2300</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名，由全国</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40</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个选举单位选举产生。</a:t>
            </a:r>
            <a:endPar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endParaRPr>
          </a:p>
          <a:p>
            <a:pPr lvl="0" indent="317500" eaLnBrk="0" fontAlgn="base" hangingPunct="0">
              <a:lnSpc>
                <a:spcPct val="150000"/>
              </a:lnSpc>
              <a:spcBef>
                <a:spcPct val="0"/>
              </a:spcBef>
              <a:spcAft>
                <a:spcPct val="0"/>
              </a:spcAft>
            </a:pP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提出，十九大代表应是共产党员中的优秀分子。要严把人选政治关，严把人选廉洁关。要进一步优化代表结构，适当提高生产和工作第一线代表比例，注重推荐工人、农民和专业技术人员党员中的先进模范人物作为代表人选；女党员和少数民族党员代表应占一定比例。代表中，既要有各级党员领导干部，又要有生产和工作第一线的党员，要有经济、科技、国防、政法、教育、宣传、文化、卫生、体育和社会管理等各方面的代表。</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要求，十九大代表的选举产生，要坚持党的领导与发扬民主有机统一，采取自下而上、上下结合、反复酝酿、逐级遴选的办法进行。要深入开展宣传教育，广泛发动基层党组织和党员积极参与代表人选的推荐提名，根据多数党组织或多数党员的意见，逐级遴选择优。要严格组织考察，实行差额考察和考察预告，广泛听取基层党组织、党代表、党员和群众的意见。要认真搞好会议选举，代表实行差额选举，差额选举的比例应多于</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15%</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强调，各级党组织要切实加强领导，精心组织实施，以高度的政治责任感和严谨细致的工作作风，扎实做好十九大代表选举工作。要严肃政治纪律、组织纪律和选举纪律，充分运用辽宁等地拉票贿选、破坏选举的典型案例，开展警示教育，汲取教训，引以为戒。加强对代表选举工作的监督，对违规违纪问题“零容忍”，一经发现坚决查处，确保风清气正。要使代表选举产生过程，成为理想信念教育和党性党风党纪教育的过程，成为党内政治生活生动实践和民主集中制教育的过程，成为落实全面从严治党要求、不断推进党的建设新的伟大工程的过程，进一步增强党的创造力凝聚力战斗力，动员广大党员和干部更加紧密地团结在以习近平同志为核心的党中央周围，不忘初心、继续前进，勠力同心、锐意进取，为实现“两个一百年”奋斗目标、实现中华民族伟大复兴的中国梦而不懈努力。</a:t>
            </a:r>
          </a:p>
          <a:p>
            <a:pPr lvl="0" indent="317500" eaLnBrk="0" fontAlgn="base" hangingPunct="0">
              <a:lnSpc>
                <a:spcPct val="150000"/>
              </a:lnSpc>
              <a:spcBef>
                <a:spcPct val="0"/>
              </a:spcBef>
              <a:spcAft>
                <a:spcPct val="0"/>
              </a:spcAft>
            </a:pP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十九大代表选举工作从现在开始，到</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月底前结束。</a:t>
            </a:r>
          </a:p>
        </p:txBody>
      </p:sp>
      <p:cxnSp>
        <p:nvCxnSpPr>
          <p:cNvPr id="7" name="直接连接符 6"/>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0" name="矩形 9"/>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panose="020B0503020204020204" pitchFamily="34" charset="-122"/>
                <a:ea typeface="微软雅黑" panose="020B0503020204020204" pitchFamily="34" charset="-122"/>
              </a:rPr>
              <a:t>了解党的十九大</a:t>
            </a:r>
          </a:p>
        </p:txBody>
      </p:sp>
      <p:pic>
        <p:nvPicPr>
          <p:cNvPr id="3" name="图片 4"/>
          <p:cNvPicPr>
            <a:picLocks noChangeAspect="1"/>
          </p:cNvPicPr>
          <p:nvPr/>
        </p:nvPicPr>
        <p:blipFill>
          <a:blip r:embed="rId4" cstate="screen"/>
          <a:stretch>
            <a:fillRect/>
          </a:stretch>
        </p:blipFill>
        <p:spPr bwMode="auto">
          <a:xfrm>
            <a:off x="971600" y="1253793"/>
            <a:ext cx="1804162" cy="1136755"/>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4"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067662" y="2671728"/>
            <a:ext cx="1612038" cy="769441"/>
          </a:xfrm>
          <a:prstGeom prst="rect">
            <a:avLst/>
          </a:prstGeom>
        </p:spPr>
        <p:txBody>
          <a:bodyPr wrap="square">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候选人与</a:t>
            </a:r>
            <a:endParaRPr lang="en-US" altLang="zh-CN" sz="2200" b="1" dirty="0">
              <a:solidFill>
                <a:schemeClr val="accent1"/>
              </a:solidFill>
              <a:latin typeface="微软雅黑" panose="020B0503020204020204" pitchFamily="34" charset="-122"/>
              <a:ea typeface="微软雅黑" panose="020B0503020204020204" pitchFamily="34" charset="-122"/>
            </a:endParaRPr>
          </a:p>
          <a:p>
            <a:pPr algn="ctr"/>
            <a:r>
              <a:rPr lang="zh-CN" altLang="en-US" sz="2200" b="1" dirty="0">
                <a:solidFill>
                  <a:schemeClr val="accent1"/>
                </a:solidFill>
                <a:latin typeface="微软雅黑" panose="020B0503020204020204" pitchFamily="34" charset="-122"/>
                <a:ea typeface="微软雅黑" panose="020B0503020204020204" pitchFamily="34" charset="-122"/>
              </a:rPr>
              <a:t>基本原则</a:t>
            </a:r>
          </a:p>
        </p:txBody>
      </p:sp>
      <p:sp>
        <p:nvSpPr>
          <p:cNvPr id="6" name="矩形 5"/>
          <p:cNvSpPr/>
          <p:nvPr/>
        </p:nvSpPr>
        <p:spPr>
          <a:xfrm>
            <a:off x="2987824" y="1131590"/>
            <a:ext cx="5472608" cy="553998"/>
          </a:xfrm>
          <a:prstGeom prst="rect">
            <a:avLst/>
          </a:prstGeom>
        </p:spPr>
        <p:txBody>
          <a:bodyPr wrap="square">
            <a:spAutoFit/>
          </a:bodyPr>
          <a:lstStyle/>
          <a:p>
            <a:pPr lvl="0" eaLnBrk="0" fontAlgn="base" hangingPunct="0">
              <a:lnSpc>
                <a:spcPct val="150000"/>
              </a:lnSpc>
              <a:spcBef>
                <a:spcPct val="0"/>
              </a:spcBef>
              <a:spcAft>
                <a:spcPct val="0"/>
              </a:spcAft>
            </a:pPr>
            <a:r>
              <a:rPr lang="zh-CN" altLang="en-US" sz="1200" b="1" dirty="0">
                <a:solidFill>
                  <a:srgbClr val="E71E17"/>
                </a:solidFill>
                <a:latin typeface="微软雅黑" panose="020B0503020204020204" pitchFamily="34" charset="-122"/>
                <a:ea typeface="微软雅黑" panose="020B0503020204020204" pitchFamily="34" charset="-122"/>
                <a:cs typeface="Arial" panose="020B0604020202020204" pitchFamily="34" charset="0"/>
              </a:rPr>
              <a:t>候选人</a:t>
            </a:r>
            <a:r>
              <a:rPr lang="zh-CN" altLang="en-US" sz="1200" b="1"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代表与委员会候选人的产生候选人由党组织推荐。可以直接采用候选人数多于应选人数的差额选举办法进行正式选举；也可以先采用差额选举办法进行预选，产生候选人名单，然后进行正式选举。</a:t>
            </a:r>
          </a:p>
        </p:txBody>
      </p:sp>
      <p:cxnSp>
        <p:nvCxnSpPr>
          <p:cNvPr id="7" name="直接连接符 6"/>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987824" y="1707654"/>
            <a:ext cx="5544616" cy="2215991"/>
          </a:xfrm>
          <a:prstGeom prst="rect">
            <a:avLst/>
          </a:prstGeom>
        </p:spPr>
        <p:txBody>
          <a:bodyPr wrap="square">
            <a:spAutoFit/>
          </a:bodyPr>
          <a:lstStyle/>
          <a:p>
            <a:pPr lvl="0" eaLnBrk="0" fontAlgn="base" hangingPunct="0">
              <a:lnSpc>
                <a:spcPct val="150000"/>
              </a:lnSpc>
              <a:spcBef>
                <a:spcPct val="0"/>
              </a:spcBef>
              <a:spcAft>
                <a:spcPct val="0"/>
              </a:spcAft>
            </a:pPr>
            <a:r>
              <a:rPr lang="zh-CN" altLang="en-US" sz="1200" b="1" dirty="0">
                <a:solidFill>
                  <a:srgbClr val="E71E17"/>
                </a:solidFill>
                <a:latin typeface="微软雅黑" panose="020B0503020204020204" pitchFamily="34" charset="-122"/>
                <a:ea typeface="微软雅黑" panose="020B0503020204020204" pitchFamily="34" charset="-122"/>
                <a:cs typeface="Arial" panose="020B0604020202020204" pitchFamily="34" charset="0"/>
              </a:rPr>
              <a:t>基本原则 </a:t>
            </a:r>
            <a:r>
              <a:rPr lang="zh-CN" altLang="en-US" sz="1200" b="1"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党的十五大通过的党章规定了党的民主集中制的六条基本原则：</a:t>
            </a:r>
          </a:p>
          <a:p>
            <a:pPr lvl="0" eaLnBrk="0" fontAlgn="base" hangingPunct="0">
              <a:lnSpc>
                <a:spcPct val="150000"/>
              </a:lnSpc>
              <a:spcBef>
                <a:spcPct val="0"/>
              </a:spcBef>
              <a:spcAft>
                <a:spcPct val="0"/>
              </a:spcAft>
            </a:pPr>
            <a:r>
              <a:rPr lang="en-US" altLang="zh-CN"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党员个人服从党的组织，少数服从多数，下级组织服从上级组织，全党各个组织和全体党员服从党的全国代表大会和中央委员会。</a:t>
            </a:r>
          </a:p>
          <a:p>
            <a:pPr lvl="0" eaLnBrk="0" fontAlgn="base" hangingPunct="0">
              <a:lnSpc>
                <a:spcPct val="150000"/>
              </a:lnSpc>
              <a:spcBef>
                <a:spcPct val="0"/>
              </a:spcBef>
              <a:spcAft>
                <a:spcPct val="0"/>
              </a:spcAft>
            </a:pPr>
            <a:r>
              <a:rPr lang="en-US" altLang="zh-CN"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党的各级领导机关，除它们派出的代表机关和在非党组织中的党组外，都由选举产生。</a:t>
            </a:r>
          </a:p>
          <a:p>
            <a:pPr lvl="0" eaLnBrk="0" fontAlgn="base" hangingPunct="0">
              <a:lnSpc>
                <a:spcPct val="150000"/>
              </a:lnSpc>
              <a:spcBef>
                <a:spcPct val="0"/>
              </a:spcBef>
              <a:spcAft>
                <a:spcPct val="0"/>
              </a:spcAft>
            </a:pPr>
            <a:r>
              <a:rPr lang="en-US" altLang="zh-CN"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党的最高领导机关，是党的全国代表大会和它所产生的中央委员会。 党的地方各级领导机关，是党的地方各级代表大会和它们所产生的委员会。党的各级委员会向同级的代表大会负责报告工作。</a:t>
            </a:r>
          </a:p>
          <a:p>
            <a:pPr lvl="0" eaLnBrk="0" fontAlgn="base" hangingPunct="0">
              <a:lnSpc>
                <a:spcPct val="150000"/>
              </a:lnSpc>
              <a:spcBef>
                <a:spcPct val="0"/>
              </a:spcBef>
              <a:spcAft>
                <a:spcPct val="0"/>
              </a:spcAft>
            </a:pPr>
            <a:r>
              <a:rPr lang="en-US" altLang="zh-CN"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a:t>
            </a:r>
          </a:p>
          <a:p>
            <a:pPr lvl="0" eaLnBrk="0" fontAlgn="base" hangingPunct="0">
              <a:lnSpc>
                <a:spcPct val="150000"/>
              </a:lnSpc>
              <a:spcBef>
                <a:spcPct val="0"/>
              </a:spcBef>
              <a:spcAft>
                <a:spcPct val="0"/>
              </a:spcAft>
            </a:pPr>
            <a:r>
              <a:rPr lang="en-US" altLang="zh-CN"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党的各级委员会实行集体领导和个人分工负责相结合的制度。凡属重大问题都要由党的委员会民主讨论，作出决定。</a:t>
            </a:r>
          </a:p>
          <a:p>
            <a:pPr lvl="0" eaLnBrk="0" fontAlgn="base" hangingPunct="0">
              <a:lnSpc>
                <a:spcPct val="150000"/>
              </a:lnSpc>
              <a:spcBef>
                <a:spcPct val="0"/>
              </a:spcBef>
              <a:spcAft>
                <a:spcPct val="0"/>
              </a:spcAft>
            </a:pPr>
            <a:r>
              <a:rPr lang="en-US" altLang="zh-CN"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8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党禁止任何形式的个人崇拜。要保证党的领导人的活动处于党和人民的监督之下 ，同时维护一切代表党和人民利益的领导人的威信。</a:t>
            </a:r>
          </a:p>
        </p:txBody>
      </p:sp>
      <p:sp>
        <p:nvSpPr>
          <p:cNvPr id="12" name="矩形 11"/>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3" name="矩形 12"/>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up)">
                                      <p:cBhvr>
                                        <p:cTn id="28" dur="500"/>
                                        <p:tgtEl>
                                          <p:spTgt spid="6"/>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矩形 37"/>
          <p:cNvSpPr/>
          <p:nvPr/>
        </p:nvSpPr>
        <p:spPr>
          <a:xfrm>
            <a:off x="827584" y="273591"/>
            <a:ext cx="1710725" cy="353943"/>
          </a:xfrm>
          <a:prstGeom prst="rect">
            <a:avLst/>
          </a:prstGeom>
          <a:effectLst/>
        </p:spPr>
        <p:txBody>
          <a:bodyPr vert="horz" wrap="none">
            <a:spAutoFit/>
          </a:bodyPr>
          <a:lstStyle/>
          <a:p>
            <a:pPr algn="l"/>
            <a:r>
              <a:rPr lang="zh-CN" altLang="en-US" sz="1700" b="1" dirty="0">
                <a:solidFill>
                  <a:srgbClr val="E71E17"/>
                </a:solidFill>
                <a:latin typeface="微软雅黑" panose="020B0503020204020204" pitchFamily="34" charset="-122"/>
                <a:ea typeface="微软雅黑" panose="020B0503020204020204" pitchFamily="34" charset="-122"/>
              </a:rPr>
              <a:t>了解党的十九大</a:t>
            </a:r>
          </a:p>
        </p:txBody>
      </p:sp>
      <p:pic>
        <p:nvPicPr>
          <p:cNvPr id="10" name="图片 4"/>
          <p:cNvPicPr>
            <a:picLocks noChangeAspect="1"/>
          </p:cNvPicPr>
          <p:nvPr/>
        </p:nvPicPr>
        <p:blipFill>
          <a:blip r:embed="rId4" cstate="screen"/>
          <a:stretch>
            <a:fillRect/>
          </a:stretch>
        </p:blipFill>
        <p:spPr bwMode="auto">
          <a:xfrm>
            <a:off x="970221" y="987574"/>
            <a:ext cx="1806922" cy="1669194"/>
          </a:xfrm>
          <a:prstGeom prst="rect">
            <a:avLst/>
          </a:prstGeom>
          <a:solidFill>
            <a:srgbClr val="CC0000"/>
          </a:solidFill>
          <a:ln>
            <a:noFill/>
          </a:ln>
          <a:effectLst>
            <a:outerShdw blurRad="152400" dist="63500" dir="2700000" sx="101000" sy="101000" algn="tl" rotWithShape="0">
              <a:prstClr val="black">
                <a:alpha val="21000"/>
              </a:prstClr>
            </a:outerShdw>
          </a:effectLst>
        </p:spPr>
      </p:pic>
      <p:sp>
        <p:nvSpPr>
          <p:cNvPr id="11" name="Freeform 10"/>
          <p:cNvSpPr>
            <a:spLocks noEditPoints="1"/>
          </p:cNvSpPr>
          <p:nvPr/>
        </p:nvSpPr>
        <p:spPr bwMode="auto">
          <a:xfrm>
            <a:off x="970221" y="2383842"/>
            <a:ext cx="1806922" cy="1533353"/>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rgbClr val="CC0000"/>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8" tIns="34299" rIns="68598" bIns="34299" numCol="1" spcCol="0" rtlCol="0" fromWordArt="0" anchor="ctr" anchorCtr="0" forceAA="0" compatLnSpc="1">
            <a:noAutofit/>
          </a:bodyPr>
          <a:lstStyle/>
          <a:p>
            <a:pPr algn="ctr"/>
            <a:endParaRPr lang="zh-CN" altLang="en-US" sz="35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1067662" y="2715766"/>
            <a:ext cx="1612038" cy="430887"/>
          </a:xfrm>
          <a:prstGeom prst="rect">
            <a:avLst/>
          </a:prstGeom>
        </p:spPr>
        <p:txBody>
          <a:bodyPr wrap="square">
            <a:spAutoFit/>
          </a:bodyPr>
          <a:lstStyle/>
          <a:p>
            <a:pPr algn="ctr"/>
            <a:r>
              <a:rPr lang="zh-CN" altLang="en-US" sz="2200" b="1" dirty="0">
                <a:solidFill>
                  <a:schemeClr val="accent1"/>
                </a:solidFill>
                <a:latin typeface="微软雅黑" panose="020B0503020204020204" pitchFamily="34" charset="-122"/>
                <a:ea typeface="微软雅黑" panose="020B0503020204020204" pitchFamily="34" charset="-122"/>
              </a:rPr>
              <a:t>领导机构</a:t>
            </a:r>
          </a:p>
        </p:txBody>
      </p:sp>
      <p:sp>
        <p:nvSpPr>
          <p:cNvPr id="13" name="矩形 12"/>
          <p:cNvSpPr/>
          <p:nvPr/>
        </p:nvSpPr>
        <p:spPr>
          <a:xfrm>
            <a:off x="3203848" y="1347614"/>
            <a:ext cx="5472608" cy="2308324"/>
          </a:xfrm>
          <a:prstGeom prst="rect">
            <a:avLst/>
          </a:prstGeom>
        </p:spPr>
        <p:txBody>
          <a:bodyPr wrap="square">
            <a:spAutoFit/>
          </a:bodyPr>
          <a:lstStyle/>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中央委员会（党中央）</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中央政治局（中央全会闭会期间的党中央）</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中央政治局常委会（同上）</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中央书记处</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中央军事委员会</a:t>
            </a:r>
          </a:p>
          <a:p>
            <a:pPr marL="285750" lvl="0" indent="-285750" eaLnBrk="0" fontAlgn="base" hangingPunct="0">
              <a:lnSpc>
                <a:spcPct val="150000"/>
              </a:lnSpc>
              <a:spcBef>
                <a:spcPct val="0"/>
              </a:spcBef>
              <a:spcAft>
                <a:spcPct val="0"/>
              </a:spcAft>
              <a:buFont typeface="Wingdings" panose="05000000000000000000" pitchFamily="2" charset="2"/>
              <a:buChar char="u"/>
            </a:pPr>
            <a:r>
              <a:rPr lang="zh-CN" altLang="en-US" sz="1600" dirty="0">
                <a:solidFill>
                  <a:schemeClr val="accent5"/>
                </a:solidFill>
                <a:latin typeface="微软雅黑" panose="020B0503020204020204" pitchFamily="34" charset="-122"/>
                <a:ea typeface="微软雅黑" panose="020B0503020204020204" pitchFamily="34" charset="-122"/>
                <a:cs typeface="Arial" panose="020B0604020202020204" pitchFamily="34" charset="0"/>
              </a:rPr>
              <a:t>中央纪律检查委员会</a:t>
            </a:r>
          </a:p>
        </p:txBody>
      </p:sp>
      <p:cxnSp>
        <p:nvCxnSpPr>
          <p:cNvPr id="14" name="直接连接符 13"/>
          <p:cNvCxnSpPr/>
          <p:nvPr/>
        </p:nvCxnSpPr>
        <p:spPr>
          <a:xfrm>
            <a:off x="2987824" y="1025895"/>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987824" y="3955839"/>
            <a:ext cx="54006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976263" y="5310449"/>
            <a:ext cx="2698175" cy="523220"/>
          </a:xfrm>
          <a:prstGeom prst="rect">
            <a:avLst/>
          </a:prstGeom>
          <a:effectLst/>
        </p:spPr>
        <p:txBody>
          <a:bodyPr wrap="none">
            <a:spAutoFit/>
          </a:bodyPr>
          <a:lstStyle/>
          <a:p>
            <a:pPr lvl="0"/>
            <a:r>
              <a:rPr lang="zh-CN" altLang="en-US" sz="2800" kern="0" dirty="0">
                <a:solidFill>
                  <a:schemeClr val="bg1">
                    <a:lumMod val="50000"/>
                  </a:schemeClr>
                </a:solidFill>
                <a:latin typeface="+mj-ea"/>
                <a:ea typeface="+mj-ea"/>
              </a:rPr>
              <a:t>字符延长可删除</a:t>
            </a:r>
            <a:endParaRPr lang="en-US" altLang="zh-CN" sz="2800" kern="0" dirty="0">
              <a:solidFill>
                <a:schemeClr val="bg1">
                  <a:lumMod val="50000"/>
                </a:schemeClr>
              </a:solidFill>
              <a:latin typeface="+mj-ea"/>
              <a:ea typeface="+mj-ea"/>
            </a:endParaRPr>
          </a:p>
        </p:txBody>
      </p:sp>
      <p:sp>
        <p:nvSpPr>
          <p:cNvPr id="17" name="矩形 16"/>
          <p:cNvSpPr/>
          <p:nvPr/>
        </p:nvSpPr>
        <p:spPr>
          <a:xfrm>
            <a:off x="611560" y="378554"/>
            <a:ext cx="216024" cy="144016"/>
          </a:xfrm>
          <a:prstGeom prst="rect">
            <a:avLst/>
          </a:prstGeom>
          <a:solidFill>
            <a:srgbClr val="E71E17"/>
          </a:solidFill>
          <a:ln>
            <a:solidFill>
              <a:srgbClr val="E71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Tree>
  </p:cSld>
  <p:clrMapOvr>
    <a:masterClrMapping/>
  </p:clrMapOvr>
  <mc:AlternateContent xmlns:mc="http://schemas.openxmlformats.org/markup-compatibility/2006" xmlns:p15="http://schemas.microsoft.com/office/powerpoint/2012/main">
    <mc:Choice Requires="p15">
      <p:transition spd="slow"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2"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e3cbcbd483853973e7732fa82647b28f8ec89a"/>
  <p:tag name="ISPRING_PRESENTATION_TITLE" val="swf"/>
</p:tagLst>
</file>

<file path=ppt/theme/theme1.xml><?xml version="1.0" encoding="utf-8"?>
<a:theme xmlns:a="http://schemas.openxmlformats.org/drawingml/2006/main" name=" www.2ppt.com">
  <a:themeElements>
    <a:clrScheme name="医院蓝绿">
      <a:dk1>
        <a:srgbClr val="11A0DC"/>
      </a:dk1>
      <a:lt1>
        <a:srgbClr val="B2B2B2"/>
      </a:lt1>
      <a:dk2>
        <a:srgbClr val="204F7D"/>
      </a:dk2>
      <a:lt2>
        <a:srgbClr val="CFD82F"/>
      </a:lt2>
      <a:accent1>
        <a:srgbClr val="FFFFFF"/>
      </a:accent1>
      <a:accent2>
        <a:srgbClr val="B2B2B2"/>
      </a:accent2>
      <a:accent3>
        <a:srgbClr val="969696"/>
      </a:accent3>
      <a:accent4>
        <a:srgbClr val="808080"/>
      </a:accent4>
      <a:accent5>
        <a:srgbClr val="5F5F5F"/>
      </a:accent5>
      <a:accent6>
        <a:srgbClr val="4D4D4D"/>
      </a:accent6>
      <a:hlink>
        <a:srgbClr val="0070C0"/>
      </a:hlink>
      <a:folHlink>
        <a:srgbClr val="7030A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5">
      <a:dk1>
        <a:srgbClr val="373843"/>
      </a:dk1>
      <a:lt1>
        <a:srgbClr val="FFFFFF"/>
      </a:lt1>
      <a:dk2>
        <a:srgbClr val="11BED5"/>
      </a:dk2>
      <a:lt2>
        <a:srgbClr val="FFFFFF"/>
      </a:lt2>
      <a:accent1>
        <a:srgbClr val="11BED5"/>
      </a:accent1>
      <a:accent2>
        <a:srgbClr val="FFC000"/>
      </a:accent2>
      <a:accent3>
        <a:srgbClr val="11BED5"/>
      </a:accent3>
      <a:accent4>
        <a:srgbClr val="FFC000"/>
      </a:accent4>
      <a:accent5>
        <a:srgbClr val="11BED5"/>
      </a:accent5>
      <a:accent6>
        <a:srgbClr val="FFC000"/>
      </a:accent6>
      <a:hlink>
        <a:srgbClr val="11BED5"/>
      </a:hlink>
      <a:folHlink>
        <a:srgbClr val="800080"/>
      </a:folHlink>
    </a:clrScheme>
    <a:fontScheme name="ios">
      <a:majorFont>
        <a:latin typeface="TeXGyreAdventor"/>
        <a:ea typeface="微软雅黑"/>
        <a:cs typeface=""/>
      </a:majorFont>
      <a:minorFont>
        <a:latin typeface="Ping Hei"/>
        <a:ea typeface="方正兰亭超细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4252</Words>
  <Application>Microsoft Office PowerPoint</Application>
  <PresentationFormat>全屏显示(16:9)</PresentationFormat>
  <Paragraphs>278</Paragraphs>
  <Slides>31</Slides>
  <Notes>31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31</vt:i4>
      </vt:variant>
    </vt:vector>
  </HeadingPairs>
  <TitlesOfParts>
    <vt:vector size="44" baseType="lpstr">
      <vt:lpstr>Ping Hei</vt:lpstr>
      <vt:lpstr>方正兰亭超细黑简体</vt:lpstr>
      <vt:lpstr>华文中宋</vt:lpstr>
      <vt:lpstr>宋体</vt:lpstr>
      <vt:lpstr>苏新诗古印宋简</vt:lpstr>
      <vt:lpstr>微软雅黑</vt:lpstr>
      <vt:lpstr>Agency FB</vt:lpstr>
      <vt:lpstr>Arial</vt:lpstr>
      <vt:lpstr>Calibri</vt:lpstr>
      <vt:lpstr>Impact</vt:lpstr>
      <vt:lpstr>Wingdings</vt:lpstr>
      <vt:lpstr> www.2ppt.com</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2022-03-16T03:08:17Z</dcterms:created>
  <dcterms:modified xsi:type="dcterms:W3CDTF">2023-01-10T07:19:16Z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87A8BC859677440D9A2D0B4BC80FF346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