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19" r:id="rId2"/>
    <p:sldId id="369" r:id="rId3"/>
    <p:sldId id="268" r:id="rId4"/>
    <p:sldId id="318" r:id="rId5"/>
    <p:sldId id="258" r:id="rId6"/>
    <p:sldId id="319" r:id="rId7"/>
    <p:sldId id="265" r:id="rId8"/>
    <p:sldId id="271" r:id="rId9"/>
    <p:sldId id="269" r:id="rId10"/>
    <p:sldId id="273" r:id="rId11"/>
    <p:sldId id="267" r:id="rId12"/>
    <p:sldId id="301" r:id="rId13"/>
    <p:sldId id="299" r:id="rId14"/>
    <p:sldId id="302" r:id="rId15"/>
    <p:sldId id="303" r:id="rId16"/>
    <p:sldId id="275" r:id="rId17"/>
    <p:sldId id="297" r:id="rId18"/>
    <p:sldId id="274" r:id="rId19"/>
    <p:sldId id="276" r:id="rId20"/>
    <p:sldId id="277" r:id="rId21"/>
    <p:sldId id="293" r:id="rId22"/>
    <p:sldId id="320" r:id="rId23"/>
    <p:sldId id="329" r:id="rId24"/>
    <p:sldId id="330" r:id="rId25"/>
    <p:sldId id="331" r:id="rId26"/>
    <p:sldId id="332" r:id="rId27"/>
    <p:sldId id="333" r:id="rId28"/>
    <p:sldId id="334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0000"/>
    <a:srgbClr val="CC0000"/>
    <a:srgbClr val="0000FF"/>
    <a:srgbClr val="FFFF66"/>
    <a:srgbClr val="FF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1E0192CC-34FD-4C7C-9E5E-FC3E3F368457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92CC-34FD-4C7C-9E5E-FC3E3F368457}" type="slidenum">
              <a:rPr lang="zh-CN" altLang="zh-CN" smtClean="0"/>
              <a:t>4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DE240-C8D1-47E4-9EE6-868183D2F76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10400" y="152400"/>
            <a:ext cx="1828800" cy="6324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52400"/>
            <a:ext cx="5334000" cy="6324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619D-7B33-451D-9EAB-67BC5D31D3C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152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066800"/>
            <a:ext cx="7315200" cy="5410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62305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62305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FDE1AE9C-1BE4-483D-8246-678A8B99785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856E5EE-1E2C-4500-9E8F-116465C701F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5C9F-AA94-4B13-9CFE-C5886E6BC5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A672-F753-423A-82A0-A6650EC355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3581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581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F0F5-57B1-4246-9D74-23968F54C54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E2D12-FD62-4A6C-A99A-F829432DC8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9E4D1-B294-4892-BE69-8D485A99C8B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E698-10DD-4F42-98C1-336D220BD1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CD61-D528-49E6-B66E-1DBEB4C06B9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C4FF-7646-476A-B92E-FD955728D52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476672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640" y="1052736"/>
            <a:ext cx="7315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 smtClean="0"/>
              <a:t>Click to edit Master text styles</a:t>
            </a:r>
          </a:p>
          <a:p>
            <a:pPr lvl="1"/>
            <a:r>
              <a:rPr lang="zh-CN" altLang="zh-CN" dirty="0" smtClean="0"/>
              <a:t>Second level</a:t>
            </a:r>
          </a:p>
          <a:p>
            <a:pPr lvl="2"/>
            <a:r>
              <a:rPr lang="zh-CN" altLang="zh-CN" dirty="0" smtClean="0"/>
              <a:t>Third level</a:t>
            </a:r>
          </a:p>
          <a:p>
            <a:pPr lvl="3"/>
            <a:r>
              <a:rPr lang="zh-CN" altLang="zh-CN" dirty="0" smtClean="0"/>
              <a:t>Fourth level</a:t>
            </a:r>
          </a:p>
          <a:p>
            <a:pPr lvl="4"/>
            <a:r>
              <a:rPr lang="zh-CN" altLang="zh-CN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6225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3050"/>
            <a:ext cx="2895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3050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7348FFE4-20E8-4C43-A801-2BD76339D763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5.png"/><Relationship Id="rId7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abaoku.com/gif/005/imagepage/image4.htm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1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&#25237;&#24433;&#21644;&#35270;&#22270;&#31532;1-2&#35838;&#26102;/&#30382;&#24433;&#25103;_&#29399;&#25343;&#32791;&#23376;.wmv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../&#25237;&#24433;&#21644;&#35270;&#22270;&#31532;1-2&#35838;&#26102;/&#26085;&#26231;.doc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slide" Target="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 bwMode="auto">
          <a:xfrm>
            <a:off x="4801468" y="2887563"/>
            <a:ext cx="904875" cy="2609850"/>
            <a:chOff x="0" y="0"/>
            <a:chExt cx="570" cy="1644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 rot="16200000">
              <a:off x="-537" y="537"/>
              <a:ext cx="1644" cy="570"/>
            </a:xfrm>
            <a:prstGeom prst="cube">
              <a:avLst>
                <a:gd name="adj" fmla="val 87569"/>
              </a:avLst>
            </a:prstGeom>
            <a:solidFill>
              <a:srgbClr val="FFFF66"/>
            </a:solidFill>
            <a:ln w="9525" cmpd="sng">
              <a:solidFill>
                <a:srgbClr val="CC6600"/>
              </a:solidFill>
              <a:miter lim="800000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 descr="深色下对角线"/>
            <p:cNvSpPr>
              <a:spLocks noChangeArrowheads="1"/>
            </p:cNvSpPr>
            <p:nvPr/>
          </p:nvSpPr>
          <p:spPr bwMode="auto">
            <a:xfrm rot="5400000">
              <a:off x="-570" y="567"/>
              <a:ext cx="1640" cy="499"/>
            </a:xfrm>
            <a:prstGeom prst="parallelogram">
              <a:avLst>
                <a:gd name="adj" fmla="val 9999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6350" cmpd="sng">
              <a:solidFill>
                <a:srgbClr val="CC6600"/>
              </a:solidFill>
              <a:miter lim="800000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49" name="Group 5"/>
          <p:cNvGrpSpPr/>
          <p:nvPr/>
        </p:nvGrpSpPr>
        <p:grpSpPr bwMode="auto">
          <a:xfrm>
            <a:off x="1734418" y="4949726"/>
            <a:ext cx="3409950" cy="952500"/>
            <a:chOff x="0" y="0"/>
            <a:chExt cx="2148" cy="600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0" y="0"/>
              <a:ext cx="2142" cy="600"/>
            </a:xfrm>
            <a:prstGeom prst="cube">
              <a:avLst>
                <a:gd name="adj" fmla="val 87569"/>
              </a:avLst>
            </a:prstGeom>
            <a:solidFill>
              <a:srgbClr val="FFFF66"/>
            </a:solidFill>
            <a:ln w="9525" cmpd="sng">
              <a:solidFill>
                <a:srgbClr val="CC6600"/>
              </a:solidFill>
              <a:miter lim="800000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1" name="AutoShape 7" descr="窄横线"/>
            <p:cNvSpPr>
              <a:spLocks noChangeArrowheads="1"/>
            </p:cNvSpPr>
            <p:nvPr/>
          </p:nvSpPr>
          <p:spPr bwMode="auto">
            <a:xfrm flipH="1">
              <a:off x="2" y="4"/>
              <a:ext cx="2146" cy="521"/>
            </a:xfrm>
            <a:prstGeom prst="parallelogram">
              <a:avLst>
                <a:gd name="adj" fmla="val 10057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rgbClr val="CC6600"/>
              </a:solidFill>
              <a:miter lim="800000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161705" y="4532213"/>
            <a:ext cx="0" cy="657225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AutoShape 9" descr="窄横线"/>
          <p:cNvSpPr>
            <a:spLocks noChangeArrowheads="1"/>
          </p:cNvSpPr>
          <p:nvPr/>
        </p:nvSpPr>
        <p:spPr bwMode="auto">
          <a:xfrm>
            <a:off x="1458193" y="2655788"/>
            <a:ext cx="2674937" cy="1800225"/>
          </a:xfrm>
          <a:prstGeom prst="bevel">
            <a:avLst>
              <a:gd name="adj" fmla="val 485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mpd="sng">
            <a:solidFill>
              <a:srgbClr val="FFFF66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3644180" y="4021038"/>
            <a:ext cx="520700" cy="523875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flipH="1">
            <a:off x="2405930" y="4536976"/>
            <a:ext cx="2070100" cy="315912"/>
          </a:xfrm>
          <a:prstGeom prst="parallelogram">
            <a:avLst>
              <a:gd name="adj" fmla="val 101507"/>
            </a:avLst>
          </a:prstGeom>
          <a:gradFill rotWithShape="0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5400000">
            <a:off x="3689424" y="4064694"/>
            <a:ext cx="1260475" cy="315913"/>
          </a:xfrm>
          <a:prstGeom prst="parallelogram">
            <a:avLst>
              <a:gd name="adj" fmla="val 99749"/>
            </a:avLst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 flipH="1">
            <a:off x="2405930" y="3590826"/>
            <a:ext cx="1755775" cy="946150"/>
          </a:xfrm>
          <a:prstGeom prst="rect">
            <a:avLst/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9" name="Picture 15" descr="TRPR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13582">
            <a:off x="3283818" y="4165501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TR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620243" y="3944838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17"/>
          <p:cNvSpPr>
            <a:spLocks noChangeArrowheads="1"/>
          </p:cNvSpPr>
          <p:nvPr/>
        </p:nvSpPr>
        <p:spPr bwMode="auto">
          <a:xfrm rot="5400000">
            <a:off x="4560961" y="4066283"/>
            <a:ext cx="1260475" cy="315912"/>
          </a:xfrm>
          <a:prstGeom prst="parallelogram">
            <a:avLst>
              <a:gd name="adj" fmla="val 99749"/>
            </a:avLst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 flipH="1">
            <a:off x="2410693" y="5194201"/>
            <a:ext cx="2070100" cy="315912"/>
          </a:xfrm>
          <a:prstGeom prst="parallelogram">
            <a:avLst>
              <a:gd name="adj" fmla="val 101507"/>
            </a:avLst>
          </a:prstGeom>
          <a:gradFill rotWithShape="0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 flipH="1">
            <a:off x="1889993" y="3059013"/>
            <a:ext cx="1755775" cy="957263"/>
          </a:xfrm>
          <a:prstGeom prst="rect">
            <a:avLst/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 cmpd="sng">
            <a:solidFill>
              <a:srgbClr val="9933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64" name="Picture 20" descr="TRDOW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1418" y="3655913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5" name="Group 21"/>
          <p:cNvGrpSpPr/>
          <p:nvPr/>
        </p:nvGrpSpPr>
        <p:grpSpPr bwMode="auto">
          <a:xfrm flipH="1">
            <a:off x="2409105" y="3590826"/>
            <a:ext cx="2071688" cy="1260475"/>
            <a:chOff x="0" y="0"/>
            <a:chExt cx="1305" cy="794"/>
          </a:xfrm>
        </p:grpSpPr>
        <p:sp>
          <p:nvSpPr>
            <p:cNvPr id="6166" name="AutoShape 22"/>
            <p:cNvSpPr>
              <a:spLocks noChangeArrowheads="1"/>
            </p:cNvSpPr>
            <p:nvPr/>
          </p:nvSpPr>
          <p:spPr bwMode="auto">
            <a:xfrm>
              <a:off x="0" y="595"/>
              <a:ext cx="1304" cy="199"/>
            </a:xfrm>
            <a:prstGeom prst="parallelogram">
              <a:avLst>
                <a:gd name="adj" fmla="val 101507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 cmpd="sng">
              <a:solidFill>
                <a:srgbClr val="99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 rot="16200000" flipH="1">
              <a:off x="-297" y="294"/>
              <a:ext cx="794" cy="199"/>
            </a:xfrm>
            <a:prstGeom prst="parallelogram">
              <a:avLst>
                <a:gd name="adj" fmla="val 99749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 cmpd="sng">
              <a:solidFill>
                <a:srgbClr val="99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1304" cy="199"/>
            </a:xfrm>
            <a:prstGeom prst="parallelogram">
              <a:avLst>
                <a:gd name="adj" fmla="val 101507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 cmpd="sng">
              <a:solidFill>
                <a:srgbClr val="99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 rot="16200000" flipH="1">
              <a:off x="806" y="294"/>
              <a:ext cx="794" cy="199"/>
            </a:xfrm>
            <a:prstGeom prst="parallelogram">
              <a:avLst>
                <a:gd name="adj" fmla="val 99749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 cmpd="sng">
              <a:solidFill>
                <a:srgbClr val="99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0" y="1"/>
              <a:ext cx="1304" cy="7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9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71" name="Line 27"/>
          <p:cNvSpPr>
            <a:spLocks noChangeShapeType="1"/>
          </p:cNvSpPr>
          <p:nvPr/>
        </p:nvSpPr>
        <p:spPr bwMode="auto">
          <a:xfrm flipH="1" flipV="1">
            <a:off x="3639418" y="3060601"/>
            <a:ext cx="523875" cy="52705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 flipV="1">
            <a:off x="1885230" y="3059013"/>
            <a:ext cx="525463" cy="541338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1888405" y="4017863"/>
            <a:ext cx="522288" cy="52705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164880" y="3594001"/>
            <a:ext cx="866775" cy="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480793" y="3908326"/>
            <a:ext cx="868362" cy="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161705" y="4532213"/>
            <a:ext cx="869950" cy="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480793" y="4854476"/>
            <a:ext cx="868362" cy="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476030" y="4852888"/>
            <a:ext cx="0" cy="660400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2725018" y="4854476"/>
            <a:ext cx="0" cy="658812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2412280" y="4541738"/>
            <a:ext cx="0" cy="650875"/>
          </a:xfrm>
          <a:prstGeom prst="line">
            <a:avLst/>
          </a:prstGeom>
          <a:noFill/>
          <a:ln w="127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1" name="WordArt 37"/>
          <p:cNvSpPr>
            <a:spLocks noChangeArrowheads="1" noChangeShapeType="1"/>
          </p:cNvSpPr>
          <p:nvPr/>
        </p:nvSpPr>
        <p:spPr bwMode="auto">
          <a:xfrm>
            <a:off x="2631999" y="1268760"/>
            <a:ext cx="3932535" cy="98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12700" cmpd="sng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29.1 </a:t>
            </a:r>
            <a:r>
              <a:rPr lang="zh-CN" altLang="en-US" sz="3600" kern="10" dirty="0" smtClean="0">
                <a:ln w="12700" cmpd="sng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endParaRPr lang="zh-CN" altLang="en-US" sz="3600" kern="10" dirty="0">
              <a:ln w="12700" cmpd="sng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609329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63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9566 -4.8148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0.097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566 -0.0754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4" grpId="0" animBg="1"/>
      <p:bldP spid="6155" grpId="0" animBg="1"/>
      <p:bldP spid="6156" grpId="0" animBg="1"/>
      <p:bldP spid="6157" grpId="0" animBg="1"/>
      <p:bldP spid="6161" grpId="0" animBg="1"/>
      <p:bldP spid="6162" grpId="0" animBg="1"/>
      <p:bldP spid="6163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PBand126"/>
          <p:cNvSpPr txBox="1">
            <a:spLocks noChangeArrowheads="1"/>
          </p:cNvSpPr>
          <p:nvPr/>
        </p:nvSpPr>
        <p:spPr bwMode="auto">
          <a:xfrm>
            <a:off x="4137025" y="822325"/>
            <a:ext cx="793750" cy="1387475"/>
          </a:xfrm>
          <a:prstGeom prst="rect">
            <a:avLst/>
          </a:prstGeom>
          <a:solidFill>
            <a:srgbClr val="CFFCFD"/>
          </a:solidFill>
          <a:ln w="76200" cmpd="tri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000">
                <a:solidFill>
                  <a:srgbClr val="0909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物体</a:t>
            </a:r>
          </a:p>
        </p:txBody>
      </p:sp>
      <p:sp>
        <p:nvSpPr>
          <p:cNvPr id="15363" name="PPBand127"/>
          <p:cNvSpPr txBox="1">
            <a:spLocks noChangeArrowheads="1"/>
          </p:cNvSpPr>
          <p:nvPr/>
        </p:nvSpPr>
        <p:spPr bwMode="auto">
          <a:xfrm>
            <a:off x="7451725" y="822325"/>
            <a:ext cx="792163" cy="1387475"/>
          </a:xfrm>
          <a:prstGeom prst="rect">
            <a:avLst/>
          </a:prstGeom>
          <a:solidFill>
            <a:srgbClr val="CFFCFD"/>
          </a:solidFill>
          <a:ln w="76200" cmpd="tri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>
                <a:solidFill>
                  <a:srgbClr val="0909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影子</a:t>
            </a:r>
          </a:p>
        </p:txBody>
      </p:sp>
      <p:pic>
        <p:nvPicPr>
          <p:cNvPr id="15364" name="Picture 4" descr="0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235075"/>
            <a:ext cx="2879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PPBand126"/>
          <p:cNvSpPr txBox="1">
            <a:spLocks noChangeArrowheads="1"/>
          </p:cNvSpPr>
          <p:nvPr/>
        </p:nvSpPr>
        <p:spPr bwMode="auto">
          <a:xfrm>
            <a:off x="898525" y="817563"/>
            <a:ext cx="792163" cy="1387475"/>
          </a:xfrm>
          <a:prstGeom prst="rect">
            <a:avLst/>
          </a:prstGeom>
          <a:solidFill>
            <a:srgbClr val="CFFCFD"/>
          </a:solidFill>
          <a:ln w="76200" cmpd="tri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000">
                <a:solidFill>
                  <a:srgbClr val="0909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灯光</a:t>
            </a:r>
          </a:p>
        </p:txBody>
      </p:sp>
      <p:pic>
        <p:nvPicPr>
          <p:cNvPr id="15366" name="Picture 6" descr="0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244600"/>
            <a:ext cx="273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PPBand126"/>
          <p:cNvSpPr txBox="1">
            <a:spLocks noChangeArrowheads="1"/>
          </p:cNvSpPr>
          <p:nvPr/>
        </p:nvSpPr>
        <p:spPr bwMode="auto">
          <a:xfrm>
            <a:off x="2265363" y="822325"/>
            <a:ext cx="865187" cy="1387475"/>
          </a:xfrm>
          <a:prstGeom prst="rect">
            <a:avLst/>
          </a:prstGeom>
          <a:solidFill>
            <a:srgbClr val="84FF5D"/>
          </a:solidFill>
          <a:ln w="76200" cmpd="tri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00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照射</a:t>
            </a:r>
          </a:p>
        </p:txBody>
      </p:sp>
      <p:sp>
        <p:nvSpPr>
          <p:cNvPr id="15368" name="PPBand126"/>
          <p:cNvSpPr txBox="1">
            <a:spLocks noChangeArrowheads="1"/>
          </p:cNvSpPr>
          <p:nvPr/>
        </p:nvSpPr>
        <p:spPr bwMode="auto">
          <a:xfrm>
            <a:off x="5651500" y="476250"/>
            <a:ext cx="790575" cy="1997075"/>
          </a:xfrm>
          <a:prstGeom prst="rect">
            <a:avLst/>
          </a:prstGeom>
          <a:solidFill>
            <a:srgbClr val="84FF5D"/>
          </a:solidFill>
          <a:ln w="76200" cmpd="tri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00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投影面</a:t>
            </a:r>
          </a:p>
        </p:txBody>
      </p:sp>
      <p:grpSp>
        <p:nvGrpSpPr>
          <p:cNvPr id="15369" name="Group 9"/>
          <p:cNvGrpSpPr>
            <a:grpSpLocks noChangeAspect="1"/>
          </p:cNvGrpSpPr>
          <p:nvPr/>
        </p:nvGrpSpPr>
        <p:grpSpPr bwMode="auto">
          <a:xfrm>
            <a:off x="179388" y="0"/>
            <a:ext cx="2087562" cy="965200"/>
            <a:chOff x="0" y="0"/>
            <a:chExt cx="2540" cy="861"/>
          </a:xfrm>
        </p:grpSpPr>
        <p:pic>
          <p:nvPicPr>
            <p:cNvPr id="15370" name="Picture 10" descr="find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36"/>
              <a:ext cx="254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 descr="Q_0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8" y="0"/>
              <a:ext cx="74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23850" y="3068638"/>
            <a:ext cx="1871663" cy="3097212"/>
          </a:xfrm>
          <a:prstGeom prst="wedgeRectCallout">
            <a:avLst>
              <a:gd name="adj1" fmla="val -6065"/>
              <a:gd name="adj2" fmla="val -8080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zh-CN" sz="4000">
                <a:solidFill>
                  <a:srgbClr val="0909FF"/>
                </a:solidFill>
                <a:latin typeface="Arial" panose="020B0604020202020204" pitchFamily="34" charset="0"/>
              </a:rPr>
              <a:t>       </a:t>
            </a:r>
            <a:r>
              <a:rPr lang="zh-CN" sz="4000">
                <a:solidFill>
                  <a:srgbClr val="0909FF"/>
                </a:solidFill>
                <a:latin typeface="Arial" panose="020B0604020202020204" pitchFamily="34" charset="0"/>
              </a:rPr>
              <a:t>灯光与太阳光线有什么不同？  </a:t>
            </a:r>
          </a:p>
        </p:txBody>
      </p:sp>
      <p:pic>
        <p:nvPicPr>
          <p:cNvPr id="15373" name="Picture 13" descr="0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221163"/>
            <a:ext cx="273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519363" y="3068638"/>
            <a:ext cx="662463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sz="3200" dirty="0">
                <a:latin typeface="Arial" panose="020B0604020202020204" pitchFamily="34" charset="0"/>
              </a:rPr>
              <a:t>手电筒、路灯和台灯的光线可以看成是从</a:t>
            </a:r>
            <a:r>
              <a:rPr 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一点</a:t>
            </a:r>
            <a:r>
              <a:rPr lang="zh-CN" sz="3200" dirty="0">
                <a:latin typeface="Arial" panose="020B0604020202020204" pitchFamily="34" charset="0"/>
              </a:rPr>
              <a:t>出发的</a:t>
            </a:r>
            <a:r>
              <a:rPr lang="zh-CN" altLang="zh-CN" sz="3200" dirty="0" smtClean="0">
                <a:latin typeface="Arial" panose="020B0604020202020204" pitchFamily="34" charset="0"/>
              </a:rPr>
              <a:t>.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pic>
        <p:nvPicPr>
          <p:cNvPr id="15375" name="Picture 15" descr="WS_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644900"/>
            <a:ext cx="2160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WordArt 16"/>
          <p:cNvSpPr>
            <a:spLocks noChangeArrowheads="1" noChangeShapeType="1"/>
          </p:cNvSpPr>
          <p:nvPr/>
        </p:nvSpPr>
        <p:spPr bwMode="auto">
          <a:xfrm>
            <a:off x="3276600" y="0"/>
            <a:ext cx="1800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339975" y="5229225"/>
            <a:ext cx="611981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sz="3200" dirty="0"/>
              <a:t>由同一点（点光源）发出的光线形成的投影叫做</a:t>
            </a:r>
            <a:r>
              <a:rPr lang="zh-CN" sz="3200" dirty="0">
                <a:solidFill>
                  <a:schemeClr val="tx2"/>
                </a:solidFill>
              </a:rPr>
              <a:t>中心投影</a:t>
            </a:r>
            <a:r>
              <a:rPr lang="zh-CN" sz="3200" dirty="0"/>
              <a:t>．</a:t>
            </a:r>
            <a:endParaRPr lang="zh-CN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5" grpId="0" animBg="1" autoUpdateAnimBg="0"/>
      <p:bldP spid="15367" grpId="0" animBg="1" autoUpdateAnimBg="0"/>
      <p:bldP spid="15368" grpId="0" animBg="1" autoUpdateAnimBg="0"/>
      <p:bldP spid="15372" grpId="0" animBg="1" autoUpdateAnimBg="0"/>
      <p:bldP spid="15374" grpId="0" autoUpdateAnimBg="0"/>
      <p:bldP spid="15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860800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2205038"/>
            <a:ext cx="8243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400" dirty="0">
                <a:latin typeface="Arial" panose="020B0604020202020204" pitchFamily="34" charset="0"/>
              </a:rPr>
              <a:t>例如：物体在灯泡发出的光照射下形成影子就是中心投影．</a:t>
            </a:r>
          </a:p>
          <a:p>
            <a:pPr>
              <a:spcBef>
                <a:spcPct val="50000"/>
              </a:spcBef>
            </a:pPr>
            <a:endParaRPr lang="zh-CN" altLang="zh-CN" sz="2400" b="0" dirty="0">
              <a:latin typeface="Arial" panose="020B0604020202020204" pitchFamily="34" charset="0"/>
            </a:endParaRPr>
          </a:p>
        </p:txBody>
      </p:sp>
      <p:grpSp>
        <p:nvGrpSpPr>
          <p:cNvPr id="16388" name="Group 4"/>
          <p:cNvGrpSpPr/>
          <p:nvPr/>
        </p:nvGrpSpPr>
        <p:grpSpPr bwMode="auto">
          <a:xfrm rot="2487984">
            <a:off x="4500563" y="3644900"/>
            <a:ext cx="787400" cy="928688"/>
            <a:chOff x="0" y="0"/>
            <a:chExt cx="681" cy="907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681" cy="907"/>
            </a:xfrm>
            <a:prstGeom prst="rtTriangl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91" y="272"/>
              <a:ext cx="408" cy="544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91" name="Group 7"/>
          <p:cNvGrpSpPr/>
          <p:nvPr/>
        </p:nvGrpSpPr>
        <p:grpSpPr bwMode="auto">
          <a:xfrm>
            <a:off x="2051050" y="3213100"/>
            <a:ext cx="4833938" cy="1843088"/>
            <a:chOff x="0" y="0"/>
            <a:chExt cx="3045" cy="1161"/>
          </a:xfrm>
        </p:grpSpPr>
        <p:grpSp>
          <p:nvGrpSpPr>
            <p:cNvPr id="16392" name="Group 8"/>
            <p:cNvGrpSpPr/>
            <p:nvPr/>
          </p:nvGrpSpPr>
          <p:grpSpPr bwMode="auto">
            <a:xfrm>
              <a:off x="2364" y="129"/>
              <a:ext cx="681" cy="908"/>
              <a:chOff x="0" y="0"/>
              <a:chExt cx="681" cy="908"/>
            </a:xfrm>
          </p:grpSpPr>
          <p:sp>
            <p:nvSpPr>
              <p:cNvPr id="16393" name="AutoShape 9"/>
              <p:cNvSpPr>
                <a:spLocks noChangeArrowheads="1"/>
              </p:cNvSpPr>
              <p:nvPr/>
            </p:nvSpPr>
            <p:spPr bwMode="auto">
              <a:xfrm rot="2487984">
                <a:off x="0" y="0"/>
                <a:ext cx="681" cy="908"/>
              </a:xfrm>
              <a:prstGeom prst="rtTriangle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94" name="AutoShape 10"/>
              <p:cNvSpPr>
                <a:spLocks noChangeArrowheads="1"/>
              </p:cNvSpPr>
              <p:nvPr/>
            </p:nvSpPr>
            <p:spPr bwMode="auto">
              <a:xfrm rot="2487984">
                <a:off x="42" y="218"/>
                <a:ext cx="408" cy="545"/>
              </a:xfrm>
              <a:prstGeom prst="rtTriangl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0" y="0"/>
              <a:ext cx="2758" cy="499"/>
            </a:xfrm>
            <a:prstGeom prst="line">
              <a:avLst/>
            </a:prstGeom>
            <a:noFill/>
            <a:ln w="28575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36" y="508"/>
              <a:ext cx="2631" cy="653"/>
            </a:xfrm>
            <a:prstGeom prst="line">
              <a:avLst/>
            </a:prstGeom>
            <a:noFill/>
            <a:ln w="28575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6" y="505"/>
              <a:ext cx="2132" cy="181"/>
            </a:xfrm>
            <a:prstGeom prst="line">
              <a:avLst/>
            </a:prstGeom>
            <a:noFill/>
            <a:ln w="28575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8" name="WordArt 14"/>
          <p:cNvSpPr>
            <a:spLocks noChangeArrowheads="1" noChangeShapeType="1"/>
          </p:cNvSpPr>
          <p:nvPr/>
        </p:nvSpPr>
        <p:spPr bwMode="auto">
          <a:xfrm>
            <a:off x="468313" y="836613"/>
            <a:ext cx="1800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5373688"/>
            <a:ext cx="7624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dirty="0">
                <a:solidFill>
                  <a:srgbClr val="FF0000"/>
                </a:solidFill>
              </a:rPr>
              <a:t>思考</a:t>
            </a:r>
            <a:r>
              <a:rPr lang="zh-CN" altLang="zh-CN" sz="2800" dirty="0">
                <a:solidFill>
                  <a:srgbClr val="FF0000"/>
                </a:solidFill>
              </a:rPr>
              <a:t>:</a:t>
            </a:r>
            <a:r>
              <a:rPr lang="zh-CN" sz="2800" dirty="0"/>
              <a:t>平行投影和中心投影有什么区别和联系呢</a:t>
            </a:r>
            <a:r>
              <a:rPr lang="zh-CN" altLang="zh-CN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748883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0" dirty="0" smtClean="0">
                <a:latin typeface="Arial" panose="020B0604020202020204" pitchFamily="34" charset="0"/>
              </a:rPr>
              <a:t>1</a:t>
            </a:r>
            <a:r>
              <a:rPr lang="zh-CN" sz="2800" b="0" dirty="0">
                <a:latin typeface="Arial" panose="020B0604020202020204" pitchFamily="34" charset="0"/>
              </a:rPr>
              <a:t>、以小组为单位，观察在太阳光线下</a:t>
            </a:r>
            <a:r>
              <a:rPr lang="zh-CN" sz="2800" b="0" dirty="0" smtClean="0">
                <a:latin typeface="Arial" panose="020B0604020202020204" pitchFamily="34" charset="0"/>
              </a:rPr>
              <a:t>，木</a:t>
            </a:r>
            <a:r>
              <a:rPr lang="zh-CN" sz="2800" b="0" dirty="0">
                <a:latin typeface="Arial" panose="020B0604020202020204" pitchFamily="34" charset="0"/>
              </a:rPr>
              <a:t>杆和三角形纸板在地面的投影。</a:t>
            </a:r>
          </a:p>
          <a:p>
            <a:r>
              <a:rPr lang="zh-CN" sz="2800" b="0" dirty="0" smtClean="0">
                <a:latin typeface="Arial" panose="020B0604020202020204" pitchFamily="34" charset="0"/>
              </a:rPr>
              <a:t>不</a:t>
            </a:r>
            <a:r>
              <a:rPr lang="zh-CN" sz="2800" b="0" dirty="0">
                <a:latin typeface="Arial" panose="020B0604020202020204" pitchFamily="34" charset="0"/>
              </a:rPr>
              <a:t>断改变木杆和三角形纸板的位置，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1</a:t>
            </a:r>
            <a:r>
              <a:rPr lang="zh-CN" sz="2800" b="0" dirty="0">
                <a:latin typeface="Arial" panose="020B0604020202020204" pitchFamily="34" charset="0"/>
              </a:rPr>
              <a:t>）、什么时候木杆的影子成为一点，三角形纸</a:t>
            </a:r>
            <a:r>
              <a:rPr lang="zh-CN" sz="2800" b="0" dirty="0" smtClean="0">
                <a:latin typeface="Arial" panose="020B0604020202020204" pitchFamily="34" charset="0"/>
              </a:rPr>
              <a:t>板的</a:t>
            </a:r>
            <a:r>
              <a:rPr lang="zh-CN" sz="2800" b="0" dirty="0">
                <a:latin typeface="Arial" panose="020B0604020202020204" pitchFamily="34" charset="0"/>
              </a:rPr>
              <a:t>影子是一条线段？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2</a:t>
            </a:r>
            <a:r>
              <a:rPr lang="zh-CN" sz="2800" b="0" dirty="0">
                <a:latin typeface="Arial" panose="020B0604020202020204" pitchFamily="34" charset="0"/>
              </a:rPr>
              <a:t>）、当木杆的影子与木杆长度相等时，你发</a:t>
            </a:r>
            <a:r>
              <a:rPr lang="zh-CN" sz="2800" b="0" dirty="0" smtClean="0">
                <a:latin typeface="Arial" panose="020B0604020202020204" pitchFamily="34" charset="0"/>
              </a:rPr>
              <a:t>现木</a:t>
            </a:r>
            <a:r>
              <a:rPr lang="zh-CN" sz="2800" b="0" dirty="0">
                <a:latin typeface="Arial" panose="020B0604020202020204" pitchFamily="34" charset="0"/>
              </a:rPr>
              <a:t>杆在什么位置？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3</a:t>
            </a:r>
            <a:r>
              <a:rPr lang="zh-CN" sz="2800" b="0" dirty="0">
                <a:latin typeface="Arial" panose="020B0604020202020204" pitchFamily="34" charset="0"/>
              </a:rPr>
              <a:t>）、三角形纸板在什么位置时，它的影子恰</a:t>
            </a:r>
            <a:r>
              <a:rPr lang="zh-CN" sz="2800" b="0" dirty="0" smtClean="0">
                <a:latin typeface="Arial" panose="020B0604020202020204" pitchFamily="34" charset="0"/>
              </a:rPr>
              <a:t>好与</a:t>
            </a:r>
            <a:r>
              <a:rPr lang="zh-CN" sz="2800" b="0" dirty="0">
                <a:latin typeface="Arial" panose="020B0604020202020204" pitchFamily="34" charset="0"/>
              </a:rPr>
              <a:t>三角形纸板成为全等图形？还有其他情况吗？</a:t>
            </a:r>
          </a:p>
          <a:p>
            <a:endParaRPr lang="zh-CN" altLang="zh-CN" sz="2800" b="0" dirty="0">
              <a:latin typeface="Arial" panose="020B0604020202020204" pitchFamily="34" charset="0"/>
            </a:endParaRPr>
          </a:p>
        </p:txBody>
      </p:sp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611560" y="1155278"/>
            <a:ext cx="7272808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探究平行投影和中心投影的性质和区别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07368" y="6222256"/>
            <a:ext cx="6783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Arial" panose="020B0604020202020204" pitchFamily="34" charset="0"/>
              </a:rPr>
              <a:t>2</a:t>
            </a:r>
            <a:r>
              <a:rPr lang="zh-CN" sz="2800" b="0" dirty="0">
                <a:latin typeface="Arial" panose="020B0604020202020204" pitchFamily="34" charset="0"/>
              </a:rPr>
              <a:t>、同样的实验在手电筒下再做一次试试。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2800" dirty="0">
                <a:solidFill>
                  <a:srgbClr val="FF0000"/>
                </a:solidFill>
              </a:rPr>
              <a:t>平行投影与中心投影的区别与联系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088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区别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光线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联系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平行投影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平行的投射线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全等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都是物体在光线的照射下，在某个平面内形成的影子。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即都是投影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中心投影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从一点出发的投射线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放大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位似变换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2555875" y="2276475"/>
            <a:ext cx="3960813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4211638" y="2276475"/>
            <a:ext cx="0" cy="86518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211638" y="2205038"/>
            <a:ext cx="237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0">
                <a:latin typeface="Arial" panose="020B0604020202020204" pitchFamily="34" charset="0"/>
              </a:rPr>
              <a:t>物体与投影面平行时的投影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077072"/>
            <a:ext cx="31242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0753" y="1340768"/>
            <a:ext cx="849230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sz="2400" b="0" dirty="0">
                <a:cs typeface="Times New Roman" panose="02020603050405020304" pitchFamily="18" charset="0"/>
              </a:rPr>
              <a:t>（</a:t>
            </a:r>
            <a:r>
              <a:rPr lang="zh-CN" altLang="zh-CN" sz="2400" b="0" dirty="0">
                <a:cs typeface="Times New Roman" panose="02020603050405020304" pitchFamily="18" charset="0"/>
              </a:rPr>
              <a:t>1</a:t>
            </a:r>
            <a:r>
              <a:rPr lang="zh-CN" sz="2400" b="0" dirty="0">
                <a:cs typeface="Times New Roman" panose="02020603050405020304" pitchFamily="18" charset="0"/>
              </a:rPr>
              <a:t>）地面上直立一根标杆</a:t>
            </a:r>
            <a:r>
              <a:rPr lang="zh-CN" altLang="zh-CN" sz="2400" b="0" dirty="0">
                <a:cs typeface="Times New Roman" panose="02020603050405020304" pitchFamily="18" charset="0"/>
              </a:rPr>
              <a:t>AB</a:t>
            </a:r>
            <a:r>
              <a:rPr lang="zh-CN" sz="2400" b="0" dirty="0">
                <a:cs typeface="Times New Roman" panose="02020603050405020304" pitchFamily="18" charset="0"/>
              </a:rPr>
              <a:t>如图，杆长为</a:t>
            </a:r>
            <a:r>
              <a:rPr lang="zh-CN" altLang="zh-CN" sz="2400" b="0" dirty="0">
                <a:cs typeface="Times New Roman" panose="02020603050405020304" pitchFamily="18" charset="0"/>
              </a:rPr>
              <a:t>2cm</a:t>
            </a:r>
            <a:r>
              <a:rPr lang="zh-CN" sz="2400" b="0" dirty="0">
                <a:cs typeface="Times New Roman" panose="02020603050405020304" pitchFamily="18" charset="0"/>
              </a:rPr>
              <a:t>。</a:t>
            </a:r>
            <a:endParaRPr lang="zh-CN" sz="2400" b="0" dirty="0">
              <a:latin typeface="Arial" panose="020B0604020202020204" pitchFamily="34" charset="0"/>
            </a:endParaRPr>
          </a:p>
          <a:p>
            <a:pPr eaLnBrk="0" hangingPunct="0"/>
            <a:r>
              <a:rPr lang="zh-CN" sz="2400" b="0" dirty="0">
                <a:cs typeface="Times New Roman" panose="02020603050405020304" pitchFamily="18" charset="0"/>
              </a:rPr>
              <a:t>①当阳光垂直照射地面时，标杆在地面上的投</a:t>
            </a:r>
            <a:r>
              <a:rPr lang="zh-CN" sz="2400" b="0" dirty="0" smtClean="0">
                <a:cs typeface="Times New Roman" panose="02020603050405020304" pitchFamily="18" charset="0"/>
              </a:rPr>
              <a:t>影是</a:t>
            </a:r>
            <a:r>
              <a:rPr lang="zh-CN" sz="2400" b="0" dirty="0">
                <a:cs typeface="Times New Roman" panose="02020603050405020304" pitchFamily="18" charset="0"/>
              </a:rPr>
              <a:t>什么图形？</a:t>
            </a:r>
            <a:endParaRPr lang="zh-CN" sz="2400" b="0" dirty="0">
              <a:latin typeface="Arial" panose="020B0604020202020204" pitchFamily="34" charset="0"/>
            </a:endParaRPr>
          </a:p>
          <a:p>
            <a:pPr eaLnBrk="0" hangingPunct="0"/>
            <a:r>
              <a:rPr lang="zh-CN" sz="2400" b="0" dirty="0" smtClean="0">
                <a:cs typeface="Times New Roman" panose="02020603050405020304" pitchFamily="18" charset="0"/>
              </a:rPr>
              <a:t>②</a:t>
            </a:r>
            <a:r>
              <a:rPr lang="zh-CN" sz="2400" b="0" dirty="0">
                <a:cs typeface="Times New Roman" panose="02020603050405020304" pitchFamily="18" charset="0"/>
              </a:rPr>
              <a:t>当阳光与地面的倾斜角为</a:t>
            </a:r>
            <a:r>
              <a:rPr lang="zh-CN" altLang="zh-CN" sz="2400" b="0" dirty="0">
                <a:cs typeface="Times New Roman" panose="02020603050405020304" pitchFamily="18" charset="0"/>
              </a:rPr>
              <a:t>60°</a:t>
            </a:r>
            <a:r>
              <a:rPr lang="zh-CN" sz="2400" b="0" dirty="0">
                <a:cs typeface="Times New Roman" panose="02020603050405020304" pitchFamily="18" charset="0"/>
              </a:rPr>
              <a:t>时，标杆在地</a:t>
            </a:r>
            <a:r>
              <a:rPr lang="zh-CN" sz="2400" b="0" dirty="0" smtClean="0">
                <a:cs typeface="Times New Roman" panose="02020603050405020304" pitchFamily="18" charset="0"/>
              </a:rPr>
              <a:t>面上</a:t>
            </a:r>
            <a:r>
              <a:rPr lang="zh-CN" sz="2400" b="0" dirty="0">
                <a:cs typeface="Times New Roman" panose="02020603050405020304" pitchFamily="18" charset="0"/>
              </a:rPr>
              <a:t>的投影是什么图形？并画出投影示意图；</a:t>
            </a:r>
            <a:endParaRPr lang="zh-CN" sz="2400" b="0" dirty="0">
              <a:latin typeface="Arial" panose="020B0604020202020204" pitchFamily="34" charset="0"/>
            </a:endParaRPr>
          </a:p>
          <a:p>
            <a:pPr eaLnBrk="0" hangingPunct="0"/>
            <a:r>
              <a:rPr lang="zh-CN" sz="2400" b="0" dirty="0">
                <a:cs typeface="Times New Roman" panose="02020603050405020304" pitchFamily="18" charset="0"/>
              </a:rPr>
              <a:t>（</a:t>
            </a:r>
            <a:r>
              <a:rPr lang="zh-CN" altLang="zh-CN" sz="2400" b="0" dirty="0">
                <a:cs typeface="Times New Roman" panose="02020603050405020304" pitchFamily="18" charset="0"/>
              </a:rPr>
              <a:t>2</a:t>
            </a:r>
            <a:r>
              <a:rPr lang="zh-CN" sz="2400" b="0" dirty="0">
                <a:cs typeface="Times New Roman" panose="02020603050405020304" pitchFamily="18" charset="0"/>
              </a:rPr>
              <a:t>）</a:t>
            </a:r>
            <a:r>
              <a:rPr lang="zh-CN" sz="2400" b="0" dirty="0">
                <a:latin typeface="Arial" panose="020B0604020202020204" pitchFamily="34" charset="0"/>
              </a:rPr>
              <a:t>地面上直立一根标杆</a:t>
            </a:r>
            <a:r>
              <a:rPr lang="zh-CN" altLang="zh-CN" sz="2400" b="0" dirty="0">
                <a:latin typeface="Arial" panose="020B0604020202020204" pitchFamily="34" charset="0"/>
              </a:rPr>
              <a:t>AB</a:t>
            </a:r>
            <a:r>
              <a:rPr lang="zh-CN" sz="2400" b="0" dirty="0">
                <a:latin typeface="Arial" panose="020B0604020202020204" pitchFamily="34" charset="0"/>
              </a:rPr>
              <a:t>如图，杆长为</a:t>
            </a:r>
            <a:r>
              <a:rPr lang="zh-CN" altLang="zh-CN" sz="2400" b="0" dirty="0">
                <a:latin typeface="Arial" panose="020B0604020202020204" pitchFamily="34" charset="0"/>
              </a:rPr>
              <a:t>1cm</a:t>
            </a:r>
            <a:r>
              <a:rPr lang="zh-CN" altLang="zh-CN" sz="2400" b="0" dirty="0" smtClean="0">
                <a:latin typeface="Arial" panose="020B0604020202020204" pitchFamily="34" charset="0"/>
              </a:rPr>
              <a:t>,</a:t>
            </a:r>
            <a:r>
              <a:rPr lang="zh-CN" sz="2400" b="0" dirty="0" smtClean="0">
                <a:latin typeface="Arial" panose="020B0604020202020204" pitchFamily="34" charset="0"/>
              </a:rPr>
              <a:t>左</a:t>
            </a:r>
            <a:r>
              <a:rPr lang="zh-CN" sz="2400" b="0" dirty="0">
                <a:latin typeface="Arial" panose="020B0604020202020204" pitchFamily="34" charset="0"/>
              </a:rPr>
              <a:t>上方有一小灯泡作出标杆的影子</a:t>
            </a:r>
            <a:r>
              <a:rPr lang="zh-CN" altLang="zh-CN" sz="2400" b="0" dirty="0">
                <a:latin typeface="Arial" panose="020B0604020202020204" pitchFamily="34" charset="0"/>
              </a:rPr>
              <a:t>,</a:t>
            </a:r>
            <a:r>
              <a:rPr lang="zh-CN" sz="2400" b="0" dirty="0">
                <a:latin typeface="Arial" panose="020B0604020202020204" pitchFamily="34" charset="0"/>
              </a:rPr>
              <a:t>如果标杆向</a:t>
            </a:r>
            <a:r>
              <a:rPr lang="zh-CN" sz="2400" b="0" dirty="0" smtClean="0">
                <a:latin typeface="Arial" panose="020B0604020202020204" pitchFamily="34" charset="0"/>
              </a:rPr>
              <a:t>右移</a:t>
            </a:r>
            <a:r>
              <a:rPr lang="zh-CN" sz="2400" b="0" dirty="0">
                <a:latin typeface="Arial" panose="020B0604020202020204" pitchFamily="34" charset="0"/>
              </a:rPr>
              <a:t>动影子会如何变化</a:t>
            </a:r>
            <a:r>
              <a:rPr lang="zh-CN" altLang="zh-CN" sz="2400" b="0" dirty="0" smtClean="0">
                <a:latin typeface="Arial" panose="020B0604020202020204" pitchFamily="34" charset="0"/>
              </a:rPr>
              <a:t>?</a:t>
            </a:r>
            <a:endParaRPr lang="zh-CN" altLang="zh-CN" sz="2400" b="0" dirty="0"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114300" y="3254375"/>
            <a:ext cx="914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19461" name="WordArt 5"/>
          <p:cNvSpPr>
            <a:spLocks noChangeArrowheads="1" noChangeShapeType="1"/>
          </p:cNvSpPr>
          <p:nvPr/>
        </p:nvSpPr>
        <p:spPr bwMode="auto">
          <a:xfrm>
            <a:off x="332656" y="260648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i="1" dirty="0">
                <a:ln w="9525" cmpd="sng">
                  <a:solidFill>
                    <a:srgbClr val="FF66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随听随练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0" y="4876800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021288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552" y="1155698"/>
            <a:ext cx="81369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sz="2800" b="0" dirty="0">
                <a:cs typeface="Times New Roman" panose="02020603050405020304" pitchFamily="18" charset="0"/>
              </a:rPr>
              <a:t>（</a:t>
            </a:r>
            <a:r>
              <a:rPr lang="zh-CN" altLang="zh-CN" sz="2800" b="0" dirty="0">
                <a:cs typeface="Times New Roman" panose="02020603050405020304" pitchFamily="18" charset="0"/>
              </a:rPr>
              <a:t>3</a:t>
            </a:r>
            <a:r>
              <a:rPr lang="zh-CN" sz="2800" b="0" dirty="0">
                <a:cs typeface="Times New Roman" panose="02020603050405020304" pitchFamily="18" charset="0"/>
              </a:rPr>
              <a:t>）两幅图表示两根标杆在同一时刻的投影</a:t>
            </a:r>
            <a:r>
              <a:rPr lang="zh-CN" altLang="zh-CN" sz="2800" b="0" dirty="0">
                <a:cs typeface="Times New Roman" panose="02020603050405020304" pitchFamily="18" charset="0"/>
              </a:rPr>
              <a:t>.</a:t>
            </a:r>
            <a:r>
              <a:rPr lang="zh-CN" sz="2800" b="0" dirty="0">
                <a:cs typeface="Times New Roman" panose="02020603050405020304" pitchFamily="18" charset="0"/>
              </a:rPr>
              <a:t>请在</a:t>
            </a:r>
            <a:r>
              <a:rPr lang="zh-CN" sz="2800" b="0" dirty="0" smtClean="0">
                <a:cs typeface="Times New Roman" panose="02020603050405020304" pitchFamily="18" charset="0"/>
              </a:rPr>
              <a:t>图中</a:t>
            </a:r>
            <a:r>
              <a:rPr lang="zh-CN" sz="2800" b="0" dirty="0">
                <a:cs typeface="Times New Roman" panose="02020603050405020304" pitchFamily="18" charset="0"/>
              </a:rPr>
              <a:t>画出形成投影的光线</a:t>
            </a:r>
            <a:r>
              <a:rPr lang="zh-CN" altLang="zh-CN" sz="2800" b="0" dirty="0">
                <a:cs typeface="Times New Roman" panose="02020603050405020304" pitchFamily="18" charset="0"/>
              </a:rPr>
              <a:t>.</a:t>
            </a:r>
            <a:r>
              <a:rPr lang="zh-CN" sz="2800" b="0" dirty="0">
                <a:cs typeface="Times New Roman" panose="02020603050405020304" pitchFamily="18" charset="0"/>
              </a:rPr>
              <a:t>它们是平行投影还是中心投影</a:t>
            </a:r>
            <a:r>
              <a:rPr lang="zh-CN" sz="2800" b="0" dirty="0" smtClean="0">
                <a:cs typeface="Times New Roman" panose="02020603050405020304" pitchFamily="18" charset="0"/>
              </a:rPr>
              <a:t>？并</a:t>
            </a:r>
            <a:r>
              <a:rPr lang="zh-CN" sz="2800" b="0" dirty="0">
                <a:cs typeface="Times New Roman" panose="02020603050405020304" pitchFamily="18" charset="0"/>
              </a:rPr>
              <a:t>说明理由</a:t>
            </a:r>
            <a:r>
              <a:rPr lang="zh-CN" sz="2800" b="0" dirty="0" smtClean="0">
                <a:cs typeface="Times New Roman" panose="02020603050405020304" pitchFamily="18" charset="0"/>
              </a:rPr>
              <a:t>。</a:t>
            </a:r>
            <a:endParaRPr lang="zh-CN" sz="2800" b="0" dirty="0">
              <a:latin typeface="Arial" panose="020B0604020202020204" pitchFamily="34" charset="0"/>
            </a:endParaRPr>
          </a:p>
        </p:txBody>
      </p:sp>
      <p:pic>
        <p:nvPicPr>
          <p:cNvPr id="20483" name="Picture 3" descr="E0494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762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4"/>
          <p:cNvSpPr>
            <a:spLocks noChangeArrowheads="1" noChangeShapeType="1"/>
          </p:cNvSpPr>
          <p:nvPr/>
        </p:nvSpPr>
        <p:spPr bwMode="auto">
          <a:xfrm>
            <a:off x="395536" y="188640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i="1" dirty="0">
                <a:ln w="9525" cmpd="sng">
                  <a:solidFill>
                    <a:srgbClr val="FF66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随听随练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2124075" y="620688"/>
            <a:ext cx="7019925" cy="103251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zh-CN" b="1" dirty="0">
                <a:solidFill>
                  <a:srgbClr val="FF0000"/>
                </a:solidFill>
              </a:rPr>
              <a:t>例</a:t>
            </a:r>
            <a:r>
              <a:rPr lang="zh-CN" altLang="zh-CN" b="1" dirty="0">
                <a:solidFill>
                  <a:srgbClr val="FF0000"/>
                </a:solidFill>
              </a:rPr>
              <a:t>1:</a:t>
            </a:r>
            <a:r>
              <a:rPr lang="zh-CN" sz="2400" b="1" dirty="0">
                <a:solidFill>
                  <a:srgbClr val="FF0000"/>
                </a:solidFill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</a:rPr>
              <a:t>1</a:t>
            </a:r>
            <a:r>
              <a:rPr lang="zh-CN" sz="2400" b="1" dirty="0">
                <a:solidFill>
                  <a:srgbClr val="FF0000"/>
                </a:solidFill>
              </a:rPr>
              <a:t>）</a:t>
            </a:r>
            <a:r>
              <a:rPr lang="zh-CN" b="1" dirty="0"/>
              <a:t>下图是两棵小树在同一时刻的影子</a:t>
            </a:r>
            <a:r>
              <a:rPr lang="zh-CN" altLang="zh-CN" b="1" dirty="0"/>
              <a:t>.</a:t>
            </a:r>
            <a:r>
              <a:rPr lang="zh-CN" b="1" dirty="0"/>
              <a:t>请你在图中画出形成树影的光线</a:t>
            </a:r>
            <a:r>
              <a:rPr lang="zh-CN" altLang="zh-CN" b="1" dirty="0"/>
              <a:t>.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2875" y="3648075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1565275" y="1752600"/>
            <a:ext cx="2590800" cy="38100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7438" y="4165600"/>
            <a:ext cx="533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6675" y="5454650"/>
            <a:ext cx="68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974725" y="5535613"/>
            <a:ext cx="5181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1512" name="Group 8"/>
          <p:cNvGrpSpPr/>
          <p:nvPr/>
        </p:nvGrpSpPr>
        <p:grpSpPr bwMode="auto">
          <a:xfrm>
            <a:off x="3698875" y="1828800"/>
            <a:ext cx="533400" cy="457200"/>
            <a:chOff x="0" y="0"/>
            <a:chExt cx="336" cy="288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96" y="48"/>
              <a:ext cx="144" cy="144"/>
            </a:xfrm>
            <a:prstGeom prst="ellipse">
              <a:avLst/>
            </a:prstGeom>
            <a:solidFill>
              <a:srgbClr val="FF0000"/>
            </a:solidFill>
            <a:ln w="9525" cmpd="sng">
              <a:solidFill>
                <a:srgbClr val="FFCC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240" y="144"/>
              <a:ext cx="96" cy="48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192" y="192"/>
              <a:ext cx="48" cy="48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>
              <a:off x="96" y="192"/>
              <a:ext cx="48" cy="48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0" y="144"/>
              <a:ext cx="96" cy="0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 flipV="1">
              <a:off x="48" y="0"/>
              <a:ext cx="48" cy="96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>
              <a:off x="96" y="192"/>
              <a:ext cx="48" cy="96"/>
            </a:xfrm>
            <a:prstGeom prst="line">
              <a:avLst/>
            </a:prstGeom>
            <a:noFill/>
            <a:ln w="952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3851275" y="1828800"/>
            <a:ext cx="1981200" cy="35814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1521" name="Group 17"/>
          <p:cNvGrpSpPr/>
          <p:nvPr/>
        </p:nvGrpSpPr>
        <p:grpSpPr bwMode="auto">
          <a:xfrm>
            <a:off x="179388" y="836613"/>
            <a:ext cx="1944687" cy="863600"/>
            <a:chOff x="0" y="0"/>
            <a:chExt cx="1316" cy="770"/>
          </a:xfrm>
        </p:grpSpPr>
        <p:pic>
          <p:nvPicPr>
            <p:cNvPr id="21522" name="Picture 18" descr="GL_0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" y="0"/>
              <a:ext cx="104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WordArt 19"/>
            <p:cNvSpPr>
              <a:spLocks noChangeArrowheads="1" noChangeShapeType="1"/>
            </p:cNvSpPr>
            <p:nvPr/>
          </p:nvSpPr>
          <p:spPr bwMode="auto">
            <a:xfrm rot="21448154">
              <a:off x="0" y="408"/>
              <a:ext cx="1316" cy="36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19050" cmpd="sng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隶书" panose="02010509060101010101" charset="-122"/>
                  <a:ea typeface="隶书" panose="02010509060101010101" charset="-122"/>
                </a:rPr>
                <a:t>议一议</a:t>
              </a:r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07950" y="1628775"/>
            <a:ext cx="2843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它们是太阳的光线还是灯光的光线</a:t>
            </a:r>
            <a:r>
              <a:rPr lang="zh-CN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2700338" y="3429000"/>
            <a:ext cx="6443662" cy="935038"/>
          </a:xfrm>
          <a:prstGeom prst="cloudCallout">
            <a:avLst>
              <a:gd name="adj1" fmla="val -42019"/>
              <a:gd name="adj2" fmla="val -307727"/>
            </a:avLst>
          </a:prstGeom>
          <a:gradFill rotWithShape="1">
            <a:gsLst>
              <a:gs pos="0">
                <a:srgbClr val="FFCCFF">
                  <a:gamma/>
                  <a:shade val="76078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9525" cmpd="sng">
            <a:solidFill>
              <a:srgbClr val="99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sz="4000">
                <a:solidFill>
                  <a:srgbClr val="0000FF"/>
                </a:solidFill>
                <a:latin typeface="Arial" panose="020B0604020202020204" pitchFamily="34" charset="0"/>
              </a:rPr>
              <a:t>它们不是平行光线</a:t>
            </a: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0" y="3500438"/>
            <a:ext cx="6443663" cy="935037"/>
          </a:xfrm>
          <a:prstGeom prst="cloudCallout">
            <a:avLst>
              <a:gd name="adj1" fmla="val 6370"/>
              <a:gd name="adj2" fmla="val -314514"/>
            </a:avLst>
          </a:prstGeom>
          <a:gradFill rotWithShape="1">
            <a:gsLst>
              <a:gs pos="0">
                <a:srgbClr val="FFCCFF">
                  <a:gamma/>
                  <a:shade val="76078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9525" cmpd="sng">
            <a:solidFill>
              <a:srgbClr val="99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sz="4000">
                <a:solidFill>
                  <a:srgbClr val="0000FF"/>
                </a:solidFill>
                <a:latin typeface="Arial" panose="020B0604020202020204" pitchFamily="34" charset="0"/>
              </a:rPr>
              <a:t>它们是发散光线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84213" y="5876925"/>
            <a:ext cx="7991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4800" b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sz="4800" b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它们是灯光的光线！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0" y="0"/>
            <a:ext cx="320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应用举例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20" grpId="0" animBg="1"/>
      <p:bldP spid="21524" grpId="0" autoUpdateAnimBg="0"/>
      <p:bldP spid="21525" grpId="0" animBg="1" autoUpdateAnimBg="0"/>
      <p:bldP spid="21526" grpId="0" animBg="1" autoUpdateAnimBg="0"/>
      <p:bldP spid="215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62400" y="76200"/>
            <a:ext cx="4114800" cy="838200"/>
          </a:xfrm>
        </p:spPr>
        <p:txBody>
          <a:bodyPr/>
          <a:lstStyle/>
          <a:p>
            <a:r>
              <a:rPr lang="zh-CN" altLang="zh-CN" sz="3600"/>
              <a:t>“</a:t>
            </a:r>
            <a:r>
              <a:rPr lang="zh-CN" sz="3600">
                <a:solidFill>
                  <a:srgbClr val="FF0000"/>
                </a:solidFill>
              </a:rPr>
              <a:t>挑战</a:t>
            </a:r>
            <a:r>
              <a:rPr lang="zh-CN" sz="3600"/>
              <a:t>”</a:t>
            </a:r>
            <a:r>
              <a:rPr lang="zh-CN" sz="3600">
                <a:solidFill>
                  <a:schemeClr val="tx1"/>
                </a:solidFill>
              </a:rPr>
              <a:t>自我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29480" y="1438672"/>
            <a:ext cx="8763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 b="1" dirty="0">
                <a:solidFill>
                  <a:srgbClr val="FF0000"/>
                </a:solidFill>
              </a:rPr>
              <a:t>(2)</a:t>
            </a:r>
            <a:r>
              <a:rPr lang="zh-CN" sz="2400" b="1" dirty="0"/>
              <a:t>下图是两棵小树在同一时刻的影子</a:t>
            </a:r>
            <a:r>
              <a:rPr lang="zh-CN" altLang="zh-CN" sz="2400" b="1" dirty="0"/>
              <a:t>.</a:t>
            </a:r>
            <a:r>
              <a:rPr lang="zh-CN" sz="2400" b="1" dirty="0"/>
              <a:t>请你在图中画出形成树影的光线</a:t>
            </a:r>
            <a:r>
              <a:rPr lang="zh-CN" altLang="zh-CN" sz="2400" b="1" dirty="0"/>
              <a:t>.</a:t>
            </a:r>
            <a:r>
              <a:rPr lang="zh-CN" sz="2400" b="1" dirty="0"/>
              <a:t>它们是太阳的光线下形成的还是灯光下形成的</a:t>
            </a:r>
            <a:r>
              <a:rPr lang="zh-CN" altLang="zh-CN" sz="2400" b="1" dirty="0"/>
              <a:t>?</a:t>
            </a:r>
            <a:r>
              <a:rPr lang="zh-CN" sz="2400" b="1" dirty="0"/>
              <a:t>画出同一时刻旗杆的影子</a:t>
            </a:r>
            <a:r>
              <a:rPr lang="zh-CN" altLang="zh-CN" sz="2400" b="1" dirty="0"/>
              <a:t>,</a:t>
            </a:r>
            <a:r>
              <a:rPr lang="zh-CN" sz="2400" b="1" dirty="0"/>
              <a:t>并与同伴交流这样做的理由</a:t>
            </a:r>
            <a:r>
              <a:rPr lang="zh-CN" altLang="zh-CN" sz="2400" b="1" dirty="0"/>
              <a:t>.</a:t>
            </a:r>
          </a:p>
        </p:txBody>
      </p:sp>
      <p:grpSp>
        <p:nvGrpSpPr>
          <p:cNvPr id="22532" name="Group 4"/>
          <p:cNvGrpSpPr/>
          <p:nvPr/>
        </p:nvGrpSpPr>
        <p:grpSpPr bwMode="auto">
          <a:xfrm>
            <a:off x="457200" y="228600"/>
            <a:ext cx="3581400" cy="685800"/>
            <a:chOff x="0" y="0"/>
            <a:chExt cx="2256" cy="432"/>
          </a:xfrm>
        </p:grpSpPr>
        <p:grpSp>
          <p:nvGrpSpPr>
            <p:cNvPr id="22533" name="Group 5"/>
            <p:cNvGrpSpPr/>
            <p:nvPr/>
          </p:nvGrpSpPr>
          <p:grpSpPr bwMode="auto">
            <a:xfrm>
              <a:off x="0" y="12"/>
              <a:ext cx="1488" cy="407"/>
              <a:chOff x="0" y="0"/>
              <a:chExt cx="2112" cy="291"/>
            </a:xfrm>
          </p:grpSpPr>
          <p:sp>
            <p:nvSpPr>
              <p:cNvPr id="22534" name="Rectangle 6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2112" cy="278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 cmpd="sng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zh-CN" sz="3200">
                    <a:ea typeface="隶书" panose="02010509060101010101" charset="-122"/>
                  </a:rPr>
                  <a:t>    </a:t>
                </a:r>
                <a:r>
                  <a:rPr lang="zh-CN" sz="2400">
                    <a:ea typeface="隶书" panose="02010509060101010101" charset="-122"/>
                  </a:rPr>
                  <a:t>议一议</a:t>
                </a:r>
                <a:endParaRPr lang="zh-CN" sz="2400" baseline="-25000">
                  <a:ea typeface="隶书" panose="02010509060101010101" charset="-122"/>
                </a:endParaRPr>
              </a:p>
            </p:txBody>
          </p:sp>
          <p:sp>
            <p:nvSpPr>
              <p:cNvPr id="22535" name="Rectangle 7" descr="PE03255_"/>
              <p:cNvSpPr>
                <a:spLocks noChangeArrowheads="1"/>
              </p:cNvSpPr>
              <p:nvPr/>
            </p:nvSpPr>
            <p:spPr bwMode="auto">
              <a:xfrm>
                <a:off x="1681" y="0"/>
                <a:ext cx="342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zh-CN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itchFamily="49" charset="-127"/>
                  </a:rPr>
                  <a:t>5</a:t>
                </a:r>
              </a:p>
            </p:txBody>
          </p:sp>
        </p:grpSp>
        <p:pic>
          <p:nvPicPr>
            <p:cNvPr id="22536" name="Picture 8" descr="67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8" y="0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9" descr="gif003[1]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96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94448" y="4055888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51448" y="4894088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51048" y="5960888"/>
            <a:ext cx="6553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2541" name="Group 13"/>
          <p:cNvGrpSpPr/>
          <p:nvPr/>
        </p:nvGrpSpPr>
        <p:grpSpPr bwMode="auto">
          <a:xfrm>
            <a:off x="2841848" y="3217688"/>
            <a:ext cx="1066800" cy="2743200"/>
            <a:chOff x="0" y="0"/>
            <a:chExt cx="672" cy="1728"/>
          </a:xfrm>
        </p:grpSpPr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48" cy="1728"/>
            </a:xfrm>
            <a:prstGeom prst="rect">
              <a:avLst/>
            </a:prstGeom>
            <a:solidFill>
              <a:srgbClr val="996633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2543" name="Picture 15" descr="国旗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" y="0"/>
              <a:ext cx="62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848" y="3217688"/>
            <a:ext cx="1905000" cy="274320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3451448" y="3370088"/>
            <a:ext cx="1905000" cy="274320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936848" y="2989088"/>
            <a:ext cx="2057400" cy="2971800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936848" y="5960888"/>
            <a:ext cx="1981200" cy="0"/>
          </a:xfrm>
          <a:prstGeom prst="line">
            <a:avLst/>
          </a:prstGeom>
          <a:noFill/>
          <a:ln w="76200" cmpd="sng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36823" y="5984701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/>
              <a:t>A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732311" y="5984701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/>
              <a:t>B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724248" y="6416501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/>
              <a:t>线段</a:t>
            </a:r>
            <a:r>
              <a:rPr lang="zh-CN" altLang="zh-CN"/>
              <a:t>AB</a:t>
            </a:r>
            <a:r>
              <a:rPr lang="zh-CN"/>
              <a:t>即为旗杆的影子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44" grpId="0" animBg="1"/>
      <p:bldP spid="22545" grpId="0" animBg="1"/>
      <p:bldP spid="22546" grpId="0" animBg="1"/>
      <p:bldP spid="225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/>
        </p:nvSpPr>
        <p:spPr bwMode="auto">
          <a:xfrm>
            <a:off x="252413" y="115888"/>
            <a:ext cx="8351837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sz="4000" dirty="0">
                <a:solidFill>
                  <a:srgbClr val="FF0000"/>
                </a:solidFill>
              </a:rPr>
              <a:t>例</a:t>
            </a:r>
            <a:r>
              <a:rPr lang="zh-CN" altLang="zh-CN" sz="4000" dirty="0">
                <a:solidFill>
                  <a:srgbClr val="FF0000"/>
                </a:solidFill>
              </a:rPr>
              <a:t>2</a:t>
            </a:r>
            <a:r>
              <a:rPr lang="zh-CN" sz="4000" dirty="0">
                <a:solidFill>
                  <a:srgbClr val="FF0000"/>
                </a:solidFill>
              </a:rPr>
              <a:t>：</a:t>
            </a:r>
            <a:r>
              <a:rPr lang="zh-CN" sz="3600" dirty="0"/>
              <a:t>确定图中路灯灯泡所在的位置</a:t>
            </a:r>
            <a:r>
              <a:rPr lang="zh-CN" altLang="zh-CN" sz="3600" dirty="0"/>
              <a:t>.</a:t>
            </a:r>
          </a:p>
        </p:txBody>
      </p:sp>
      <p:sp>
        <p:nvSpPr>
          <p:cNvPr id="23555" name="AutoShape 3" descr="苏格兰方格呢"/>
          <p:cNvSpPr>
            <a:spLocks noChangeArrowheads="1"/>
          </p:cNvSpPr>
          <p:nvPr/>
        </p:nvSpPr>
        <p:spPr bwMode="auto">
          <a:xfrm>
            <a:off x="252413" y="3429000"/>
            <a:ext cx="8640762" cy="609600"/>
          </a:xfrm>
          <a:prstGeom prst="parallelogram">
            <a:avLst>
              <a:gd name="adj" fmla="val 28900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mpd="sng">
            <a:solidFill>
              <a:srgbClr val="FF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Rectangle 4" descr="棕色大理石"/>
          <p:cNvSpPr>
            <a:spLocks noChangeArrowheads="1"/>
          </p:cNvSpPr>
          <p:nvPr/>
        </p:nvSpPr>
        <p:spPr bwMode="auto">
          <a:xfrm>
            <a:off x="3798888" y="2870200"/>
            <a:ext cx="7620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cmpd="sng">
            <a:solidFill>
              <a:srgbClr val="9966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Rectangle 5" descr="棕色大理石"/>
          <p:cNvSpPr>
            <a:spLocks noChangeArrowheads="1"/>
          </p:cNvSpPr>
          <p:nvPr/>
        </p:nvSpPr>
        <p:spPr bwMode="auto">
          <a:xfrm>
            <a:off x="5551488" y="3098800"/>
            <a:ext cx="76200" cy="68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cmpd="sng">
            <a:solidFill>
              <a:srgbClr val="9966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852863" y="3778250"/>
            <a:ext cx="144145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627688" y="3787775"/>
            <a:ext cx="16002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3560" name="Group 8"/>
          <p:cNvGrpSpPr/>
          <p:nvPr/>
        </p:nvGrpSpPr>
        <p:grpSpPr bwMode="auto">
          <a:xfrm>
            <a:off x="1260475" y="1401763"/>
            <a:ext cx="647700" cy="2386012"/>
            <a:chOff x="0" y="0"/>
            <a:chExt cx="408" cy="1503"/>
          </a:xfrm>
        </p:grpSpPr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 flipV="1">
              <a:off x="0" y="97"/>
              <a:ext cx="91" cy="1406"/>
            </a:xfrm>
            <a:custGeom>
              <a:avLst/>
              <a:gdLst>
                <a:gd name="G0" fmla="+- 5221 0 0"/>
                <a:gd name="G1" fmla="+- 21600 0 5221"/>
                <a:gd name="G2" fmla="*/ 5221 1 2"/>
                <a:gd name="G3" fmla="+- 21600 0 G2"/>
                <a:gd name="G4" fmla="+/ 5221 21600 2"/>
                <a:gd name="G5" fmla="+/ G1 0 2"/>
                <a:gd name="G6" fmla="*/ 21600 21600 5221"/>
                <a:gd name="G7" fmla="*/ G6 1 2"/>
                <a:gd name="G8" fmla="+- 21600 0 G7"/>
                <a:gd name="G9" fmla="*/ 21600 1 2"/>
                <a:gd name="G10" fmla="+- 5221 0 G9"/>
                <a:gd name="G11" fmla="?: G10 G8 0"/>
                <a:gd name="G12" fmla="?: G10 G7 21600"/>
                <a:gd name="T0" fmla="*/ 18989 w 21600"/>
                <a:gd name="T1" fmla="*/ 10800 h 21600"/>
                <a:gd name="T2" fmla="*/ 10800 w 21600"/>
                <a:gd name="T3" fmla="*/ 21600 h 21600"/>
                <a:gd name="T4" fmla="*/ 2611 w 21600"/>
                <a:gd name="T5" fmla="*/ 10800 h 21600"/>
                <a:gd name="T6" fmla="*/ 10800 w 21600"/>
                <a:gd name="T7" fmla="*/ 0 h 21600"/>
                <a:gd name="T8" fmla="*/ 4411 w 21600"/>
                <a:gd name="T9" fmla="*/ 4411 h 21600"/>
                <a:gd name="T10" fmla="*/ 17189 w 21600"/>
                <a:gd name="T11" fmla="*/ 171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221" y="21600"/>
                  </a:lnTo>
                  <a:lnTo>
                    <a:pt x="1637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36078"/>
                    <a:invGamma/>
                    <a:alpha val="95999"/>
                  </a:schemeClr>
                </a:gs>
                <a:gs pos="50000">
                  <a:schemeClr val="accent1">
                    <a:alpha val="95999"/>
                  </a:schemeClr>
                </a:gs>
                <a:gs pos="100000">
                  <a:schemeClr val="accent1">
                    <a:gamma/>
                    <a:shade val="36078"/>
                    <a:invGamma/>
                    <a:alpha val="95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2" name="未知"/>
            <p:cNvSpPr/>
            <p:nvPr/>
          </p:nvSpPr>
          <p:spPr bwMode="auto">
            <a:xfrm>
              <a:off x="0" y="0"/>
              <a:ext cx="408" cy="150"/>
            </a:xfrm>
            <a:custGeom>
              <a:avLst/>
              <a:gdLst>
                <a:gd name="T0" fmla="*/ 15 w 408"/>
                <a:gd name="T1" fmla="*/ 143 h 150"/>
                <a:gd name="T2" fmla="*/ 151 w 408"/>
                <a:gd name="T3" fmla="*/ 52 h 150"/>
                <a:gd name="T4" fmla="*/ 378 w 408"/>
                <a:gd name="T5" fmla="*/ 7 h 150"/>
                <a:gd name="T6" fmla="*/ 333 w 408"/>
                <a:gd name="T7" fmla="*/ 97 h 150"/>
                <a:gd name="T8" fmla="*/ 242 w 408"/>
                <a:gd name="T9" fmla="*/ 97 h 150"/>
                <a:gd name="T10" fmla="*/ 15 w 408"/>
                <a:gd name="T11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50">
                  <a:moveTo>
                    <a:pt x="15" y="143"/>
                  </a:moveTo>
                  <a:cubicBezTo>
                    <a:pt x="0" y="136"/>
                    <a:pt x="90" y="75"/>
                    <a:pt x="151" y="52"/>
                  </a:cubicBezTo>
                  <a:cubicBezTo>
                    <a:pt x="212" y="29"/>
                    <a:pt x="348" y="0"/>
                    <a:pt x="378" y="7"/>
                  </a:cubicBezTo>
                  <a:cubicBezTo>
                    <a:pt x="408" y="14"/>
                    <a:pt x="356" y="82"/>
                    <a:pt x="333" y="97"/>
                  </a:cubicBezTo>
                  <a:cubicBezTo>
                    <a:pt x="310" y="112"/>
                    <a:pt x="287" y="82"/>
                    <a:pt x="242" y="97"/>
                  </a:cubicBezTo>
                  <a:cubicBezTo>
                    <a:pt x="197" y="112"/>
                    <a:pt x="30" y="150"/>
                    <a:pt x="15" y="1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2000" contrast="42000"/>
          </a:blip>
          <a:srcRect/>
          <a:stretch>
            <a:fillRect/>
          </a:stretch>
        </p:blipFill>
        <p:spPr bwMode="auto">
          <a:xfrm>
            <a:off x="1476375" y="3895725"/>
            <a:ext cx="11160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gif004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3500" y="1195388"/>
            <a:ext cx="1433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189038" y="1123950"/>
            <a:ext cx="4105275" cy="2663825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901700" y="1123950"/>
            <a:ext cx="6326188" cy="2651125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1620838" y="1403350"/>
            <a:ext cx="152400" cy="152400"/>
          </a:xfrm>
          <a:prstGeom prst="ellipse">
            <a:avLst/>
          </a:prstGeom>
          <a:gradFill rotWithShape="1">
            <a:gsLst>
              <a:gs pos="0">
                <a:srgbClr val="EDE279"/>
              </a:gs>
              <a:gs pos="100000">
                <a:srgbClr val="EDE27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99232" y="4467126"/>
            <a:ext cx="68210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sz="3200" dirty="0">
                <a:latin typeface="Arial" panose="020B0604020202020204" pitchFamily="34" charset="0"/>
              </a:rPr>
              <a:t>解：过一根木杆的顶端作一条直线，再过另一根木杆的顶端作一条直线，两直线交于一点</a:t>
            </a:r>
            <a:r>
              <a:rPr lang="zh-CN" altLang="zh-CN" sz="3200" dirty="0">
                <a:latin typeface="Arial" panose="020B0604020202020204" pitchFamily="34" charset="0"/>
              </a:rPr>
              <a:t>O.</a:t>
            </a:r>
            <a:r>
              <a:rPr lang="zh-CN" sz="3200" dirty="0">
                <a:latin typeface="Arial" panose="020B0604020202020204" pitchFamily="34" charset="0"/>
              </a:rPr>
              <a:t>点</a:t>
            </a:r>
            <a:r>
              <a:rPr lang="zh-CN" altLang="zh-CN" sz="3200" dirty="0">
                <a:latin typeface="Arial" panose="020B0604020202020204" pitchFamily="34" charset="0"/>
              </a:rPr>
              <a:t>O</a:t>
            </a:r>
            <a:r>
              <a:rPr lang="zh-CN" sz="3200" dirty="0">
                <a:latin typeface="Arial" panose="020B0604020202020204" pitchFamily="34" charset="0"/>
              </a:rPr>
              <a:t>就是</a:t>
            </a:r>
            <a:r>
              <a:rPr lang="zh-CN" sz="3200" dirty="0"/>
              <a:t>路灯灯泡所在的位置</a:t>
            </a:r>
            <a:r>
              <a:rPr lang="zh-CN" altLang="zh-CN" sz="3200" dirty="0"/>
              <a:t>.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476375" y="836613"/>
            <a:ext cx="579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</a:p>
        </p:txBody>
      </p:sp>
      <p:pic>
        <p:nvPicPr>
          <p:cNvPr id="23570" name="Picture 18" descr="WS_045"/>
          <p:cNvPicPr>
            <a:picLocks noGrp="1" noRot="1" noChangeAspect="1" noChangeArrowheads="1"/>
          </p:cNvPicPr>
          <p:nvPr>
            <p:ph/>
          </p:nvPr>
        </p:nvPicPr>
        <p:blipFill>
          <a:blip r:embed="rId8"/>
          <a:srcRect/>
          <a:stretch>
            <a:fillRect/>
          </a:stretch>
        </p:blipFill>
        <p:spPr>
          <a:xfrm>
            <a:off x="7119938" y="2047875"/>
            <a:ext cx="1662112" cy="1785938"/>
          </a:xfrm>
        </p:spPr>
      </p:pic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2484438" y="765175"/>
            <a:ext cx="6659562" cy="935038"/>
          </a:xfrm>
          <a:prstGeom prst="cloudCallout">
            <a:avLst>
              <a:gd name="adj1" fmla="val 34625"/>
              <a:gd name="adj2" fmla="val 170542"/>
            </a:avLst>
          </a:prstGeom>
          <a:gradFill rotWithShape="1">
            <a:gsLst>
              <a:gs pos="0">
                <a:srgbClr val="FFCCFF">
                  <a:gamma/>
                  <a:shade val="76078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9525" cmpd="sng">
            <a:solidFill>
              <a:srgbClr val="99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sz="4000">
                <a:solidFill>
                  <a:srgbClr val="0000FF"/>
                </a:solidFill>
                <a:latin typeface="Arial" panose="020B0604020202020204" pitchFamily="34" charset="0"/>
              </a:rPr>
              <a:t>怎样确定一个点？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 animBg="1"/>
      <p:bldP spid="23567" grpId="0" animBg="1"/>
      <p:bldP spid="23568" grpId="0" build="p" autoUpdateAnimBg="0"/>
      <p:bldP spid="23569" grpId="0" autoUpdateAnimBg="0"/>
      <p:bldP spid="2357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9588" y="1196752"/>
            <a:ext cx="7931150" cy="1152525"/>
          </a:xfrm>
          <a:noFill/>
        </p:spPr>
        <p:txBody>
          <a:bodyPr/>
          <a:lstStyle/>
          <a:p>
            <a:pPr algn="l"/>
            <a:r>
              <a:rPr lang="zh-CN" sz="4100" b="1" dirty="0">
                <a:solidFill>
                  <a:schemeClr val="tx1"/>
                </a:solidFill>
                <a:latin typeface="宋体" panose="02010600030101010101" pitchFamily="2" charset="-122"/>
              </a:rPr>
              <a:t>例</a:t>
            </a:r>
            <a:r>
              <a:rPr lang="zh-CN" altLang="zh-CN" sz="4100" b="1" dirty="0">
                <a:solidFill>
                  <a:schemeClr val="tx1"/>
                </a:solidFill>
                <a:latin typeface="宋体" panose="02010600030101010101" pitchFamily="2" charset="-122"/>
              </a:rPr>
              <a:t>3: </a:t>
            </a:r>
            <a:r>
              <a:rPr lang="zh-CN" sz="3600" b="1" dirty="0">
                <a:solidFill>
                  <a:schemeClr val="tx1"/>
                </a:solidFill>
              </a:rPr>
              <a:t>同一时刻，两根木棒的影子如图，请画出图中另一根木棒的影子。</a:t>
            </a:r>
            <a:r>
              <a:rPr lang="zh-CN" dirty="0"/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5075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850"/>
            <a:ext cx="9144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1371600" y="2590800"/>
            <a:ext cx="3200400" cy="3352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2819400" y="2590800"/>
            <a:ext cx="1752600" cy="3352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 flipV="1">
            <a:off x="4572000" y="2590800"/>
            <a:ext cx="2133600" cy="32766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867400" y="5943600"/>
            <a:ext cx="838200" cy="0"/>
          </a:xfrm>
          <a:prstGeom prst="line">
            <a:avLst/>
          </a:prstGeom>
          <a:noFill/>
          <a:ln w="76200" cmpd="sng">
            <a:solidFill>
              <a:srgbClr val="33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475163" y="2503488"/>
            <a:ext cx="173037" cy="163512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33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  <p:bldP spid="245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6210" y="3644900"/>
            <a:ext cx="74161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latin typeface="Arial" panose="020B0604020202020204" pitchFamily="34" charset="0"/>
              </a:rPr>
              <a:t>         </a:t>
            </a:r>
            <a:r>
              <a:rPr lang="zh-CN" sz="2800" dirty="0" smtClean="0">
                <a:latin typeface="Arial" panose="020B0604020202020204" pitchFamily="34" charset="0"/>
              </a:rPr>
              <a:t>物</a:t>
            </a:r>
            <a:r>
              <a:rPr lang="zh-CN" sz="2800" dirty="0">
                <a:latin typeface="Arial" panose="020B0604020202020204" pitchFamily="34" charset="0"/>
              </a:rPr>
              <a:t>体在日光或灯光的照射下，会在地面、墙壁等处形成影子，可见影子与物体的形状有密切的关系．</a:t>
            </a:r>
          </a:p>
        </p:txBody>
      </p:sp>
      <p:pic>
        <p:nvPicPr>
          <p:cNvPr id="7171" name="Picture 3" descr="pic_221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46250"/>
            <a:ext cx="25209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_221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430338"/>
            <a:ext cx="187166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_2211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214438"/>
            <a:ext cx="20875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74788" y="404664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dirty="0">
                <a:latin typeface="Arial" panose="020B0604020202020204" pitchFamily="34" charset="0"/>
              </a:rPr>
              <a:t>你知道物体与影子有什么关系吗？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042" y="5229200"/>
            <a:ext cx="7488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254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物体和它的影子如此密切，在数学中影子是物体的</a:t>
            </a:r>
            <a:r>
              <a:rPr lang="zh-CN" sz="2800" dirty="0">
                <a:latin typeface="宋体" panose="02010600030101010101" pitchFamily="2" charset="-122"/>
                <a:ea typeface="华文细黑" panose="02010600040101010101" pitchFamily="2" charset="-122"/>
              </a:rPr>
              <a:t>什么</a:t>
            </a:r>
            <a:r>
              <a:rPr 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呢</a:t>
            </a:r>
            <a:r>
              <a:rPr lang="zh-CN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0" y="1192783"/>
            <a:ext cx="9144000" cy="180416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zh-CN" sz="3600" dirty="0">
                <a:solidFill>
                  <a:schemeClr val="accent2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sz="36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例</a:t>
            </a:r>
            <a:r>
              <a:rPr lang="zh-CN" altLang="zh-CN" sz="36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4</a:t>
            </a:r>
            <a:r>
              <a:rPr lang="zh-CN" sz="36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：</a:t>
            </a:r>
            <a:r>
              <a:rPr lang="zh-CN" b="1" dirty="0">
                <a:latin typeface="宋体" panose="02010600030101010101" pitchFamily="2" charset="-122"/>
              </a:rPr>
              <a:t>与一盏路灯相对</a:t>
            </a:r>
            <a:r>
              <a:rPr lang="zh-CN" altLang="zh-CN" b="1" dirty="0">
                <a:latin typeface="宋体" panose="02010600030101010101" pitchFamily="2" charset="-122"/>
              </a:rPr>
              <a:t>,</a:t>
            </a:r>
            <a:r>
              <a:rPr lang="zh-CN" b="1" dirty="0">
                <a:latin typeface="宋体" panose="02010600030101010101" pitchFamily="2" charset="-122"/>
              </a:rPr>
              <a:t>有一玻璃幕墙</a:t>
            </a:r>
            <a:r>
              <a:rPr lang="zh-CN" altLang="zh-CN" b="1" dirty="0">
                <a:latin typeface="宋体" panose="02010600030101010101" pitchFamily="2" charset="-122"/>
              </a:rPr>
              <a:t>,</a:t>
            </a:r>
            <a:r>
              <a:rPr lang="zh-CN" b="1" dirty="0">
                <a:latin typeface="宋体" panose="02010600030101010101" pitchFamily="2" charset="-122"/>
              </a:rPr>
              <a:t>幕墙前面的地面上有一盆花和一棵树</a:t>
            </a:r>
            <a:r>
              <a:rPr lang="zh-CN" altLang="zh-CN" b="1" dirty="0">
                <a:latin typeface="宋体" panose="02010600030101010101" pitchFamily="2" charset="-122"/>
              </a:rPr>
              <a:t>.</a:t>
            </a:r>
            <a:r>
              <a:rPr lang="zh-CN" b="1" dirty="0">
                <a:latin typeface="宋体" panose="02010600030101010101" pitchFamily="2" charset="-122"/>
              </a:rPr>
              <a:t>晚上</a:t>
            </a:r>
            <a:r>
              <a:rPr lang="zh-CN" altLang="zh-CN" b="1" dirty="0">
                <a:latin typeface="宋体" panose="02010600030101010101" pitchFamily="2" charset="-122"/>
              </a:rPr>
              <a:t>,</a:t>
            </a:r>
            <a:r>
              <a:rPr lang="zh-CN" b="1" dirty="0">
                <a:latin typeface="宋体" panose="02010600030101010101" pitchFamily="2" charset="-122"/>
              </a:rPr>
              <a:t>幕墙反射路灯灯光形成了那盆花的影子</a:t>
            </a:r>
            <a:r>
              <a:rPr lang="zh-CN" altLang="zh-CN" b="1" dirty="0">
                <a:latin typeface="宋体" panose="02010600030101010101" pitchFamily="2" charset="-122"/>
              </a:rPr>
              <a:t>,</a:t>
            </a:r>
            <a:r>
              <a:rPr lang="zh-CN" b="1" dirty="0">
                <a:latin typeface="宋体" panose="02010600030101010101" pitchFamily="2" charset="-122"/>
              </a:rPr>
              <a:t>树影是路灯灯光形成的。你能确定此时路灯光源的位置吗？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800475"/>
            <a:ext cx="5181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2484438" y="2781300"/>
            <a:ext cx="2663825" cy="388778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148263" y="2781300"/>
            <a:ext cx="1655762" cy="2087563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5003800" y="4868863"/>
            <a:ext cx="1800225" cy="180022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32363" y="28003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3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032375" y="2682875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716463" y="4868863"/>
            <a:ext cx="2160587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4" grpId="0" animBg="1"/>
      <p:bldP spid="25605" grpId="0" animBg="1"/>
      <p:bldP spid="25606" grpId="0" animBg="1"/>
      <p:bldP spid="25607" grpId="0" autoUpdateAnimBg="0"/>
      <p:bldP spid="25608" grpId="0" animBg="1"/>
      <p:bldP spid="256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5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1187450" y="1773238"/>
            <a:ext cx="6913563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0"/>
            <a:ext cx="8280400" cy="1628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sz="3600" b="1" dirty="0">
                <a:solidFill>
                  <a:srgbClr val="FF0000"/>
                </a:solidFill>
              </a:rPr>
              <a:t>例</a:t>
            </a:r>
            <a:r>
              <a:rPr lang="zh-CN" altLang="zh-CN" sz="3600" b="1" dirty="0">
                <a:solidFill>
                  <a:srgbClr val="FF0000"/>
                </a:solidFill>
              </a:rPr>
              <a:t>5</a:t>
            </a:r>
            <a:r>
              <a:rPr lang="zh-CN" sz="3600" b="1" dirty="0">
                <a:solidFill>
                  <a:srgbClr val="FF0000"/>
                </a:solidFill>
              </a:rPr>
              <a:t>：</a:t>
            </a:r>
            <a:r>
              <a:rPr lang="zh-CN" b="1" dirty="0"/>
              <a:t>贝贝和他爸爸在阳光下的沙滩上漫步，他不想让爸爸看到他的影子，那么你能画出贝贝的大致活动的范围吗？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-250825" y="2997200"/>
            <a:ext cx="2590800" cy="3024188"/>
          </a:xfrm>
          <a:prstGeom prst="cloudCallout">
            <a:avLst>
              <a:gd name="adj1" fmla="val 47796"/>
              <a:gd name="adj2" fmla="val 25958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74955" algn="ctr"/>
            <a:r>
              <a:rPr lang="zh-CN">
                <a:solidFill>
                  <a:srgbClr val="FF3300"/>
                </a:solidFill>
                <a:ea typeface="楷体_GB2312" pitchFamily="1" charset="-122"/>
              </a:rPr>
              <a:t>只要贝贝的影子与他爸爸的影子完全重叠他爸就看不见他的影子了！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6300788" y="4724400"/>
            <a:ext cx="1285875" cy="144463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4419600" y="4941888"/>
            <a:ext cx="1736725" cy="163512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1" name="Group 7"/>
          <p:cNvGrpSpPr/>
          <p:nvPr/>
        </p:nvGrpSpPr>
        <p:grpSpPr bwMode="auto">
          <a:xfrm>
            <a:off x="2555875" y="5084763"/>
            <a:ext cx="2592388" cy="536575"/>
            <a:chOff x="0" y="0"/>
            <a:chExt cx="1401" cy="338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0" y="5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0"/>
                <a:t>A</a:t>
              </a: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902" y="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0"/>
                <a:t>B</a:t>
              </a: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81" y="17"/>
              <a:ext cx="912" cy="96"/>
            </a:xfrm>
            <a:prstGeom prst="line">
              <a:avLst/>
            </a:prstGeom>
            <a:noFill/>
            <a:ln w="57150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111500" y="5857875"/>
            <a:ext cx="4916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800"/>
              <a:t>贝贝大致活动范围：线段</a:t>
            </a:r>
            <a:r>
              <a:rPr lang="zh-CN" altLang="zh-CN" sz="2800"/>
              <a:t>AB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/>
      <p:bldP spid="26630" grpId="0" animBg="1"/>
      <p:bldP spid="266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49213" y="1158999"/>
            <a:ext cx="8915400" cy="190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zh-CN" sz="2800" dirty="0"/>
              <a:t>         </a:t>
            </a:r>
            <a:r>
              <a:rPr lang="zh-CN" sz="2800" dirty="0"/>
              <a:t>如图</a:t>
            </a:r>
            <a:r>
              <a:rPr lang="zh-CN" altLang="zh-CN" sz="2800" dirty="0"/>
              <a:t>(1),</a:t>
            </a:r>
            <a:r>
              <a:rPr lang="zh-CN" sz="2800" dirty="0"/>
              <a:t>中间是一盏路灯</a:t>
            </a:r>
            <a:r>
              <a:rPr lang="zh-CN" altLang="zh-CN" sz="2800" dirty="0"/>
              <a:t>,</a:t>
            </a:r>
            <a:r>
              <a:rPr lang="zh-CN" sz="2800" dirty="0"/>
              <a:t>周围有一圈栏杆</a:t>
            </a:r>
            <a:r>
              <a:rPr lang="zh-CN" altLang="zh-CN" sz="2800" dirty="0"/>
              <a:t>,</a:t>
            </a:r>
            <a:r>
              <a:rPr lang="zh-CN" sz="2800" dirty="0"/>
              <a:t>图</a:t>
            </a:r>
            <a:r>
              <a:rPr lang="zh-CN" altLang="zh-CN" sz="2800" dirty="0"/>
              <a:t>(2)</a:t>
            </a:r>
            <a:r>
              <a:rPr lang="zh-CN" sz="2800" dirty="0"/>
              <a:t>是其两幅俯视图</a:t>
            </a:r>
            <a:r>
              <a:rPr lang="zh-CN" altLang="zh-CN" sz="2800" dirty="0"/>
              <a:t>(</a:t>
            </a:r>
            <a:r>
              <a:rPr lang="zh-CN" sz="2800" dirty="0"/>
              <a:t>图中只画出了部分情形</a:t>
            </a:r>
            <a:r>
              <a:rPr lang="zh-CN" altLang="zh-CN" sz="2800" dirty="0"/>
              <a:t>),</a:t>
            </a:r>
            <a:r>
              <a:rPr lang="zh-CN" sz="2800" dirty="0"/>
              <a:t>其中一幅是白天阳光下的俯视图</a:t>
            </a:r>
            <a:r>
              <a:rPr lang="zh-CN" altLang="zh-CN" sz="2800" dirty="0"/>
              <a:t>,</a:t>
            </a:r>
            <a:r>
              <a:rPr lang="zh-CN" sz="2800" dirty="0"/>
              <a:t>另一幅是这盏路灯下的俯视图</a:t>
            </a:r>
            <a:r>
              <a:rPr lang="zh-CN" altLang="zh-CN" sz="2800" dirty="0"/>
              <a:t>.</a:t>
            </a:r>
            <a:r>
              <a:rPr lang="zh-CN" sz="2800" dirty="0"/>
              <a:t>你认为哪个是其白天的俯视图</a:t>
            </a:r>
            <a:r>
              <a:rPr lang="zh-CN" altLang="zh-CN" sz="2800" dirty="0"/>
              <a:t>?</a:t>
            </a:r>
            <a:r>
              <a:rPr lang="zh-CN" sz="2800" dirty="0"/>
              <a:t>哪个是其晚上的俯视图</a:t>
            </a:r>
            <a:r>
              <a:rPr lang="zh-CN" altLang="zh-CN" sz="2800" dirty="0"/>
              <a:t>?</a:t>
            </a:r>
          </a:p>
        </p:txBody>
      </p:sp>
      <p:grpSp>
        <p:nvGrpSpPr>
          <p:cNvPr id="27651" name="Group 3"/>
          <p:cNvGrpSpPr/>
          <p:nvPr/>
        </p:nvGrpSpPr>
        <p:grpSpPr bwMode="auto">
          <a:xfrm>
            <a:off x="914400" y="3759200"/>
            <a:ext cx="1895475" cy="3125788"/>
            <a:chOff x="0" y="0"/>
            <a:chExt cx="1344" cy="2434"/>
          </a:xfrm>
        </p:grpSpPr>
        <p:sp>
          <p:nvSpPr>
            <p:cNvPr id="27652" name="Rectangle 4" descr="花岗岩"/>
            <p:cNvSpPr>
              <a:spLocks noChangeArrowheads="1"/>
            </p:cNvSpPr>
            <p:nvPr/>
          </p:nvSpPr>
          <p:spPr bwMode="auto">
            <a:xfrm>
              <a:off x="624" y="1646"/>
              <a:ext cx="144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48" y="1502"/>
              <a:ext cx="1296" cy="624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4" name="Rectangle 6" descr="粉色砂纸"/>
            <p:cNvSpPr>
              <a:spLocks noChangeArrowheads="1"/>
            </p:cNvSpPr>
            <p:nvPr/>
          </p:nvSpPr>
          <p:spPr bwMode="auto">
            <a:xfrm>
              <a:off x="912" y="1333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5" name="Rectangle 7" descr="粉色砂纸"/>
            <p:cNvSpPr>
              <a:spLocks noChangeArrowheads="1"/>
            </p:cNvSpPr>
            <p:nvPr/>
          </p:nvSpPr>
          <p:spPr bwMode="auto">
            <a:xfrm>
              <a:off x="421" y="1335"/>
              <a:ext cx="47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6" name="Rectangle 8" descr="粉色砂纸"/>
            <p:cNvSpPr>
              <a:spLocks noChangeArrowheads="1"/>
            </p:cNvSpPr>
            <p:nvPr/>
          </p:nvSpPr>
          <p:spPr bwMode="auto">
            <a:xfrm>
              <a:off x="1152" y="1262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7" name="Rectangle 9" descr="粉色砂纸"/>
            <p:cNvSpPr>
              <a:spLocks noChangeArrowheads="1"/>
            </p:cNvSpPr>
            <p:nvPr/>
          </p:nvSpPr>
          <p:spPr bwMode="auto">
            <a:xfrm>
              <a:off x="156" y="1251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8" name="Rectangle 10" descr="粉色砂纸"/>
            <p:cNvSpPr>
              <a:spLocks noChangeArrowheads="1"/>
            </p:cNvSpPr>
            <p:nvPr/>
          </p:nvSpPr>
          <p:spPr bwMode="auto">
            <a:xfrm>
              <a:off x="1296" y="1070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9" name="Rectangle 11" descr="粉色砂纸"/>
            <p:cNvSpPr>
              <a:spLocks noChangeArrowheads="1"/>
            </p:cNvSpPr>
            <p:nvPr/>
          </p:nvSpPr>
          <p:spPr bwMode="auto">
            <a:xfrm>
              <a:off x="0" y="1059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0" name="Rectangle 12" descr="粉色砂纸"/>
            <p:cNvSpPr>
              <a:spLocks noChangeArrowheads="1"/>
            </p:cNvSpPr>
            <p:nvPr/>
          </p:nvSpPr>
          <p:spPr bwMode="auto">
            <a:xfrm>
              <a:off x="768" y="734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1" name="Rectangle 13" descr="粉色砂纸"/>
            <p:cNvSpPr>
              <a:spLocks noChangeArrowheads="1"/>
            </p:cNvSpPr>
            <p:nvPr/>
          </p:nvSpPr>
          <p:spPr bwMode="auto">
            <a:xfrm>
              <a:off x="528" y="734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 descr="粉色砂纸"/>
            <p:cNvSpPr>
              <a:spLocks noChangeArrowheads="1"/>
            </p:cNvSpPr>
            <p:nvPr/>
          </p:nvSpPr>
          <p:spPr bwMode="auto">
            <a:xfrm>
              <a:off x="288" y="782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 descr="粉色砂纸"/>
            <p:cNvSpPr>
              <a:spLocks noChangeArrowheads="1"/>
            </p:cNvSpPr>
            <p:nvPr/>
          </p:nvSpPr>
          <p:spPr bwMode="auto">
            <a:xfrm>
              <a:off x="1008" y="782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664" name="Group 16"/>
            <p:cNvGrpSpPr/>
            <p:nvPr/>
          </p:nvGrpSpPr>
          <p:grpSpPr bwMode="auto">
            <a:xfrm>
              <a:off x="601" y="0"/>
              <a:ext cx="167" cy="1838"/>
              <a:chOff x="0" y="0"/>
              <a:chExt cx="192" cy="1584"/>
            </a:xfrm>
          </p:grpSpPr>
          <p:sp>
            <p:nvSpPr>
              <p:cNvPr id="27665" name="Rectangle 17" descr="花岗岩"/>
              <p:cNvSpPr>
                <a:spLocks noChangeArrowheads="1"/>
              </p:cNvSpPr>
              <p:nvPr/>
            </p:nvSpPr>
            <p:spPr bwMode="auto">
              <a:xfrm>
                <a:off x="71" y="240"/>
                <a:ext cx="48" cy="1344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12" y="0"/>
                <a:ext cx="144" cy="96"/>
              </a:xfrm>
              <a:prstGeom prst="flowChartExtract">
                <a:avLst/>
              </a:prstGeom>
              <a:solidFill>
                <a:srgbClr val="00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7" name="AutoShape 19"/>
              <p:cNvSpPr>
                <a:spLocks noChangeArrowheads="1"/>
              </p:cNvSpPr>
              <p:nvPr/>
            </p:nvSpPr>
            <p:spPr bwMode="auto">
              <a:xfrm>
                <a:off x="12" y="96"/>
                <a:ext cx="144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92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/>
            </p:nvSpPr>
            <p:spPr bwMode="auto">
              <a:xfrm>
                <a:off x="46" y="192"/>
                <a:ext cx="96" cy="48"/>
              </a:xfrm>
              <a:prstGeom prst="rect">
                <a:avLst/>
              </a:prstGeom>
              <a:solidFill>
                <a:srgbClr val="FF0000"/>
              </a:soli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70" name="Rectangle 22" descr="粉色砂纸"/>
            <p:cNvSpPr>
              <a:spLocks noChangeArrowheads="1"/>
            </p:cNvSpPr>
            <p:nvPr/>
          </p:nvSpPr>
          <p:spPr bwMode="auto">
            <a:xfrm>
              <a:off x="672" y="1358"/>
              <a:ext cx="48" cy="7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480" y="2078"/>
              <a:ext cx="48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0"/>
                <a:t>(1)</a:t>
              </a:r>
            </a:p>
          </p:txBody>
        </p:sp>
      </p:grpSp>
      <p:grpSp>
        <p:nvGrpSpPr>
          <p:cNvPr id="27672" name="Group 24"/>
          <p:cNvGrpSpPr/>
          <p:nvPr/>
        </p:nvGrpSpPr>
        <p:grpSpPr bwMode="auto">
          <a:xfrm>
            <a:off x="3160713" y="4244975"/>
            <a:ext cx="4435475" cy="2182813"/>
            <a:chOff x="0" y="0"/>
            <a:chExt cx="3145" cy="1700"/>
          </a:xfrm>
        </p:grpSpPr>
        <p:grpSp>
          <p:nvGrpSpPr>
            <p:cNvPr id="27673" name="Group 25"/>
            <p:cNvGrpSpPr/>
            <p:nvPr/>
          </p:nvGrpSpPr>
          <p:grpSpPr bwMode="auto">
            <a:xfrm>
              <a:off x="361" y="0"/>
              <a:ext cx="1296" cy="1296"/>
              <a:chOff x="0" y="0"/>
              <a:chExt cx="1296" cy="1296"/>
            </a:xfrm>
          </p:grpSpPr>
          <p:sp>
            <p:nvSpPr>
              <p:cNvPr id="27674" name="Oval 26"/>
              <p:cNvSpPr>
                <a:spLocks noChangeArrowheads="1"/>
              </p:cNvSpPr>
              <p:nvPr/>
            </p:nvSpPr>
            <p:spPr bwMode="auto">
              <a:xfrm>
                <a:off x="71" y="37"/>
                <a:ext cx="1200" cy="1200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5" name="AutoShape 27"/>
              <p:cNvSpPr>
                <a:spLocks noChangeArrowheads="1"/>
              </p:cNvSpPr>
              <p:nvPr/>
            </p:nvSpPr>
            <p:spPr bwMode="auto">
              <a:xfrm>
                <a:off x="576" y="576"/>
                <a:ext cx="144" cy="144"/>
              </a:xfrm>
              <a:prstGeom prst="flowChartSummingJunction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1200" y="5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8" name="Oval 3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9" name="Oval 31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0" name="Oval 32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1" name="Oval 33"/>
              <p:cNvSpPr>
                <a:spLocks noChangeArrowheads="1"/>
              </p:cNvSpPr>
              <p:nvPr/>
            </p:nvSpPr>
            <p:spPr bwMode="auto">
              <a:xfrm>
                <a:off x="288" y="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2" name="Oval 3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3" name="Oval 35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4" name="Oval 36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5" name="Oval 37"/>
              <p:cNvSpPr>
                <a:spLocks noChangeArrowheads="1"/>
              </p:cNvSpPr>
              <p:nvPr/>
            </p:nvSpPr>
            <p:spPr bwMode="auto">
              <a:xfrm>
                <a:off x="912" y="11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6" name="Oval 38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87" name="Oval 39"/>
              <p:cNvSpPr>
                <a:spLocks noChangeArrowheads="1"/>
              </p:cNvSpPr>
              <p:nvPr/>
            </p:nvSpPr>
            <p:spPr bwMode="auto">
              <a:xfrm>
                <a:off x="960" y="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688" name="Group 40"/>
            <p:cNvGrpSpPr/>
            <p:nvPr/>
          </p:nvGrpSpPr>
          <p:grpSpPr bwMode="auto">
            <a:xfrm>
              <a:off x="1849" y="0"/>
              <a:ext cx="1296" cy="1296"/>
              <a:chOff x="0" y="0"/>
              <a:chExt cx="1296" cy="1296"/>
            </a:xfrm>
          </p:grpSpPr>
          <p:sp>
            <p:nvSpPr>
              <p:cNvPr id="27689" name="Oval 41"/>
              <p:cNvSpPr>
                <a:spLocks noChangeArrowheads="1"/>
              </p:cNvSpPr>
              <p:nvPr/>
            </p:nvSpPr>
            <p:spPr bwMode="auto">
              <a:xfrm>
                <a:off x="71" y="37"/>
                <a:ext cx="1200" cy="1200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576" y="576"/>
                <a:ext cx="144" cy="144"/>
              </a:xfrm>
              <a:prstGeom prst="flowChartSummingJunction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1" name="Oval 43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2" name="Oval 44"/>
              <p:cNvSpPr>
                <a:spLocks noChangeArrowheads="1"/>
              </p:cNvSpPr>
              <p:nvPr/>
            </p:nvSpPr>
            <p:spPr bwMode="auto">
              <a:xfrm>
                <a:off x="1200" y="5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3" name="Oval 45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4" name="Oval 4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5" name="Oval 47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auto">
              <a:xfrm>
                <a:off x="288" y="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auto">
              <a:xfrm>
                <a:off x="912" y="11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02" name="Oval 54"/>
              <p:cNvSpPr>
                <a:spLocks noChangeArrowheads="1"/>
              </p:cNvSpPr>
              <p:nvPr/>
            </p:nvSpPr>
            <p:spPr bwMode="auto">
              <a:xfrm>
                <a:off x="960" y="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 flipH="1" flipV="1">
              <a:off x="0" y="70"/>
              <a:ext cx="480" cy="24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 flipV="1">
              <a:off x="2220" y="738"/>
              <a:ext cx="257" cy="378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05" name="Text Box 57"/>
            <p:cNvSpPr txBox="1">
              <a:spLocks noChangeArrowheads="1"/>
            </p:cNvSpPr>
            <p:nvPr/>
          </p:nvSpPr>
          <p:spPr bwMode="auto">
            <a:xfrm>
              <a:off x="1513" y="1344"/>
              <a:ext cx="48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0"/>
                <a:t>(2)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953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3575" y="338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76400" y="2057400"/>
            <a:ext cx="2092325" cy="3563938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973388" y="5659438"/>
            <a:ext cx="806450" cy="1587"/>
          </a:xfrm>
          <a:prstGeom prst="line">
            <a:avLst/>
          </a:prstGeom>
          <a:noFill/>
          <a:ln w="101600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045943" y="1124744"/>
            <a:ext cx="39243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sz="2600" dirty="0">
                <a:latin typeface="宋体" panose="02010600030101010101" pitchFamily="2" charset="-122"/>
              </a:rPr>
              <a:t>一天晚饭后，姐姐小丽带着弟弟小刚出去散步，经过一盏路灯时，小刚突然高兴地对姐姐说：“我踩到你的‘脑袋’了”。你能确定小刚此时所站的位置吗？</a:t>
            </a:r>
          </a:p>
        </p:txBody>
      </p:sp>
      <p:grpSp>
        <p:nvGrpSpPr>
          <p:cNvPr id="28679" name="Group 7"/>
          <p:cNvGrpSpPr/>
          <p:nvPr/>
        </p:nvGrpSpPr>
        <p:grpSpPr bwMode="auto">
          <a:xfrm>
            <a:off x="3779838" y="5562600"/>
            <a:ext cx="792162" cy="531813"/>
            <a:chOff x="0" y="0"/>
            <a:chExt cx="550" cy="319"/>
          </a:xfrm>
        </p:grpSpPr>
        <p:grpSp>
          <p:nvGrpSpPr>
            <p:cNvPr id="28680" name="Group 8"/>
            <p:cNvGrpSpPr/>
            <p:nvPr/>
          </p:nvGrpSpPr>
          <p:grpSpPr bwMode="auto">
            <a:xfrm>
              <a:off x="0" y="45"/>
              <a:ext cx="550" cy="274"/>
              <a:chOff x="0" y="0"/>
              <a:chExt cx="550" cy="237"/>
            </a:xfrm>
          </p:grpSpPr>
          <p:sp>
            <p:nvSpPr>
              <p:cNvPr id="28681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544" cy="1"/>
              </a:xfrm>
              <a:prstGeom prst="line">
                <a:avLst/>
              </a:prstGeom>
              <a:noFill/>
              <a:ln w="10160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2" name="Text Box 10"/>
              <p:cNvSpPr txBox="1">
                <a:spLocks noChangeArrowheads="1"/>
              </p:cNvSpPr>
              <p:nvPr/>
            </p:nvSpPr>
            <p:spPr bwMode="auto">
              <a:xfrm>
                <a:off x="363" y="0"/>
                <a:ext cx="18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400" i="1">
                    <a:solidFill>
                      <a:srgbClr val="FF3300"/>
                    </a:solidFill>
                  </a:rPr>
                  <a:t>E</a:t>
                </a:r>
              </a:p>
            </p:txBody>
          </p:sp>
        </p:grp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462" y="0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684" name="Group 12"/>
          <p:cNvGrpSpPr/>
          <p:nvPr/>
        </p:nvGrpSpPr>
        <p:grpSpPr bwMode="auto">
          <a:xfrm>
            <a:off x="3563938" y="5589588"/>
            <a:ext cx="296862" cy="528637"/>
            <a:chOff x="0" y="0"/>
            <a:chExt cx="187" cy="333"/>
          </a:xfrm>
        </p:grpSpPr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0" y="45"/>
              <a:ext cx="1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i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91" y="0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676400" y="2057400"/>
            <a:ext cx="2819400" cy="3581400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8" name="Group 16"/>
          <p:cNvGrpSpPr/>
          <p:nvPr/>
        </p:nvGrpSpPr>
        <p:grpSpPr bwMode="auto">
          <a:xfrm>
            <a:off x="1600200" y="1828800"/>
            <a:ext cx="457200" cy="457200"/>
            <a:chOff x="0" y="0"/>
            <a:chExt cx="317" cy="290"/>
          </a:xfrm>
        </p:grpSpPr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129" y="0"/>
              <a:ext cx="18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i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0" y="91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691" name="Group 19"/>
          <p:cNvGrpSpPr/>
          <p:nvPr/>
        </p:nvGrpSpPr>
        <p:grpSpPr bwMode="auto">
          <a:xfrm>
            <a:off x="3733800" y="4343400"/>
            <a:ext cx="576263" cy="1295400"/>
            <a:chOff x="0" y="0"/>
            <a:chExt cx="363" cy="771"/>
          </a:xfrm>
        </p:grpSpPr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V="1">
              <a:off x="45" y="226"/>
              <a:ext cx="0" cy="545"/>
            </a:xfrm>
            <a:prstGeom prst="line">
              <a:avLst/>
            </a:prstGeom>
            <a:noFill/>
            <a:ln w="76200" cmpd="sng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>
              <a:off x="0" y="181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90" y="0"/>
              <a:ext cx="2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i="1">
                  <a:solidFill>
                    <a:srgbClr val="FF3300"/>
                  </a:solidFill>
                </a:rPr>
                <a:t>F</a:t>
              </a:r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2555875" y="5589588"/>
            <a:ext cx="561975" cy="503237"/>
            <a:chOff x="0" y="0"/>
            <a:chExt cx="354" cy="317"/>
          </a:xfrm>
        </p:grpSpPr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0" y="29"/>
              <a:ext cx="1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i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28697" name="Oval 25"/>
            <p:cNvSpPr>
              <a:spLocks noChangeArrowheads="1"/>
            </p:cNvSpPr>
            <p:nvPr/>
          </p:nvSpPr>
          <p:spPr bwMode="auto">
            <a:xfrm>
              <a:off x="272" y="0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2627313" y="4292600"/>
            <a:ext cx="561975" cy="457200"/>
            <a:chOff x="0" y="0"/>
            <a:chExt cx="354" cy="288"/>
          </a:xfrm>
        </p:grpSpPr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0" y="0"/>
              <a:ext cx="1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i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272" y="91"/>
              <a:ext cx="82" cy="10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5077147" y="4504471"/>
            <a:ext cx="38930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zh-CN" altLang="zh-CN" sz="2600" dirty="0"/>
              <a:t>2. </a:t>
            </a:r>
            <a:r>
              <a:rPr lang="zh-CN" sz="2600" dirty="0">
                <a:latin typeface="Tahoma" panose="020B0604030504040204" pitchFamily="34" charset="0"/>
              </a:rPr>
              <a:t>如果此时小刚的影子与姐姐小丽的影子一样长，你能在图中画出表示小刚身高的线段吗？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87" grpId="0" animBg="1"/>
      <p:bldP spid="287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6463" y="287338"/>
            <a:ext cx="7921625" cy="719137"/>
          </a:xfrm>
        </p:spPr>
        <p:txBody>
          <a:bodyPr/>
          <a:lstStyle/>
          <a:p>
            <a:r>
              <a:rPr lang="zh-CN" sz="3200"/>
              <a:t>请画出图中双胞胎姐妹在路灯下的影子．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67691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987675" y="1412875"/>
            <a:ext cx="2160588" cy="3240088"/>
          </a:xfrm>
          <a:prstGeom prst="line">
            <a:avLst/>
          </a:prstGeom>
          <a:noFill/>
          <a:ln w="50800" cmpd="sng">
            <a:solidFill>
              <a:srgbClr val="0000FF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987675" y="1412875"/>
            <a:ext cx="4679950" cy="3168650"/>
          </a:xfrm>
          <a:prstGeom prst="line">
            <a:avLst/>
          </a:prstGeom>
          <a:noFill/>
          <a:ln w="50800" cmpd="sng">
            <a:solidFill>
              <a:srgbClr val="0000FF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140200" y="4652963"/>
            <a:ext cx="938213" cy="1587"/>
          </a:xfrm>
          <a:prstGeom prst="line">
            <a:avLst/>
          </a:prstGeom>
          <a:noFill/>
          <a:ln w="889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991225" y="4652963"/>
            <a:ext cx="1676400" cy="1587"/>
          </a:xfrm>
          <a:prstGeom prst="line">
            <a:avLst/>
          </a:prstGeom>
          <a:noFill/>
          <a:ln w="889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076825" y="4581525"/>
            <a:ext cx="134938" cy="134938"/>
          </a:xfrm>
          <a:prstGeom prst="ellipse">
            <a:avLst/>
          </a:prstGeom>
          <a:solidFill>
            <a:srgbClr val="FF3300"/>
          </a:solidFill>
          <a:ln w="9525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7667625" y="4581525"/>
            <a:ext cx="134938" cy="134938"/>
          </a:xfrm>
          <a:prstGeom prst="ellipse">
            <a:avLst/>
          </a:prstGeom>
          <a:solidFill>
            <a:srgbClr val="FF3300"/>
          </a:solidFill>
          <a:ln w="9525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00113" y="5661025"/>
            <a:ext cx="7777162" cy="955675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8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小结：</a:t>
            </a:r>
            <a:r>
              <a:rPr lang="zh-CN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发光点、物体上的点及其影子上的对应点</a:t>
            </a:r>
          </a:p>
          <a:p>
            <a:r>
              <a:rPr lang="zh-CN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在一 条直线上．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4427538" y="3573463"/>
            <a:ext cx="134937" cy="134937"/>
          </a:xfrm>
          <a:prstGeom prst="ellipse">
            <a:avLst/>
          </a:prstGeom>
          <a:solidFill>
            <a:srgbClr val="FF3300"/>
          </a:solidFill>
          <a:ln w="9525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 flipH="1" flipV="1">
            <a:off x="6167438" y="3573463"/>
            <a:ext cx="133350" cy="133350"/>
          </a:xfrm>
          <a:prstGeom prst="ellipse">
            <a:avLst/>
          </a:prstGeom>
          <a:solidFill>
            <a:srgbClr val="FF3300"/>
          </a:solidFill>
          <a:ln w="9525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 flipH="1" flipV="1">
            <a:off x="2916238" y="1341438"/>
            <a:ext cx="133350" cy="133350"/>
          </a:xfrm>
          <a:prstGeom prst="ellipse">
            <a:avLst/>
          </a:prstGeom>
          <a:solidFill>
            <a:srgbClr val="FF3300"/>
          </a:solidFill>
          <a:ln w="9525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 autoUpdateAnimBg="0"/>
      <p:bldP spid="29707" grpId="0" animBg="1"/>
      <p:bldP spid="29708" grpId="0" animBg="1"/>
      <p:bldP spid="297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1763713" y="5373688"/>
            <a:ext cx="1370012" cy="792162"/>
          </a:xfrm>
          <a:prstGeom prst="line">
            <a:avLst/>
          </a:prstGeom>
          <a:noFill/>
          <a:ln w="25400" cmpd="sng">
            <a:solidFill>
              <a:srgbClr val="FF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3" name="Group 3"/>
          <p:cNvGrpSpPr/>
          <p:nvPr/>
        </p:nvGrpSpPr>
        <p:grpSpPr bwMode="auto">
          <a:xfrm>
            <a:off x="1476375" y="2001838"/>
            <a:ext cx="6408738" cy="4740275"/>
            <a:chOff x="0" y="0"/>
            <a:chExt cx="4037" cy="2986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037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5" name="Group 5"/>
            <p:cNvGrpSpPr/>
            <p:nvPr/>
          </p:nvGrpSpPr>
          <p:grpSpPr bwMode="auto">
            <a:xfrm>
              <a:off x="499" y="2305"/>
              <a:ext cx="545" cy="318"/>
              <a:chOff x="0" y="0"/>
              <a:chExt cx="408" cy="771"/>
            </a:xfrm>
          </p:grpSpPr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63500" cmpd="sng">
                <a:solidFill>
                  <a:srgbClr val="00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408" cy="0"/>
              </a:xfrm>
              <a:prstGeom prst="line">
                <a:avLst/>
              </a:prstGeom>
              <a:noFill/>
              <a:ln w="4445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728" name="Group 8"/>
            <p:cNvGrpSpPr/>
            <p:nvPr/>
          </p:nvGrpSpPr>
          <p:grpSpPr bwMode="auto">
            <a:xfrm flipH="1">
              <a:off x="1905" y="1942"/>
              <a:ext cx="223" cy="699"/>
              <a:chOff x="0" y="0"/>
              <a:chExt cx="408" cy="771"/>
            </a:xfrm>
          </p:grpSpPr>
          <p:sp>
            <p:nvSpPr>
              <p:cNvPr id="30729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63500" cmpd="sng">
                <a:solidFill>
                  <a:srgbClr val="00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408" cy="0"/>
              </a:xfrm>
              <a:prstGeom prst="line">
                <a:avLst/>
              </a:prstGeom>
              <a:noFill/>
              <a:ln w="4445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839" y="309"/>
              <a:ext cx="74" cy="2325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>
                    <a:alpha val="98999"/>
                  </a:srgbClr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3198" y="359"/>
              <a:ext cx="74" cy="2362"/>
            </a:xfrm>
            <a:prstGeom prst="rect">
              <a:avLst/>
            </a:prstGeom>
            <a:solidFill>
              <a:srgbClr val="808000"/>
            </a:solidFill>
            <a:ln w="9525" cmpd="sng">
              <a:solidFill>
                <a:srgbClr val="CC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959" y="80"/>
              <a:ext cx="1408" cy="668"/>
            </a:xfrm>
            <a:prstGeom prst="rect">
              <a:avLst/>
            </a:prstGeom>
            <a:solidFill>
              <a:srgbClr val="808000"/>
            </a:solidFill>
            <a:ln w="9525" cmpd="sng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763713" y="2276475"/>
            <a:ext cx="4392612" cy="3097213"/>
          </a:xfrm>
          <a:prstGeom prst="line">
            <a:avLst/>
          </a:prstGeom>
          <a:noFill/>
          <a:ln w="25400" cmpd="sng">
            <a:solidFill>
              <a:srgbClr val="FF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4500563" y="1916113"/>
            <a:ext cx="1206500" cy="4248150"/>
          </a:xfrm>
          <a:prstGeom prst="line">
            <a:avLst/>
          </a:prstGeom>
          <a:noFill/>
          <a:ln w="25400" cmpd="sng">
            <a:solidFill>
              <a:srgbClr val="FF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364163" y="2708275"/>
            <a:ext cx="144462" cy="144463"/>
          </a:xfrm>
          <a:prstGeom prst="ellipse">
            <a:avLst/>
          </a:prstGeom>
          <a:solidFill>
            <a:srgbClr val="FF3300"/>
          </a:solidFill>
          <a:ln w="25400" cmpd="sng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85813" y="527051"/>
            <a:ext cx="8137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latin typeface="Tahoma" panose="020B0604030504040204" pitchFamily="34" charset="0"/>
              </a:rPr>
              <a:t>       </a:t>
            </a:r>
            <a:r>
              <a:rPr lang="zh-CN" sz="2800" dirty="0">
                <a:latin typeface="Tahoma" panose="020B0604030504040204" pitchFamily="34" charset="0"/>
              </a:rPr>
              <a:t>某公司的外墙壁贴的是反光玻璃，晚上两根木棒的影子如图</a:t>
            </a:r>
            <a:r>
              <a:rPr lang="zh-CN" sz="2800" dirty="0">
                <a:latin typeface="Tahoma" panose="020B0604030504040204" pitchFamily="34" charset="0"/>
                <a:ea typeface="楷体_GB2312" pitchFamily="1" charset="-122"/>
              </a:rPr>
              <a:t>（短木棒的影子是玻璃反光形成的），</a:t>
            </a:r>
            <a:r>
              <a:rPr lang="zh-CN" sz="2800" dirty="0">
                <a:latin typeface="Tahoma" panose="020B0604030504040204" pitchFamily="34" charset="0"/>
              </a:rPr>
              <a:t>请确定图中路灯灯泡所在的位置</a:t>
            </a:r>
            <a:r>
              <a:rPr lang="zh-CN" altLang="zh-CN" sz="28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1763713" y="5373688"/>
            <a:ext cx="1512887" cy="0"/>
          </a:xfrm>
          <a:prstGeom prst="line">
            <a:avLst/>
          </a:prstGeom>
          <a:noFill/>
          <a:ln w="50800" cmpd="sng">
            <a:solidFill>
              <a:srgbClr val="0033C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1763713" y="5373688"/>
            <a:ext cx="1368425" cy="792162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34" grpId="0" animBg="1"/>
      <p:bldP spid="30735" grpId="0" animBg="1"/>
      <p:bldP spid="30736" grpId="0" animBg="1"/>
      <p:bldP spid="30738" grpId="0" animBg="1"/>
      <p:bldP spid="307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412899"/>
            <a:ext cx="7705725" cy="1431925"/>
          </a:xfrm>
        </p:spPr>
        <p:txBody>
          <a:bodyPr/>
          <a:lstStyle/>
          <a:p>
            <a:r>
              <a:rPr lang="zh-CN" sz="2800" dirty="0">
                <a:solidFill>
                  <a:schemeClr val="tx1"/>
                </a:solidFill>
              </a:rPr>
              <a:t>在下列各图中，两根木棒的影子是在同一时刻、一盏灯下形成的中心投影吗？</a:t>
            </a:r>
          </a:p>
        </p:txBody>
      </p:sp>
      <p:grpSp>
        <p:nvGrpSpPr>
          <p:cNvPr id="31747" name="Group 3"/>
          <p:cNvGrpSpPr/>
          <p:nvPr/>
        </p:nvGrpSpPr>
        <p:grpSpPr bwMode="auto">
          <a:xfrm>
            <a:off x="828675" y="2636838"/>
            <a:ext cx="8039100" cy="3683000"/>
            <a:chOff x="0" y="0"/>
            <a:chExt cx="5064" cy="2320"/>
          </a:xfrm>
        </p:grpSpPr>
        <p:grpSp>
          <p:nvGrpSpPr>
            <p:cNvPr id="31748" name="Group 4"/>
            <p:cNvGrpSpPr/>
            <p:nvPr/>
          </p:nvGrpSpPr>
          <p:grpSpPr bwMode="auto">
            <a:xfrm>
              <a:off x="0" y="1228"/>
              <a:ext cx="2478" cy="1092"/>
              <a:chOff x="0" y="0"/>
              <a:chExt cx="2478" cy="1092"/>
            </a:xfrm>
          </p:grpSpPr>
          <p:pic>
            <p:nvPicPr>
              <p:cNvPr id="31749" name="Picture 5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0" name="Group 6"/>
              <p:cNvGrpSpPr/>
              <p:nvPr/>
            </p:nvGrpSpPr>
            <p:grpSpPr bwMode="auto">
              <a:xfrm flipH="1">
                <a:off x="1384" y="499"/>
                <a:ext cx="272" cy="408"/>
                <a:chOff x="0" y="0"/>
                <a:chExt cx="408" cy="771"/>
              </a:xfrm>
            </p:grpSpPr>
            <p:sp>
              <p:nvSpPr>
                <p:cNvPr id="31751" name="Line 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52" name="Line 8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753" name="Group 9"/>
              <p:cNvGrpSpPr/>
              <p:nvPr/>
            </p:nvGrpSpPr>
            <p:grpSpPr bwMode="auto">
              <a:xfrm>
                <a:off x="476" y="136"/>
                <a:ext cx="408" cy="771"/>
                <a:chOff x="0" y="0"/>
                <a:chExt cx="408" cy="771"/>
              </a:xfrm>
            </p:grpSpPr>
            <p:sp>
              <p:nvSpPr>
                <p:cNvPr id="31754" name="Line 1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55" name="Line 11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756" name="Group 12"/>
            <p:cNvGrpSpPr/>
            <p:nvPr/>
          </p:nvGrpSpPr>
          <p:grpSpPr bwMode="auto">
            <a:xfrm>
              <a:off x="1270" y="0"/>
              <a:ext cx="2478" cy="1092"/>
              <a:chOff x="0" y="0"/>
              <a:chExt cx="2478" cy="1092"/>
            </a:xfrm>
          </p:grpSpPr>
          <p:pic>
            <p:nvPicPr>
              <p:cNvPr id="31757" name="Picture 1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8" name="Group 14"/>
              <p:cNvGrpSpPr/>
              <p:nvPr/>
            </p:nvGrpSpPr>
            <p:grpSpPr bwMode="auto">
              <a:xfrm>
                <a:off x="1458" y="136"/>
                <a:ext cx="408" cy="771"/>
                <a:chOff x="0" y="0"/>
                <a:chExt cx="408" cy="771"/>
              </a:xfrm>
            </p:grpSpPr>
            <p:sp>
              <p:nvSpPr>
                <p:cNvPr id="31759" name="Line 1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0" name="Line 16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761" name="Group 17"/>
              <p:cNvGrpSpPr/>
              <p:nvPr/>
            </p:nvGrpSpPr>
            <p:grpSpPr bwMode="auto">
              <a:xfrm flipH="1">
                <a:off x="641" y="454"/>
                <a:ext cx="182" cy="453"/>
                <a:chOff x="0" y="0"/>
                <a:chExt cx="408" cy="771"/>
              </a:xfrm>
            </p:grpSpPr>
            <p:sp>
              <p:nvSpPr>
                <p:cNvPr id="31762" name="Line 1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3" name="Line 19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764" name="Group 20"/>
            <p:cNvGrpSpPr/>
            <p:nvPr/>
          </p:nvGrpSpPr>
          <p:grpSpPr bwMode="auto">
            <a:xfrm>
              <a:off x="2586" y="1228"/>
              <a:ext cx="2478" cy="1092"/>
              <a:chOff x="0" y="0"/>
              <a:chExt cx="2478" cy="1092"/>
            </a:xfrm>
          </p:grpSpPr>
          <p:pic>
            <p:nvPicPr>
              <p:cNvPr id="31765" name="Picture 2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66" name="Group 22"/>
              <p:cNvGrpSpPr/>
              <p:nvPr/>
            </p:nvGrpSpPr>
            <p:grpSpPr bwMode="auto">
              <a:xfrm>
                <a:off x="1315" y="182"/>
                <a:ext cx="499" cy="771"/>
                <a:chOff x="0" y="0"/>
                <a:chExt cx="408" cy="771"/>
              </a:xfrm>
            </p:grpSpPr>
            <p:sp>
              <p:nvSpPr>
                <p:cNvPr id="31767" name="Line 2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8" name="Line 24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769" name="Group 25"/>
              <p:cNvGrpSpPr/>
              <p:nvPr/>
            </p:nvGrpSpPr>
            <p:grpSpPr bwMode="auto">
              <a:xfrm flipH="1">
                <a:off x="408" y="590"/>
                <a:ext cx="635" cy="362"/>
                <a:chOff x="0" y="0"/>
                <a:chExt cx="408" cy="771"/>
              </a:xfrm>
            </p:grpSpPr>
            <p:sp>
              <p:nvSpPr>
                <p:cNvPr id="31770" name="Line 2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1" name="Line 27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3851275" y="1839913"/>
            <a:ext cx="935038" cy="2233612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 flipV="1">
            <a:off x="4570413" y="1768475"/>
            <a:ext cx="1223962" cy="2305050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4641850" y="1912938"/>
            <a:ext cx="144463" cy="144462"/>
          </a:xfrm>
          <a:prstGeom prst="ellipse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5580063" y="4941888"/>
            <a:ext cx="2016125" cy="1154112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 flipV="1">
            <a:off x="6804025" y="4581525"/>
            <a:ext cx="1008063" cy="1512888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7164388" y="5086350"/>
            <a:ext cx="144462" cy="144463"/>
          </a:xfrm>
          <a:prstGeom prst="ellipse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1592263" y="4803775"/>
            <a:ext cx="1079500" cy="2014538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V="1">
            <a:off x="2384425" y="5378450"/>
            <a:ext cx="1079500" cy="1439863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2455863" y="6530975"/>
            <a:ext cx="144462" cy="144463"/>
          </a:xfrm>
          <a:prstGeom prst="ellipse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3" grpId="0" animBg="1"/>
      <p:bldP spid="31774" grpId="0" animBg="1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 bwMode="auto">
          <a:xfrm>
            <a:off x="900113" y="2703513"/>
            <a:ext cx="7966075" cy="3898900"/>
            <a:chOff x="0" y="0"/>
            <a:chExt cx="5018" cy="2456"/>
          </a:xfrm>
        </p:grpSpPr>
        <p:grpSp>
          <p:nvGrpSpPr>
            <p:cNvPr id="32771" name="Group 3"/>
            <p:cNvGrpSpPr/>
            <p:nvPr/>
          </p:nvGrpSpPr>
          <p:grpSpPr bwMode="auto">
            <a:xfrm>
              <a:off x="0" y="0"/>
              <a:ext cx="2478" cy="1092"/>
              <a:chOff x="0" y="0"/>
              <a:chExt cx="2478" cy="1092"/>
            </a:xfrm>
          </p:grpSpPr>
          <p:pic>
            <p:nvPicPr>
              <p:cNvPr id="32772" name="Picture 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73" name="Group 5"/>
              <p:cNvGrpSpPr/>
              <p:nvPr/>
            </p:nvGrpSpPr>
            <p:grpSpPr bwMode="auto">
              <a:xfrm>
                <a:off x="800" y="499"/>
                <a:ext cx="216" cy="408"/>
                <a:chOff x="0" y="0"/>
                <a:chExt cx="408" cy="771"/>
              </a:xfrm>
            </p:grpSpPr>
            <p:sp>
              <p:nvSpPr>
                <p:cNvPr id="32774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75" name="Line 7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776" name="Group 8"/>
              <p:cNvGrpSpPr/>
              <p:nvPr/>
            </p:nvGrpSpPr>
            <p:grpSpPr bwMode="auto">
              <a:xfrm>
                <a:off x="1406" y="91"/>
                <a:ext cx="453" cy="816"/>
                <a:chOff x="0" y="0"/>
                <a:chExt cx="408" cy="771"/>
              </a:xfrm>
            </p:grpSpPr>
            <p:sp>
              <p:nvSpPr>
                <p:cNvPr id="32777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78" name="Line 10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779" name="Group 11"/>
            <p:cNvGrpSpPr/>
            <p:nvPr/>
          </p:nvGrpSpPr>
          <p:grpSpPr bwMode="auto">
            <a:xfrm>
              <a:off x="2540" y="3"/>
              <a:ext cx="2478" cy="1092"/>
              <a:chOff x="0" y="0"/>
              <a:chExt cx="2478" cy="1092"/>
            </a:xfrm>
          </p:grpSpPr>
          <p:pic>
            <p:nvPicPr>
              <p:cNvPr id="32780" name="Picture 1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81" name="Group 13"/>
              <p:cNvGrpSpPr/>
              <p:nvPr/>
            </p:nvGrpSpPr>
            <p:grpSpPr bwMode="auto">
              <a:xfrm>
                <a:off x="1435" y="140"/>
                <a:ext cx="227" cy="771"/>
                <a:chOff x="0" y="0"/>
                <a:chExt cx="408" cy="771"/>
              </a:xfrm>
            </p:grpSpPr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83" name="Line 15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784" name="Group 16"/>
              <p:cNvGrpSpPr/>
              <p:nvPr/>
            </p:nvGrpSpPr>
            <p:grpSpPr bwMode="auto">
              <a:xfrm>
                <a:off x="709" y="457"/>
                <a:ext cx="499" cy="453"/>
                <a:chOff x="0" y="0"/>
                <a:chExt cx="408" cy="771"/>
              </a:xfrm>
            </p:grpSpPr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787" name="Group 19"/>
            <p:cNvGrpSpPr/>
            <p:nvPr/>
          </p:nvGrpSpPr>
          <p:grpSpPr bwMode="auto">
            <a:xfrm>
              <a:off x="0" y="1364"/>
              <a:ext cx="2478" cy="1092"/>
              <a:chOff x="0" y="0"/>
              <a:chExt cx="2478" cy="1092"/>
            </a:xfrm>
          </p:grpSpPr>
          <p:pic>
            <p:nvPicPr>
              <p:cNvPr id="32788" name="Picture 20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89" name="Group 21"/>
              <p:cNvGrpSpPr/>
              <p:nvPr/>
            </p:nvGrpSpPr>
            <p:grpSpPr bwMode="auto">
              <a:xfrm flipH="1">
                <a:off x="1361" y="181"/>
                <a:ext cx="364" cy="771"/>
                <a:chOff x="0" y="0"/>
                <a:chExt cx="408" cy="771"/>
              </a:xfrm>
            </p:grpSpPr>
            <p:sp>
              <p:nvSpPr>
                <p:cNvPr id="32790" name="Line 2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1" name="Line 23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792" name="Group 24"/>
              <p:cNvGrpSpPr/>
              <p:nvPr/>
            </p:nvGrpSpPr>
            <p:grpSpPr bwMode="auto">
              <a:xfrm flipH="1">
                <a:off x="862" y="589"/>
                <a:ext cx="317" cy="362"/>
                <a:chOff x="0" y="0"/>
                <a:chExt cx="408" cy="771"/>
              </a:xfrm>
            </p:grpSpPr>
            <p:sp>
              <p:nvSpPr>
                <p:cNvPr id="32793" name="Line 2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4" name="Line 26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795" name="Group 27"/>
            <p:cNvGrpSpPr/>
            <p:nvPr/>
          </p:nvGrpSpPr>
          <p:grpSpPr bwMode="auto">
            <a:xfrm>
              <a:off x="2540" y="1364"/>
              <a:ext cx="2478" cy="1092"/>
              <a:chOff x="0" y="0"/>
              <a:chExt cx="2478" cy="1092"/>
            </a:xfrm>
          </p:grpSpPr>
          <p:pic>
            <p:nvPicPr>
              <p:cNvPr id="32796" name="Picture 28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8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97" name="Group 29"/>
              <p:cNvGrpSpPr/>
              <p:nvPr/>
            </p:nvGrpSpPr>
            <p:grpSpPr bwMode="auto">
              <a:xfrm flipH="1">
                <a:off x="363" y="515"/>
                <a:ext cx="816" cy="362"/>
                <a:chOff x="0" y="0"/>
                <a:chExt cx="408" cy="771"/>
              </a:xfrm>
            </p:grpSpPr>
            <p:sp>
              <p:nvSpPr>
                <p:cNvPr id="32798" name="Line 3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9" name="Line 31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00" name="Group 32"/>
              <p:cNvGrpSpPr/>
              <p:nvPr/>
            </p:nvGrpSpPr>
            <p:grpSpPr bwMode="auto">
              <a:xfrm flipH="1">
                <a:off x="1451" y="105"/>
                <a:ext cx="227" cy="771"/>
                <a:chOff x="0" y="0"/>
                <a:chExt cx="408" cy="771"/>
              </a:xfrm>
            </p:grpSpPr>
            <p:sp>
              <p:nvSpPr>
                <p:cNvPr id="32801" name="Line 3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771"/>
                </a:xfrm>
                <a:prstGeom prst="line">
                  <a:avLst/>
                </a:prstGeom>
                <a:noFill/>
                <a:ln w="63500" cmpd="sng">
                  <a:solidFill>
                    <a:srgbClr val="00FF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2" name="Line 34"/>
                <p:cNvSpPr>
                  <a:spLocks noChangeShapeType="1"/>
                </p:cNvSpPr>
                <p:nvPr/>
              </p:nvSpPr>
              <p:spPr bwMode="auto">
                <a:xfrm>
                  <a:off x="0" y="771"/>
                  <a:ext cx="408" cy="0"/>
                </a:xfrm>
                <a:prstGeom prst="line">
                  <a:avLst/>
                </a:prstGeom>
                <a:noFill/>
                <a:ln w="44450" cmpd="sng">
                  <a:solidFill>
                    <a:schemeClr val="bg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803" name="Line 35"/>
          <p:cNvSpPr>
            <a:spLocks noChangeShapeType="1"/>
          </p:cNvSpPr>
          <p:nvPr/>
        </p:nvSpPr>
        <p:spPr bwMode="auto">
          <a:xfrm flipV="1">
            <a:off x="5508625" y="5180013"/>
            <a:ext cx="2447925" cy="1081087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7235825" y="4748213"/>
            <a:ext cx="431800" cy="1512887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7380288" y="5324475"/>
            <a:ext cx="144462" cy="144463"/>
          </a:xfrm>
          <a:prstGeom prst="ellipse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V="1">
            <a:off x="3059113" y="4508500"/>
            <a:ext cx="863600" cy="1873250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2268538" y="4652963"/>
            <a:ext cx="1582737" cy="1727200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1763713" y="2774950"/>
            <a:ext cx="792162" cy="1441450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3059113" y="2703513"/>
            <a:ext cx="792162" cy="1441450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781425" y="4581525"/>
            <a:ext cx="144463" cy="144463"/>
          </a:xfrm>
          <a:prstGeom prst="ellipse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5699125" y="3073400"/>
            <a:ext cx="1152525" cy="1081088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7138988" y="2714625"/>
            <a:ext cx="431800" cy="1439863"/>
          </a:xfrm>
          <a:prstGeom prst="line">
            <a:avLst/>
          </a:prstGeom>
          <a:noFill/>
          <a:ln w="38100" cmpd="sng">
            <a:solidFill>
              <a:srgbClr val="CC33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3" name="Rectangle 45"/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7705725" cy="1431925"/>
          </a:xfrm>
          <a:noFill/>
        </p:spPr>
        <p:txBody>
          <a:bodyPr/>
          <a:lstStyle/>
          <a:p>
            <a:r>
              <a:rPr lang="zh-CN" sz="2800" dirty="0">
                <a:solidFill>
                  <a:schemeClr val="tx1"/>
                </a:solidFill>
              </a:rPr>
              <a:t>在下列各图中，两根木棒的影子是在同一时刻、一盏灯下形成的中心投影吗？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animBg="1"/>
      <p:bldP spid="32804" grpId="0" animBg="1"/>
      <p:bldP spid="32805" grpId="0" animBg="1"/>
      <p:bldP spid="32806" grpId="0" animBg="1"/>
      <p:bldP spid="32807" grpId="0" animBg="1"/>
      <p:bldP spid="32808" grpId="0" animBg="1"/>
      <p:bldP spid="32809" grpId="0" animBg="1"/>
      <p:bldP spid="32810" grpId="0" animBg="1"/>
      <p:bldP spid="32811" grpId="0" animBg="1"/>
      <p:bldP spid="328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 bwMode="auto">
          <a:xfrm>
            <a:off x="900113" y="3213100"/>
            <a:ext cx="7775575" cy="3425825"/>
            <a:chOff x="0" y="0"/>
            <a:chExt cx="4898" cy="2158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898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6" name="Group 4"/>
            <p:cNvGrpSpPr/>
            <p:nvPr/>
          </p:nvGrpSpPr>
          <p:grpSpPr bwMode="auto">
            <a:xfrm flipH="1">
              <a:off x="1406" y="136"/>
              <a:ext cx="680" cy="1406"/>
              <a:chOff x="0" y="0"/>
              <a:chExt cx="408" cy="771"/>
            </a:xfrm>
          </p:grpSpPr>
          <p:sp>
            <p:nvSpPr>
              <p:cNvPr id="33797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635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408" cy="0"/>
              </a:xfrm>
              <a:prstGeom prst="line">
                <a:avLst/>
              </a:prstGeom>
              <a:noFill/>
              <a:ln w="444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9" name="Group 7"/>
            <p:cNvGrpSpPr/>
            <p:nvPr/>
          </p:nvGrpSpPr>
          <p:grpSpPr bwMode="auto">
            <a:xfrm flipH="1">
              <a:off x="589" y="827"/>
              <a:ext cx="626" cy="715"/>
              <a:chOff x="0" y="0"/>
              <a:chExt cx="408" cy="771"/>
            </a:xfrm>
          </p:grpSpPr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635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408" cy="0"/>
              </a:xfrm>
              <a:prstGeom prst="line">
                <a:avLst/>
              </a:prstGeom>
              <a:noFill/>
              <a:ln w="444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3084" y="635"/>
              <a:ext cx="0" cy="907"/>
            </a:xfrm>
            <a:prstGeom prst="line">
              <a:avLst/>
            </a:prstGeom>
            <a:noFill/>
            <a:ln w="63500" cmpd="sng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043" y="544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1043" y="149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2086" y="0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2041" y="149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408" y="149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1315" y="149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2767" y="408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2812" y="149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i="1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3381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584201" y="548680"/>
            <a:ext cx="7543800" cy="1116012"/>
          </a:xfrm>
        </p:spPr>
        <p:txBody>
          <a:bodyPr/>
          <a:lstStyle/>
          <a:p>
            <a:r>
              <a:rPr lang="zh-CN" sz="2800" dirty="0">
                <a:solidFill>
                  <a:schemeClr val="tx1"/>
                </a:solidFill>
              </a:rPr>
              <a:t>同一时刻，两根木棒的影子如图，请画出图中另一根木棒的影子．</a:t>
            </a:r>
            <a:r>
              <a:rPr lang="zh-CN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1835150" y="1989138"/>
            <a:ext cx="3241675" cy="3671887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3132138" y="1773238"/>
            <a:ext cx="1871662" cy="392112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500563" y="1916113"/>
            <a:ext cx="2159000" cy="3744912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5795963" y="5661025"/>
            <a:ext cx="863600" cy="0"/>
          </a:xfrm>
          <a:prstGeom prst="line">
            <a:avLst/>
          </a:prstGeom>
          <a:noFill/>
          <a:ln w="63500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643438" y="2276475"/>
            <a:ext cx="215900" cy="215900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6588125" y="5589588"/>
            <a:ext cx="142875" cy="142875"/>
          </a:xfrm>
          <a:prstGeom prst="ellipse">
            <a:avLst/>
          </a:prstGeom>
          <a:solidFill>
            <a:srgbClr val="000000"/>
          </a:solidFill>
          <a:ln w="25400" cmpd="sng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003800" y="2133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661150" y="55165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solidFill>
                  <a:schemeClr val="bg1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9" grpId="0" autoUpdateAnimBg="0"/>
      <p:bldP spid="338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850" y="260648"/>
            <a:ext cx="206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800" dirty="0">
                <a:latin typeface="Arial" panose="020B0604020202020204" pitchFamily="34" charset="0"/>
              </a:rPr>
              <a:t> </a:t>
            </a:r>
            <a:r>
              <a:rPr lang="zh-CN" sz="2800" dirty="0">
                <a:latin typeface="Arial" panose="020B0604020202020204" pitchFamily="34" charset="0"/>
              </a:rPr>
              <a:t>灯光与影子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55650" y="10525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dirty="0">
                <a:solidFill>
                  <a:srgbClr val="99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议一议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750" y="1622425"/>
            <a:ext cx="77771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>
                <a:latin typeface="Tahoma" panose="020B0604030504040204" pitchFamily="34" charset="0"/>
              </a:rPr>
              <a:t>      </a:t>
            </a:r>
            <a:r>
              <a:rPr lang="zh-CN" sz="2800" dirty="0">
                <a:latin typeface="Tahoma" panose="020B0604030504040204" pitchFamily="34" charset="0"/>
              </a:rPr>
              <a:t>下面两幅图分别是两棵小树在同一时刻的影子</a:t>
            </a:r>
            <a:r>
              <a:rPr lang="zh-CN" altLang="zh-CN" sz="2800" dirty="0">
                <a:latin typeface="Tahoma" panose="020B0604030504040204" pitchFamily="34" charset="0"/>
              </a:rPr>
              <a:t>.</a:t>
            </a:r>
            <a:r>
              <a:rPr lang="zh-CN" sz="2800" dirty="0">
                <a:latin typeface="Tahoma" panose="020B0604030504040204" pitchFamily="34" charset="0"/>
              </a:rPr>
              <a:t>你能判断出哪幅图是灯光下形成的，哪幅图是太阳光下形成的吗？</a:t>
            </a:r>
            <a:endParaRPr lang="zh-CN" sz="2800" b="0" dirty="0">
              <a:latin typeface="Tahoma" panose="020B0604030504040204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56000"/>
            <a:ext cx="38163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3556000"/>
            <a:ext cx="39243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616104426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411809"/>
            <a:ext cx="59039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21928" y="2240037"/>
            <a:ext cx="428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dirty="0"/>
              <a:t>投影所在的平面叫做</a:t>
            </a:r>
            <a:r>
              <a:rPr lang="zh-CN" dirty="0">
                <a:solidFill>
                  <a:schemeClr val="tx2"/>
                </a:solidFill>
              </a:rPr>
              <a:t>投影面</a:t>
            </a:r>
            <a:r>
              <a:rPr lang="zh-CN" dirty="0"/>
              <a:t>．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57771" y="1807989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dirty="0"/>
              <a:t>照射光线叫做</a:t>
            </a:r>
            <a:r>
              <a:rPr lang="zh-CN" dirty="0">
                <a:solidFill>
                  <a:schemeClr val="tx2"/>
                </a:solidFill>
              </a:rPr>
              <a:t>投影线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72920" y="555188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投影面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1546920" y="2988071"/>
            <a:ext cx="2520950" cy="2879725"/>
          </a:xfrm>
          <a:prstGeom prst="line">
            <a:avLst/>
          </a:prstGeom>
          <a:noFill/>
          <a:ln w="2857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275708" y="3492896"/>
            <a:ext cx="1152525" cy="2087563"/>
          </a:xfrm>
          <a:prstGeom prst="line">
            <a:avLst/>
          </a:prstGeom>
          <a:noFill/>
          <a:ln w="2857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412108" y="3419871"/>
            <a:ext cx="1655762" cy="2160588"/>
          </a:xfrm>
          <a:prstGeom prst="line">
            <a:avLst/>
          </a:prstGeom>
          <a:noFill/>
          <a:ln w="28575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28008" y="6488509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投影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12108" y="5796359"/>
            <a:ext cx="576262" cy="69215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004495" y="5724921"/>
            <a:ext cx="1368425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283770" y="3996134"/>
            <a:ext cx="2160588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515795" y="378023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投影线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44834" y="1092571"/>
            <a:ext cx="861965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dirty="0"/>
              <a:t>        </a:t>
            </a:r>
            <a:r>
              <a:rPr lang="zh-CN" dirty="0"/>
              <a:t>一般地，用光线照射物体，在某个平面（地面、墙壁等）上得到的影子叫做物体的</a:t>
            </a:r>
            <a:r>
              <a:rPr lang="zh-CN" dirty="0">
                <a:solidFill>
                  <a:schemeClr val="tx2"/>
                </a:solidFill>
              </a:rPr>
              <a:t>投影</a:t>
            </a:r>
            <a:r>
              <a:rPr lang="zh-CN" dirty="0"/>
              <a:t>（</a:t>
            </a:r>
            <a:r>
              <a:rPr lang="zh-CN" altLang="zh-CN" dirty="0"/>
              <a:t>projection</a:t>
            </a:r>
            <a:r>
              <a:rPr lang="zh-CN" dirty="0"/>
              <a:t>）</a:t>
            </a:r>
          </a:p>
        </p:txBody>
      </p:sp>
      <p:sp>
        <p:nvSpPr>
          <p:cNvPr id="8207" name="WordArt 15"/>
          <p:cNvSpPr>
            <a:spLocks noChangeArrowheads="1" noChangeShapeType="1"/>
          </p:cNvSpPr>
          <p:nvPr/>
        </p:nvSpPr>
        <p:spPr bwMode="auto">
          <a:xfrm>
            <a:off x="395536" y="314523"/>
            <a:ext cx="914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165588" dir="19651728" algn="ctr" rotWithShape="0">
                    <a:schemeClr val="tx1">
                      <a:alpha val="5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nimBg="1"/>
      <p:bldP spid="8199" grpId="0" animBg="1"/>
      <p:bldP spid="8200" grpId="0" animBg="1"/>
      <p:bldP spid="8201" grpId="0" autoUpdateAnimBg="0"/>
      <p:bldP spid="8202" grpId="0" animBg="1"/>
      <p:bldP spid="8203" grpId="0" animBg="1"/>
      <p:bldP spid="8204" grpId="0" animBg="1"/>
      <p:bldP spid="8205" grpId="0" autoUpdateAnimBg="0"/>
      <p:bldP spid="820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461963"/>
            <a:ext cx="206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800">
                <a:latin typeface="Arial" panose="020B0604020202020204" pitchFamily="34" charset="0"/>
              </a:rPr>
              <a:t> </a:t>
            </a:r>
            <a:r>
              <a:rPr lang="zh-CN" sz="2800">
                <a:latin typeface="Arial" panose="020B0604020202020204" pitchFamily="34" charset="0"/>
              </a:rPr>
              <a:t>灯光与影子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843338"/>
            <a:ext cx="38163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3843338"/>
            <a:ext cx="39243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6875" y="981075"/>
            <a:ext cx="849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zh-CN" sz="2800" dirty="0">
                <a:latin typeface="Tahoma" panose="020B0604030504040204" pitchFamily="34" charset="0"/>
              </a:rPr>
              <a:t>⑴</a:t>
            </a:r>
            <a:r>
              <a:rPr lang="zh-CN" sz="2800" dirty="0">
                <a:latin typeface="Tahoma" panose="020B0604030504040204" pitchFamily="34" charset="0"/>
              </a:rPr>
              <a:t>如果两棵小树的影子方向相同，能判断它们是平行投影吗？与同伴进行交流．</a:t>
            </a:r>
            <a:r>
              <a:rPr lang="zh-CN" sz="3200" b="0" dirty="0">
                <a:latin typeface="Tahoma" panose="020B0604030504040204" pitchFamily="34" charset="0"/>
              </a:rPr>
              <a:t> </a:t>
            </a:r>
            <a:endParaRPr lang="zh-CN" sz="2800" dirty="0">
              <a:latin typeface="Tahoma" panose="020B0604030504040204" pitchFamily="34" charset="0"/>
            </a:endParaRPr>
          </a:p>
          <a:p>
            <a:pPr marL="342900" indent="-342900"/>
            <a:r>
              <a:rPr lang="zh-CN" sz="2800" dirty="0"/>
              <a:t>⑵</a:t>
            </a:r>
            <a:r>
              <a:rPr lang="zh-CN" sz="2800" dirty="0">
                <a:latin typeface="Tahoma" panose="020B0604030504040204" pitchFamily="34" charset="0"/>
              </a:rPr>
              <a:t>如果两棵小树的影子方向相反，能判断它们是中心投影吗？与同伴进行交流．</a:t>
            </a:r>
            <a:r>
              <a:rPr lang="zh-CN" sz="3200" b="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95288" y="2838450"/>
            <a:ext cx="87487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zh-CN" sz="2800" dirty="0"/>
              <a:t>⑶</a:t>
            </a:r>
            <a:r>
              <a:rPr lang="zh-CN" sz="2800" dirty="0">
                <a:latin typeface="Tahoma" panose="020B0604030504040204" pitchFamily="34" charset="0"/>
              </a:rPr>
              <a:t>如果两棵小树的影子方向相同，且树高与影长不成比例，能判断它们是中心投影吗？与同伴进行交流．</a:t>
            </a:r>
            <a:r>
              <a:rPr lang="zh-CN" sz="2800" b="0" dirty="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0825" y="533400"/>
            <a:ext cx="206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800">
                <a:latin typeface="Arial" panose="020B0604020202020204" pitchFamily="34" charset="0"/>
              </a:rPr>
              <a:t> </a:t>
            </a:r>
            <a:r>
              <a:rPr lang="zh-CN" sz="2800">
                <a:latin typeface="Arial" panose="020B0604020202020204" pitchFamily="34" charset="0"/>
              </a:rPr>
              <a:t>灯光与影子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00113" y="3135313"/>
            <a:ext cx="74818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/>
              <a:t>⑵</a:t>
            </a:r>
            <a:r>
              <a:rPr lang="zh-CN" sz="2800"/>
              <a:t>有人说，在同一路灯下，如果甲物体比乙物体的影子长，那么就说明甲物体比乙物体高</a:t>
            </a:r>
            <a:r>
              <a:rPr lang="zh-CN" altLang="zh-CN" sz="2800"/>
              <a:t>.</a:t>
            </a:r>
            <a:r>
              <a:rPr lang="zh-CN" sz="2800"/>
              <a:t>你认为这种说法正确吗？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5612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dirty="0"/>
              <a:t> ⑴</a:t>
            </a:r>
            <a:r>
              <a:rPr lang="zh-CN" sz="2800" dirty="0"/>
              <a:t>小东在</a:t>
            </a:r>
            <a:r>
              <a:rPr lang="zh-CN" sz="2800" dirty="0">
                <a:latin typeface="Tahoma" panose="020B0604030504040204" pitchFamily="34" charset="0"/>
              </a:rPr>
              <a:t>一路灯下</a:t>
            </a:r>
            <a:r>
              <a:rPr lang="zh-CN" sz="2800" dirty="0"/>
              <a:t>行走，他的影长怎样变化？</a:t>
            </a:r>
            <a:r>
              <a:rPr lang="zh-CN" sz="2800" dirty="0">
                <a:latin typeface="Tahoma" panose="020B0604030504040204" pitchFamily="34" charset="0"/>
              </a:rPr>
              <a:t>小东在阳光照耀的道路上行走，他的影长怎样变化？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5288" y="404813"/>
            <a:ext cx="2552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</a:rPr>
              <a:t>太阳光与影子 </a:t>
            </a:r>
          </a:p>
        </p:txBody>
      </p:sp>
      <p:pic>
        <p:nvPicPr>
          <p:cNvPr id="37891" name="Picture 3" descr="33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1662113" y="981075"/>
            <a:ext cx="6192837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90675" y="5229225"/>
            <a:ext cx="731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093913" y="2636838"/>
            <a:ext cx="684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902200" y="2924175"/>
            <a:ext cx="684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986213" y="5411788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′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02425" y="5300663"/>
            <a:ext cx="1757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′</a:t>
            </a:r>
          </a:p>
        </p:txBody>
      </p:sp>
      <p:sp>
        <p:nvSpPr>
          <p:cNvPr id="37897" name="未知"/>
          <p:cNvSpPr/>
          <p:nvPr/>
        </p:nvSpPr>
        <p:spPr bwMode="auto">
          <a:xfrm>
            <a:off x="2176463" y="3200400"/>
            <a:ext cx="1828800" cy="2495550"/>
          </a:xfrm>
          <a:custGeom>
            <a:avLst/>
            <a:gdLst>
              <a:gd name="T0" fmla="*/ 0 w 1152"/>
              <a:gd name="T1" fmla="*/ 0 h 1572"/>
              <a:gd name="T2" fmla="*/ 1152 w 1152"/>
              <a:gd name="T3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52" h="1572">
                <a:moveTo>
                  <a:pt x="0" y="0"/>
                </a:moveTo>
                <a:lnTo>
                  <a:pt x="1152" y="1572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8" name="未知"/>
          <p:cNvSpPr/>
          <p:nvPr/>
        </p:nvSpPr>
        <p:spPr bwMode="auto">
          <a:xfrm>
            <a:off x="5167313" y="3543300"/>
            <a:ext cx="1600200" cy="2152650"/>
          </a:xfrm>
          <a:custGeom>
            <a:avLst/>
            <a:gdLst>
              <a:gd name="T0" fmla="*/ 0 w 1008"/>
              <a:gd name="T1" fmla="*/ 0 h 1356"/>
              <a:gd name="T2" fmla="*/ 1008 w 1008"/>
              <a:gd name="T3" fmla="*/ 1356 h 13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1356">
                <a:moveTo>
                  <a:pt x="0" y="0"/>
                </a:moveTo>
                <a:lnTo>
                  <a:pt x="1008" y="1356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210175" y="5683250"/>
            <a:ext cx="1462088" cy="1588"/>
          </a:xfrm>
          <a:prstGeom prst="line">
            <a:avLst/>
          </a:prstGeom>
          <a:noFill/>
          <a:ln w="5715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75188" y="5229225"/>
            <a:ext cx="731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4" grpId="0" autoUpdateAnimBg="0"/>
      <p:bldP spid="37896" grpId="0" autoUpdateAnimBg="0"/>
      <p:bldP spid="37897" grpId="0" animBg="1"/>
      <p:bldP spid="37898" grpId="0" animBg="1"/>
      <p:bldP spid="37899" grpId="0" animBg="1"/>
      <p:bldP spid="379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0" y="1196752"/>
            <a:ext cx="9156700" cy="121443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zh-CN" altLang="zh-CN" sz="3200" b="1" dirty="0"/>
              <a:t>           </a:t>
            </a:r>
            <a:r>
              <a:rPr lang="zh-CN" sz="3200" b="1" dirty="0"/>
              <a:t>下图是两棵小树在同一时刻的影子</a:t>
            </a:r>
            <a:r>
              <a:rPr lang="zh-CN" altLang="zh-CN" sz="3200" b="1" dirty="0"/>
              <a:t>.</a:t>
            </a:r>
            <a:r>
              <a:rPr lang="zh-CN" sz="3200" b="1" dirty="0"/>
              <a:t>请你在图中画出形成树影的光线</a:t>
            </a:r>
            <a:r>
              <a:rPr lang="zh-CN" altLang="zh-CN" sz="3200" b="1" dirty="0"/>
              <a:t>.</a:t>
            </a:r>
            <a:r>
              <a:rPr lang="zh-CN" sz="3200" b="1" dirty="0"/>
              <a:t>它们是太阳的光线下形成的还是灯光下形成的</a:t>
            </a:r>
            <a:r>
              <a:rPr lang="zh-CN" altLang="zh-CN" sz="3200" b="1" dirty="0"/>
              <a:t>?</a:t>
            </a:r>
            <a:r>
              <a:rPr lang="zh-CN" sz="3200" b="1" dirty="0"/>
              <a:t>画出同一时刻旗杆的影子</a:t>
            </a:r>
            <a:r>
              <a:rPr lang="zh-CN" altLang="zh-CN" sz="3200" b="1" dirty="0"/>
              <a:t>,</a:t>
            </a:r>
            <a:r>
              <a:rPr lang="zh-CN" sz="3200" b="1" dirty="0"/>
              <a:t>并与同伴交流这样做的理由</a:t>
            </a:r>
            <a:r>
              <a:rPr lang="zh-CN" altLang="zh-CN" sz="3200" b="1" dirty="0"/>
              <a:t>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451350" y="4495800"/>
          <a:ext cx="220980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r:id="rId4" imgW="2009775" imgH="1190625" progId="PBrush">
                  <p:embed/>
                </p:oleObj>
              </mc:Choice>
              <mc:Fallback>
                <p:oleObj r:id="rId4" imgW="2009775" imgH="11906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399" r="57353"/>
                      <a:stretch>
                        <a:fillRect/>
                      </a:stretch>
                    </p:blipFill>
                    <p:spPr bwMode="auto">
                      <a:xfrm>
                        <a:off x="4451350" y="4495800"/>
                        <a:ext cx="2209800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308350" y="5334000"/>
          <a:ext cx="1295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6" imgW="2009775" imgH="1190625" progId="PBrush">
                  <p:embed/>
                </p:oleObj>
              </mc:Choice>
              <mc:Fallback>
                <p:oleObj r:id="rId6" imgW="2009775" imgH="119062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2399" r="57353"/>
                      <a:stretch>
                        <a:fillRect/>
                      </a:stretch>
                    </p:blipFill>
                    <p:spPr bwMode="auto">
                      <a:xfrm>
                        <a:off x="3308350" y="5334000"/>
                        <a:ext cx="12954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07950" y="6400800"/>
            <a:ext cx="6553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8918" name="Group 6"/>
          <p:cNvGrpSpPr/>
          <p:nvPr/>
        </p:nvGrpSpPr>
        <p:grpSpPr bwMode="auto">
          <a:xfrm>
            <a:off x="2698750" y="3657600"/>
            <a:ext cx="1066800" cy="2743200"/>
            <a:chOff x="0" y="0"/>
            <a:chExt cx="672" cy="1728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8" cy="1728"/>
            </a:xfrm>
            <a:prstGeom prst="rect">
              <a:avLst/>
            </a:prstGeom>
            <a:solidFill>
              <a:srgbClr val="996633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8920" name="Picture 8" descr="国旗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" y="0"/>
              <a:ext cx="62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4603750" y="3657600"/>
            <a:ext cx="1905000" cy="27432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3308350" y="3810000"/>
            <a:ext cx="1905000" cy="27432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793750" y="3429000"/>
            <a:ext cx="2057400" cy="2971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793750" y="6400800"/>
            <a:ext cx="1981200" cy="0"/>
          </a:xfrm>
          <a:prstGeom prst="line">
            <a:avLst/>
          </a:prstGeom>
          <a:noFill/>
          <a:ln w="76200" cmpd="sng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745288" y="2981325"/>
            <a:ext cx="221615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sz="4000" b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平行光线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7885113" y="3644900"/>
            <a:ext cx="0" cy="10795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748463" y="4743450"/>
            <a:ext cx="221615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sz="4000" b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太阳光线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2" grpId="0" animBg="1"/>
      <p:bldP spid="38923" grpId="0" animBg="1"/>
      <p:bldP spid="38924" grpId="0" animBg="1"/>
      <p:bldP spid="38925" grpId="0" animBg="1" autoUpdateAnimBg="0"/>
      <p:bldP spid="38926" grpId="0" animBg="1"/>
      <p:bldP spid="3892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2411413" cy="711200"/>
          </a:xfrm>
          <a:prstGeom prst="rect">
            <a:avLst/>
          </a:prstGeom>
          <a:solidFill>
            <a:srgbClr val="0000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4000" dirty="0">
                <a:solidFill>
                  <a:schemeClr val="bg1"/>
                </a:solidFill>
                <a:latin typeface="楷体_GB2312" pitchFamily="1" charset="-122"/>
                <a:ea typeface="楷体_GB2312" pitchFamily="1" charset="-122"/>
              </a:rPr>
              <a:t>光与影子</a:t>
            </a:r>
            <a:r>
              <a:rPr lang="zh-CN" sz="4000" b="0" dirty="0">
                <a:solidFill>
                  <a:schemeClr val="bg1"/>
                </a:solidFill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1550" y="4508500"/>
            <a:ext cx="2016125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solidFill>
                  <a:schemeClr val="bg1"/>
                </a:solidFill>
                <a:ea typeface="楷体_GB2312" pitchFamily="1" charset="-122"/>
              </a:rPr>
              <a:t>中心投影：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71550" y="3716338"/>
            <a:ext cx="5949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>
                <a:ea typeface="楷体_GB2312" pitchFamily="1" charset="-122"/>
              </a:rPr>
              <a:t>灯光可以看成点束光线。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419475" y="4508500"/>
            <a:ext cx="5327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ea typeface="楷体_GB2312" pitchFamily="1" charset="-122"/>
              </a:rPr>
              <a:t>手电筒、路灯和台灯的光线看成是从一点（点光源）出的，像这样的光线所形成的投影叫做</a:t>
            </a:r>
            <a:r>
              <a:rPr lang="zh-CN" sz="2800">
                <a:solidFill>
                  <a:srgbClr val="FF0000"/>
                </a:solidFill>
                <a:ea typeface="楷体_GB2312" pitchFamily="1" charset="-122"/>
              </a:rPr>
              <a:t>中心投影。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1700213"/>
            <a:ext cx="2016125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solidFill>
                  <a:schemeClr val="bg1"/>
                </a:solidFill>
                <a:ea typeface="楷体_GB2312" pitchFamily="1" charset="-122"/>
              </a:rPr>
              <a:t>平行投影：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19475" y="1700213"/>
            <a:ext cx="5327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dirty="0">
                <a:ea typeface="楷体_GB2312" pitchFamily="1" charset="-122"/>
              </a:rPr>
              <a:t>有时光线是一组互相平行的射线，例如太阳光或探照灯光的一束光中的光线，由平行光线形成的投影是</a:t>
            </a:r>
            <a:r>
              <a:rPr lang="zh-CN" sz="2800" dirty="0">
                <a:solidFill>
                  <a:srgbClr val="FF0000"/>
                </a:solidFill>
                <a:ea typeface="楷体_GB2312" pitchFamily="1" charset="-122"/>
              </a:rPr>
              <a:t>平行投影．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971550" y="836613"/>
            <a:ext cx="5949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dirty="0">
                <a:ea typeface="楷体_GB2312" pitchFamily="1" charset="-122"/>
              </a:rPr>
              <a:t>太阳光可以看成平行光线。</a:t>
            </a:r>
          </a:p>
        </p:txBody>
      </p:sp>
      <p:sp>
        <p:nvSpPr>
          <p:cNvPr id="3994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46831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6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27988" y="6524625"/>
            <a:ext cx="503237" cy="333375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39940" grpId="0" autoUpdateAnimBg="0"/>
      <p:bldP spid="39941" grpId="0" autoUpdateAnimBg="0"/>
      <p:bldP spid="39942" grpId="0" animBg="1" autoUpdateAnimBg="0"/>
      <p:bldP spid="39943" grpId="0" autoUpdateAnimBg="0"/>
      <p:bldP spid="399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D06152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4094163"/>
            <a:ext cx="838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059113" y="4076700"/>
            <a:ext cx="14287" cy="952500"/>
          </a:xfrm>
          <a:prstGeom prst="line">
            <a:avLst/>
          </a:prstGeom>
          <a:noFill/>
          <a:ln w="50800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964" name="Picture 4" descr="NA01441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2276475"/>
            <a:ext cx="990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flipH="1" flipV="1">
            <a:off x="7167563" y="1555750"/>
            <a:ext cx="71437" cy="3529013"/>
          </a:xfrm>
          <a:prstGeom prst="line">
            <a:avLst/>
          </a:prstGeom>
          <a:noFill/>
          <a:ln w="88900" cmpd="sng">
            <a:solidFill>
              <a:schemeClr val="tx1"/>
            </a:solidFill>
            <a:rou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6" name="Rectangle 6" descr="信纸"/>
          <p:cNvSpPr>
            <a:spLocks noChangeArrowheads="1"/>
          </p:cNvSpPr>
          <p:nvPr/>
        </p:nvSpPr>
        <p:spPr bwMode="auto">
          <a:xfrm>
            <a:off x="762000" y="5029200"/>
            <a:ext cx="6834188" cy="2000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0825" y="304800"/>
            <a:ext cx="2232025" cy="701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>
                <a:solidFill>
                  <a:schemeClr val="bg1"/>
                </a:solidFill>
                <a:latin typeface="Arial" panose="020B0604020202020204" pitchFamily="34" charset="0"/>
              </a:rPr>
              <a:t>想一想：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228600" y="1143000"/>
            <a:ext cx="6072188" cy="1368425"/>
          </a:xfrm>
          <a:prstGeom prst="cloudCallout">
            <a:avLst>
              <a:gd name="adj1" fmla="val 22940"/>
              <a:gd name="adj2" fmla="val 138167"/>
            </a:avLst>
          </a:prstGeom>
          <a:solidFill>
            <a:srgbClr val="FF33CC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sz="3200">
                <a:solidFill>
                  <a:schemeClr val="bg1"/>
                </a:solidFill>
                <a:latin typeface="Arial" panose="020B0604020202020204" pitchFamily="34" charset="0"/>
              </a:rPr>
              <a:t>你会画出在路灯下树和人的影子吗？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196138" y="2743200"/>
            <a:ext cx="5762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>
                <a:solidFill>
                  <a:srgbClr val="0000FF"/>
                </a:solidFill>
                <a:latin typeface="Arial" panose="020B0604020202020204" pitchFamily="34" charset="0"/>
              </a:rPr>
              <a:t>路灯杆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116013" y="5862638"/>
            <a:ext cx="5041900" cy="51911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△ABC</a:t>
            </a:r>
            <a:r>
              <a:rPr lang="zh-CN" sz="2800">
                <a:solidFill>
                  <a:schemeClr val="bg1"/>
                </a:solidFill>
                <a:latin typeface="Arial" panose="020B0604020202020204" pitchFamily="34" charset="0"/>
              </a:rPr>
              <a:t>与△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sz="2800">
                <a:solidFill>
                  <a:schemeClr val="bg1"/>
                </a:solidFill>
                <a:latin typeface="Arial" panose="020B0604020202020204" pitchFamily="34" charset="0"/>
              </a:rPr>
              <a:t>相似吗？</a:t>
            </a:r>
          </a:p>
        </p:txBody>
      </p:sp>
      <p:grpSp>
        <p:nvGrpSpPr>
          <p:cNvPr id="40971" name="Group 11"/>
          <p:cNvGrpSpPr/>
          <p:nvPr/>
        </p:nvGrpSpPr>
        <p:grpSpPr bwMode="auto">
          <a:xfrm>
            <a:off x="1258888" y="2133600"/>
            <a:ext cx="5689600" cy="3481388"/>
            <a:chOff x="0" y="0"/>
            <a:chExt cx="3584" cy="2193"/>
          </a:xfrm>
        </p:grpSpPr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998" y="98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A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0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B</a:t>
              </a: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999" y="188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C</a:t>
              </a: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3085" y="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A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316" y="1905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B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2858" y="1888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C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</p:grp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553200" y="1524000"/>
            <a:ext cx="152400" cy="381000"/>
          </a:xfrm>
          <a:prstGeom prst="ellipse">
            <a:avLst/>
          </a:prstGeom>
          <a:solidFill>
            <a:srgbClr val="FFFF66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6629400" y="1524000"/>
            <a:ext cx="533400" cy="0"/>
          </a:xfrm>
          <a:prstGeom prst="line">
            <a:avLst/>
          </a:prstGeom>
          <a:noFill/>
          <a:ln w="50800" cmpd="sng">
            <a:solidFill>
              <a:srgbClr val="99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3505200" y="1752600"/>
            <a:ext cx="3124200" cy="3276600"/>
          </a:xfrm>
          <a:prstGeom prst="line">
            <a:avLst/>
          </a:prstGeom>
          <a:noFill/>
          <a:ln w="50800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1600200" y="1752600"/>
            <a:ext cx="5029200" cy="3276600"/>
          </a:xfrm>
          <a:prstGeom prst="line">
            <a:avLst/>
          </a:prstGeom>
          <a:noFill/>
          <a:ln w="50800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3563938" y="5013325"/>
            <a:ext cx="2514600" cy="0"/>
          </a:xfrm>
          <a:prstGeom prst="line">
            <a:avLst/>
          </a:prstGeom>
          <a:noFill/>
          <a:ln w="76200" cmpd="sng">
            <a:solidFill>
              <a:srgbClr val="4D4D4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1676400" y="5029200"/>
            <a:ext cx="1371600" cy="0"/>
          </a:xfrm>
          <a:prstGeom prst="line">
            <a:avLst/>
          </a:prstGeom>
          <a:noFill/>
          <a:ln w="76200" cmpd="sng">
            <a:solidFill>
              <a:srgbClr val="4D4D4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6156325" y="2420938"/>
            <a:ext cx="0" cy="2590800"/>
          </a:xfrm>
          <a:prstGeom prst="line">
            <a:avLst/>
          </a:prstGeom>
          <a:noFill/>
          <a:ln w="50800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8229600" y="895350"/>
            <a:ext cx="609600" cy="4789488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solidFill>
                  <a:srgbClr val="FFFF66"/>
                </a:solidFill>
                <a:ea typeface="楷体_GB2312" pitchFamily="1" charset="-122"/>
              </a:rPr>
              <a:t>路灯光可以看成点束光线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6588125" y="5876925"/>
            <a:ext cx="1223963" cy="466725"/>
          </a:xfrm>
          <a:prstGeom prst="rect">
            <a:avLst/>
          </a:prstGeom>
          <a:solidFill>
            <a:srgbClr val="FF0066"/>
          </a:solidFill>
          <a:ln w="9525" cmpd="sng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solidFill>
                  <a:schemeClr val="bg1"/>
                </a:solidFill>
              </a:rPr>
              <a:t>不相似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70" grpId="0" animBg="1" autoUpdateAnimBg="0"/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 autoUpdateAnimBg="0"/>
      <p:bldP spid="4098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A01441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276475"/>
            <a:ext cx="990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BD06152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2963" y="4094163"/>
            <a:ext cx="838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 descr="信纸"/>
          <p:cNvSpPr>
            <a:spLocks noChangeArrowheads="1"/>
          </p:cNvSpPr>
          <p:nvPr/>
        </p:nvSpPr>
        <p:spPr bwMode="auto">
          <a:xfrm>
            <a:off x="509588" y="5013325"/>
            <a:ext cx="7770812" cy="2159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2232025" cy="701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>
                <a:solidFill>
                  <a:schemeClr val="bg1"/>
                </a:solidFill>
                <a:latin typeface="Arial" panose="020B0604020202020204" pitchFamily="34" charset="0"/>
              </a:rPr>
              <a:t>想一想：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44463" y="1009650"/>
            <a:ext cx="4211637" cy="1368425"/>
          </a:xfrm>
          <a:prstGeom prst="cloudCallout">
            <a:avLst>
              <a:gd name="adj1" fmla="val 30171"/>
              <a:gd name="adj2" fmla="val 117171"/>
            </a:avLst>
          </a:prstGeom>
          <a:solidFill>
            <a:srgbClr val="FF33CC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240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zh-CN" sz="2400">
                <a:solidFill>
                  <a:schemeClr val="bg1"/>
                </a:solidFill>
                <a:latin typeface="Arial" panose="020B0604020202020204" pitchFamily="34" charset="0"/>
              </a:rPr>
              <a:t>你会画出在路灯下树和人的影子吗？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63600" y="5862638"/>
            <a:ext cx="5041900" cy="51911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△ABC</a:t>
            </a:r>
            <a:r>
              <a:rPr lang="zh-CN" sz="2800">
                <a:solidFill>
                  <a:schemeClr val="bg1"/>
                </a:solidFill>
                <a:latin typeface="Arial" panose="020B0604020202020204" pitchFamily="34" charset="0"/>
              </a:rPr>
              <a:t>与△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altLang="zh-CN" sz="28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zh-CN" altLang="zh-CN" sz="2800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zh-CN" sz="2800">
                <a:solidFill>
                  <a:schemeClr val="bg1"/>
                </a:solidFill>
                <a:latin typeface="Arial" panose="020B0604020202020204" pitchFamily="34" charset="0"/>
              </a:rPr>
              <a:t>相似吗？</a:t>
            </a:r>
          </a:p>
        </p:txBody>
      </p:sp>
      <p:grpSp>
        <p:nvGrpSpPr>
          <p:cNvPr id="41992" name="Group 8"/>
          <p:cNvGrpSpPr/>
          <p:nvPr/>
        </p:nvGrpSpPr>
        <p:grpSpPr bwMode="auto">
          <a:xfrm>
            <a:off x="1006475" y="2133600"/>
            <a:ext cx="7345363" cy="3552825"/>
            <a:chOff x="0" y="0"/>
            <a:chExt cx="4627" cy="2238"/>
          </a:xfrm>
        </p:grpSpPr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772" y="95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A</a:t>
              </a:r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0" y="195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B</a:t>
              </a:r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999" y="188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C</a:t>
              </a:r>
            </a:p>
          </p:txBody>
        </p:sp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3085" y="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A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2904" y="1934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B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4128" y="195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C</a:t>
              </a:r>
              <a:r>
                <a:rPr lang="zh-CN" altLang="zh-CN" sz="2400" baseline="-2500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</a:p>
          </p:txBody>
        </p:sp>
      </p:grpSp>
      <p:grpSp>
        <p:nvGrpSpPr>
          <p:cNvPr id="41999" name="Group 15"/>
          <p:cNvGrpSpPr/>
          <p:nvPr/>
        </p:nvGrpSpPr>
        <p:grpSpPr bwMode="auto">
          <a:xfrm>
            <a:off x="4495800" y="1504950"/>
            <a:ext cx="723900" cy="3579813"/>
            <a:chOff x="0" y="0"/>
            <a:chExt cx="406" cy="2255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H="1" flipV="1">
              <a:off x="0" y="32"/>
              <a:ext cx="45" cy="2223"/>
            </a:xfrm>
            <a:prstGeom prst="line">
              <a:avLst/>
            </a:prstGeom>
            <a:noFill/>
            <a:ln w="88900" cmpd="sng">
              <a:solidFill>
                <a:schemeClr val="tx1"/>
              </a:solidFill>
              <a:rou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18" y="780"/>
              <a:ext cx="36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3200">
                  <a:solidFill>
                    <a:srgbClr val="0000FF"/>
                  </a:solidFill>
                  <a:latin typeface="Arial" panose="020B0604020202020204" pitchFamily="34" charset="0"/>
                </a:rPr>
                <a:t>路灯杆</a:t>
              </a:r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310" y="0"/>
              <a:ext cx="96" cy="240"/>
            </a:xfrm>
            <a:prstGeom prst="ellipse">
              <a:avLst/>
            </a:prstGeom>
            <a:solidFill>
              <a:srgbClr val="FFFF66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5" y="20"/>
              <a:ext cx="336" cy="0"/>
            </a:xfrm>
            <a:prstGeom prst="line">
              <a:avLst/>
            </a:prstGeom>
            <a:noFill/>
            <a:ln w="50800" cmpd="sng">
              <a:solidFill>
                <a:srgbClr val="99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111750" y="1700213"/>
            <a:ext cx="2736850" cy="3313112"/>
          </a:xfrm>
          <a:prstGeom prst="line">
            <a:avLst/>
          </a:prstGeom>
          <a:noFill/>
          <a:ln w="50800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1347788" y="1700213"/>
            <a:ext cx="3800475" cy="3328987"/>
          </a:xfrm>
          <a:prstGeom prst="line">
            <a:avLst/>
          </a:prstGeom>
          <a:noFill/>
          <a:ln w="50800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724525" y="5013325"/>
            <a:ext cx="2124075" cy="0"/>
          </a:xfrm>
          <a:prstGeom prst="line">
            <a:avLst/>
          </a:prstGeom>
          <a:noFill/>
          <a:ln w="76200" cmpd="sng">
            <a:solidFill>
              <a:srgbClr val="4D4D4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1423988" y="5013325"/>
            <a:ext cx="1023937" cy="15875"/>
          </a:xfrm>
          <a:prstGeom prst="line">
            <a:avLst/>
          </a:prstGeom>
          <a:noFill/>
          <a:ln w="76200" cmpd="sng">
            <a:solidFill>
              <a:srgbClr val="4D4D4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2447925" y="4076700"/>
            <a:ext cx="14288" cy="952500"/>
          </a:xfrm>
          <a:prstGeom prst="line">
            <a:avLst/>
          </a:prstGeom>
          <a:noFill/>
          <a:ln w="50800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5651500" y="2420938"/>
            <a:ext cx="0" cy="2590800"/>
          </a:xfrm>
          <a:prstGeom prst="line">
            <a:avLst/>
          </a:prstGeom>
          <a:noFill/>
          <a:ln w="50800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6335713" y="5876925"/>
            <a:ext cx="1223962" cy="466725"/>
          </a:xfrm>
          <a:prstGeom prst="rect">
            <a:avLst/>
          </a:prstGeom>
          <a:solidFill>
            <a:srgbClr val="FF0066"/>
          </a:solidFill>
          <a:ln w="9525" cmpd="sng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solidFill>
                  <a:schemeClr val="bg1"/>
                </a:solidFill>
              </a:rPr>
              <a:t>不相似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8283575" y="692150"/>
            <a:ext cx="609600" cy="4789488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solidFill>
                  <a:srgbClr val="FFFF66"/>
                </a:solidFill>
                <a:ea typeface="楷体_GB2312" pitchFamily="1" charset="-122"/>
              </a:rPr>
              <a:t>路灯光可以看成点束光线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 autoUpdateAnimBg="0"/>
      <p:bldP spid="42004" grpId="0" animBg="1"/>
      <p:bldP spid="42005" grpId="0" animBg="1"/>
      <p:bldP spid="42006" grpId="0" animBg="1"/>
      <p:bldP spid="42007" grpId="0" animBg="1"/>
      <p:bldP spid="42008" grpId="0" animBg="1"/>
      <p:bldP spid="42009" grpId="0" animBg="1"/>
      <p:bldP spid="42010" grpId="0" animBg="1" autoUpdateAnimBg="0"/>
      <p:bldP spid="4201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65125" y="12065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练习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562600" y="3733800"/>
            <a:ext cx="5397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05200" y="3733800"/>
            <a:ext cx="5397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41925" y="59118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800" b="0">
              <a:latin typeface="Arial" panose="020B0604020202020204" pitchFamily="34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260850" y="5410200"/>
            <a:ext cx="5397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267200" y="1981200"/>
            <a:ext cx="5397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609600"/>
            <a:ext cx="304800" cy="6096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8925" y="6508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2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7088" y="1484759"/>
            <a:ext cx="749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小明在操场上练习双杠时，在练习的过程中</a:t>
            </a:r>
          </a:p>
          <a:p>
            <a:r>
              <a:rPr lang="zh-CN" sz="2800" b="0" dirty="0">
                <a:latin typeface="Arial" panose="020B0604020202020204" pitchFamily="34" charset="0"/>
              </a:rPr>
              <a:t>他发现在地上双杠的两横杠的影子	</a:t>
            </a:r>
            <a:r>
              <a:rPr lang="zh-CN" altLang="zh-CN" sz="2800" b="0" dirty="0">
                <a:latin typeface="Arial" panose="020B0604020202020204" pitchFamily="34" charset="0"/>
              </a:rPr>
              <a:t>(   ) 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(A)</a:t>
            </a:r>
            <a:r>
              <a:rPr lang="zh-CN" sz="2800" b="0" dirty="0">
                <a:latin typeface="Arial" panose="020B0604020202020204" pitchFamily="34" charset="0"/>
              </a:rPr>
              <a:t>相交．			</a:t>
            </a:r>
            <a:r>
              <a:rPr lang="zh-CN" altLang="zh-CN" sz="2800" b="0" dirty="0">
                <a:latin typeface="Arial" panose="020B0604020202020204" pitchFamily="34" charset="0"/>
              </a:rPr>
              <a:t>(B)</a:t>
            </a:r>
            <a:r>
              <a:rPr lang="zh-CN" sz="2800" b="0" dirty="0">
                <a:latin typeface="Arial" panose="020B0604020202020204" pitchFamily="34" charset="0"/>
              </a:rPr>
              <a:t>平行．			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(C)</a:t>
            </a:r>
            <a:r>
              <a:rPr lang="zh-CN" sz="2800" b="0" dirty="0">
                <a:latin typeface="Arial" panose="020B0604020202020204" pitchFamily="34" charset="0"/>
              </a:rPr>
              <a:t>垂直．			</a:t>
            </a:r>
            <a:r>
              <a:rPr lang="zh-CN" altLang="zh-CN" sz="2800" b="0" dirty="0">
                <a:latin typeface="Arial" panose="020B0604020202020204" pitchFamily="34" charset="0"/>
              </a:rPr>
              <a:t>(D)</a:t>
            </a:r>
            <a:r>
              <a:rPr lang="zh-CN" sz="2800" b="0" dirty="0">
                <a:latin typeface="Arial" panose="020B0604020202020204" pitchFamily="34" charset="0"/>
              </a:rPr>
              <a:t>无法确定．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3733800"/>
            <a:ext cx="76517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身高相同的小明和小华站在灯光下的不同位置，</a:t>
            </a:r>
          </a:p>
          <a:p>
            <a:r>
              <a:rPr lang="zh-CN" sz="2800" b="0">
                <a:latin typeface="Arial" panose="020B0604020202020204" pitchFamily="34" charset="0"/>
              </a:rPr>
              <a:t>如果小明离灯较远，那么小明的投影比小华的</a:t>
            </a:r>
          </a:p>
          <a:p>
            <a:r>
              <a:rPr lang="zh-CN" sz="2800" b="0">
                <a:latin typeface="Arial" panose="020B0604020202020204" pitchFamily="34" charset="0"/>
              </a:rPr>
              <a:t>投影</a:t>
            </a:r>
            <a:r>
              <a:rPr lang="zh-CN" sz="2800" b="0" u="sng">
                <a:latin typeface="Arial" panose="020B0604020202020204" pitchFamily="34" charset="0"/>
              </a:rPr>
              <a:t>         </a:t>
            </a:r>
            <a:r>
              <a:rPr lang="zh-CN" sz="2800" b="0">
                <a:latin typeface="Arial" panose="020B0604020202020204" pitchFamily="34" charset="0"/>
              </a:rPr>
              <a:t> </a:t>
            </a:r>
            <a:r>
              <a:rPr lang="zh-CN" altLang="zh-CN" sz="2800" b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1484784"/>
            <a:ext cx="109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3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0025" y="375443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（</a:t>
            </a:r>
            <a:r>
              <a:rPr lang="zh-CN" altLang="zh-CN" sz="2800" b="0" dirty="0">
                <a:latin typeface="Arial" panose="020B0604020202020204" pitchFamily="34" charset="0"/>
              </a:rPr>
              <a:t>4</a:t>
            </a:r>
            <a:r>
              <a:rPr lang="zh-CN" sz="2800" b="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45062" name="Picture 6" descr="u=3873570936,478320265&amp;gp=-4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u=990643558,2908332774&amp;gp=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5476875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s9akbp110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505200"/>
            <a:ext cx="3048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0681" y="1268760"/>
            <a:ext cx="74175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　　</a:t>
            </a:r>
            <a:r>
              <a:rPr lang="zh-CN" sz="2400" dirty="0">
                <a:solidFill>
                  <a:srgbClr val="0000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活动一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：日晷是我国古代利用日影测定时刻的仪器</a:t>
            </a:r>
            <a:r>
              <a:rPr lang="zh-CN" alt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,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它由</a:t>
            </a:r>
            <a:r>
              <a:rPr lang="zh-CN" sz="2400" dirty="0">
                <a:solidFill>
                  <a:srgbClr val="000099"/>
                </a:solidFill>
                <a:latin typeface="Arial" panose="020B0604020202020204"/>
                <a:ea typeface="仿宋_GB2312" pitchFamily="1" charset="-122"/>
              </a:rPr>
              <a:t>“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晷面</a:t>
            </a:r>
            <a:r>
              <a:rPr lang="zh-CN" sz="2400" dirty="0">
                <a:solidFill>
                  <a:srgbClr val="000099"/>
                </a:solidFill>
                <a:latin typeface="Arial" panose="020B0604020202020204"/>
                <a:ea typeface="仿宋_GB2312" pitchFamily="1" charset="-122"/>
              </a:rPr>
              <a:t>”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与</a:t>
            </a:r>
            <a:r>
              <a:rPr lang="zh-CN" sz="2400" dirty="0">
                <a:solidFill>
                  <a:srgbClr val="000099"/>
                </a:solidFill>
                <a:latin typeface="Arial" panose="020B0604020202020204"/>
                <a:ea typeface="仿宋_GB2312" pitchFamily="1" charset="-122"/>
              </a:rPr>
              <a:t>“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晷针</a:t>
            </a:r>
            <a:r>
              <a:rPr lang="zh-CN" sz="2400" dirty="0">
                <a:solidFill>
                  <a:srgbClr val="000099"/>
                </a:solidFill>
                <a:latin typeface="Arial" panose="020B0604020202020204"/>
                <a:ea typeface="仿宋_GB2312" pitchFamily="1" charset="-122"/>
              </a:rPr>
              <a:t>”</a:t>
            </a:r>
            <a:r>
              <a:rPr lang="zh-CN" sz="24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组成，当太阳光照在日晷上时，晷针的影子就会投向晷面，随着时间的推移，晷针的影子在晷面上慢慢移动，聪明的古人以此来显示时刻．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9223" name="AutoShape 7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893175" y="6524625"/>
            <a:ext cx="250825" cy="333375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83768" y="35052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9220" name="Picture 4" descr="ppt/media/image14.wmf"/>
          <p:cNvPicPr preferRelativeResize="0">
            <a:picLocks noChangeAspect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13" y="198884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75556" y="134076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1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84225" y="1339850"/>
            <a:ext cx="765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如图是一根电线杆在一天中不同时刻的影长图，</a:t>
            </a:r>
          </a:p>
          <a:p>
            <a:r>
              <a:rPr lang="zh-CN" sz="2800" b="0">
                <a:latin typeface="Arial" panose="020B0604020202020204" pitchFamily="34" charset="0"/>
              </a:rPr>
              <a:t>试按其一天中发生的先后顺序排列，正确的是 </a:t>
            </a:r>
          </a:p>
        </p:txBody>
      </p:sp>
      <p:pic>
        <p:nvPicPr>
          <p:cNvPr id="47107" name="Picture 3" descr="sx1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05200" y="4419600"/>
            <a:ext cx="2209800" cy="8382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869" y="130968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（</a:t>
            </a:r>
            <a:r>
              <a:rPr lang="zh-CN" altLang="zh-CN" sz="2800" b="0" dirty="0">
                <a:latin typeface="Arial" panose="020B0604020202020204" pitchFamily="34" charset="0"/>
              </a:rPr>
              <a:t>2</a:t>
            </a:r>
            <a:r>
              <a:rPr lang="zh-CN" sz="2800" b="0" dirty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1000" y="1502296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（</a:t>
            </a:r>
            <a:r>
              <a:rPr lang="zh-CN" altLang="zh-CN" sz="2800" b="0" dirty="0">
                <a:latin typeface="Arial" panose="020B0604020202020204" pitchFamily="34" charset="0"/>
              </a:rPr>
              <a:t>3</a:t>
            </a:r>
            <a:r>
              <a:rPr lang="zh-CN" sz="2800" b="0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31925" y="1546746"/>
            <a:ext cx="6875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一个人离开灯光的过程中人的影长（    ）</a:t>
            </a:r>
          </a:p>
          <a:p>
            <a:r>
              <a:rPr lang="zh-CN" sz="2800" b="0" dirty="0">
                <a:latin typeface="Arial" panose="020B0604020202020204" pitchFamily="34" charset="0"/>
              </a:rPr>
              <a:t>不变      </a:t>
            </a:r>
            <a:r>
              <a:rPr lang="zh-CN" altLang="zh-CN" sz="2800" b="0" dirty="0">
                <a:latin typeface="Arial" panose="020B0604020202020204" pitchFamily="34" charset="0"/>
              </a:rPr>
              <a:t>B</a:t>
            </a:r>
            <a:r>
              <a:rPr lang="zh-CN" sz="2800" b="0" dirty="0">
                <a:latin typeface="Arial" panose="020B0604020202020204" pitchFamily="34" charset="0"/>
              </a:rPr>
              <a:t>、变短    </a:t>
            </a:r>
            <a:r>
              <a:rPr lang="zh-CN" altLang="zh-CN" sz="2800" b="0" dirty="0">
                <a:latin typeface="Arial" panose="020B0604020202020204" pitchFamily="34" charset="0"/>
              </a:rPr>
              <a:t>C</a:t>
            </a:r>
            <a:r>
              <a:rPr lang="zh-CN" sz="2800" b="0" dirty="0">
                <a:latin typeface="Arial" panose="020B0604020202020204" pitchFamily="34" charset="0"/>
              </a:rPr>
              <a:t>、变长       </a:t>
            </a:r>
            <a:r>
              <a:rPr lang="zh-CN" altLang="zh-CN" sz="2800" b="0" dirty="0">
                <a:latin typeface="Arial" panose="020B0604020202020204" pitchFamily="34" charset="0"/>
              </a:rPr>
              <a:t>D</a:t>
            </a:r>
            <a:r>
              <a:rPr lang="zh-CN" sz="2800" b="0" dirty="0">
                <a:latin typeface="Arial" panose="020B0604020202020204" pitchFamily="34" charset="0"/>
              </a:rPr>
              <a:t>、不确定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84325" y="2960688"/>
            <a:ext cx="65246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0"/>
              <a:t>同一灯光下两个物体的影子可以是（   ）</a:t>
            </a:r>
          </a:p>
          <a:p>
            <a:r>
              <a:rPr lang="zh-CN" sz="2800" b="0"/>
              <a:t>同一方向      </a:t>
            </a:r>
            <a:r>
              <a:rPr lang="zh-CN" altLang="zh-CN" sz="2800" b="0"/>
              <a:t>B</a:t>
            </a:r>
            <a:r>
              <a:rPr lang="zh-CN" sz="2800" b="0"/>
              <a:t>、不同方向     </a:t>
            </a:r>
          </a:p>
          <a:p>
            <a:r>
              <a:rPr lang="zh-CN" sz="2800" b="0"/>
              <a:t> </a:t>
            </a:r>
            <a:r>
              <a:rPr lang="zh-CN" altLang="zh-CN" sz="2800" b="0"/>
              <a:t>C</a:t>
            </a:r>
            <a:r>
              <a:rPr lang="zh-CN" sz="2800" b="0"/>
              <a:t>、相反方向    </a:t>
            </a:r>
            <a:r>
              <a:rPr lang="zh-CN" altLang="zh-CN" sz="2800" b="0"/>
              <a:t>D</a:t>
            </a:r>
            <a:r>
              <a:rPr lang="zh-CN" sz="2800" b="0"/>
              <a:t>、以上都是可能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" y="291623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4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48134" name="Picture 6" descr="u=3873570936,478320265&amp;gp=-4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u=990643558,2908332774&amp;gp=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5476875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850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将一个三角形放在太阳光下，</a:t>
            </a:r>
          </a:p>
          <a:p>
            <a:r>
              <a:rPr lang="zh-CN" sz="2800" b="0">
                <a:latin typeface="Arial" panose="020B0604020202020204" pitchFamily="34" charset="0"/>
              </a:rPr>
              <a:t>它所形成的投影是 </a:t>
            </a:r>
            <a:r>
              <a:rPr lang="zh-CN" sz="2800" b="0" u="sng">
                <a:latin typeface="Arial" panose="020B0604020202020204" pitchFamily="34" charset="0"/>
              </a:rPr>
              <a:t>                 </a:t>
            </a:r>
            <a:r>
              <a:rPr lang="zh-CN" sz="2800" b="0">
                <a:latin typeface="Arial" panose="020B0604020202020204" pitchFamily="34" charset="0"/>
              </a:rPr>
              <a:t>，也可能是 </a:t>
            </a:r>
            <a:r>
              <a:rPr lang="zh-CN" sz="2800" b="0" u="sng">
                <a:latin typeface="Arial" panose="020B0604020202020204" pitchFamily="34" charset="0"/>
              </a:rPr>
              <a:t>              </a:t>
            </a:r>
            <a:r>
              <a:rPr lang="zh-CN" sz="2800" b="0">
                <a:latin typeface="Arial" panose="020B0604020202020204" pitchFamily="34" charset="0"/>
              </a:rPr>
              <a:t> ；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108743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1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15423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2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19200" y="2286000"/>
            <a:ext cx="5972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平行投影中的光线是（    ）</a:t>
            </a:r>
          </a:p>
          <a:p>
            <a:r>
              <a:rPr lang="zh-CN" altLang="zh-CN" sz="2800" b="0">
                <a:latin typeface="Arial" panose="020B0604020202020204" pitchFamily="34" charset="0"/>
              </a:rPr>
              <a:t>A</a:t>
            </a:r>
            <a:r>
              <a:rPr lang="zh-CN" sz="2800" b="0">
                <a:latin typeface="Arial" panose="020B0604020202020204" pitchFamily="34" charset="0"/>
              </a:rPr>
              <a:t>、平行的    </a:t>
            </a:r>
            <a:r>
              <a:rPr lang="zh-CN" altLang="zh-CN" sz="2800" b="0">
                <a:latin typeface="Arial" panose="020B0604020202020204" pitchFamily="34" charset="0"/>
              </a:rPr>
              <a:t>B</a:t>
            </a:r>
            <a:r>
              <a:rPr lang="zh-CN" sz="2800" b="0">
                <a:latin typeface="Arial" panose="020B0604020202020204" pitchFamily="34" charset="0"/>
              </a:rPr>
              <a:t>、聚成一点的    </a:t>
            </a:r>
          </a:p>
          <a:p>
            <a:r>
              <a:rPr lang="zh-CN" altLang="zh-CN" sz="2800" b="0">
                <a:latin typeface="Arial" panose="020B0604020202020204" pitchFamily="34" charset="0"/>
              </a:rPr>
              <a:t>C</a:t>
            </a:r>
            <a:r>
              <a:rPr lang="zh-CN" sz="2800" b="0">
                <a:latin typeface="Arial" panose="020B0604020202020204" pitchFamily="34" charset="0"/>
              </a:rPr>
              <a:t>、不平行的   </a:t>
            </a:r>
            <a:r>
              <a:rPr lang="zh-CN" altLang="zh-CN" sz="2800" b="0">
                <a:latin typeface="Arial" panose="020B0604020202020204" pitchFamily="34" charset="0"/>
              </a:rPr>
              <a:t>D</a:t>
            </a:r>
            <a:r>
              <a:rPr lang="zh-CN" sz="2800" b="0">
                <a:latin typeface="Arial" panose="020B0604020202020204" pitchFamily="34" charset="0"/>
              </a:rPr>
              <a:t>、向四面八方发散的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0513" y="3821113"/>
            <a:ext cx="1093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3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914400" y="3810000"/>
            <a:ext cx="145319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在一个晴朗的好天气里，小颖在向正北方向走路时，</a:t>
            </a:r>
          </a:p>
          <a:p>
            <a:r>
              <a:rPr lang="zh-CN" sz="2800" b="0">
                <a:latin typeface="Arial" panose="020B0604020202020204" pitchFamily="34" charset="0"/>
              </a:rPr>
              <a:t>发现自己的身影向左偏，你知道小颖当时所处的时</a:t>
            </a:r>
          </a:p>
          <a:p>
            <a:r>
              <a:rPr lang="zh-CN" sz="2800" b="0">
                <a:latin typeface="Arial" panose="020B0604020202020204" pitchFamily="34" charset="0"/>
              </a:rPr>
              <a:t>间是															</a:t>
            </a:r>
            <a:r>
              <a:rPr lang="zh-CN" altLang="zh-CN" sz="2800" b="0">
                <a:latin typeface="Arial" panose="020B0604020202020204" pitchFamily="34" charset="0"/>
              </a:rPr>
              <a:t>(   ) </a:t>
            </a:r>
          </a:p>
          <a:p>
            <a:r>
              <a:rPr lang="zh-CN" altLang="zh-CN" sz="2800" b="0">
                <a:latin typeface="Arial" panose="020B0604020202020204" pitchFamily="34" charset="0"/>
              </a:rPr>
              <a:t>(A)</a:t>
            </a:r>
            <a:r>
              <a:rPr lang="zh-CN" sz="2800" b="0">
                <a:latin typeface="Arial" panose="020B0604020202020204" pitchFamily="34" charset="0"/>
              </a:rPr>
              <a:t>上午．			</a:t>
            </a:r>
            <a:r>
              <a:rPr lang="zh-CN" altLang="zh-CN" sz="2800" b="0">
                <a:latin typeface="Arial" panose="020B0604020202020204" pitchFamily="34" charset="0"/>
              </a:rPr>
              <a:t>(B)</a:t>
            </a:r>
            <a:r>
              <a:rPr lang="zh-CN" sz="2800" b="0">
                <a:latin typeface="Arial" panose="020B0604020202020204" pitchFamily="34" charset="0"/>
              </a:rPr>
              <a:t>中午．			</a:t>
            </a:r>
          </a:p>
          <a:p>
            <a:r>
              <a:rPr lang="zh-CN" altLang="zh-CN" sz="2800" b="0">
                <a:latin typeface="Arial" panose="020B0604020202020204" pitchFamily="34" charset="0"/>
              </a:rPr>
              <a:t>(C)</a:t>
            </a:r>
            <a:r>
              <a:rPr lang="zh-CN" sz="2800" b="0">
                <a:latin typeface="Arial" panose="020B0604020202020204" pitchFamily="34" charset="0"/>
              </a:rPr>
              <a:t>下午．			</a:t>
            </a:r>
            <a:r>
              <a:rPr lang="zh-CN" altLang="zh-CN" sz="2800" b="0">
                <a:latin typeface="Arial" panose="020B0604020202020204" pitchFamily="34" charset="0"/>
              </a:rPr>
              <a:t>(D)</a:t>
            </a:r>
            <a:r>
              <a:rPr lang="zh-CN" sz="2800" b="0">
                <a:latin typeface="Arial" panose="020B0604020202020204" pitchFamily="34" charset="0"/>
              </a:rPr>
              <a:t>无法确定．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2826" y="1484784"/>
            <a:ext cx="672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下列图中是太阳光下形成的影子是（    ） </a:t>
            </a:r>
          </a:p>
        </p:txBody>
      </p:sp>
      <p:grpSp>
        <p:nvGrpSpPr>
          <p:cNvPr id="50179" name="Group 3"/>
          <p:cNvGrpSpPr/>
          <p:nvPr/>
        </p:nvGrpSpPr>
        <p:grpSpPr bwMode="auto">
          <a:xfrm>
            <a:off x="533400" y="2743200"/>
            <a:ext cx="8305800" cy="2698750"/>
            <a:chOff x="0" y="0"/>
            <a:chExt cx="4368" cy="866"/>
          </a:xfrm>
        </p:grpSpPr>
        <p:grpSp>
          <p:nvGrpSpPr>
            <p:cNvPr id="50180" name="Group 4"/>
            <p:cNvGrpSpPr/>
            <p:nvPr/>
          </p:nvGrpSpPr>
          <p:grpSpPr bwMode="auto">
            <a:xfrm>
              <a:off x="0" y="192"/>
              <a:ext cx="576" cy="432"/>
              <a:chOff x="0" y="0"/>
              <a:chExt cx="576" cy="432"/>
            </a:xfrm>
          </p:grpSpPr>
          <p:grpSp>
            <p:nvGrpSpPr>
              <p:cNvPr id="50181" name="Group 5"/>
              <p:cNvGrpSpPr/>
              <p:nvPr/>
            </p:nvGrpSpPr>
            <p:grpSpPr bwMode="auto">
              <a:xfrm>
                <a:off x="0" y="0"/>
                <a:ext cx="240" cy="432"/>
                <a:chOff x="0" y="0"/>
                <a:chExt cx="240" cy="432"/>
              </a:xfrm>
            </p:grpSpPr>
            <p:sp>
              <p:nvSpPr>
                <p:cNvPr id="5018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432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83" name="Line 7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240" cy="0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>
                <a:off x="432" y="96"/>
                <a:ext cx="0" cy="33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>
                <a:off x="432" y="432"/>
                <a:ext cx="144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186" name="Group 10"/>
            <p:cNvGrpSpPr/>
            <p:nvPr/>
          </p:nvGrpSpPr>
          <p:grpSpPr bwMode="auto">
            <a:xfrm>
              <a:off x="1248" y="0"/>
              <a:ext cx="1776" cy="576"/>
              <a:chOff x="0" y="0"/>
              <a:chExt cx="1776" cy="576"/>
            </a:xfrm>
          </p:grpSpPr>
          <p:sp>
            <p:nvSpPr>
              <p:cNvPr id="50187" name="Line 11"/>
              <p:cNvSpPr>
                <a:spLocks noChangeShapeType="1"/>
              </p:cNvSpPr>
              <p:nvPr/>
            </p:nvSpPr>
            <p:spPr bwMode="auto">
              <a:xfrm>
                <a:off x="384" y="336"/>
                <a:ext cx="0" cy="24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 flipH="1">
                <a:off x="0" y="576"/>
                <a:ext cx="384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>
                <a:off x="576" y="144"/>
                <a:ext cx="0" cy="432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>
                <a:off x="576" y="576"/>
                <a:ext cx="192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>
                <a:off x="1392" y="192"/>
                <a:ext cx="0" cy="33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 flipH="1">
                <a:off x="1056" y="528"/>
                <a:ext cx="336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>
                <a:off x="1776" y="0"/>
                <a:ext cx="0" cy="528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 flipH="1">
                <a:off x="1584" y="528"/>
                <a:ext cx="192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195" name="Group 19"/>
            <p:cNvGrpSpPr/>
            <p:nvPr/>
          </p:nvGrpSpPr>
          <p:grpSpPr bwMode="auto">
            <a:xfrm>
              <a:off x="3552" y="240"/>
              <a:ext cx="816" cy="240"/>
              <a:chOff x="0" y="0"/>
              <a:chExt cx="816" cy="240"/>
            </a:xfrm>
          </p:grpSpPr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24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/>
            </p:nvSpPr>
            <p:spPr bwMode="auto">
              <a:xfrm>
                <a:off x="816" y="0"/>
                <a:ext cx="0" cy="24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/>
            </p:nvSpPr>
            <p:spPr bwMode="auto">
              <a:xfrm flipH="1">
                <a:off x="528" y="240"/>
                <a:ext cx="288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86" y="700"/>
              <a:ext cx="2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2800" b="0">
                  <a:latin typeface="Arial" panose="020B0604020202020204" pitchFamily="34" charset="0"/>
                </a:rPr>
                <a:t>Ａ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1574" y="652"/>
              <a:ext cx="2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2800" b="0">
                  <a:latin typeface="Arial" panose="020B0604020202020204" pitchFamily="34" charset="0"/>
                </a:rPr>
                <a:t>Ｂ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2592" y="624"/>
              <a:ext cx="2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2800" b="0">
                  <a:latin typeface="Arial" panose="020B0604020202020204" pitchFamily="34" charset="0"/>
                </a:rPr>
                <a:t>Ｃ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792" y="576"/>
              <a:ext cx="28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sz="2800" b="0">
                  <a:latin typeface="Arial" panose="020B0604020202020204" pitchFamily="34" charset="0"/>
                </a:rPr>
                <a:t>Ｄ</a:t>
              </a:r>
            </a:p>
          </p:txBody>
        </p:sp>
      </p:grp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41325" y="136048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4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50205" name="Picture 29" descr="u=3873570936,478320265&amp;gp=-4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0" descr="u=990643558,2908332774&amp;gp=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5476875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52228" y="2691978"/>
            <a:ext cx="662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同一灯光下两个物体的影子可以是（   ）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76028" y="3225378"/>
            <a:ext cx="5457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b="0"/>
              <a:t>Ａ、同一方向      </a:t>
            </a:r>
            <a:r>
              <a:rPr lang="zh-CN" altLang="zh-CN" sz="2800" b="0"/>
              <a:t>B</a:t>
            </a:r>
            <a:r>
              <a:rPr lang="zh-CN" sz="2800" b="0"/>
              <a:t>、不同方向    </a:t>
            </a:r>
          </a:p>
          <a:p>
            <a:r>
              <a:rPr lang="zh-CN" sz="2800" b="0"/>
              <a:t> </a:t>
            </a:r>
            <a:r>
              <a:rPr lang="zh-CN" altLang="zh-CN" sz="2800" b="0"/>
              <a:t>C</a:t>
            </a:r>
            <a:r>
              <a:rPr lang="zh-CN" sz="2800" b="0"/>
              <a:t>、相反方向    </a:t>
            </a:r>
            <a:r>
              <a:rPr lang="zh-CN" altLang="zh-CN" sz="2800" b="0"/>
              <a:t>D</a:t>
            </a:r>
            <a:r>
              <a:rPr lang="zh-CN" sz="2800" b="0"/>
              <a:t>、以上都是可能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90328" y="1244178"/>
            <a:ext cx="6584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 dirty="0">
                <a:latin typeface="Arial" panose="020B0604020202020204" pitchFamily="34" charset="0"/>
              </a:rPr>
              <a:t>中心投影形成的影子和原物体比较起来变</a:t>
            </a:r>
          </a:p>
          <a:p>
            <a:r>
              <a:rPr lang="zh-CN" altLang="zh-CN" sz="2800" b="0" dirty="0">
                <a:latin typeface="Arial" panose="020B0604020202020204" pitchFamily="34" charset="0"/>
              </a:rPr>
              <a:t>______</a:t>
            </a:r>
            <a:r>
              <a:rPr lang="zh-CN" sz="2800" b="0" dirty="0">
                <a:latin typeface="Arial" panose="020B0604020202020204" pitchFamily="34" charset="0"/>
              </a:rPr>
              <a:t>（大、小）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9728" y="1341016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1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1628" y="2636416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2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085528" y="4520778"/>
            <a:ext cx="6584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两个不同长度的的物体在同一时刻同一地</a:t>
            </a:r>
          </a:p>
          <a:p>
            <a:r>
              <a:rPr lang="zh-CN" sz="2800" b="0">
                <a:latin typeface="Arial" panose="020B0604020202020204" pitchFamily="34" charset="0"/>
              </a:rPr>
              <a:t>点的太阳光下得到的投影是（   ）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85528" y="5435178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0">
                <a:latin typeface="Arial" panose="020B0604020202020204" pitchFamily="34" charset="0"/>
              </a:rPr>
              <a:t>A</a:t>
            </a:r>
            <a:r>
              <a:rPr lang="zh-CN" sz="2800" b="0">
                <a:latin typeface="Arial" panose="020B0604020202020204" pitchFamily="34" charset="0"/>
              </a:rPr>
              <a:t>、相等    </a:t>
            </a:r>
            <a:r>
              <a:rPr lang="zh-CN" altLang="zh-CN" sz="2800" b="0">
                <a:latin typeface="Arial" panose="020B0604020202020204" pitchFamily="34" charset="0"/>
              </a:rPr>
              <a:t>B</a:t>
            </a:r>
            <a:r>
              <a:rPr lang="zh-CN" sz="2800" b="0">
                <a:latin typeface="Arial" panose="020B0604020202020204" pitchFamily="34" charset="0"/>
              </a:rPr>
              <a:t>、长的较长   </a:t>
            </a:r>
          </a:p>
          <a:p>
            <a:r>
              <a:rPr lang="zh-CN" altLang="zh-CN" sz="2800" b="0">
                <a:latin typeface="Arial" panose="020B0604020202020204" pitchFamily="34" charset="0"/>
              </a:rPr>
              <a:t>C</a:t>
            </a:r>
            <a:r>
              <a:rPr lang="zh-CN" sz="2800" b="0">
                <a:latin typeface="Arial" panose="020B0604020202020204" pitchFamily="34" charset="0"/>
              </a:rPr>
              <a:t>、短的较长    </a:t>
            </a:r>
            <a:r>
              <a:rPr lang="zh-CN" altLang="zh-CN" sz="2800" b="0">
                <a:latin typeface="Arial" panose="020B0604020202020204" pitchFamily="34" charset="0"/>
              </a:rPr>
              <a:t>D</a:t>
            </a:r>
            <a:r>
              <a:rPr lang="zh-CN" sz="2800" b="0">
                <a:latin typeface="Arial" panose="020B0604020202020204" pitchFamily="34" charset="0"/>
              </a:rPr>
              <a:t>、不能确定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528" y="4541416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0">
                <a:latin typeface="Arial" panose="020B0604020202020204" pitchFamily="34" charset="0"/>
              </a:rPr>
              <a:t>（</a:t>
            </a:r>
            <a:r>
              <a:rPr lang="zh-CN" altLang="zh-CN" sz="2800" b="0">
                <a:latin typeface="Arial" panose="020B0604020202020204" pitchFamily="34" charset="0"/>
              </a:rPr>
              <a:t>3</a:t>
            </a:r>
            <a:r>
              <a:rPr lang="zh-CN" sz="2800" b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778421"/>
            <a:ext cx="874871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把下列物体与它们的投影用线连接起来</a:t>
            </a:r>
            <a:r>
              <a:rPr lang="zh-CN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</p:txBody>
      </p:sp>
      <p:pic>
        <p:nvPicPr>
          <p:cNvPr id="10243" name="Picture 3" descr="pic_2211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916113"/>
            <a:ext cx="6696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ic_2211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365625"/>
            <a:ext cx="65532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1584325" cy="5794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3200" b="0" dirty="0">
                <a:latin typeface="黑体" panose="02010609060101010101" pitchFamily="49" charset="-122"/>
                <a:ea typeface="黑体" panose="02010609060101010101" pitchFamily="49" charset="-122"/>
              </a:rPr>
              <a:t>练 </a:t>
            </a:r>
            <a:r>
              <a:rPr lang="zh-CN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endParaRPr lang="zh-CN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835150" y="3213100"/>
            <a:ext cx="1368425" cy="1368425"/>
          </a:xfrm>
          <a:prstGeom prst="line">
            <a:avLst/>
          </a:prstGeom>
          <a:noFill/>
          <a:ln w="38100" cmpd="sng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563938" y="3429000"/>
            <a:ext cx="3240087" cy="1439863"/>
          </a:xfrm>
          <a:prstGeom prst="line">
            <a:avLst/>
          </a:prstGeom>
          <a:noFill/>
          <a:ln w="38100" cmpd="sng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051050" y="3068638"/>
            <a:ext cx="2808288" cy="1655762"/>
          </a:xfrm>
          <a:prstGeom prst="line">
            <a:avLst/>
          </a:prstGeom>
          <a:noFill/>
          <a:ln w="38100" cmpd="sng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5148263" y="3068638"/>
            <a:ext cx="1439862" cy="1800225"/>
          </a:xfrm>
          <a:prstGeom prst="line">
            <a:avLst/>
          </a:prstGeom>
          <a:noFill/>
          <a:ln w="38100" cmpd="sng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652" y="1196851"/>
            <a:ext cx="7632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　观察下列图片</a:t>
            </a:r>
            <a:r>
              <a:rPr lang="zh-CN" altLang="zh-CN" sz="28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,</a:t>
            </a:r>
            <a:r>
              <a:rPr lang="zh-CN" sz="28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你认为太阳光线有什么特征？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03575" y="404664"/>
            <a:ext cx="1470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dirty="0">
                <a:solidFill>
                  <a:srgbClr val="0000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探究一</a:t>
            </a:r>
          </a:p>
        </p:txBody>
      </p:sp>
      <p:pic>
        <p:nvPicPr>
          <p:cNvPr id="11268" name="Picture 4" descr="../AppData/Local/Temp/Rar$DIa0.589/http:/www.21cbe.com.cn/resource/pic/08/2005/10/01/zs9akbp113-2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81545" y="1974131"/>
            <a:ext cx="3429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../AppData/Local/Temp/Rar$DIa0.589/http:/www.21cbe.com.cn/resource/pic/08/2005/10/01/zs9akbp110-2.jpg"/>
          <p:cNvPicPr>
            <a:picLocks noChangeAspect="1" noChangeArrowheads="1"/>
          </p:cNvPicPr>
          <p:nvPr/>
        </p:nvPicPr>
        <p:blipFill>
          <a:blip r:embed="rId4" r:link="rId3" cstate="email"/>
          <a:srcRect/>
          <a:stretch>
            <a:fillRect/>
          </a:stretch>
        </p:blipFill>
        <p:spPr bwMode="auto">
          <a:xfrm>
            <a:off x="4356124" y="1957363"/>
            <a:ext cx="3276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676" y="4581227"/>
            <a:ext cx="7416676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　　太阳离我们非常遥远，太阳光线可以看成平行光线，像这样的由平行的投射线（如太阳光线）所形成的投影叫做</a:t>
            </a:r>
            <a:r>
              <a:rPr lang="zh-CN" sz="2800" dirty="0">
                <a:solidFill>
                  <a:srgbClr val="D60093"/>
                </a:solidFill>
                <a:latin typeface="仿宋_GB2312" pitchFamily="1" charset="-122"/>
                <a:ea typeface="仿宋_GB2312" pitchFamily="1" charset="-122"/>
              </a:rPr>
              <a:t>平行投影</a:t>
            </a:r>
            <a:r>
              <a:rPr lang="zh-CN" sz="2800" dirty="0">
                <a:solidFill>
                  <a:srgbClr val="000099"/>
                </a:solidFill>
                <a:latin typeface="仿宋_GB2312" pitchFamily="1" charset="-122"/>
                <a:ea typeface="仿宋_GB2312" pitchFamily="1" charset="-122"/>
              </a:rPr>
              <a:t>。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3161" y="2204864"/>
            <a:ext cx="738120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dirty="0">
                <a:latin typeface="Arial" panose="020B0604020202020204" pitchFamily="34" charset="0"/>
              </a:rPr>
              <a:t>    </a:t>
            </a:r>
            <a:r>
              <a:rPr lang="zh-CN" dirty="0">
                <a:solidFill>
                  <a:srgbClr val="0000FF"/>
                </a:solidFill>
                <a:latin typeface="Arial" panose="020B0604020202020204" pitchFamily="34" charset="0"/>
              </a:rPr>
              <a:t>例如，物体在太阳光的照射下形成的影子（简称日影）就是平行投影．日影的方向可以反映时间，</a:t>
            </a:r>
          </a:p>
        </p:txBody>
      </p:sp>
      <p:pic>
        <p:nvPicPr>
          <p:cNvPr id="12292" name="Picture 4" descr="pic_221118"/>
          <p:cNvPicPr>
            <a:picLocks noChangeAspect="1" noChangeArrowheads="1"/>
          </p:cNvPicPr>
          <p:nvPr/>
        </p:nvPicPr>
        <p:blipFill>
          <a:blip r:embed="rId2" cstate="email"/>
          <a:srcRect r="-185"/>
          <a:stretch>
            <a:fillRect/>
          </a:stretch>
        </p:blipFill>
        <p:spPr bwMode="auto">
          <a:xfrm>
            <a:off x="1512093" y="4149080"/>
            <a:ext cx="20875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/>
          </p:cNvSpPr>
          <p:nvPr/>
        </p:nvSpPr>
        <p:spPr bwMode="auto">
          <a:xfrm>
            <a:off x="1403648" y="417513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平行投影</a:t>
            </a:r>
          </a:p>
        </p:txBody>
      </p:sp>
      <p:pic>
        <p:nvPicPr>
          <p:cNvPr id="12294" name="Picture 6" descr="2006161045166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7032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98226" y="1340768"/>
            <a:ext cx="738614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dirty="0"/>
              <a:t>       </a:t>
            </a:r>
            <a:r>
              <a:rPr lang="zh-CN" dirty="0"/>
              <a:t>有时光线是一组互相平行的射线，例如太阳光或探照灯光的一束光中的光线。由平行光线形成的投影是</a:t>
            </a:r>
            <a:r>
              <a:rPr lang="zh-CN" dirty="0">
                <a:solidFill>
                  <a:schemeClr val="tx2"/>
                </a:solidFill>
              </a:rPr>
              <a:t>平行投影</a:t>
            </a:r>
            <a:r>
              <a:rPr lang="zh-CN" dirty="0"/>
              <a:t>。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8313" y="3061642"/>
            <a:ext cx="628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dirty="0">
                <a:latin typeface="Arial" panose="020B0604020202020204" pitchFamily="34" charset="0"/>
              </a:rPr>
              <a:t>我国古代的计时器日晷，就是根据日影来观测时间的．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手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76250"/>
            <a:ext cx="349408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手影1"/>
          <p:cNvPicPr>
            <a:picLocks noChangeAspect="1" noChangeArrowheads="1"/>
          </p:cNvPicPr>
          <p:nvPr/>
        </p:nvPicPr>
        <p:blipFill>
          <a:blip r:embed="rId4" cstate="email"/>
          <a:srcRect r="-264" b="-21"/>
          <a:stretch>
            <a:fillRect/>
          </a:stretch>
        </p:blipFill>
        <p:spPr bwMode="auto">
          <a:xfrm>
            <a:off x="5364163" y="3860800"/>
            <a:ext cx="31670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皮影"/>
          <p:cNvPicPr>
            <a:picLocks noGrp="1" noRot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908050"/>
            <a:ext cx="3810000" cy="2628900"/>
          </a:xfr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3644900"/>
            <a:ext cx="42481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589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3200">
                <a:solidFill>
                  <a:srgbClr val="FF0000"/>
                </a:solidFill>
              </a:rPr>
              <a:t>思考：</a:t>
            </a:r>
            <a:r>
              <a:rPr lang="zh-CN" sz="3200"/>
              <a:t>还有其他光线的投影吗？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_221117"/>
          <p:cNvPicPr>
            <a:picLocks noChangeAspect="1" noChangeArrowheads="1"/>
          </p:cNvPicPr>
          <p:nvPr/>
        </p:nvPicPr>
        <p:blipFill>
          <a:blip r:embed="rId2" cstate="email"/>
          <a:srcRect b="-199"/>
          <a:stretch>
            <a:fillRect/>
          </a:stretch>
        </p:blipFill>
        <p:spPr bwMode="auto">
          <a:xfrm>
            <a:off x="6588125" y="1863725"/>
            <a:ext cx="22320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u=1331828898,2030667994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06600"/>
            <a:ext cx="27368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xin_5111020117483123098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008188"/>
            <a:ext cx="2376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4653136"/>
            <a:ext cx="612048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dirty="0" smtClean="0">
                <a:latin typeface="Arial" panose="020B0604020202020204" pitchFamily="34" charset="0"/>
              </a:rPr>
              <a:t>皮</a:t>
            </a:r>
            <a:r>
              <a:rPr lang="zh-CN" dirty="0">
                <a:latin typeface="Arial" panose="020B0604020202020204" pitchFamily="34" charset="0"/>
              </a:rPr>
              <a:t>影戏是利用灯光的照射，把影子的影态反映在银幕（投影面）上的表演艺术．</a:t>
            </a:r>
          </a:p>
        </p:txBody>
      </p:sp>
      <p:sp>
        <p:nvSpPr>
          <p:cNvPr id="14342" name="WordArt 6"/>
          <p:cNvSpPr>
            <a:spLocks noChangeArrowheads="1" noChangeShapeType="1"/>
          </p:cNvSpPr>
          <p:nvPr/>
        </p:nvSpPr>
        <p:spPr bwMode="auto">
          <a:xfrm>
            <a:off x="539750" y="476250"/>
            <a:ext cx="10810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皮影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red_g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_gel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red_g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2276</Words>
  <Application>Microsoft Office PowerPoint</Application>
  <PresentationFormat>全屏显示(4:3)</PresentationFormat>
  <Paragraphs>239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BatangChe</vt:lpstr>
      <vt:lpstr>仿宋_GB2312</vt:lpstr>
      <vt:lpstr>黑体</vt:lpstr>
      <vt:lpstr>华文行楷</vt:lpstr>
      <vt:lpstr>华文细黑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平行投影与中心投影的区别与联系</vt:lpstr>
      <vt:lpstr>PowerPoint 演示文稿</vt:lpstr>
      <vt:lpstr>PowerPoint 演示文稿</vt:lpstr>
      <vt:lpstr>PowerPoint 演示文稿</vt:lpstr>
      <vt:lpstr>“挑战”自我</vt:lpstr>
      <vt:lpstr>PowerPoint 演示文稿</vt:lpstr>
      <vt:lpstr>例3: 同一时刻，两根木棒的影子如图，请画出图中另一根木棒的影子。 </vt:lpstr>
      <vt:lpstr>PowerPoint 演示文稿</vt:lpstr>
      <vt:lpstr>PowerPoint 演示文稿</vt:lpstr>
      <vt:lpstr>PowerPoint 演示文稿</vt:lpstr>
      <vt:lpstr>PowerPoint 演示文稿</vt:lpstr>
      <vt:lpstr>请画出图中双胞胎姐妹在路灯下的影子．</vt:lpstr>
      <vt:lpstr>PowerPoint 演示文稿</vt:lpstr>
      <vt:lpstr>在下列各图中，两根木棒的影子是在同一时刻、一盏灯下形成的中心投影吗？</vt:lpstr>
      <vt:lpstr>在下列各图中，两根木棒的影子是在同一时刻、一盏灯下形成的中心投影吗？</vt:lpstr>
      <vt:lpstr>同一时刻，两根木棒的影子如图，请画出图中另一根木棒的影子．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2006-05-10T08:57:00Z</dcterms:created>
  <dcterms:modified xsi:type="dcterms:W3CDTF">2023-01-17T02:32:14Z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A6BC364D902A48C689467DF7692521EA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