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58" r:id="rId4"/>
    <p:sldId id="259" r:id="rId5"/>
    <p:sldId id="279" r:id="rId6"/>
    <p:sldId id="280" r:id="rId7"/>
    <p:sldId id="281" r:id="rId8"/>
    <p:sldId id="269" r:id="rId9"/>
    <p:sldId id="282" r:id="rId10"/>
    <p:sldId id="261" r:id="rId11"/>
    <p:sldId id="266" r:id="rId12"/>
    <p:sldId id="283" r:id="rId13"/>
    <p:sldId id="284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  <a:srgbClr val="0000FF"/>
    <a:srgbClr val="FF00FF"/>
    <a:srgbClr val="FF33CC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A8AC6A5-2ADF-4BBE-9D33-2DEF4701529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1893A1D-70F6-4A35-A287-894DD229A70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52DB7E8-62A7-4077-ACF0-DAFD8B4B85CB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D16E0D5-577C-4E75-812E-9B65C0FE232F}" type="slidenum">
              <a:rPr lang="zh-CN" altLang="en-US" smtClean="0"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28BE61F-10D6-47FB-B206-3684697CCC89}" type="slidenum">
              <a:rPr lang="zh-CN" altLang="en-US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09830F2-913E-4696-A39D-107E3E6C5EF7}" type="slidenum">
              <a:rPr lang="zh-CN" altLang="en-US" smtClean="0"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3AE67BB-EB5C-416D-BAC8-A1DEA2A3EF99}" type="slidenum">
              <a:rPr lang="zh-CN" altLang="en-US" smtClean="0"/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72C6CA7-252C-4D59-BA1A-620E1EF9E086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E8AD6C-0BA1-49BC-9B2A-6651F3B95EEC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21C3940-8F7C-4FA0-AF31-564E650163F1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0423EE-32FE-4BDF-9370-C41631515695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7B2FAC6-E8B3-4A5F-B4D6-097F6A406B88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046C6DA-E2BB-402C-8283-8A97FA49C878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E7380D7-FC7F-4E33-8D6C-A45D89D3932D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5CC80E4-D962-4602-87FC-437CB8203B0E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6597E-90BC-465A-9C9A-A5ADF5714D03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1510D-9719-4AFD-9430-22676E19E2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D762D3-C0C9-4579-8EE8-17116D6CE89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539DD-0F30-42AF-908B-7159518DA7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08B3EB-1017-4A36-BD7D-AC129043CB4D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543DB-67ED-4364-8F44-60CE6C8F83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C8A34-E32B-4153-A16B-0DB0D8DB3DD7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ABEE-A9AD-4F35-AE3A-64C0C05F77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8515DF-6FCE-4D84-8F79-D06F4B53C3BE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E563C-28EC-42B8-A172-011ABAC730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BB413-94DC-4855-B4E8-572414FB75F3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1166-0825-44DF-933C-744116C041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E957-2FF7-47A1-9D81-7EF3CAF4E5D1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0E40F-8206-482E-ADDD-0AD6C767DC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EB6AB5-36F2-4775-AF37-D7C287410C0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0836-522B-4765-AD1F-D85AD28780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A8CF9F-6456-41C9-B416-F8854FDF7524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EFCD-B9BD-43CA-B379-0819091DBA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AAAFF-DB8C-40D0-BC83-2343728D4CA4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AB83-761B-4D74-A201-4235F1049D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818B00BE-FDC4-48AF-87F3-18BD8B0B8A37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D76816E-796A-4A8A-8B64-0EB237C1CE9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1019968" y="2420888"/>
            <a:ext cx="7056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解决问题（一）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908720"/>
            <a:ext cx="75723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冀教版数学五年级上册第二单元</a:t>
            </a:r>
          </a:p>
        </p:txBody>
      </p:sp>
      <p:sp>
        <p:nvSpPr>
          <p:cNvPr id="5" name="矩形 4"/>
          <p:cNvSpPr/>
          <p:nvPr/>
        </p:nvSpPr>
        <p:spPr>
          <a:xfrm>
            <a:off x="2642056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1266" name="图片 6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692150"/>
            <a:ext cx="25717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1285875" y="1555750"/>
            <a:ext cx="171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500063" y="2255838"/>
            <a:ext cx="85010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丽丽家每天需要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袋奶，整月订比零买一个月（一个月按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天计算）便宜多少元？一年呢？</a:t>
            </a:r>
          </a:p>
        </p:txBody>
      </p:sp>
      <p:pic>
        <p:nvPicPr>
          <p:cNvPr id="11269" name="Picture 10"/>
          <p:cNvPicPr>
            <a:picLocks noChangeAspect="1" noChangeArrowheads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1236663" y="3286125"/>
            <a:ext cx="626427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87450" y="4797425"/>
            <a:ext cx="30241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0.95×2×30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55.8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67175" y="4797425"/>
            <a:ext cx="20177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57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55.8</a:t>
            </a: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5963" y="4797425"/>
            <a:ext cx="2016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1.2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87450" y="5373688"/>
            <a:ext cx="2016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1.2×12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484438" y="5373688"/>
            <a:ext cx="2016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14.4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16013" y="5930900"/>
            <a:ext cx="7127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答：一个月便宜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元，一年便宜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14.4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900113" y="1125538"/>
            <a:ext cx="73136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星期天，小明和妈妈乘出租车去姥姥家。下车时应付费多少元？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1188" y="4705350"/>
            <a:ext cx="3024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×1.5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19475" y="472440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6×1.5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292725" y="472440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372225" y="472440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17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08175" y="5426075"/>
            <a:ext cx="590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答：下车时应付费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17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2205037"/>
            <a:ext cx="7667625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900113" y="1125538"/>
            <a:ext cx="7313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拍全班合影照片一共要付多少元钱？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55650" y="4705350"/>
            <a:ext cx="302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2.6×50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24.5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87675" y="472440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130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24.5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932363" y="472440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154.5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08175" y="5426075"/>
            <a:ext cx="590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答：一共要付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154.5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809625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684213" y="693762"/>
            <a:ext cx="86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339" name="TextBox 22"/>
          <p:cNvSpPr txBox="1">
            <a:spLocks noChangeArrowheads="1"/>
          </p:cNvSpPr>
          <p:nvPr/>
        </p:nvSpPr>
        <p:spPr bwMode="auto">
          <a:xfrm>
            <a:off x="755650" y="1393849"/>
            <a:ext cx="302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12.5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1.1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×0.8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9750" y="1970112"/>
            <a:ext cx="34559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12.5×0.8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1.1×0.8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5003800" y="1393849"/>
            <a:ext cx="302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4.32×0.15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0.248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55650" y="3554437"/>
            <a:ext cx="35290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4.3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0.5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×0.125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5003800" y="3554437"/>
            <a:ext cx="3024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5.2×3.7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4.8×3.7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9750" y="2473349"/>
            <a:ext cx="3455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8.8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9750" y="2978174"/>
            <a:ext cx="3455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18.8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43438" y="1917724"/>
            <a:ext cx="3457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0.648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0.248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43438" y="2420962"/>
            <a:ext cx="3457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0.4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8313" y="4005287"/>
            <a:ext cx="3455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3.8×0.125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8313" y="4365649"/>
            <a:ext cx="3598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0.8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×0.125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8313" y="4840312"/>
            <a:ext cx="4895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＝（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3×0.125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）＋（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0.8×0.125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8313" y="5300687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0.375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8313" y="5715024"/>
            <a:ext cx="2447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0.475 </a:t>
            </a: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43438" y="3933849"/>
            <a:ext cx="3457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4.8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×3.7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43438" y="4346599"/>
            <a:ext cx="23764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10×3.7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643438" y="4849837"/>
            <a:ext cx="2376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37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2971800" y="764704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357188" y="1765654"/>
            <a:ext cx="84772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、经历自主解决问题现实问题和应用定律进行小数简便运算的过程。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、能运用小数乘法的知识解决简单的实际问题，能应用运算定律进行小数的简便运算。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、积极参与数学活动，获得运用已有知识解决实际问题的成功体验。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TextBox 6"/>
          <p:cNvSpPr txBox="1">
            <a:spLocks noChangeArrowheads="1"/>
          </p:cNvSpPr>
          <p:nvPr/>
        </p:nvSpPr>
        <p:spPr bwMode="auto">
          <a:xfrm>
            <a:off x="1498600" y="1271588"/>
            <a:ext cx="6889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李阿姨计划买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袋面粉、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千克牛肉，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千克鱼，她带了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元钱，够吗？</a:t>
            </a:r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96975"/>
            <a:ext cx="8191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835150" y="5159375"/>
            <a:ext cx="5329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想一想：怎样计算呢？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" y="2580382"/>
            <a:ext cx="8029575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11188" y="2259013"/>
            <a:ext cx="79200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方法一：先算出买牛肉和鱼各用多少钱，再算出买面粉、牛肉、鱼共用多少钱，最后同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元比较。</a:t>
            </a:r>
            <a:endParaRPr lang="en-US" altLang="zh-CN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555875" y="3933825"/>
            <a:ext cx="2232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46.4×2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84213" y="3284538"/>
            <a:ext cx="2808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分步计算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500563" y="3930650"/>
            <a:ext cx="2232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92.8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555875" y="4437063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23.6×2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00563" y="4435475"/>
            <a:ext cx="2232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47.2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051050" y="5084763"/>
            <a:ext cx="360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92.8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47.2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364163" y="5084763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132138" y="5807075"/>
            <a:ext cx="1008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182</a:t>
            </a:r>
          </a:p>
        </p:txBody>
      </p:sp>
      <p:sp>
        <p:nvSpPr>
          <p:cNvPr id="26" name="椭圆 25"/>
          <p:cNvSpPr/>
          <p:nvPr/>
        </p:nvSpPr>
        <p:spPr>
          <a:xfrm>
            <a:off x="4140200" y="5805488"/>
            <a:ext cx="719138" cy="647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859338" y="5805488"/>
            <a:ext cx="1008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</a:p>
        </p:txBody>
      </p:sp>
      <p:sp>
        <p:nvSpPr>
          <p:cNvPr id="5133" name="TextBox 6"/>
          <p:cNvSpPr txBox="1">
            <a:spLocks noChangeArrowheads="1"/>
          </p:cNvSpPr>
          <p:nvPr/>
        </p:nvSpPr>
        <p:spPr bwMode="auto">
          <a:xfrm>
            <a:off x="1498600" y="1271588"/>
            <a:ext cx="6889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李阿姨计划买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袋面粉、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千克牛肉，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千克鱼，她带了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元钱，够吗？</a:t>
            </a:r>
          </a:p>
        </p:txBody>
      </p:sp>
      <p:pic>
        <p:nvPicPr>
          <p:cNvPr id="513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96975"/>
            <a:ext cx="8191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140200" y="580707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＜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6019800" y="5732463"/>
            <a:ext cx="1936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所以够。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20" grpId="0"/>
      <p:bldP spid="13" grpId="0"/>
      <p:bldP spid="14" grpId="0"/>
      <p:bldP spid="15" grpId="0"/>
      <p:bldP spid="16" grpId="0"/>
      <p:bldP spid="17" grpId="0"/>
      <p:bldP spid="19" grpId="0"/>
      <p:bldP spid="26" grpId="0" animBg="1"/>
      <p:bldP spid="27" grpId="0"/>
      <p:bldP spid="30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195513" y="3214688"/>
            <a:ext cx="4679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46.4×2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23.6×2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42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55650" y="2420938"/>
            <a:ext cx="2808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综合算式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498600" y="1271588"/>
            <a:ext cx="6889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李阿姨计划买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袋面粉、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千克牛肉，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千克鱼，她带了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元钱，够吗？</a:t>
            </a: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96975"/>
            <a:ext cx="8191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763713" y="3935413"/>
            <a:ext cx="3529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92.8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47.2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42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763713" y="4581525"/>
            <a:ext cx="3529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132138" y="5230813"/>
            <a:ext cx="1008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182</a:t>
            </a:r>
          </a:p>
        </p:txBody>
      </p:sp>
      <p:sp>
        <p:nvSpPr>
          <p:cNvPr id="23" name="椭圆 22"/>
          <p:cNvSpPr/>
          <p:nvPr/>
        </p:nvSpPr>
        <p:spPr>
          <a:xfrm>
            <a:off x="4140200" y="5229225"/>
            <a:ext cx="719138" cy="647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859338" y="5229225"/>
            <a:ext cx="1008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140200" y="522922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＜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3716338" y="5878513"/>
            <a:ext cx="19351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所以够。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20" grpId="0"/>
      <p:bldP spid="18" grpId="0"/>
      <p:bldP spid="21" grpId="0"/>
      <p:bldP spid="22" grpId="0"/>
      <p:bldP spid="23" grpId="0" animBg="1"/>
      <p:bldP spid="24" grpId="0"/>
      <p:bldP spid="25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0825" y="2259013"/>
            <a:ext cx="88217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方法二：先算出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千克牛肉和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千克鱼共用多少钱，再算出买面粉、牛肉、鱼共用多少钱，最后同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元比较。</a:t>
            </a:r>
            <a:endParaRPr lang="en-US" altLang="zh-CN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051050" y="3862388"/>
            <a:ext cx="3025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46.4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23.6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84213" y="3284538"/>
            <a:ext cx="2808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分步计算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500563" y="3860800"/>
            <a:ext cx="2232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916238" y="4437063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70×2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00563" y="4435475"/>
            <a:ext cx="2232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140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555875" y="5084763"/>
            <a:ext cx="2592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500563" y="5084763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132138" y="5807075"/>
            <a:ext cx="1008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182</a:t>
            </a:r>
          </a:p>
        </p:txBody>
      </p:sp>
      <p:sp>
        <p:nvSpPr>
          <p:cNvPr id="26" name="椭圆 25"/>
          <p:cNvSpPr/>
          <p:nvPr/>
        </p:nvSpPr>
        <p:spPr>
          <a:xfrm>
            <a:off x="4140200" y="5805488"/>
            <a:ext cx="719138" cy="647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859338" y="5805488"/>
            <a:ext cx="1008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</a:p>
        </p:txBody>
      </p:sp>
      <p:sp>
        <p:nvSpPr>
          <p:cNvPr id="7181" name="TextBox 6"/>
          <p:cNvSpPr txBox="1">
            <a:spLocks noChangeArrowheads="1"/>
          </p:cNvSpPr>
          <p:nvPr/>
        </p:nvSpPr>
        <p:spPr bwMode="auto">
          <a:xfrm>
            <a:off x="1498600" y="1271588"/>
            <a:ext cx="6889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李阿姨计划买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袋面粉、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千克牛肉，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千克鱼，她带了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元钱，够吗？</a:t>
            </a:r>
          </a:p>
        </p:txBody>
      </p:sp>
      <p:pic>
        <p:nvPicPr>
          <p:cNvPr id="718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96975"/>
            <a:ext cx="8191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140200" y="580707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＜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948363" y="5732463"/>
            <a:ext cx="1936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所以够。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20" grpId="0"/>
      <p:bldP spid="13" grpId="0"/>
      <p:bldP spid="14" grpId="0"/>
      <p:bldP spid="15" grpId="0"/>
      <p:bldP spid="16" grpId="0"/>
      <p:bldP spid="17" grpId="0"/>
      <p:bldP spid="19" grpId="0"/>
      <p:bldP spid="26" grpId="0" animBg="1"/>
      <p:bldP spid="27" grpId="0"/>
      <p:bldP spid="30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195513" y="3214688"/>
            <a:ext cx="4679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46.4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23.6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42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755650" y="2420938"/>
            <a:ext cx="2808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综合算式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1498600" y="1271588"/>
            <a:ext cx="6889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李阿姨计划买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袋面粉、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千克牛肉，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千克鱼，她带了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元钱，够吗？</a:t>
            </a:r>
          </a:p>
        </p:txBody>
      </p:sp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96975"/>
            <a:ext cx="8191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763713" y="3935413"/>
            <a:ext cx="3529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70×2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42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763713" y="4581525"/>
            <a:ext cx="3529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132138" y="5230813"/>
            <a:ext cx="1008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182</a:t>
            </a:r>
          </a:p>
        </p:txBody>
      </p:sp>
      <p:sp>
        <p:nvSpPr>
          <p:cNvPr id="23" name="椭圆 22"/>
          <p:cNvSpPr/>
          <p:nvPr/>
        </p:nvSpPr>
        <p:spPr>
          <a:xfrm>
            <a:off x="4140200" y="5229225"/>
            <a:ext cx="719138" cy="647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859338" y="5229225"/>
            <a:ext cx="1008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140200" y="5230813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＜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908175" y="5878513"/>
            <a:ext cx="4535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答：李阿姨带的钱够。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20" grpId="0"/>
      <p:bldP spid="18" grpId="0"/>
      <p:bldP spid="21" grpId="0"/>
      <p:bldP spid="22" grpId="0"/>
      <p:bldP spid="23" grpId="0" animBg="1"/>
      <p:bldP spid="24" grpId="0"/>
      <p:bldP spid="25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9218" name="图片 3" descr="抠图、试一试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3" y="1098550"/>
            <a:ext cx="257175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057275" y="1857375"/>
            <a:ext cx="171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试一试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755650" y="2781300"/>
            <a:ext cx="3455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4×0.5×0.25×2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787900" y="2781300"/>
            <a:ext cx="4284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7.08×2.7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7.08×7.3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9388" y="3409950"/>
            <a:ext cx="4321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4×0.25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0.5×2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9388" y="4130675"/>
            <a:ext cx="1368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1×1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9388" y="4778375"/>
            <a:ext cx="1368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427538" y="3409950"/>
            <a:ext cx="316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7.08×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2.7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7.3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27538" y="4057650"/>
            <a:ext cx="2089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7.08×10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27538" y="4724400"/>
            <a:ext cx="2089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70.8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0242" name="图片 3" descr="抠图、试一试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3" y="1098550"/>
            <a:ext cx="257175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057275" y="1857375"/>
            <a:ext cx="171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试一试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755650" y="2781300"/>
            <a:ext cx="3455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1.25×25.5×8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4787900" y="2781300"/>
            <a:ext cx="4284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3.5×24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1.5×24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3850" y="3409950"/>
            <a:ext cx="316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1.25×8×25.5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3850" y="4130675"/>
            <a:ext cx="2303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10×25.5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4778375"/>
            <a:ext cx="1368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255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427538" y="3409950"/>
            <a:ext cx="316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3.5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1.5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×24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27538" y="4057650"/>
            <a:ext cx="2089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5×24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27538" y="4724400"/>
            <a:ext cx="2089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120</a:t>
            </a:r>
            <a:endParaRPr lang="zh-CN" altLang="en-US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WWW.2PPT.COM&#10;">
  <a:themeElements>
    <a:clrScheme name="21cnjy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cnjy0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cnjy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全屏显示(4:3)</PresentationFormat>
  <Paragraphs>121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2014-09-03T07:06:00Z</dcterms:created>
  <dcterms:modified xsi:type="dcterms:W3CDTF">2023-01-17T02:32:29Z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284364D198E84B7585DF66AC9317FC68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