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88" r:id="rId3"/>
    <p:sldId id="296" r:id="rId4"/>
    <p:sldId id="301" r:id="rId5"/>
    <p:sldId id="295" r:id="rId6"/>
    <p:sldId id="294" r:id="rId7"/>
    <p:sldId id="293" r:id="rId8"/>
    <p:sldId id="292" r:id="rId9"/>
    <p:sldId id="291" r:id="rId10"/>
    <p:sldId id="290" r:id="rId11"/>
    <p:sldId id="298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CCFF"/>
    <a:srgbClr val="EDFFB9"/>
    <a:srgbClr val="FF66FF"/>
    <a:srgbClr val="FF99FF"/>
    <a:srgbClr val="FFCC66"/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8A0C6-5DFC-4819-9D8D-BE4DE0A9608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B48BE-604E-4F00-855E-A2E17A6928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48BE-604E-4F00-855E-A2E17A69288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C06E1-E46A-420C-8895-31B262DB106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D7B87-30AE-421D-A04A-7F21B3A0A88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089150" cy="61261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15050" cy="61261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9E2CF-5DAB-4121-8F4F-DF64F80A3B3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4200" y="0"/>
            <a:ext cx="8229600" cy="5699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5266-9B25-44FA-ADDD-EBDBD66059B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9D942-0058-4002-94BA-C9F0A9A5FEC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0B5A2-6E32-4DB6-97CA-6EA7E16C9ED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0099D-A909-496E-82AE-8045F55CB1F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DD711-C370-4C37-B6F8-3FF5E308A43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DF601-4683-41FA-AFCA-E8EB3FBB811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3DAE7-6C83-4ACE-A8FB-5DD796A01B0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538A1-8B69-4C91-9958-5D8C17D2D82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90E0B-9E19-44D7-BCB8-C62B865B7A4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0"/>
            <a:ext cx="82296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3715F8-DF61-42F7-BF1D-D8BC59FFB3DE}" type="slidenum">
              <a:rPr lang="zh-CN" altLang="zh-CN"/>
              <a:t>‹#›</a:t>
            </a:fld>
            <a:endParaRPr lang="zh-CN" altLang="zh-CN"/>
          </a:p>
        </p:txBody>
      </p:sp>
      <p:grpSp>
        <p:nvGrpSpPr>
          <p:cNvPr id="1033" name="Group 18"/>
          <p:cNvGrpSpPr/>
          <p:nvPr userDrawn="1"/>
        </p:nvGrpSpPr>
        <p:grpSpPr bwMode="auto">
          <a:xfrm>
            <a:off x="7810500" y="0"/>
            <a:ext cx="1160463" cy="558800"/>
            <a:chOff x="0" y="0"/>
            <a:chExt cx="731" cy="352"/>
          </a:xfrm>
        </p:grpSpPr>
        <p:grpSp>
          <p:nvGrpSpPr>
            <p:cNvPr id="1034" name="Group 19"/>
            <p:cNvGrpSpPr/>
            <p:nvPr/>
          </p:nvGrpSpPr>
          <p:grpSpPr bwMode="auto">
            <a:xfrm>
              <a:off x="0" y="0"/>
              <a:ext cx="235" cy="352"/>
              <a:chOff x="0" y="0"/>
              <a:chExt cx="451" cy="676"/>
            </a:xfrm>
          </p:grpSpPr>
          <p:sp>
            <p:nvSpPr>
              <p:cNvPr id="1044" name="未知"/>
              <p:cNvSpPr/>
              <p:nvPr/>
            </p:nvSpPr>
            <p:spPr bwMode="auto">
              <a:xfrm rot="18580939">
                <a:off x="67" y="23"/>
                <a:ext cx="167" cy="301"/>
              </a:xfrm>
              <a:custGeom>
                <a:avLst/>
                <a:gdLst/>
                <a:ahLst/>
                <a:cxnLst>
                  <a:cxn ang="0">
                    <a:pos x="136" y="953"/>
                  </a:cxn>
                  <a:cxn ang="0">
                    <a:pos x="264" y="481"/>
                  </a:cxn>
                  <a:cxn ang="0">
                    <a:pos x="136" y="1"/>
                  </a:cxn>
                  <a:cxn ang="0">
                    <a:pos x="0" y="473"/>
                  </a:cxn>
                  <a:cxn ang="0">
                    <a:pos x="136" y="953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45" name="未知"/>
              <p:cNvSpPr/>
              <p:nvPr/>
            </p:nvSpPr>
            <p:spPr bwMode="auto">
              <a:xfrm rot="2400000">
                <a:off x="282" y="0"/>
                <a:ext cx="169" cy="302"/>
              </a:xfrm>
              <a:custGeom>
                <a:avLst/>
                <a:gdLst/>
                <a:ahLst/>
                <a:cxnLst>
                  <a:cxn ang="0">
                    <a:pos x="136" y="953"/>
                  </a:cxn>
                  <a:cxn ang="0">
                    <a:pos x="264" y="481"/>
                  </a:cxn>
                  <a:cxn ang="0">
                    <a:pos x="136" y="1"/>
                  </a:cxn>
                  <a:cxn ang="0">
                    <a:pos x="0" y="473"/>
                  </a:cxn>
                  <a:cxn ang="0">
                    <a:pos x="136" y="953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255" y="259"/>
                <a:ext cx="33" cy="41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035" name="Group 23"/>
            <p:cNvGrpSpPr/>
            <p:nvPr/>
          </p:nvGrpSpPr>
          <p:grpSpPr bwMode="auto">
            <a:xfrm>
              <a:off x="248" y="0"/>
              <a:ext cx="235" cy="352"/>
              <a:chOff x="0" y="0"/>
              <a:chExt cx="451" cy="676"/>
            </a:xfrm>
          </p:grpSpPr>
          <p:sp>
            <p:nvSpPr>
              <p:cNvPr id="1048" name="未知"/>
              <p:cNvSpPr/>
              <p:nvPr/>
            </p:nvSpPr>
            <p:spPr bwMode="auto">
              <a:xfrm rot="18580939">
                <a:off x="67" y="23"/>
                <a:ext cx="167" cy="301"/>
              </a:xfrm>
              <a:custGeom>
                <a:avLst/>
                <a:gdLst/>
                <a:ahLst/>
                <a:cxnLst>
                  <a:cxn ang="0">
                    <a:pos x="136" y="953"/>
                  </a:cxn>
                  <a:cxn ang="0">
                    <a:pos x="264" y="481"/>
                  </a:cxn>
                  <a:cxn ang="0">
                    <a:pos x="136" y="1"/>
                  </a:cxn>
                  <a:cxn ang="0">
                    <a:pos x="0" y="473"/>
                  </a:cxn>
                  <a:cxn ang="0">
                    <a:pos x="136" y="953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49" name="未知"/>
              <p:cNvSpPr/>
              <p:nvPr/>
            </p:nvSpPr>
            <p:spPr bwMode="auto">
              <a:xfrm rot="2400000">
                <a:off x="282" y="0"/>
                <a:ext cx="169" cy="302"/>
              </a:xfrm>
              <a:custGeom>
                <a:avLst/>
                <a:gdLst/>
                <a:ahLst/>
                <a:cxnLst>
                  <a:cxn ang="0">
                    <a:pos x="136" y="953"/>
                  </a:cxn>
                  <a:cxn ang="0">
                    <a:pos x="264" y="481"/>
                  </a:cxn>
                  <a:cxn ang="0">
                    <a:pos x="136" y="1"/>
                  </a:cxn>
                  <a:cxn ang="0">
                    <a:pos x="0" y="473"/>
                  </a:cxn>
                  <a:cxn ang="0">
                    <a:pos x="136" y="953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50" name="Rectangle 26"/>
              <p:cNvSpPr>
                <a:spLocks noChangeArrowheads="1"/>
              </p:cNvSpPr>
              <p:nvPr/>
            </p:nvSpPr>
            <p:spPr bwMode="auto">
              <a:xfrm>
                <a:off x="255" y="259"/>
                <a:ext cx="33" cy="41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036" name="Group 27"/>
            <p:cNvGrpSpPr/>
            <p:nvPr/>
          </p:nvGrpSpPr>
          <p:grpSpPr bwMode="auto">
            <a:xfrm>
              <a:off x="496" y="0"/>
              <a:ext cx="235" cy="352"/>
              <a:chOff x="0" y="0"/>
              <a:chExt cx="451" cy="676"/>
            </a:xfrm>
          </p:grpSpPr>
          <p:sp>
            <p:nvSpPr>
              <p:cNvPr id="1052" name="未知"/>
              <p:cNvSpPr/>
              <p:nvPr/>
            </p:nvSpPr>
            <p:spPr bwMode="auto">
              <a:xfrm rot="18580939">
                <a:off x="67" y="23"/>
                <a:ext cx="167" cy="301"/>
              </a:xfrm>
              <a:custGeom>
                <a:avLst/>
                <a:gdLst/>
                <a:ahLst/>
                <a:cxnLst>
                  <a:cxn ang="0">
                    <a:pos x="136" y="953"/>
                  </a:cxn>
                  <a:cxn ang="0">
                    <a:pos x="264" y="481"/>
                  </a:cxn>
                  <a:cxn ang="0">
                    <a:pos x="136" y="1"/>
                  </a:cxn>
                  <a:cxn ang="0">
                    <a:pos x="0" y="473"/>
                  </a:cxn>
                  <a:cxn ang="0">
                    <a:pos x="136" y="953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53" name="未知"/>
              <p:cNvSpPr/>
              <p:nvPr/>
            </p:nvSpPr>
            <p:spPr bwMode="auto">
              <a:xfrm rot="2400000">
                <a:off x="282" y="0"/>
                <a:ext cx="169" cy="302"/>
              </a:xfrm>
              <a:custGeom>
                <a:avLst/>
                <a:gdLst/>
                <a:ahLst/>
                <a:cxnLst>
                  <a:cxn ang="0">
                    <a:pos x="136" y="953"/>
                  </a:cxn>
                  <a:cxn ang="0">
                    <a:pos x="264" y="481"/>
                  </a:cxn>
                  <a:cxn ang="0">
                    <a:pos x="136" y="1"/>
                  </a:cxn>
                  <a:cxn ang="0">
                    <a:pos x="0" y="473"/>
                  </a:cxn>
                  <a:cxn ang="0">
                    <a:pos x="136" y="953"/>
                  </a:cxn>
                </a:cxnLst>
                <a:rect l="0" t="0" r="r" b="b"/>
                <a:pathLst>
                  <a:path w="264" h="954">
                    <a:moveTo>
                      <a:pt x="136" y="953"/>
                    </a:moveTo>
                    <a:cubicBezTo>
                      <a:pt x="180" y="954"/>
                      <a:pt x="264" y="640"/>
                      <a:pt x="264" y="481"/>
                    </a:cubicBezTo>
                    <a:cubicBezTo>
                      <a:pt x="264" y="322"/>
                      <a:pt x="180" y="2"/>
                      <a:pt x="136" y="1"/>
                    </a:cubicBezTo>
                    <a:cubicBezTo>
                      <a:pt x="92" y="0"/>
                      <a:pt x="0" y="312"/>
                      <a:pt x="0" y="473"/>
                    </a:cubicBezTo>
                    <a:cubicBezTo>
                      <a:pt x="0" y="634"/>
                      <a:pt x="92" y="952"/>
                      <a:pt x="136" y="9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auto">
              <a:xfrm>
                <a:off x="255" y="259"/>
                <a:ext cx="33" cy="41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华文细黑" panose="0201060004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25925;&#20107;&#27427;&#36175;WhereisTobi.sw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6\&#35838;&#20214;\Unit6%20&#31532;1&#35838;&#26102;&#21442;&#32771;&#35838;&#20214;\chair.mp3" TargetMode="External"/><Relationship Id="rId1" Type="http://schemas.microsoft.com/office/2007/relationships/media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6\&#35838;&#20214;\Unit6%20&#31532;1&#35838;&#26102;&#21442;&#32771;&#35838;&#20214;\chair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6\&#35838;&#20214;\Unit6%20&#31532;1&#35838;&#26102;&#21442;&#32771;&#35838;&#20214;\desk.mp3" TargetMode="External"/><Relationship Id="rId1" Type="http://schemas.microsoft.com/office/2007/relationships/media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6\&#35838;&#20214;\Unit6%20&#31532;1&#35838;&#26102;&#21442;&#32771;&#35838;&#20214;\desk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6\&#35838;&#20214;\Unit6%20&#31532;1&#35838;&#26102;&#21442;&#32771;&#35838;&#20214;\window.mp3" TargetMode="External"/><Relationship Id="rId1" Type="http://schemas.microsoft.com/office/2007/relationships/media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6\&#35838;&#20214;\Unit6%20&#31532;1&#35838;&#26102;&#21442;&#32771;&#35838;&#20214;\window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6\&#35838;&#20214;\Unit6%20&#31532;1&#35838;&#26102;&#21442;&#32771;&#35838;&#20214;\door.mp3" TargetMode="External"/><Relationship Id="rId1" Type="http://schemas.microsoft.com/office/2007/relationships/media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6\&#35838;&#20214;\Unit6%20&#31532;1&#35838;&#26102;&#21442;&#32771;&#35838;&#20214;\door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6\&#35838;&#20214;\Unit6%20&#31532;1&#35838;&#26102;&#21442;&#32771;&#35838;&#20214;\classroom.mp3" TargetMode="External"/><Relationship Id="rId1" Type="http://schemas.microsoft.com/office/2007/relationships/media" Target="file:///C:\Documents%20and%20Settings\Administrator\&#26700;&#38754;\&#12304;&#32039;&#24613;&#20837;&#24211;&#12305;20140526&#23567;&#23398;&#33521;&#35821;%20&#38485;&#26053;&#29256;&#36164;&#28304;&#20860;&#28023;&#25253;&#20837;&#24211;&#21333;%20&#26446;&#23071;&#65288;&#20849;103&#26465;%20&#38656;&#21046;&#20316;0&#26465;&#65289;\Unit6\&#35838;&#20214;\Unit6%20&#31532;1&#35838;&#26102;&#21442;&#32771;&#35838;&#20214;\classroom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1282700" y="1955800"/>
            <a:ext cx="7150100" cy="0"/>
          </a:xfrm>
          <a:prstGeom prst="line">
            <a:avLst/>
          </a:prstGeom>
          <a:noFill/>
          <a:ln w="9525">
            <a:solidFill>
              <a:srgbClr val="FFCC66"/>
            </a:solidFill>
            <a:prstDash val="dash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1346200" y="1905000"/>
            <a:ext cx="7150100" cy="0"/>
          </a:xfrm>
          <a:prstGeom prst="line">
            <a:avLst/>
          </a:prstGeom>
          <a:noFill/>
          <a:ln w="9525">
            <a:solidFill>
              <a:srgbClr val="99CC00"/>
            </a:solidFill>
            <a:prstDash val="lgDashDot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584200" y="1149350"/>
            <a:ext cx="82296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dirty="0">
                <a:solidFill>
                  <a:schemeClr val="tx2"/>
                </a:solidFill>
              </a:rPr>
              <a:t>陕旅版小学英</a:t>
            </a:r>
            <a:r>
              <a:rPr lang="zh-CN" altLang="en-US" sz="4000" dirty="0" smtClean="0">
                <a:solidFill>
                  <a:schemeClr val="tx2"/>
                </a:solidFill>
              </a:rPr>
              <a:t>语三</a:t>
            </a:r>
            <a:r>
              <a:rPr lang="zh-CN" altLang="en-US" sz="4000" dirty="0">
                <a:solidFill>
                  <a:schemeClr val="tx2"/>
                </a:solidFill>
              </a:rPr>
              <a:t>年级下</a:t>
            </a:r>
            <a:r>
              <a:rPr lang="zh-CN" altLang="en-US" sz="4000" dirty="0" smtClean="0">
                <a:solidFill>
                  <a:schemeClr val="tx2"/>
                </a:solidFill>
              </a:rPr>
              <a:t>册</a:t>
            </a:r>
            <a:endParaRPr lang="en-US" altLang="zh-CN" sz="4000" dirty="0" smtClean="0">
              <a:solidFill>
                <a:schemeClr val="tx2"/>
              </a:solidFill>
            </a:endParaRPr>
          </a:p>
          <a:p>
            <a:pPr algn="ctr" eaLnBrk="1" hangingPunct="1"/>
            <a:r>
              <a:rPr lang="en-US" altLang="zh-CN" sz="4800" dirty="0">
                <a:solidFill>
                  <a:schemeClr val="tx2"/>
                </a:solidFill>
              </a:rPr>
              <a:t/>
            </a:r>
            <a:br>
              <a:rPr lang="en-US" altLang="zh-CN" sz="4800" dirty="0">
                <a:solidFill>
                  <a:schemeClr val="tx2"/>
                </a:solidFill>
              </a:rPr>
            </a:br>
            <a:r>
              <a:rPr lang="en-US" altLang="zh-CN" sz="4800" dirty="0">
                <a:solidFill>
                  <a:schemeClr val="tx2"/>
                </a:solidFill>
              </a:rPr>
              <a:t>Unit6 </a:t>
            </a:r>
            <a:r>
              <a:rPr lang="en-US" altLang="zh-CN" sz="4800" dirty="0"/>
              <a:t>Where Is My Eraser</a:t>
            </a:r>
            <a:r>
              <a:rPr lang="en-US" altLang="zh-CN" sz="4800" dirty="0">
                <a:solidFill>
                  <a:schemeClr val="tx2"/>
                </a:solidFill>
              </a:rPr>
              <a:t>?</a:t>
            </a:r>
          </a:p>
          <a:p>
            <a:pPr algn="ctr" eaLnBrk="1" hangingPunct="1"/>
            <a:r>
              <a:rPr lang="zh-CN" altLang="en-US" sz="4800" dirty="0">
                <a:solidFill>
                  <a:schemeClr val="tx2"/>
                </a:solidFill>
              </a:rPr>
              <a:t>第</a:t>
            </a:r>
            <a:r>
              <a:rPr lang="en-US" altLang="zh-CN" sz="4800" dirty="0">
                <a:solidFill>
                  <a:schemeClr val="tx2"/>
                </a:solidFill>
              </a:rPr>
              <a:t>1</a:t>
            </a:r>
            <a:r>
              <a:rPr lang="zh-CN" altLang="en-US" sz="4800" dirty="0">
                <a:solidFill>
                  <a:schemeClr val="tx2"/>
                </a:solidFill>
              </a:rPr>
              <a:t>课时</a:t>
            </a:r>
            <a:endParaRPr lang="zh-CN" altLang="en-US" sz="4800" dirty="0"/>
          </a:p>
        </p:txBody>
      </p:sp>
      <p:sp>
        <p:nvSpPr>
          <p:cNvPr id="3077" name="Text Box 13"/>
          <p:cNvSpPr txBox="1">
            <a:spLocks noChangeArrowheads="1"/>
          </p:cNvSpPr>
          <p:nvPr/>
        </p:nvSpPr>
        <p:spPr bwMode="auto">
          <a:xfrm>
            <a:off x="2489200" y="2171700"/>
            <a:ext cx="28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zh-CN" sz="2000"/>
          </a:p>
        </p:txBody>
      </p:sp>
      <p:sp>
        <p:nvSpPr>
          <p:cNvPr id="14" name="矩形 13"/>
          <p:cNvSpPr/>
          <p:nvPr/>
        </p:nvSpPr>
        <p:spPr>
          <a:xfrm>
            <a:off x="3051755" y="568880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2"/>
          <p:cNvSpPr txBox="1">
            <a:spLocks noChangeArrowheads="1"/>
          </p:cNvSpPr>
          <p:nvPr/>
        </p:nvSpPr>
        <p:spPr bwMode="auto">
          <a:xfrm>
            <a:off x="1989138" y="625475"/>
            <a:ext cx="4930775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 dirty="0"/>
              <a:t>Part C Look and write</a:t>
            </a:r>
            <a:endParaRPr lang="zh-CN" altLang="zh-CN" sz="3600" dirty="0"/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998663" y="3648075"/>
            <a:ext cx="68437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two doors        three windows</a:t>
            </a:r>
            <a:endParaRPr lang="zh-CN" altLang="en-US" sz="3600"/>
          </a:p>
          <a:p>
            <a:pPr eaLnBrk="1" hangingPunct="1"/>
            <a:r>
              <a:rPr lang="en-US" altLang="zh-CN" sz="3600"/>
              <a:t>four boys         five girls</a:t>
            </a:r>
            <a:endParaRPr lang="zh-CN" altLang="en-US" sz="3600"/>
          </a:p>
          <a:p>
            <a:pPr eaLnBrk="1" hangingPunct="1"/>
            <a:r>
              <a:rPr lang="en-US" altLang="zh-CN" sz="3600"/>
              <a:t>ten desks and chairs</a:t>
            </a:r>
            <a:endParaRPr lang="zh-CN" altLang="en-US" sz="3600"/>
          </a:p>
          <a:p>
            <a:pPr eaLnBrk="1" hangingPunct="1"/>
            <a:endParaRPr lang="zh-CN" altLang="en-US" sz="360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9475" y="1311275"/>
            <a:ext cx="4391025" cy="21050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2"/>
          <p:cNvSpPr txBox="1">
            <a:spLocks noChangeArrowheads="1"/>
          </p:cNvSpPr>
          <p:nvPr/>
        </p:nvSpPr>
        <p:spPr bwMode="auto">
          <a:xfrm>
            <a:off x="857250" y="1833563"/>
            <a:ext cx="69580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/>
              <a:t>两到三人一组，指着实物，练习</a:t>
            </a:r>
          </a:p>
          <a:p>
            <a:pPr eaLnBrk="1" hangingPunct="1"/>
            <a:r>
              <a:rPr lang="en-US" altLang="zh-CN" sz="3600" dirty="0"/>
              <a:t>This is a desk / chair/ door / window, etc.</a:t>
            </a:r>
            <a:endParaRPr lang="zh-CN" altLang="en-US" sz="3600" dirty="0"/>
          </a:p>
          <a:p>
            <a:pPr eaLnBrk="1" hangingPunct="1"/>
            <a:r>
              <a:rPr lang="en-US" altLang="zh-CN" sz="3600" dirty="0"/>
              <a:t>These are desks and chairs</a:t>
            </a:r>
            <a:r>
              <a:rPr lang="en-US" altLang="zh-CN" sz="3600" dirty="0" smtClean="0"/>
              <a:t>.  </a:t>
            </a:r>
            <a:endParaRPr lang="zh-CN" altLang="en-US" sz="3600" dirty="0"/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130425" y="471488"/>
            <a:ext cx="52689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dirty="0"/>
              <a:t>Pair works 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1282700" y="1955800"/>
            <a:ext cx="7150100" cy="0"/>
          </a:xfrm>
          <a:prstGeom prst="line">
            <a:avLst/>
          </a:prstGeom>
          <a:noFill/>
          <a:ln w="9525">
            <a:solidFill>
              <a:srgbClr val="FFCC66"/>
            </a:solidFill>
            <a:prstDash val="dash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346200" y="1905000"/>
            <a:ext cx="7150100" cy="0"/>
          </a:xfrm>
          <a:prstGeom prst="line">
            <a:avLst/>
          </a:prstGeom>
          <a:noFill/>
          <a:ln w="9525">
            <a:solidFill>
              <a:srgbClr val="99CC00"/>
            </a:solidFill>
            <a:prstDash val="lgDashDot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Group 6"/>
          <p:cNvGrpSpPr/>
          <p:nvPr/>
        </p:nvGrpSpPr>
        <p:grpSpPr bwMode="auto">
          <a:xfrm>
            <a:off x="976313" y="2063750"/>
            <a:ext cx="419100" cy="423863"/>
            <a:chOff x="0" y="0"/>
            <a:chExt cx="264" cy="267"/>
          </a:xfrm>
        </p:grpSpPr>
        <p:sp>
          <p:nvSpPr>
            <p:cNvPr id="4113" name="Oval 7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>
              <a:solidFill>
                <a:schemeClr val="folHlink"/>
              </a:solidFill>
              <a:prstDash val="sysDot"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4" name="Text Box 8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zh-CN" sz="2000"/>
                <a:t>1</a:t>
              </a:r>
            </a:p>
          </p:txBody>
        </p:sp>
      </p:grp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1254125" y="1093788"/>
            <a:ext cx="6797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dirty="0"/>
              <a:t>学习目标</a:t>
            </a:r>
          </a:p>
        </p:txBody>
      </p:sp>
      <p:grpSp>
        <p:nvGrpSpPr>
          <p:cNvPr id="2" name="Group 11"/>
          <p:cNvGrpSpPr/>
          <p:nvPr/>
        </p:nvGrpSpPr>
        <p:grpSpPr bwMode="auto">
          <a:xfrm>
            <a:off x="977900" y="2171700"/>
            <a:ext cx="1793875" cy="1277938"/>
            <a:chOff x="-920" y="17"/>
            <a:chExt cx="1130" cy="805"/>
          </a:xfrm>
        </p:grpSpPr>
        <p:sp>
          <p:nvSpPr>
            <p:cNvPr id="4111" name="Oval 12"/>
            <p:cNvSpPr>
              <a:spLocks noChangeArrowheads="1"/>
            </p:cNvSpPr>
            <p:nvPr/>
          </p:nvSpPr>
          <p:spPr bwMode="auto">
            <a:xfrm>
              <a:off x="-920" y="558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>
              <a:solidFill>
                <a:schemeClr val="folHlink"/>
              </a:solidFill>
              <a:prstDash val="sysDot"/>
              <a:round/>
            </a:ln>
          </p:spPr>
          <p:txBody>
            <a:bodyPr wrap="none" anchor="ctr"/>
            <a:lstStyle/>
            <a:p>
              <a:r>
                <a:rPr lang="en-US" altLang="zh-CN"/>
                <a:t>2</a:t>
              </a:r>
              <a:endParaRPr lang="zh-CN" altLang="en-US"/>
            </a:p>
          </p:txBody>
        </p:sp>
        <p:sp>
          <p:nvSpPr>
            <p:cNvPr id="4112" name="Text Box 13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zh-CN" sz="2000"/>
            </a:p>
          </p:txBody>
        </p:sp>
      </p:grpSp>
      <p:grpSp>
        <p:nvGrpSpPr>
          <p:cNvPr id="4103" name="Group 16"/>
          <p:cNvGrpSpPr/>
          <p:nvPr/>
        </p:nvGrpSpPr>
        <p:grpSpPr bwMode="auto">
          <a:xfrm>
            <a:off x="474663" y="5972175"/>
            <a:ext cx="419100" cy="423863"/>
            <a:chOff x="0" y="0"/>
            <a:chExt cx="264" cy="267"/>
          </a:xfrm>
        </p:grpSpPr>
        <p:sp>
          <p:nvSpPr>
            <p:cNvPr id="4109" name="Oval 17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>
              <a:solidFill>
                <a:schemeClr val="folHlink"/>
              </a:solidFill>
              <a:prstDash val="sysDot"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10" name="Text Box 18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zh-CN" sz="2000"/>
            </a:p>
          </p:txBody>
        </p:sp>
      </p:grpSp>
      <p:grpSp>
        <p:nvGrpSpPr>
          <p:cNvPr id="4104" name="Group 21"/>
          <p:cNvGrpSpPr/>
          <p:nvPr/>
        </p:nvGrpSpPr>
        <p:grpSpPr bwMode="auto">
          <a:xfrm>
            <a:off x="1624013" y="6434138"/>
            <a:ext cx="419100" cy="423862"/>
            <a:chOff x="0" y="0"/>
            <a:chExt cx="264" cy="267"/>
          </a:xfrm>
        </p:grpSpPr>
        <p:sp>
          <p:nvSpPr>
            <p:cNvPr id="4107" name="Oval 22"/>
            <p:cNvSpPr>
              <a:spLocks noChangeArrowheads="1"/>
            </p:cNvSpPr>
            <p:nvPr/>
          </p:nvSpPr>
          <p:spPr bwMode="auto">
            <a:xfrm>
              <a:off x="0" y="0"/>
              <a:ext cx="264" cy="26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9050" cap="rnd">
              <a:solidFill>
                <a:schemeClr val="folHlink"/>
              </a:solidFill>
              <a:prstDash val="sysDot"/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08" name="Text Box 23"/>
            <p:cNvSpPr txBox="1">
              <a:spLocks noChangeArrowheads="1"/>
            </p:cNvSpPr>
            <p:nvPr/>
          </p:nvSpPr>
          <p:spPr bwMode="auto">
            <a:xfrm>
              <a:off x="32" y="17"/>
              <a:ext cx="1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zh-CN" sz="2000"/>
            </a:p>
          </p:txBody>
        </p:sp>
      </p:grpSp>
      <p:sp>
        <p:nvSpPr>
          <p:cNvPr id="4105" name="TextBox 23"/>
          <p:cNvSpPr txBox="1">
            <a:spLocks noChangeArrowheads="1"/>
          </p:cNvSpPr>
          <p:nvPr/>
        </p:nvSpPr>
        <p:spPr bwMode="auto">
          <a:xfrm>
            <a:off x="1357313" y="1970088"/>
            <a:ext cx="73723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/>
              <a:t>听说单词：</a:t>
            </a:r>
            <a:r>
              <a:rPr lang="en-US" altLang="zh-CN" sz="3200" dirty="0"/>
              <a:t>chair, desk, window, door,     floor, classroom</a:t>
            </a:r>
            <a:r>
              <a:rPr lang="zh-CN" altLang="en-US" sz="3200" dirty="0"/>
              <a:t>。</a:t>
            </a:r>
            <a:r>
              <a:rPr lang="en-US" sz="3200" dirty="0"/>
              <a:t> </a:t>
            </a:r>
            <a:endParaRPr lang="zh-CN" altLang="en-US" sz="3200" dirty="0"/>
          </a:p>
          <a:p>
            <a:pPr eaLnBrk="1" hangingPunct="1"/>
            <a:r>
              <a:rPr lang="zh-CN" altLang="en-US" sz="3200" dirty="0"/>
              <a:t>巩固句型：</a:t>
            </a:r>
          </a:p>
          <a:p>
            <a:pPr eaLnBrk="1" hangingPunct="1"/>
            <a:r>
              <a:rPr lang="en-US" sz="3200" dirty="0"/>
              <a:t> </a:t>
            </a:r>
            <a:r>
              <a:rPr lang="en-US" altLang="zh-CN" sz="3200" dirty="0"/>
              <a:t>This is a chair. / That is the door.</a:t>
            </a:r>
            <a:endParaRPr lang="zh-CN" altLang="en-US" sz="3200" dirty="0"/>
          </a:p>
          <a:p>
            <a:pPr eaLnBrk="1" hangingPunct="1"/>
            <a:r>
              <a:rPr lang="en-US" altLang="zh-CN" sz="3200" dirty="0"/>
              <a:t> These are desks.</a:t>
            </a:r>
            <a:endParaRPr lang="zh-CN" altLang="en-US" sz="3200" dirty="0"/>
          </a:p>
          <a:p>
            <a:pPr eaLnBrk="1" hangingPunct="1"/>
            <a:r>
              <a:rPr lang="zh-CN" altLang="en-US" sz="3200" dirty="0"/>
              <a:t>培养学生的表达能力。</a:t>
            </a:r>
          </a:p>
          <a:p>
            <a:pPr eaLnBrk="1" hangingPunct="1"/>
            <a:endParaRPr lang="zh-CN" altLang="en-US" sz="3200" dirty="0"/>
          </a:p>
        </p:txBody>
      </p:sp>
      <p:sp>
        <p:nvSpPr>
          <p:cNvPr id="4106" name="Oval 12"/>
          <p:cNvSpPr>
            <a:spLocks noChangeArrowheads="1"/>
          </p:cNvSpPr>
          <p:nvPr/>
        </p:nvSpPr>
        <p:spPr bwMode="auto">
          <a:xfrm>
            <a:off x="989013" y="4475163"/>
            <a:ext cx="419100" cy="4191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9050" cap="rnd">
            <a:solidFill>
              <a:schemeClr val="folHlink"/>
            </a:solidFill>
            <a:prstDash val="sysDot"/>
            <a:round/>
          </a:ln>
        </p:spPr>
        <p:txBody>
          <a:bodyPr wrap="none" anchor="ctr"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2"/>
          <p:cNvSpPr txBox="1">
            <a:spLocks noChangeArrowheads="1"/>
          </p:cNvSpPr>
          <p:nvPr/>
        </p:nvSpPr>
        <p:spPr bwMode="auto">
          <a:xfrm>
            <a:off x="1782763" y="1265238"/>
            <a:ext cx="5788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dirty="0"/>
              <a:t>故事欣赏</a:t>
            </a:r>
            <a:r>
              <a:rPr lang="en-US" altLang="zh-CN" sz="3600" dirty="0"/>
              <a:t>Where is Tobi</a:t>
            </a:r>
            <a:endParaRPr lang="zh-CN" altLang="zh-CN" sz="3600" dirty="0"/>
          </a:p>
        </p:txBody>
      </p:sp>
      <p:pic>
        <p:nvPicPr>
          <p:cNvPr id="5123" name="Picture 5" descr="C:\Documents and Settings\Administrator\桌面\Unit6\素材\故事欣赏WhereisTobi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5113" y="2305050"/>
            <a:ext cx="309562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2"/>
          <p:cNvSpPr txBox="1">
            <a:spLocks noChangeArrowheads="1"/>
          </p:cNvSpPr>
          <p:nvPr/>
        </p:nvSpPr>
        <p:spPr bwMode="auto">
          <a:xfrm>
            <a:off x="1695450" y="2066925"/>
            <a:ext cx="6335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/>
              <a:t>How many chairs and desks are there in our classroom?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2"/>
          <p:cNvSpPr txBox="1">
            <a:spLocks noChangeArrowheads="1"/>
          </p:cNvSpPr>
          <p:nvPr/>
        </p:nvSpPr>
        <p:spPr bwMode="auto">
          <a:xfrm>
            <a:off x="2676525" y="577850"/>
            <a:ext cx="4071938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000" dirty="0"/>
              <a:t>Part A Let’s learn</a:t>
            </a:r>
            <a:endParaRPr lang="zh-CN" altLang="zh-CN" sz="4000" dirty="0"/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2771775" y="4854575"/>
            <a:ext cx="4440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/>
              <a:t>chair</a:t>
            </a:r>
          </a:p>
          <a:p>
            <a:pPr algn="ctr" eaLnBrk="1" hangingPunct="1"/>
            <a:r>
              <a:rPr lang="zh-CN" altLang="en-US" sz="3600"/>
              <a:t>椅子</a:t>
            </a:r>
          </a:p>
        </p:txBody>
      </p:sp>
      <p:pic>
        <p:nvPicPr>
          <p:cNvPr id="7172" name="图片 3" descr="chai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2013" y="1619250"/>
            <a:ext cx="3319462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hai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5127625"/>
            <a:ext cx="4778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2"/>
          <p:cNvSpPr txBox="1">
            <a:spLocks noChangeArrowheads="1"/>
          </p:cNvSpPr>
          <p:nvPr/>
        </p:nvSpPr>
        <p:spPr bwMode="auto">
          <a:xfrm>
            <a:off x="2573338" y="4883150"/>
            <a:ext cx="40735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/>
              <a:t>desk</a:t>
            </a: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3600"/>
              <a:t>课桌；桌子</a:t>
            </a:r>
            <a:endParaRPr lang="zh-CN" altLang="zh-CN" sz="3600"/>
          </a:p>
        </p:txBody>
      </p:sp>
      <p:pic>
        <p:nvPicPr>
          <p:cNvPr id="8195" name="图片 2" descr="desk3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39900" y="633413"/>
            <a:ext cx="5826125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des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181600"/>
            <a:ext cx="59848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2"/>
          <p:cNvSpPr txBox="1">
            <a:spLocks noChangeArrowheads="1"/>
          </p:cNvSpPr>
          <p:nvPr/>
        </p:nvSpPr>
        <p:spPr bwMode="auto">
          <a:xfrm>
            <a:off x="2497138" y="4829175"/>
            <a:ext cx="40735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/>
              <a:t>window </a:t>
            </a: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3600"/>
              <a:t>窗户</a:t>
            </a:r>
            <a:endParaRPr lang="zh-CN" altLang="zh-CN" sz="3600"/>
          </a:p>
        </p:txBody>
      </p:sp>
      <p:pic>
        <p:nvPicPr>
          <p:cNvPr id="9219" name="图片 2" descr="window2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71713" y="749300"/>
            <a:ext cx="4337050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window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5257800"/>
            <a:ext cx="6207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2"/>
          <p:cNvSpPr txBox="1">
            <a:spLocks noChangeArrowheads="1"/>
          </p:cNvSpPr>
          <p:nvPr/>
        </p:nvSpPr>
        <p:spPr bwMode="auto">
          <a:xfrm>
            <a:off x="2281238" y="4716463"/>
            <a:ext cx="40735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/>
              <a:t>door</a:t>
            </a: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3600"/>
              <a:t>门</a:t>
            </a:r>
            <a:endParaRPr lang="zh-CN" altLang="zh-CN" sz="3600"/>
          </a:p>
        </p:txBody>
      </p:sp>
      <p:pic>
        <p:nvPicPr>
          <p:cNvPr id="10243" name="图片 2" descr="door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7050" y="1539875"/>
            <a:ext cx="34099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doo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504031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2"/>
          <p:cNvSpPr txBox="1">
            <a:spLocks noChangeArrowheads="1"/>
          </p:cNvSpPr>
          <p:nvPr/>
        </p:nvSpPr>
        <p:spPr bwMode="auto">
          <a:xfrm>
            <a:off x="2535238" y="4933950"/>
            <a:ext cx="40735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/>
              <a:t>classroom</a:t>
            </a: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3600"/>
              <a:t>教室</a:t>
            </a:r>
            <a:endParaRPr lang="zh-CN" altLang="zh-CN" sz="3600"/>
          </a:p>
        </p:txBody>
      </p:sp>
      <p:pic>
        <p:nvPicPr>
          <p:cNvPr id="12291" name="图片 2" descr="classroom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97075" y="1490663"/>
            <a:ext cx="5430838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lassroom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879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290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华文细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全屏显示(4:3)</PresentationFormat>
  <Paragraphs>35</Paragraphs>
  <Slides>11</Slides>
  <Notes>1</Notes>
  <HiddenSlides>0</HiddenSlides>
  <MMClips>5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华文细黑</vt:lpstr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2009-10-02T06:06:00Z</dcterms:created>
  <dcterms:modified xsi:type="dcterms:W3CDTF">2023-01-17T02:32:39Z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362998DB45B74D85B61C4301B92A6409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