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8" r:id="rId5"/>
    <p:sldId id="266" r:id="rId6"/>
    <p:sldId id="261" r:id="rId7"/>
    <p:sldId id="264" r:id="rId8"/>
    <p:sldId id="388" r:id="rId9"/>
    <p:sldId id="265" r:id="rId10"/>
    <p:sldId id="389" r:id="rId11"/>
    <p:sldId id="387" r:id="rId12"/>
    <p:sldId id="260" r:id="rId13"/>
    <p:sldId id="262" r:id="rId14"/>
    <p:sldId id="267" r:id="rId15"/>
    <p:sldId id="268" r:id="rId16"/>
    <p:sldId id="269" r:id="rId17"/>
    <p:sldId id="259" r:id="rId18"/>
    <p:sldId id="271" r:id="rId19"/>
    <p:sldId id="270" r:id="rId20"/>
    <p:sldId id="39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B01"/>
    <a:srgbClr val="317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10" d="100"/>
          <a:sy n="110" d="100"/>
        </p:scale>
        <p:origin x="-5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4FB7-2140-409C-9260-85769819BBF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7CE75-A8F1-4F6A-AEC5-A63FD585EE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
        <p:nvSpPr>
          <p:cNvPr id="11" name="TextBox 10"/>
          <p:cNvSpPr txBox="1"/>
          <p:nvPr userDrawn="1"/>
        </p:nvSpPr>
        <p:spPr>
          <a:xfrm>
            <a:off x="1907704" y="6740485"/>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http://www.2Ppt.com/xiazai/</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4FB0905-E0F6-43EB-BDE4-BA6A8C03EE2D}"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6B5C06F-F525-4179-B1AD-F02924F58F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812" y="3950174"/>
            <a:ext cx="2141613" cy="253831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840" y="762034"/>
            <a:ext cx="8592743" cy="2905662"/>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6" y="4361196"/>
            <a:ext cx="1620668" cy="192087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9715" y="4871405"/>
            <a:ext cx="961764" cy="1139918"/>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0919" y="4849615"/>
            <a:ext cx="4708539" cy="194763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230" y="1862982"/>
            <a:ext cx="10251916" cy="1570215"/>
          </a:xfrm>
          <a:prstGeom prst="rect">
            <a:avLst/>
          </a:prstGeom>
        </p:spPr>
      </p:pic>
      <p:sp>
        <p:nvSpPr>
          <p:cNvPr id="19" name="文本框 18"/>
          <p:cNvSpPr txBox="1"/>
          <p:nvPr/>
        </p:nvSpPr>
        <p:spPr>
          <a:xfrm>
            <a:off x="301516" y="205523"/>
            <a:ext cx="6096000" cy="577081"/>
          </a:xfrm>
          <a:prstGeom prst="rect">
            <a:avLst/>
          </a:prstGeom>
          <a:noFill/>
        </p:spPr>
        <p:txBody>
          <a:bodyPr wrap="square">
            <a:spAutoFit/>
          </a:bodyPr>
          <a:lstStyle/>
          <a:p>
            <a:pPr>
              <a:lnSpc>
                <a:spcPct val="15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50000"/>
              </a:lnSpc>
            </a:pPr>
            <a:r>
              <a:rPr lang="zh-CN" altLang="en-US" sz="700" dirty="0">
                <a:solidFill>
                  <a:srgbClr val="31743F"/>
                </a:solidFill>
                <a:cs typeface="+mn-ea"/>
                <a:sym typeface="+mn-lt"/>
              </a:rPr>
              <a:t>垃圾分一分     环保多一分</a:t>
            </a:r>
          </a:p>
          <a:p>
            <a:pPr>
              <a:lnSpc>
                <a:spcPct val="15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sp>
        <p:nvSpPr>
          <p:cNvPr id="21" name="文本框 20"/>
          <p:cNvSpPr txBox="1"/>
          <p:nvPr/>
        </p:nvSpPr>
        <p:spPr>
          <a:xfrm>
            <a:off x="2299182" y="3444092"/>
            <a:ext cx="7082829" cy="461665"/>
          </a:xfrm>
          <a:prstGeom prst="rect">
            <a:avLst/>
          </a:prstGeom>
          <a:noFill/>
        </p:spPr>
        <p:txBody>
          <a:bodyPr wrap="square">
            <a:spAutoFit/>
          </a:bodyPr>
          <a:lstStyle/>
          <a:p>
            <a:pPr algn="ctr"/>
            <a:r>
              <a:rPr lang="en-US" altLang="zh-CN" sz="2400" b="1" dirty="0">
                <a:solidFill>
                  <a:srgbClr val="31743F"/>
                </a:solidFill>
                <a:cs typeface="+mn-ea"/>
                <a:sym typeface="+mn-lt"/>
              </a:rPr>
              <a:t>—</a:t>
            </a:r>
            <a:r>
              <a:rPr lang="zh-CN" altLang="en-US" sz="2400" b="1" dirty="0">
                <a:solidFill>
                  <a:srgbClr val="31743F"/>
                </a:solidFill>
                <a:cs typeface="+mn-ea"/>
                <a:sym typeface="+mn-lt"/>
              </a:rPr>
              <a:t>垃圾分类宣传教育主题班会</a:t>
            </a:r>
            <a:r>
              <a:rPr lang="en-US" altLang="zh-CN" sz="2400" b="1" dirty="0">
                <a:solidFill>
                  <a:srgbClr val="31743F"/>
                </a:solidFill>
                <a:cs typeface="+mn-ea"/>
                <a:sym typeface="+mn-lt"/>
              </a:rPr>
              <a:t>PPT—</a:t>
            </a:r>
          </a:p>
        </p:txBody>
      </p:sp>
      <p:sp>
        <p:nvSpPr>
          <p:cNvPr id="22" name="文本框 21"/>
          <p:cNvSpPr txBox="1"/>
          <p:nvPr/>
        </p:nvSpPr>
        <p:spPr>
          <a:xfrm>
            <a:off x="2223700" y="4068392"/>
            <a:ext cx="7082829" cy="306705"/>
          </a:xfrm>
          <a:prstGeom prst="rect">
            <a:avLst/>
          </a:prstGeom>
          <a:noFill/>
        </p:spPr>
        <p:txBody>
          <a:bodyPr wrap="square">
            <a:spAutoFit/>
          </a:bodyPr>
          <a:lstStyle/>
          <a:p>
            <a:pPr algn="ctr"/>
            <a:r>
              <a:rPr lang="zh-CN" altLang="en-US" sz="1400" b="1" smtClean="0">
                <a:solidFill>
                  <a:srgbClr val="31743F"/>
                </a:solidFill>
                <a:cs typeface="+mn-ea"/>
                <a:sym typeface="+mn-lt"/>
              </a:rPr>
              <a:t>汇报人：</a:t>
            </a:r>
            <a:r>
              <a:rPr lang="en-US" altLang="zh-CN" sz="1400" b="1" smtClean="0">
                <a:solidFill>
                  <a:srgbClr val="31743F"/>
                </a:solidFill>
                <a:cs typeface="+mn-ea"/>
                <a:sym typeface="+mn-lt"/>
              </a:rPr>
              <a:t>PPT818      </a:t>
            </a:r>
            <a:r>
              <a:rPr lang="zh-CN" altLang="en-US" sz="1400" b="1" smtClean="0">
                <a:solidFill>
                  <a:srgbClr val="31743F"/>
                </a:solidFill>
                <a:cs typeface="+mn-ea"/>
                <a:sym typeface="+mn-lt"/>
              </a:rPr>
              <a:t>汇报时间</a:t>
            </a:r>
            <a:r>
              <a:rPr lang="en-US" altLang="zh-CN" sz="1400" b="1" smtClean="0">
                <a:solidFill>
                  <a:srgbClr val="31743F"/>
                </a:solidFill>
                <a:cs typeface="+mn-ea"/>
                <a:sym typeface="+mn-lt"/>
              </a:rPr>
              <a:t>:20XX</a:t>
            </a:r>
            <a:endParaRPr lang="en-US" altLang="zh-CN" sz="1400" b="1" dirty="0">
              <a:solidFill>
                <a:srgbClr val="31743F"/>
              </a:solidFill>
              <a:cs typeface="+mn-ea"/>
              <a:sym typeface="+mn-lt"/>
            </a:endParaRPr>
          </a:p>
        </p:txBody>
      </p:sp>
      <p:sp>
        <p:nvSpPr>
          <p:cNvPr id="23" name="文本框 22"/>
          <p:cNvSpPr txBox="1"/>
          <p:nvPr/>
        </p:nvSpPr>
        <p:spPr>
          <a:xfrm>
            <a:off x="2339417" y="1051305"/>
            <a:ext cx="7082829" cy="307777"/>
          </a:xfrm>
          <a:prstGeom prst="rect">
            <a:avLst/>
          </a:prstGeom>
          <a:noFill/>
        </p:spPr>
        <p:txBody>
          <a:bodyPr wrap="square">
            <a:spAutoFit/>
          </a:bodyPr>
          <a:lstStyle/>
          <a:p>
            <a:pPr algn="dist"/>
            <a:r>
              <a:rPr lang="zh-CN" altLang="en-US" sz="1400" b="1" dirty="0">
                <a:solidFill>
                  <a:srgbClr val="31743F"/>
                </a:solidFill>
                <a:cs typeface="+mn-ea"/>
                <a:sym typeface="+mn-lt"/>
              </a:rPr>
              <a:t>垃</a:t>
            </a:r>
            <a:r>
              <a:rPr lang="en-US" altLang="zh-CN" sz="1400" b="1" dirty="0">
                <a:solidFill>
                  <a:srgbClr val="31743F"/>
                </a:solidFill>
                <a:cs typeface="+mn-ea"/>
                <a:sym typeface="+mn-lt"/>
              </a:rPr>
              <a:t>/</a:t>
            </a:r>
            <a:r>
              <a:rPr lang="zh-CN" altLang="en-US" sz="1400" b="1" dirty="0">
                <a:solidFill>
                  <a:srgbClr val="31743F"/>
                </a:solidFill>
                <a:cs typeface="+mn-ea"/>
                <a:sym typeface="+mn-lt"/>
              </a:rPr>
              <a:t>圾</a:t>
            </a:r>
            <a:r>
              <a:rPr lang="en-US" altLang="zh-CN" sz="1400" b="1" dirty="0">
                <a:solidFill>
                  <a:srgbClr val="31743F"/>
                </a:solidFill>
                <a:cs typeface="+mn-ea"/>
                <a:sym typeface="+mn-lt"/>
              </a:rPr>
              <a:t>/</a:t>
            </a:r>
            <a:r>
              <a:rPr lang="zh-CN" altLang="en-US" sz="1400" b="1" dirty="0">
                <a:solidFill>
                  <a:srgbClr val="31743F"/>
                </a:solidFill>
                <a:cs typeface="+mn-ea"/>
                <a:sym typeface="+mn-lt"/>
              </a:rPr>
              <a:t>不</a:t>
            </a:r>
            <a:r>
              <a:rPr lang="en-US" altLang="zh-CN" sz="1400" b="1" dirty="0">
                <a:solidFill>
                  <a:srgbClr val="31743F"/>
                </a:solidFill>
                <a:cs typeface="+mn-ea"/>
                <a:sym typeface="+mn-lt"/>
              </a:rPr>
              <a:t>/</a:t>
            </a:r>
            <a:r>
              <a:rPr lang="zh-CN" altLang="en-US" sz="1400" b="1" dirty="0">
                <a:solidFill>
                  <a:srgbClr val="31743F"/>
                </a:solidFill>
                <a:cs typeface="+mn-ea"/>
                <a:sym typeface="+mn-lt"/>
              </a:rPr>
              <a:t>落</a:t>
            </a:r>
            <a:r>
              <a:rPr lang="en-US" altLang="zh-CN" sz="1400" b="1" dirty="0">
                <a:solidFill>
                  <a:srgbClr val="31743F"/>
                </a:solidFill>
                <a:cs typeface="+mn-ea"/>
                <a:sym typeface="+mn-lt"/>
              </a:rPr>
              <a:t>/</a:t>
            </a:r>
            <a:r>
              <a:rPr lang="zh-CN" altLang="en-US" sz="1400" b="1" dirty="0">
                <a:solidFill>
                  <a:srgbClr val="31743F"/>
                </a:solidFill>
                <a:cs typeface="+mn-ea"/>
                <a:sym typeface="+mn-lt"/>
              </a:rPr>
              <a:t>地</a:t>
            </a:r>
            <a:r>
              <a:rPr lang="en-US" altLang="zh-CN" sz="1400" b="1" dirty="0">
                <a:solidFill>
                  <a:srgbClr val="31743F"/>
                </a:solidFill>
                <a:cs typeface="+mn-ea"/>
                <a:sym typeface="+mn-lt"/>
              </a:rPr>
              <a:t>/</a:t>
            </a:r>
            <a:r>
              <a:rPr lang="zh-CN" altLang="en-US" sz="1400" b="1" dirty="0">
                <a:solidFill>
                  <a:srgbClr val="31743F"/>
                </a:solidFill>
                <a:cs typeface="+mn-ea"/>
                <a:sym typeface="+mn-lt"/>
              </a:rPr>
              <a:t>城</a:t>
            </a:r>
            <a:r>
              <a:rPr lang="en-US" altLang="zh-CN" sz="1400" b="1" dirty="0">
                <a:solidFill>
                  <a:srgbClr val="31743F"/>
                </a:solidFill>
                <a:cs typeface="+mn-ea"/>
                <a:sym typeface="+mn-lt"/>
              </a:rPr>
              <a:t>/</a:t>
            </a:r>
            <a:r>
              <a:rPr lang="zh-CN" altLang="en-US" sz="1400" b="1" dirty="0">
                <a:solidFill>
                  <a:srgbClr val="31743F"/>
                </a:solidFill>
                <a:cs typeface="+mn-ea"/>
                <a:sym typeface="+mn-lt"/>
              </a:rPr>
              <a:t>市</a:t>
            </a:r>
            <a:r>
              <a:rPr lang="en-US" altLang="zh-CN" sz="1400" b="1" dirty="0">
                <a:solidFill>
                  <a:srgbClr val="31743F"/>
                </a:solidFill>
                <a:cs typeface="+mn-ea"/>
                <a:sym typeface="+mn-lt"/>
              </a:rPr>
              <a:t>/</a:t>
            </a:r>
            <a:r>
              <a:rPr lang="zh-CN" altLang="en-US" sz="1400" b="1" dirty="0">
                <a:solidFill>
                  <a:srgbClr val="31743F"/>
                </a:solidFill>
                <a:cs typeface="+mn-ea"/>
                <a:sym typeface="+mn-lt"/>
              </a:rPr>
              <a:t>更</a:t>
            </a:r>
            <a:r>
              <a:rPr lang="en-US" altLang="zh-CN" sz="1400" b="1" dirty="0">
                <a:solidFill>
                  <a:srgbClr val="31743F"/>
                </a:solidFill>
                <a:cs typeface="+mn-ea"/>
                <a:sym typeface="+mn-lt"/>
              </a:rPr>
              <a:t>/</a:t>
            </a:r>
            <a:r>
              <a:rPr lang="zh-CN" altLang="en-US" sz="1400" b="1" dirty="0">
                <a:solidFill>
                  <a:srgbClr val="31743F"/>
                </a:solidFill>
                <a:cs typeface="+mn-ea"/>
                <a:sym typeface="+mn-lt"/>
              </a:rPr>
              <a:t>美</a:t>
            </a:r>
            <a:r>
              <a:rPr lang="en-US" altLang="zh-CN" sz="1400" b="1" dirty="0">
                <a:solidFill>
                  <a:srgbClr val="31743F"/>
                </a:solidFill>
                <a:cs typeface="+mn-ea"/>
                <a:sym typeface="+mn-lt"/>
              </a:rPr>
              <a:t>/</a:t>
            </a:r>
            <a:r>
              <a:rPr lang="zh-CN" altLang="en-US" sz="1400" b="1" dirty="0">
                <a:solidFill>
                  <a:srgbClr val="31743F"/>
                </a:solidFill>
                <a:cs typeface="+mn-ea"/>
                <a:sym typeface="+mn-lt"/>
              </a:rPr>
              <a:t>丽</a:t>
            </a:r>
            <a:endParaRPr lang="en-US" altLang="zh-CN" sz="1400" b="1" dirty="0">
              <a:solidFill>
                <a:srgbClr val="31743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grpSp>
        <p:nvGrpSpPr>
          <p:cNvPr id="21" name="组合 20"/>
          <p:cNvGrpSpPr/>
          <p:nvPr/>
        </p:nvGrpSpPr>
        <p:grpSpPr>
          <a:xfrm>
            <a:off x="1301522" y="982246"/>
            <a:ext cx="3321642" cy="2594791"/>
            <a:chOff x="762001" y="1953284"/>
            <a:chExt cx="3673985" cy="3432686"/>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1953284"/>
              <a:ext cx="3673985" cy="3432686"/>
            </a:xfrm>
            <a:prstGeom prst="rect">
              <a:avLst/>
            </a:prstGeom>
          </p:spPr>
        </p:pic>
        <p:sp>
          <p:nvSpPr>
            <p:cNvPr id="20" name="文本框 19"/>
            <p:cNvSpPr txBox="1"/>
            <p:nvPr/>
          </p:nvSpPr>
          <p:spPr>
            <a:xfrm>
              <a:off x="1412116" y="3033774"/>
              <a:ext cx="2373754" cy="1271703"/>
            </a:xfrm>
            <a:prstGeom prst="rect">
              <a:avLst/>
            </a:prstGeom>
            <a:noFill/>
            <a:ln>
              <a:noFill/>
            </a:ln>
          </p:spPr>
          <p:txBody>
            <a:bodyPr wrap="square" rtlCol="0" anchor="t">
              <a:spAutoFit/>
            </a:bodyPr>
            <a:lstStyle/>
            <a:p>
              <a:pPr algn="ctr">
                <a:lnSpc>
                  <a:spcPct val="150000"/>
                </a:lnSpc>
              </a:pPr>
              <a:r>
                <a:rPr lang="zh-CN" altLang="en-US" sz="2000" b="1" dirty="0">
                  <a:solidFill>
                    <a:srgbClr val="218B01"/>
                  </a:solidFill>
                  <a:cs typeface="+mn-ea"/>
                  <a:sym typeface="+mn-lt"/>
                </a:rPr>
                <a:t>资源返还</a:t>
              </a:r>
              <a:r>
                <a:rPr lang="zh-CN" altLang="zh-CN" sz="2000" b="1" dirty="0">
                  <a:solidFill>
                    <a:srgbClr val="218B01"/>
                  </a:solidFill>
                  <a:cs typeface="+mn-ea"/>
                  <a:sym typeface="+mn-lt"/>
                </a:rPr>
                <a:t>垃圾分类使垃圾资源化</a:t>
              </a:r>
            </a:p>
          </p:txBody>
        </p:sp>
      </p:grpSp>
      <p:sp>
        <p:nvSpPr>
          <p:cNvPr id="18" name="文本框 17"/>
          <p:cNvSpPr txBox="1"/>
          <p:nvPr/>
        </p:nvSpPr>
        <p:spPr>
          <a:xfrm>
            <a:off x="659758" y="3467781"/>
            <a:ext cx="4605171" cy="3046988"/>
          </a:xfrm>
          <a:prstGeom prst="rect">
            <a:avLst/>
          </a:prstGeom>
          <a:noFill/>
          <a:ln>
            <a:noFill/>
          </a:ln>
        </p:spPr>
        <p:txBody>
          <a:bodyPr wrap="square" rtlCol="0" anchor="t">
            <a:spAutoFit/>
          </a:bodyPr>
          <a:lstStyle/>
          <a:p>
            <a:pPr marL="285750" indent="-285750">
              <a:lnSpc>
                <a:spcPct val="150000"/>
              </a:lnSpc>
              <a:buFont typeface="Wingdings" panose="05000000000000000000" pitchFamily="2" charset="2"/>
              <a:buChar char="u"/>
            </a:pPr>
            <a:r>
              <a:rPr lang="zh-CN" altLang="zh-CN" sz="1600" dirty="0">
                <a:cs typeface="+mn-ea"/>
                <a:sym typeface="+mn-lt"/>
              </a:rPr>
              <a:t>在每天所丢弃的大量垃圾中，包含着丰富的可以重新利用的资源。</a:t>
            </a:r>
            <a:endParaRPr lang="en-US" altLang="zh-CN" sz="1600" dirty="0">
              <a:cs typeface="+mn-ea"/>
              <a:sym typeface="+mn-lt"/>
            </a:endParaRPr>
          </a:p>
          <a:p>
            <a:pPr marL="285750" indent="-285750">
              <a:lnSpc>
                <a:spcPct val="150000"/>
              </a:lnSpc>
              <a:buFont typeface="Wingdings" panose="05000000000000000000" pitchFamily="2" charset="2"/>
              <a:buChar char="u"/>
            </a:pPr>
            <a:r>
              <a:rPr lang="zh-CN" altLang="zh-CN" sz="1600" dirty="0">
                <a:cs typeface="+mn-ea"/>
                <a:sym typeface="+mn-lt"/>
              </a:rPr>
              <a:t>仅北京市一年垃圾中便蕴含着11亿的产值。对垃圾进行资源化分类回收利用，不仅节约了社会资源，将其中的有害物质分离出来，避免了填埋和焚烧之后形成跟严重的污染。</a:t>
            </a:r>
            <a:endParaRPr lang="en-US" altLang="zh-CN" sz="1600" dirty="0">
              <a:cs typeface="+mn-ea"/>
              <a:sym typeface="+mn-lt"/>
            </a:endParaRPr>
          </a:p>
          <a:p>
            <a:pPr marL="285750" indent="-285750">
              <a:lnSpc>
                <a:spcPct val="150000"/>
              </a:lnSpc>
              <a:buFont typeface="Wingdings" panose="05000000000000000000" pitchFamily="2" charset="2"/>
              <a:buChar char="u"/>
            </a:pPr>
            <a:r>
              <a:rPr lang="zh-CN" altLang="zh-CN" sz="1600" dirty="0">
                <a:cs typeface="+mn-ea"/>
                <a:sym typeface="+mn-lt"/>
              </a:rPr>
              <a:t> 因此，对垃圾进行分类回收处理是很有必要的。</a:t>
            </a:r>
          </a:p>
          <a:p>
            <a:pPr marL="285750" indent="-285750">
              <a:lnSpc>
                <a:spcPct val="150000"/>
              </a:lnSpc>
              <a:buFont typeface="Wingdings" panose="05000000000000000000" pitchFamily="2" charset="2"/>
              <a:buChar char="u"/>
            </a:pPr>
            <a:endParaRPr lang="zh-CN" altLang="en-US" sz="1600" dirty="0">
              <a:cs typeface="+mn-ea"/>
              <a:sym typeface="+mn-lt"/>
            </a:endParaRP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546" y="1659549"/>
            <a:ext cx="4647836" cy="46478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sp>
        <p:nvSpPr>
          <p:cNvPr id="19" name="文本框 18"/>
          <p:cNvSpPr txBox="1"/>
          <p:nvPr/>
        </p:nvSpPr>
        <p:spPr>
          <a:xfrm>
            <a:off x="301516" y="205523"/>
            <a:ext cx="6096000" cy="652486"/>
          </a:xfrm>
          <a:prstGeom prst="rect">
            <a:avLst/>
          </a:prstGeom>
          <a:noFill/>
        </p:spPr>
        <p:txBody>
          <a:bodyPr wrap="square">
            <a:spAutoFit/>
          </a:bodyPr>
          <a:lstStyle/>
          <a:p>
            <a:pPr>
              <a:lnSpc>
                <a:spcPct val="13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30000"/>
              </a:lnSpc>
            </a:pPr>
            <a:endParaRPr lang="en-US" altLang="zh-CN" sz="700" dirty="0">
              <a:solidFill>
                <a:srgbClr val="31743F"/>
              </a:solidFill>
              <a:cs typeface="+mn-ea"/>
              <a:sym typeface="+mn-lt"/>
            </a:endParaRPr>
          </a:p>
          <a:p>
            <a:pPr>
              <a:lnSpc>
                <a:spcPct val="130000"/>
              </a:lnSpc>
            </a:pPr>
            <a:r>
              <a:rPr lang="zh-CN" altLang="en-US" sz="700" dirty="0">
                <a:solidFill>
                  <a:srgbClr val="31743F"/>
                </a:solidFill>
                <a:cs typeface="+mn-ea"/>
                <a:sym typeface="+mn-lt"/>
              </a:rPr>
              <a:t>垃圾分一分     环保多一分</a:t>
            </a:r>
          </a:p>
          <a:p>
            <a:pPr>
              <a:lnSpc>
                <a:spcPct val="13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64917" y="454889"/>
            <a:ext cx="7486161" cy="5604610"/>
          </a:xfrm>
          <a:prstGeom prst="rect">
            <a:avLst/>
          </a:prstGeom>
        </p:spPr>
      </p:pic>
      <p:sp>
        <p:nvSpPr>
          <p:cNvPr id="42" name="文本框 41"/>
          <p:cNvSpPr txBox="1"/>
          <p:nvPr/>
        </p:nvSpPr>
        <p:spPr>
          <a:xfrm>
            <a:off x="2225345" y="3522440"/>
            <a:ext cx="5303215" cy="1027397"/>
          </a:xfrm>
          <a:prstGeom prst="rect">
            <a:avLst/>
          </a:prstGeom>
          <a:noFill/>
        </p:spPr>
        <p:txBody>
          <a:bodyPr wrap="square" rtlCol="0">
            <a:spAutoFit/>
          </a:bodyPr>
          <a:lstStyle>
            <a:defPPr>
              <a:defRPr lang="zh-CN"/>
            </a:defPPr>
            <a:lvl1pPr algn="ctr">
              <a:lnSpc>
                <a:spcPct val="90000"/>
              </a:lnSpc>
              <a:defRPr sz="8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dist">
              <a:defRPr/>
            </a:pPr>
            <a:r>
              <a:rPr lang="zh-CN" altLang="en-US" sz="6600" kern="0" dirty="0">
                <a:solidFill>
                  <a:srgbClr val="218B01"/>
                </a:solidFill>
                <a:latin typeface="+mn-lt"/>
                <a:ea typeface="+mn-ea"/>
                <a:sym typeface="+mn-lt"/>
              </a:rPr>
              <a:t>垃圾的分类</a:t>
            </a:r>
          </a:p>
        </p:txBody>
      </p:sp>
      <p:sp>
        <p:nvSpPr>
          <p:cNvPr id="43" name="文本框 42"/>
          <p:cNvSpPr txBox="1"/>
          <p:nvPr/>
        </p:nvSpPr>
        <p:spPr>
          <a:xfrm>
            <a:off x="749812" y="2428478"/>
            <a:ext cx="5980254" cy="942437"/>
          </a:xfrm>
          <a:prstGeom prst="rect">
            <a:avLst/>
          </a:prstGeom>
          <a:noFill/>
        </p:spPr>
        <p:txBody>
          <a:bodyPr wrap="square" rtlCol="0">
            <a:spAutoFit/>
          </a:bodyPr>
          <a:lstStyle>
            <a:defPPr>
              <a:defRPr lang="zh-CN"/>
            </a:defPPr>
            <a:lvl1pPr algn="ctr">
              <a:lnSpc>
                <a:spcPct val="90000"/>
              </a:lnSpc>
              <a:defRPr sz="6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r>
              <a:rPr lang="zh-CN" altLang="en-US" dirty="0">
                <a:solidFill>
                  <a:srgbClr val="218B01"/>
                </a:solidFill>
                <a:latin typeface="+mn-lt"/>
                <a:ea typeface="+mn-ea"/>
                <a:sym typeface="+mn-lt"/>
              </a:rPr>
              <a:t>第二章节</a:t>
            </a:r>
          </a:p>
        </p:txBody>
      </p:sp>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l="11627" t="22117" r="12735" b="19704"/>
          <a:stretch>
            <a:fillRect/>
          </a:stretch>
        </p:blipFill>
        <p:spPr>
          <a:xfrm>
            <a:off x="7002462" y="3165179"/>
            <a:ext cx="4586816" cy="352806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6" y="3825490"/>
            <a:ext cx="2221717" cy="2633260"/>
          </a:xfrm>
          <a:prstGeom prst="rect">
            <a:avLst/>
          </a:prstGeom>
        </p:spPr>
      </p:pic>
      <p:grpSp>
        <p:nvGrpSpPr>
          <p:cNvPr id="3" name="组合 2"/>
          <p:cNvGrpSpPr/>
          <p:nvPr/>
        </p:nvGrpSpPr>
        <p:grpSpPr>
          <a:xfrm>
            <a:off x="7085093" y="743149"/>
            <a:ext cx="2919794" cy="2006278"/>
            <a:chOff x="7085093" y="743149"/>
            <a:chExt cx="2919794" cy="2006278"/>
          </a:xfrm>
        </p:grpSpPr>
        <p:pic>
          <p:nvPicPr>
            <p:cNvPr id="48" name="图片 47"/>
            <p:cNvPicPr>
              <a:picLocks noChangeAspect="1"/>
            </p:cNvPicPr>
            <p:nvPr/>
          </p:nvPicPr>
          <p:blipFill rotWithShape="1">
            <a:blip r:embed="rId7"/>
            <a:srcRect l="73344" b="71667"/>
            <a:stretch>
              <a:fillRect/>
            </a:stretch>
          </p:blipFill>
          <p:spPr>
            <a:xfrm rot="20001525">
              <a:off x="8582366" y="1675378"/>
              <a:ext cx="1422521" cy="1074049"/>
            </a:xfrm>
            <a:prstGeom prst="rect">
              <a:avLst/>
            </a:prstGeom>
          </p:spPr>
        </p:pic>
        <p:pic>
          <p:nvPicPr>
            <p:cNvPr id="49" name="图片 48"/>
            <p:cNvPicPr>
              <a:picLocks noChangeAspect="1"/>
            </p:cNvPicPr>
            <p:nvPr/>
          </p:nvPicPr>
          <p:blipFill rotWithShape="1">
            <a:blip r:embed="rId7"/>
            <a:srcRect l="-4806" t="66815" r="78150" b="4852"/>
            <a:stretch>
              <a:fillRect/>
            </a:stretch>
          </p:blipFill>
          <p:spPr>
            <a:xfrm rot="19827660" flipH="1">
              <a:off x="7085093" y="743149"/>
              <a:ext cx="1332985" cy="10064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defRPr/>
            </a:pPr>
            <a:r>
              <a:rPr lang="zh-CN" altLang="en-US" sz="1600" kern="0" dirty="0">
                <a:solidFill>
                  <a:srgbClr val="218B01"/>
                </a:solidFill>
                <a:cs typeface="+mn-ea"/>
                <a:sym typeface="+mn-lt"/>
              </a:rPr>
              <a:t>垃圾的分类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6" name="矩形 5"/>
          <p:cNvSpPr/>
          <p:nvPr/>
        </p:nvSpPr>
        <p:spPr>
          <a:xfrm>
            <a:off x="907601" y="2057598"/>
            <a:ext cx="1816100" cy="457200"/>
          </a:xfrm>
          <a:prstGeom prst="rect">
            <a:avLst/>
          </a:prstGeom>
          <a:solidFill>
            <a:srgbClr val="218B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cs typeface="+mn-ea"/>
                <a:sym typeface="+mn-lt"/>
              </a:rPr>
              <a:t>废      纸</a:t>
            </a:r>
          </a:p>
        </p:txBody>
      </p:sp>
      <p:sp>
        <p:nvSpPr>
          <p:cNvPr id="8" name="矩形 7"/>
          <p:cNvSpPr/>
          <p:nvPr/>
        </p:nvSpPr>
        <p:spPr>
          <a:xfrm>
            <a:off x="2913194" y="2018214"/>
            <a:ext cx="8499444" cy="457200"/>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Wingdings" panose="05000000000000000000" pitchFamily="2" charset="2"/>
              <a:buChar char="p"/>
            </a:pPr>
            <a:r>
              <a:rPr lang="zh-CN" altLang="zh-CN" sz="1600" dirty="0">
                <a:cs typeface="+mn-ea"/>
                <a:sym typeface="+mn-lt"/>
              </a:rPr>
              <a:t>主要包括报纸、期刊、图书、各种包装纸、办公用纸、广告纸、纸盒等等</a:t>
            </a:r>
          </a:p>
        </p:txBody>
      </p:sp>
      <p:sp>
        <p:nvSpPr>
          <p:cNvPr id="10" name="矩形 9"/>
          <p:cNvSpPr/>
          <p:nvPr/>
        </p:nvSpPr>
        <p:spPr>
          <a:xfrm>
            <a:off x="907601" y="2829494"/>
            <a:ext cx="1816100" cy="457200"/>
          </a:xfrm>
          <a:prstGeom prst="rect">
            <a:avLst/>
          </a:prstGeom>
          <a:solidFill>
            <a:srgbClr val="218B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zh-CN" sz="2400" b="1" dirty="0">
                <a:solidFill>
                  <a:schemeClr val="bg1"/>
                </a:solidFill>
                <a:cs typeface="+mn-ea"/>
                <a:sym typeface="+mn-lt"/>
              </a:rPr>
              <a:t>塑       料</a:t>
            </a:r>
            <a:endParaRPr lang="zh-CN" altLang="en-US" sz="2400" dirty="0">
              <a:solidFill>
                <a:schemeClr val="bg1"/>
              </a:solidFill>
              <a:cs typeface="+mn-ea"/>
              <a:sym typeface="+mn-lt"/>
            </a:endParaRPr>
          </a:p>
        </p:txBody>
      </p:sp>
      <p:sp>
        <p:nvSpPr>
          <p:cNvPr id="11" name="矩形 10"/>
          <p:cNvSpPr/>
          <p:nvPr/>
        </p:nvSpPr>
        <p:spPr>
          <a:xfrm>
            <a:off x="2913193" y="2790374"/>
            <a:ext cx="8339301" cy="457200"/>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Wingdings" panose="05000000000000000000" pitchFamily="2" charset="2"/>
              <a:buChar char="p"/>
            </a:pPr>
            <a:r>
              <a:rPr lang="zh-CN" altLang="zh-CN" sz="1600" dirty="0">
                <a:cs typeface="+mn-ea"/>
                <a:sym typeface="+mn-lt"/>
              </a:rPr>
              <a:t>主要包括各种塑料袋、塑料包装物、一次性塑料餐盒和餐具、牙刷、杯子、矿泉水瓶等</a:t>
            </a:r>
          </a:p>
        </p:txBody>
      </p:sp>
      <p:sp>
        <p:nvSpPr>
          <p:cNvPr id="12" name="矩形 11"/>
          <p:cNvSpPr/>
          <p:nvPr/>
        </p:nvSpPr>
        <p:spPr>
          <a:xfrm>
            <a:off x="907601" y="3601390"/>
            <a:ext cx="1816100" cy="457200"/>
          </a:xfrm>
          <a:prstGeom prst="rect">
            <a:avLst/>
          </a:prstGeom>
          <a:solidFill>
            <a:srgbClr val="218B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zh-CN" sz="2400" b="1" dirty="0">
                <a:solidFill>
                  <a:schemeClr val="bg1"/>
                </a:solidFill>
                <a:cs typeface="+mn-ea"/>
                <a:sym typeface="+mn-lt"/>
              </a:rPr>
              <a:t>玻      璃</a:t>
            </a:r>
            <a:endParaRPr lang="zh-CN" altLang="en-US" sz="2400" dirty="0">
              <a:solidFill>
                <a:schemeClr val="bg1"/>
              </a:solidFill>
              <a:cs typeface="+mn-ea"/>
              <a:sym typeface="+mn-lt"/>
            </a:endParaRPr>
          </a:p>
        </p:txBody>
      </p:sp>
      <p:sp>
        <p:nvSpPr>
          <p:cNvPr id="13" name="矩形 12"/>
          <p:cNvSpPr/>
          <p:nvPr/>
        </p:nvSpPr>
        <p:spPr>
          <a:xfrm>
            <a:off x="907601" y="4373286"/>
            <a:ext cx="1816100" cy="457200"/>
          </a:xfrm>
          <a:prstGeom prst="rect">
            <a:avLst/>
          </a:prstGeom>
          <a:solidFill>
            <a:srgbClr val="218B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zh-CN" sz="2400" b="1" dirty="0">
                <a:solidFill>
                  <a:schemeClr val="bg1"/>
                </a:solidFill>
                <a:cs typeface="+mn-ea"/>
                <a:sym typeface="+mn-lt"/>
              </a:rPr>
              <a:t>金 属 物</a:t>
            </a:r>
            <a:endParaRPr lang="zh-CN" altLang="en-US" sz="2400" dirty="0">
              <a:solidFill>
                <a:schemeClr val="bg1"/>
              </a:solidFill>
              <a:cs typeface="+mn-ea"/>
              <a:sym typeface="+mn-lt"/>
            </a:endParaRPr>
          </a:p>
        </p:txBody>
      </p:sp>
      <p:sp>
        <p:nvSpPr>
          <p:cNvPr id="14" name="矩形 13"/>
          <p:cNvSpPr/>
          <p:nvPr/>
        </p:nvSpPr>
        <p:spPr>
          <a:xfrm>
            <a:off x="2375535" y="4373286"/>
            <a:ext cx="2743200" cy="457200"/>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rgbClr val="009DD9"/>
              </a:solidFill>
              <a:cs typeface="+mn-ea"/>
              <a:sym typeface="+mn-lt"/>
            </a:endParaRPr>
          </a:p>
        </p:txBody>
      </p:sp>
      <p:sp>
        <p:nvSpPr>
          <p:cNvPr id="16" name="矩形 15"/>
          <p:cNvSpPr/>
          <p:nvPr/>
        </p:nvSpPr>
        <p:spPr>
          <a:xfrm>
            <a:off x="907601" y="5162591"/>
            <a:ext cx="1816100" cy="457200"/>
          </a:xfrm>
          <a:prstGeom prst="rect">
            <a:avLst/>
          </a:prstGeom>
          <a:solidFill>
            <a:srgbClr val="218B0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cs typeface="+mn-ea"/>
                <a:sym typeface="+mn-lt"/>
              </a:rPr>
              <a:t>布     料</a:t>
            </a:r>
            <a:endParaRPr lang="zh-CN" altLang="en-US" sz="2400" dirty="0">
              <a:solidFill>
                <a:schemeClr val="bg1"/>
              </a:solidFill>
              <a:cs typeface="+mn-ea"/>
              <a:sym typeface="+mn-lt"/>
            </a:endParaRPr>
          </a:p>
        </p:txBody>
      </p:sp>
      <p:sp>
        <p:nvSpPr>
          <p:cNvPr id="17" name="矩形 16"/>
          <p:cNvSpPr/>
          <p:nvPr/>
        </p:nvSpPr>
        <p:spPr>
          <a:xfrm>
            <a:off x="2913194" y="5123364"/>
            <a:ext cx="4901733" cy="457200"/>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gn="l">
              <a:buFont typeface="Wingdings" panose="05000000000000000000" pitchFamily="2" charset="2"/>
              <a:buChar char="p"/>
            </a:pPr>
            <a:r>
              <a:rPr lang="en-US" altLang="zh-CN" sz="1600" dirty="0">
                <a:cs typeface="+mn-ea"/>
                <a:sym typeface="+mn-lt"/>
              </a:rPr>
              <a:t>  </a:t>
            </a:r>
            <a:r>
              <a:rPr lang="zh-CN" altLang="zh-CN" sz="1600" dirty="0">
                <a:cs typeface="+mn-ea"/>
                <a:sym typeface="+mn-lt"/>
              </a:rPr>
              <a:t>主要包括废弃衣服、桌布、洗脸巾、书包、鞋等</a:t>
            </a:r>
          </a:p>
        </p:txBody>
      </p:sp>
      <p:sp>
        <p:nvSpPr>
          <p:cNvPr id="18" name="TextBox 19"/>
          <p:cNvSpPr txBox="1"/>
          <p:nvPr/>
        </p:nvSpPr>
        <p:spPr>
          <a:xfrm>
            <a:off x="2913193" y="3652115"/>
            <a:ext cx="5745864" cy="338554"/>
          </a:xfrm>
          <a:prstGeom prst="rect">
            <a:avLst/>
          </a:prstGeom>
          <a:noFill/>
        </p:spPr>
        <p:txBody>
          <a:bodyPr wrap="square" rtlCol="0">
            <a:spAutoFit/>
          </a:bodyPr>
          <a:lstStyle/>
          <a:p>
            <a:pPr marL="285750" indent="-285750">
              <a:buFont typeface="Wingdings" panose="05000000000000000000" pitchFamily="2" charset="2"/>
              <a:buChar char="p"/>
            </a:pPr>
            <a:r>
              <a:rPr lang="zh-CN" altLang="zh-CN" sz="1600" dirty="0">
                <a:cs typeface="+mn-ea"/>
                <a:sym typeface="+mn-lt"/>
              </a:rPr>
              <a:t>主要包括各种玻璃瓶、碎玻璃片、镜子、灯泡、暖瓶等</a:t>
            </a:r>
          </a:p>
        </p:txBody>
      </p:sp>
      <p:sp>
        <p:nvSpPr>
          <p:cNvPr id="19" name="TextBox 22"/>
          <p:cNvSpPr txBox="1"/>
          <p:nvPr/>
        </p:nvSpPr>
        <p:spPr>
          <a:xfrm>
            <a:off x="2913193" y="4421230"/>
            <a:ext cx="3916902" cy="338554"/>
          </a:xfrm>
          <a:prstGeom prst="rect">
            <a:avLst/>
          </a:prstGeom>
          <a:noFill/>
        </p:spPr>
        <p:txBody>
          <a:bodyPr wrap="square" rtlCol="0">
            <a:spAutoFit/>
          </a:bodyPr>
          <a:lstStyle/>
          <a:p>
            <a:pPr marL="285750" indent="-285750">
              <a:buFont typeface="Wingdings" panose="05000000000000000000" pitchFamily="2" charset="2"/>
              <a:buChar char="p"/>
            </a:pPr>
            <a:r>
              <a:rPr lang="zh-CN" altLang="zh-CN" sz="1600" dirty="0">
                <a:cs typeface="+mn-ea"/>
                <a:sym typeface="+mn-lt"/>
              </a:rPr>
              <a:t>主要包括易拉罐、罐头盒等</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203" y="2987564"/>
            <a:ext cx="3205885" cy="32058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1+#ppt_w/2"/>
                                          </p:val>
                                        </p:tav>
                                        <p:tav tm="100000">
                                          <p:val>
                                            <p:strVal val="#ppt_x"/>
                                          </p:val>
                                        </p:tav>
                                      </p:tavLst>
                                    </p:anim>
                                    <p:anim calcmode="lin" valueType="num">
                                      <p:cBhvr additive="base">
                                        <p:cTn id="33" dur="1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1+#ppt_w/2"/>
                                          </p:val>
                                        </p:tav>
                                        <p:tav tm="100000">
                                          <p:val>
                                            <p:strVal val="#ppt_x"/>
                                          </p:val>
                                        </p:tav>
                                      </p:tavLst>
                                    </p:anim>
                                    <p:anim calcmode="lin" valueType="num">
                                      <p:cBhvr additive="base">
                                        <p:cTn id="38" dur="10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000" fill="hold"/>
                                        <p:tgtEl>
                                          <p:spTgt spid="19"/>
                                        </p:tgtEl>
                                        <p:attrNameLst>
                                          <p:attrName>ppt_x</p:attrName>
                                        </p:attrNameLst>
                                      </p:cBhvr>
                                      <p:tavLst>
                                        <p:tav tm="0">
                                          <p:val>
                                            <p:strVal val="1+#ppt_w/2"/>
                                          </p:val>
                                        </p:tav>
                                        <p:tav tm="100000">
                                          <p:val>
                                            <p:strVal val="#ppt_x"/>
                                          </p:val>
                                        </p:tav>
                                      </p:tavLst>
                                    </p:anim>
                                    <p:anim calcmode="lin" valueType="num">
                                      <p:cBhvr additive="base">
                                        <p:cTn id="43" dur="10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0" nodeType="afterEffect" nodePh="1">
                                  <p:stCondLst>
                                    <p:cond delay="0"/>
                                  </p:stCondLst>
                                  <p:endCondLst>
                                    <p:cond evt="begin" delay="0">
                                      <p:tn val="45"/>
                                    </p:cond>
                                  </p:end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1+#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1+#ppt_w/2"/>
                                          </p:val>
                                        </p:tav>
                                        <p:tav tm="100000">
                                          <p:val>
                                            <p:strVal val="#ppt_x"/>
                                          </p:val>
                                        </p:tav>
                                      </p:tavLst>
                                    </p:anim>
                                    <p:anim calcmode="lin" valueType="num">
                                      <p:cBhvr additive="base">
                                        <p:cTn id="53" dur="10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1+#ppt_w/2"/>
                                          </p:val>
                                        </p:tav>
                                        <p:tav tm="100000">
                                          <p:val>
                                            <p:strVal val="#ppt_x"/>
                                          </p:val>
                                        </p:tav>
                                      </p:tavLst>
                                    </p:anim>
                                    <p:anim calcmode="lin" valueType="num">
                                      <p:cBhvr additive="base">
                                        <p:cTn id="58" dur="10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1" grpId="0"/>
      <p:bldP spid="12" grpId="0" animBg="1"/>
      <p:bldP spid="13" grpId="0" animBg="1"/>
      <p:bldP spid="14" grpId="0"/>
      <p:bldP spid="16"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defRPr/>
            </a:pPr>
            <a:r>
              <a:rPr lang="zh-CN" altLang="en-US" sz="1600" kern="0" dirty="0">
                <a:solidFill>
                  <a:srgbClr val="218B01"/>
                </a:solidFill>
                <a:cs typeface="+mn-ea"/>
                <a:sym typeface="+mn-lt"/>
              </a:rPr>
              <a:t>垃圾的分类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14" name="文本框 13"/>
          <p:cNvSpPr txBox="1"/>
          <p:nvPr/>
        </p:nvSpPr>
        <p:spPr>
          <a:xfrm>
            <a:off x="1450606" y="2364452"/>
            <a:ext cx="462609" cy="2554545"/>
          </a:xfrm>
          <a:prstGeom prst="rect">
            <a:avLst/>
          </a:prstGeom>
          <a:noFill/>
        </p:spPr>
        <p:txBody>
          <a:bodyPr wrap="square">
            <a:spAutoFit/>
          </a:bodyPr>
          <a:lstStyle/>
          <a:p>
            <a:r>
              <a:rPr lang="zh-CN" altLang="en-US" sz="4000" b="1" dirty="0">
                <a:solidFill>
                  <a:srgbClr val="218B01"/>
                </a:solidFill>
                <a:cs typeface="+mn-ea"/>
                <a:sym typeface="+mn-lt"/>
              </a:rPr>
              <a:t>有害垃圾</a:t>
            </a:r>
            <a:endParaRPr lang="zh-CN" altLang="en-US" sz="4000" dirty="0">
              <a:solidFill>
                <a:srgbClr val="218B01"/>
              </a:solidFill>
              <a:cs typeface="+mn-ea"/>
              <a:sym typeface="+mn-lt"/>
            </a:endParaRPr>
          </a:p>
        </p:txBody>
      </p:sp>
      <p:grpSp>
        <p:nvGrpSpPr>
          <p:cNvPr id="4" name="组合 3"/>
          <p:cNvGrpSpPr/>
          <p:nvPr/>
        </p:nvGrpSpPr>
        <p:grpSpPr>
          <a:xfrm>
            <a:off x="3151962" y="1261365"/>
            <a:ext cx="6209208" cy="1935680"/>
            <a:chOff x="3151962" y="1261365"/>
            <a:chExt cx="6209208" cy="193568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l="10980" r="10980"/>
            <a:stretch>
              <a:fillRect/>
            </a:stretch>
          </p:blipFill>
          <p:spPr>
            <a:xfrm>
              <a:off x="3151962" y="1261365"/>
              <a:ext cx="1455420" cy="1715770"/>
            </a:xfrm>
            <a:prstGeom prst="roundRect">
              <a:avLst/>
            </a:prstGeom>
          </p:spPr>
        </p:pic>
        <p:sp>
          <p:nvSpPr>
            <p:cNvPr id="16" name="文本框 15"/>
            <p:cNvSpPr txBox="1"/>
            <p:nvPr/>
          </p:nvSpPr>
          <p:spPr>
            <a:xfrm>
              <a:off x="3266650" y="2827713"/>
              <a:ext cx="6094520" cy="369332"/>
            </a:xfrm>
            <a:prstGeom prst="rect">
              <a:avLst/>
            </a:prstGeom>
            <a:noFill/>
          </p:spPr>
          <p:txBody>
            <a:bodyPr wrap="square">
              <a:spAutoFit/>
            </a:bodyPr>
            <a:lstStyle/>
            <a:p>
              <a:r>
                <a:rPr lang="zh-CN" altLang="en-US" sz="1800" b="1" dirty="0">
                  <a:solidFill>
                    <a:srgbClr val="218B01"/>
                  </a:solidFill>
                  <a:cs typeface="+mn-ea"/>
                  <a:sym typeface="+mn-lt"/>
                </a:rPr>
                <a:t>过期药品</a:t>
              </a:r>
              <a:endParaRPr lang="zh-CN" altLang="en-US" sz="1800" dirty="0">
                <a:solidFill>
                  <a:srgbClr val="218B01"/>
                </a:solidFill>
                <a:cs typeface="+mn-ea"/>
                <a:sym typeface="+mn-lt"/>
              </a:endParaRPr>
            </a:p>
          </p:txBody>
        </p:sp>
      </p:grpSp>
      <p:grpSp>
        <p:nvGrpSpPr>
          <p:cNvPr id="5" name="组合 4"/>
          <p:cNvGrpSpPr/>
          <p:nvPr/>
        </p:nvGrpSpPr>
        <p:grpSpPr>
          <a:xfrm>
            <a:off x="5857697" y="1261365"/>
            <a:ext cx="6346686" cy="1942347"/>
            <a:chOff x="5857697" y="1261365"/>
            <a:chExt cx="6346686" cy="1942347"/>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l="8008" r="8008"/>
            <a:stretch>
              <a:fillRect/>
            </a:stretch>
          </p:blipFill>
          <p:spPr>
            <a:xfrm>
              <a:off x="5857697" y="1261365"/>
              <a:ext cx="1442085" cy="1716405"/>
            </a:xfrm>
            <a:prstGeom prst="roundRect">
              <a:avLst/>
            </a:prstGeom>
          </p:spPr>
        </p:pic>
        <p:sp>
          <p:nvSpPr>
            <p:cNvPr id="17" name="文本框 16"/>
            <p:cNvSpPr txBox="1"/>
            <p:nvPr/>
          </p:nvSpPr>
          <p:spPr>
            <a:xfrm>
              <a:off x="6109863" y="2834380"/>
              <a:ext cx="6094520" cy="369332"/>
            </a:xfrm>
            <a:prstGeom prst="rect">
              <a:avLst/>
            </a:prstGeom>
            <a:noFill/>
          </p:spPr>
          <p:txBody>
            <a:bodyPr wrap="square">
              <a:spAutoFit/>
            </a:bodyPr>
            <a:lstStyle/>
            <a:p>
              <a:r>
                <a:rPr lang="zh-CN" altLang="en-US" sz="1800" b="1" dirty="0">
                  <a:solidFill>
                    <a:srgbClr val="218B01"/>
                  </a:solidFill>
                  <a:cs typeface="+mn-ea"/>
                  <a:sym typeface="+mn-lt"/>
                </a:rPr>
                <a:t>过期药品</a:t>
              </a:r>
              <a:endParaRPr lang="zh-CN" altLang="en-US" sz="1800" dirty="0">
                <a:solidFill>
                  <a:srgbClr val="218B01"/>
                </a:solidFill>
                <a:cs typeface="+mn-ea"/>
                <a:sym typeface="+mn-lt"/>
              </a:endParaRPr>
            </a:p>
          </p:txBody>
        </p:sp>
      </p:grpSp>
      <p:grpSp>
        <p:nvGrpSpPr>
          <p:cNvPr id="22" name="组合 21"/>
          <p:cNvGrpSpPr/>
          <p:nvPr/>
        </p:nvGrpSpPr>
        <p:grpSpPr>
          <a:xfrm>
            <a:off x="8665845" y="1295974"/>
            <a:ext cx="6170117" cy="1901071"/>
            <a:chOff x="8665845" y="1295974"/>
            <a:chExt cx="6170117" cy="1901071"/>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l="9489" r="9489"/>
            <a:stretch>
              <a:fillRect/>
            </a:stretch>
          </p:blipFill>
          <p:spPr>
            <a:xfrm>
              <a:off x="8665845" y="1295974"/>
              <a:ext cx="1390650" cy="1716405"/>
            </a:xfrm>
            <a:prstGeom prst="roundRect">
              <a:avLst/>
            </a:prstGeom>
          </p:spPr>
        </p:pic>
        <p:sp>
          <p:nvSpPr>
            <p:cNvPr id="18" name="文本框 17"/>
            <p:cNvSpPr txBox="1"/>
            <p:nvPr/>
          </p:nvSpPr>
          <p:spPr>
            <a:xfrm>
              <a:off x="8741442" y="2827713"/>
              <a:ext cx="6094520" cy="369332"/>
            </a:xfrm>
            <a:prstGeom prst="rect">
              <a:avLst/>
            </a:prstGeom>
            <a:noFill/>
          </p:spPr>
          <p:txBody>
            <a:bodyPr wrap="square">
              <a:spAutoFit/>
            </a:bodyPr>
            <a:lstStyle/>
            <a:p>
              <a:r>
                <a:rPr lang="zh-CN" altLang="en-US" sz="1800" b="1" dirty="0">
                  <a:solidFill>
                    <a:srgbClr val="218B01"/>
                  </a:solidFill>
                  <a:cs typeface="+mn-ea"/>
                  <a:sym typeface="+mn-lt"/>
                </a:rPr>
                <a:t>过期药品</a:t>
              </a:r>
              <a:endParaRPr lang="zh-CN" altLang="en-US" sz="1800" dirty="0">
                <a:solidFill>
                  <a:srgbClr val="218B01"/>
                </a:solidFill>
                <a:cs typeface="+mn-ea"/>
                <a:sym typeface="+mn-lt"/>
              </a:endParaRPr>
            </a:p>
          </p:txBody>
        </p:sp>
      </p:grpSp>
      <p:grpSp>
        <p:nvGrpSpPr>
          <p:cNvPr id="25" name="组合 24"/>
          <p:cNvGrpSpPr/>
          <p:nvPr/>
        </p:nvGrpSpPr>
        <p:grpSpPr>
          <a:xfrm>
            <a:off x="8719820" y="3576417"/>
            <a:ext cx="6179502" cy="2014781"/>
            <a:chOff x="8719820" y="3576417"/>
            <a:chExt cx="6179502" cy="2014781"/>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rcRect l="9101" r="9101"/>
            <a:stretch>
              <a:fillRect/>
            </a:stretch>
          </p:blipFill>
          <p:spPr>
            <a:xfrm>
              <a:off x="8719820" y="3576417"/>
              <a:ext cx="1426845" cy="1744345"/>
            </a:xfrm>
            <a:prstGeom prst="roundRect">
              <a:avLst/>
            </a:prstGeom>
          </p:spPr>
        </p:pic>
        <p:sp>
          <p:nvSpPr>
            <p:cNvPr id="19" name="文本框 18"/>
            <p:cNvSpPr txBox="1"/>
            <p:nvPr/>
          </p:nvSpPr>
          <p:spPr>
            <a:xfrm>
              <a:off x="8804802" y="5221866"/>
              <a:ext cx="6094520" cy="369332"/>
            </a:xfrm>
            <a:prstGeom prst="rect">
              <a:avLst/>
            </a:prstGeom>
            <a:noFill/>
          </p:spPr>
          <p:txBody>
            <a:bodyPr wrap="square">
              <a:spAutoFit/>
            </a:bodyPr>
            <a:lstStyle/>
            <a:p>
              <a:r>
                <a:rPr lang="zh-CN" altLang="en-US" sz="1800" b="1" dirty="0">
                  <a:solidFill>
                    <a:srgbClr val="218B01"/>
                  </a:solidFill>
                  <a:cs typeface="+mn-ea"/>
                  <a:sym typeface="+mn-lt"/>
                </a:rPr>
                <a:t>废弃电池</a:t>
              </a:r>
              <a:endParaRPr lang="zh-CN" altLang="en-US" sz="1800" dirty="0">
                <a:solidFill>
                  <a:srgbClr val="218B01"/>
                </a:solidFill>
                <a:cs typeface="+mn-ea"/>
                <a:sym typeface="+mn-lt"/>
              </a:endParaRPr>
            </a:p>
          </p:txBody>
        </p:sp>
      </p:grpSp>
      <p:grpSp>
        <p:nvGrpSpPr>
          <p:cNvPr id="24" name="组合 23"/>
          <p:cNvGrpSpPr/>
          <p:nvPr/>
        </p:nvGrpSpPr>
        <p:grpSpPr>
          <a:xfrm>
            <a:off x="5859284" y="3545302"/>
            <a:ext cx="1526432" cy="2039177"/>
            <a:chOff x="5859284" y="3545302"/>
            <a:chExt cx="1526432" cy="2039177"/>
          </a:xfrm>
        </p:grpSpPr>
        <p:pic>
          <p:nvPicPr>
            <p:cNvPr id="12" name="图片 11"/>
            <p:cNvPicPr>
              <a:picLocks noChangeAspect="1"/>
            </p:cNvPicPr>
            <p:nvPr/>
          </p:nvPicPr>
          <p:blipFill>
            <a:blip r:embed="rId8">
              <a:extLst>
                <a:ext uri="{28A0092B-C50C-407E-A947-70E740481C1C}">
                  <a14:useLocalDpi xmlns:a14="http://schemas.microsoft.com/office/drawing/2010/main" val="0"/>
                </a:ext>
              </a:extLst>
            </a:blip>
            <a:srcRect l="4032" r="4032"/>
            <a:stretch>
              <a:fillRect/>
            </a:stretch>
          </p:blipFill>
          <p:spPr>
            <a:xfrm>
              <a:off x="5859284" y="3545302"/>
              <a:ext cx="1441450" cy="1775460"/>
            </a:xfrm>
            <a:prstGeom prst="roundRect">
              <a:avLst/>
            </a:prstGeom>
          </p:spPr>
        </p:pic>
        <p:sp>
          <p:nvSpPr>
            <p:cNvPr id="20" name="文本框 19"/>
            <p:cNvSpPr txBox="1"/>
            <p:nvPr/>
          </p:nvSpPr>
          <p:spPr>
            <a:xfrm>
              <a:off x="6105840" y="5215147"/>
              <a:ext cx="1279876" cy="369332"/>
            </a:xfrm>
            <a:prstGeom prst="rect">
              <a:avLst/>
            </a:prstGeom>
            <a:noFill/>
          </p:spPr>
          <p:txBody>
            <a:bodyPr wrap="square">
              <a:spAutoFit/>
            </a:bodyPr>
            <a:lstStyle/>
            <a:p>
              <a:r>
                <a:rPr lang="zh-CN" altLang="en-US" sz="1800" b="1" dirty="0">
                  <a:solidFill>
                    <a:srgbClr val="218B01"/>
                  </a:solidFill>
                  <a:cs typeface="+mn-ea"/>
                  <a:sym typeface="+mn-lt"/>
                </a:rPr>
                <a:t>油漆桶</a:t>
              </a:r>
              <a:endParaRPr lang="zh-CN" altLang="en-US" sz="1800" dirty="0">
                <a:solidFill>
                  <a:srgbClr val="218B01"/>
                </a:solidFill>
                <a:cs typeface="+mn-ea"/>
                <a:sym typeface="+mn-lt"/>
              </a:endParaRPr>
            </a:p>
          </p:txBody>
        </p:sp>
      </p:grpSp>
      <p:grpSp>
        <p:nvGrpSpPr>
          <p:cNvPr id="23" name="组合 22"/>
          <p:cNvGrpSpPr/>
          <p:nvPr/>
        </p:nvGrpSpPr>
        <p:grpSpPr>
          <a:xfrm>
            <a:off x="2943742" y="3654883"/>
            <a:ext cx="1803733" cy="1936315"/>
            <a:chOff x="2943742" y="3654883"/>
            <a:chExt cx="1803733" cy="1936315"/>
          </a:xfrm>
        </p:grpSpPr>
        <p:pic>
          <p:nvPicPr>
            <p:cNvPr id="11" name="图片 10"/>
            <p:cNvPicPr>
              <a:picLocks noChangeAspect="1"/>
            </p:cNvPicPr>
            <p:nvPr/>
          </p:nvPicPr>
          <p:blipFill rotWithShape="1">
            <a:blip r:embed="rId9" cstate="print">
              <a:extLst>
                <a:ext uri="{28A0092B-C50C-407E-A947-70E740481C1C}">
                  <a14:useLocalDpi xmlns:a14="http://schemas.microsoft.com/office/drawing/2010/main" val="0"/>
                </a:ext>
              </a:extLst>
            </a:blip>
            <a:srcRect l="-617" t="2094" r="617" b="2114"/>
            <a:stretch>
              <a:fillRect/>
            </a:stretch>
          </p:blipFill>
          <p:spPr>
            <a:xfrm rot="5400000">
              <a:off x="3308658" y="3289967"/>
              <a:ext cx="1073902" cy="1803733"/>
            </a:xfrm>
            <a:prstGeom prst="roundRect">
              <a:avLst/>
            </a:prstGeom>
          </p:spPr>
        </p:pic>
        <p:sp>
          <p:nvSpPr>
            <p:cNvPr id="21" name="文本框 20"/>
            <p:cNvSpPr txBox="1"/>
            <p:nvPr/>
          </p:nvSpPr>
          <p:spPr>
            <a:xfrm>
              <a:off x="3151962" y="5221866"/>
              <a:ext cx="1455420" cy="369332"/>
            </a:xfrm>
            <a:prstGeom prst="rect">
              <a:avLst/>
            </a:prstGeom>
            <a:noFill/>
          </p:spPr>
          <p:txBody>
            <a:bodyPr wrap="square">
              <a:spAutoFit/>
            </a:bodyPr>
            <a:lstStyle/>
            <a:p>
              <a:r>
                <a:rPr lang="zh-CN" altLang="en-US" sz="1800" b="1" dirty="0">
                  <a:solidFill>
                    <a:srgbClr val="218B01"/>
                  </a:solidFill>
                  <a:cs typeface="+mn-ea"/>
                  <a:sym typeface="+mn-lt"/>
                </a:rPr>
                <a:t>废弃灯泡</a:t>
              </a:r>
              <a:endParaRPr lang="zh-CN" altLang="en-US" sz="1800" dirty="0">
                <a:solidFill>
                  <a:srgbClr val="218B0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defRPr/>
            </a:pPr>
            <a:r>
              <a:rPr lang="zh-CN" altLang="en-US" sz="1600" kern="0" dirty="0">
                <a:solidFill>
                  <a:srgbClr val="218B01"/>
                </a:solidFill>
                <a:cs typeface="+mn-ea"/>
                <a:sym typeface="+mn-lt"/>
              </a:rPr>
              <a:t>垃圾的分类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14" name="文本框 13"/>
          <p:cNvSpPr txBox="1"/>
          <p:nvPr/>
        </p:nvSpPr>
        <p:spPr>
          <a:xfrm>
            <a:off x="10684248" y="2336944"/>
            <a:ext cx="462609" cy="2554545"/>
          </a:xfrm>
          <a:prstGeom prst="rect">
            <a:avLst/>
          </a:prstGeom>
          <a:noFill/>
        </p:spPr>
        <p:txBody>
          <a:bodyPr wrap="square">
            <a:spAutoFit/>
          </a:bodyPr>
          <a:lstStyle/>
          <a:p>
            <a:r>
              <a:rPr lang="zh-CN" altLang="en-US" sz="4000" b="1" dirty="0">
                <a:solidFill>
                  <a:srgbClr val="218B01"/>
                </a:solidFill>
                <a:cs typeface="+mn-ea"/>
                <a:sym typeface="+mn-lt"/>
              </a:rPr>
              <a:t>易腐垃圾</a:t>
            </a:r>
            <a:endParaRPr lang="zh-CN" altLang="en-US" sz="4000" dirty="0">
              <a:solidFill>
                <a:srgbClr val="218B01"/>
              </a:solidFill>
              <a:cs typeface="+mn-ea"/>
              <a:sym typeface="+mn-lt"/>
            </a:endParaRPr>
          </a:p>
        </p:txBody>
      </p:sp>
      <p:grpSp>
        <p:nvGrpSpPr>
          <p:cNvPr id="5" name="组合 4"/>
          <p:cNvGrpSpPr/>
          <p:nvPr/>
        </p:nvGrpSpPr>
        <p:grpSpPr>
          <a:xfrm>
            <a:off x="1045143" y="1811422"/>
            <a:ext cx="13149714" cy="4156591"/>
            <a:chOff x="1045143" y="1811422"/>
            <a:chExt cx="13149714" cy="4156591"/>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l="6460" r="6460"/>
            <a:stretch>
              <a:fillRect/>
            </a:stretch>
          </p:blipFill>
          <p:spPr>
            <a:xfrm>
              <a:off x="1169622" y="1831107"/>
              <a:ext cx="1536065" cy="1764665"/>
            </a:xfrm>
            <a:prstGeom prst="round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l="20283" r="20283"/>
            <a:stretch>
              <a:fillRect/>
            </a:stretch>
          </p:blipFill>
          <p:spPr>
            <a:xfrm>
              <a:off x="4802139" y="1811422"/>
              <a:ext cx="1565275" cy="1755775"/>
            </a:xfrm>
            <a:prstGeom prst="round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l="4921" r="4921"/>
            <a:stretch>
              <a:fillRect/>
            </a:stretch>
          </p:blipFill>
          <p:spPr>
            <a:xfrm>
              <a:off x="8434657" y="1811422"/>
              <a:ext cx="1565275" cy="1735455"/>
            </a:xfrm>
            <a:prstGeom prst="round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rcRect l="4866" r="4866"/>
            <a:stretch>
              <a:fillRect/>
            </a:stretch>
          </p:blipFill>
          <p:spPr>
            <a:xfrm>
              <a:off x="8508954" y="3999632"/>
              <a:ext cx="1584960" cy="1755140"/>
            </a:xfrm>
            <a:prstGeom prst="round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rcRect l="7014" r="7014"/>
            <a:stretch>
              <a:fillRect/>
            </a:stretch>
          </p:blipFill>
          <p:spPr>
            <a:xfrm>
              <a:off x="4802139" y="4009157"/>
              <a:ext cx="1526540" cy="1774190"/>
            </a:xfrm>
            <a:prstGeom prst="round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rcRect l="7226" r="7226"/>
            <a:stretch>
              <a:fillRect/>
            </a:stretch>
          </p:blipFill>
          <p:spPr>
            <a:xfrm>
              <a:off x="1134062" y="3999632"/>
              <a:ext cx="1526540" cy="1783715"/>
            </a:xfrm>
            <a:prstGeom prst="roundRect">
              <a:avLst/>
            </a:prstGeom>
          </p:spPr>
        </p:pic>
        <p:sp>
          <p:nvSpPr>
            <p:cNvPr id="16" name="文本框 15"/>
            <p:cNvSpPr txBox="1"/>
            <p:nvPr/>
          </p:nvSpPr>
          <p:spPr>
            <a:xfrm>
              <a:off x="1045143" y="3382531"/>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sp>
          <p:nvSpPr>
            <p:cNvPr id="17" name="文本框 16"/>
            <p:cNvSpPr txBox="1"/>
            <p:nvPr/>
          </p:nvSpPr>
          <p:spPr>
            <a:xfrm>
              <a:off x="1045143" y="5570106"/>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sp>
          <p:nvSpPr>
            <p:cNvPr id="18" name="文本框 17"/>
            <p:cNvSpPr txBox="1"/>
            <p:nvPr/>
          </p:nvSpPr>
          <p:spPr>
            <a:xfrm>
              <a:off x="4425263" y="3411106"/>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sp>
          <p:nvSpPr>
            <p:cNvPr id="19" name="文本框 18"/>
            <p:cNvSpPr txBox="1"/>
            <p:nvPr/>
          </p:nvSpPr>
          <p:spPr>
            <a:xfrm>
              <a:off x="4425263" y="5598681"/>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sp>
          <p:nvSpPr>
            <p:cNvPr id="20" name="文本框 19"/>
            <p:cNvSpPr txBox="1"/>
            <p:nvPr/>
          </p:nvSpPr>
          <p:spPr>
            <a:xfrm>
              <a:off x="8098857" y="3319904"/>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sp>
          <p:nvSpPr>
            <p:cNvPr id="21" name="文本框 20"/>
            <p:cNvSpPr txBox="1"/>
            <p:nvPr/>
          </p:nvSpPr>
          <p:spPr>
            <a:xfrm>
              <a:off x="8098857" y="5507479"/>
              <a:ext cx="6096000" cy="369332"/>
            </a:xfrm>
            <a:prstGeom prst="rect">
              <a:avLst/>
            </a:prstGeom>
            <a:noFill/>
          </p:spPr>
          <p:txBody>
            <a:bodyPr wrap="square">
              <a:spAutoFit/>
            </a:bodyPr>
            <a:lstStyle/>
            <a:p>
              <a:r>
                <a:rPr lang="zh-CN" altLang="en-US" sz="1800" b="1" dirty="0">
                  <a:solidFill>
                    <a:srgbClr val="218B01"/>
                  </a:solidFill>
                  <a:cs typeface="+mn-ea"/>
                  <a:sym typeface="+mn-lt"/>
                </a:rPr>
                <a:t>剩饭剩菜厨余垃圾</a:t>
              </a:r>
              <a:endParaRPr lang="zh-CN" altLang="en-US" sz="1800" dirty="0">
                <a:solidFill>
                  <a:srgbClr val="218B0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defRPr/>
            </a:pPr>
            <a:r>
              <a:rPr lang="zh-CN" altLang="en-US" sz="1600" kern="0" dirty="0">
                <a:solidFill>
                  <a:srgbClr val="218B01"/>
                </a:solidFill>
                <a:cs typeface="+mn-ea"/>
                <a:sym typeface="+mn-lt"/>
              </a:rPr>
              <a:t>垃圾的分类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3" name="文本框 2"/>
          <p:cNvSpPr txBox="1"/>
          <p:nvPr/>
        </p:nvSpPr>
        <p:spPr>
          <a:xfrm>
            <a:off x="1137920" y="2318321"/>
            <a:ext cx="4075925" cy="3170099"/>
          </a:xfrm>
          <a:prstGeom prst="rect">
            <a:avLst/>
          </a:prstGeom>
          <a:noFill/>
        </p:spPr>
        <p:txBody>
          <a:bodyPr wrap="square" rtlCol="0">
            <a:spAutoFit/>
          </a:bodyPr>
          <a:lstStyle/>
          <a:p>
            <a:pPr algn="just">
              <a:lnSpc>
                <a:spcPct val="200000"/>
              </a:lnSpc>
            </a:pPr>
            <a:r>
              <a:rPr lang="zh-CN" altLang="en-US" sz="2000" dirty="0">
                <a:cs typeface="+mn-ea"/>
                <a:sym typeface="+mn-lt"/>
              </a:rPr>
              <a:t>除上述三类外的垃圾，类别分辨不清的垃圾。常见的餐巾纸、卫生间用纸、尿不湿、薄型塑料袋、污染较重的纸张、灰土、大骨（如猪大骨）、贝壳、陶瓷碎片等。</a:t>
            </a:r>
          </a:p>
        </p:txBody>
      </p:sp>
      <p:sp>
        <p:nvSpPr>
          <p:cNvPr id="8" name="文本框 7"/>
          <p:cNvSpPr txBox="1"/>
          <p:nvPr/>
        </p:nvSpPr>
        <p:spPr>
          <a:xfrm>
            <a:off x="127882" y="1645655"/>
            <a:ext cx="6096000" cy="707886"/>
          </a:xfrm>
          <a:prstGeom prst="rect">
            <a:avLst/>
          </a:prstGeom>
          <a:noFill/>
        </p:spPr>
        <p:txBody>
          <a:bodyPr wrap="square">
            <a:spAutoFit/>
          </a:bodyPr>
          <a:lstStyle/>
          <a:p>
            <a:pPr algn="ctr">
              <a:defRPr/>
            </a:pPr>
            <a:r>
              <a:rPr lang="zh-CN" altLang="en-US" sz="4000" b="1" kern="0" dirty="0">
                <a:solidFill>
                  <a:srgbClr val="218B01"/>
                </a:solidFill>
                <a:cs typeface="+mn-ea"/>
                <a:sym typeface="+mn-lt"/>
              </a:rPr>
              <a:t>垃圾的分类</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431" y="879388"/>
            <a:ext cx="6329073" cy="63229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sp>
        <p:nvSpPr>
          <p:cNvPr id="19" name="文本框 18"/>
          <p:cNvSpPr txBox="1"/>
          <p:nvPr/>
        </p:nvSpPr>
        <p:spPr>
          <a:xfrm>
            <a:off x="301516" y="205523"/>
            <a:ext cx="6096000" cy="652486"/>
          </a:xfrm>
          <a:prstGeom prst="rect">
            <a:avLst/>
          </a:prstGeom>
          <a:noFill/>
        </p:spPr>
        <p:txBody>
          <a:bodyPr wrap="square">
            <a:spAutoFit/>
          </a:bodyPr>
          <a:lstStyle/>
          <a:p>
            <a:pPr>
              <a:lnSpc>
                <a:spcPct val="13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30000"/>
              </a:lnSpc>
            </a:pPr>
            <a:endParaRPr lang="en-US" altLang="zh-CN" sz="700" dirty="0">
              <a:solidFill>
                <a:srgbClr val="31743F"/>
              </a:solidFill>
              <a:cs typeface="+mn-ea"/>
              <a:sym typeface="+mn-lt"/>
            </a:endParaRPr>
          </a:p>
          <a:p>
            <a:pPr>
              <a:lnSpc>
                <a:spcPct val="130000"/>
              </a:lnSpc>
            </a:pPr>
            <a:r>
              <a:rPr lang="zh-CN" altLang="en-US" sz="700" dirty="0">
                <a:solidFill>
                  <a:srgbClr val="31743F"/>
                </a:solidFill>
                <a:cs typeface="+mn-ea"/>
                <a:sym typeface="+mn-lt"/>
              </a:rPr>
              <a:t>垃圾分一分     环保多一分</a:t>
            </a:r>
          </a:p>
          <a:p>
            <a:pPr>
              <a:lnSpc>
                <a:spcPct val="13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64917" y="454889"/>
            <a:ext cx="7486161" cy="5604610"/>
          </a:xfrm>
          <a:prstGeom prst="rect">
            <a:avLst/>
          </a:prstGeom>
        </p:spPr>
      </p:pic>
      <p:sp>
        <p:nvSpPr>
          <p:cNvPr id="42" name="文本框 41"/>
          <p:cNvSpPr txBox="1"/>
          <p:nvPr/>
        </p:nvSpPr>
        <p:spPr>
          <a:xfrm>
            <a:off x="2069047" y="3531830"/>
            <a:ext cx="6191731" cy="942437"/>
          </a:xfrm>
          <a:prstGeom prst="rect">
            <a:avLst/>
          </a:prstGeom>
          <a:noFill/>
        </p:spPr>
        <p:txBody>
          <a:bodyPr wrap="square" rtlCol="0">
            <a:spAutoFit/>
          </a:bodyPr>
          <a:lstStyle>
            <a:defPPr>
              <a:defRPr lang="zh-CN"/>
            </a:defPPr>
            <a:lvl1pPr algn="ctr">
              <a:lnSpc>
                <a:spcPct val="90000"/>
              </a:lnSpc>
              <a:defRPr sz="8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l">
              <a:defRPr/>
            </a:pPr>
            <a:r>
              <a:rPr lang="zh-CN" altLang="en-US" sz="6000" kern="0" dirty="0">
                <a:solidFill>
                  <a:srgbClr val="218B01"/>
                </a:solidFill>
                <a:latin typeface="+mn-lt"/>
                <a:ea typeface="+mn-ea"/>
                <a:sym typeface="+mn-lt"/>
              </a:rPr>
              <a:t>如何做好垃圾分类</a:t>
            </a:r>
          </a:p>
        </p:txBody>
      </p:sp>
      <p:sp>
        <p:nvSpPr>
          <p:cNvPr id="43" name="文本框 42"/>
          <p:cNvSpPr txBox="1"/>
          <p:nvPr/>
        </p:nvSpPr>
        <p:spPr>
          <a:xfrm>
            <a:off x="749812" y="2428478"/>
            <a:ext cx="5980254" cy="942437"/>
          </a:xfrm>
          <a:prstGeom prst="rect">
            <a:avLst/>
          </a:prstGeom>
          <a:noFill/>
        </p:spPr>
        <p:txBody>
          <a:bodyPr wrap="square" rtlCol="0">
            <a:spAutoFit/>
          </a:bodyPr>
          <a:lstStyle>
            <a:defPPr>
              <a:defRPr lang="zh-CN"/>
            </a:defPPr>
            <a:lvl1pPr algn="ctr">
              <a:lnSpc>
                <a:spcPct val="90000"/>
              </a:lnSpc>
              <a:defRPr sz="6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r>
              <a:rPr lang="zh-CN" altLang="en-US" dirty="0">
                <a:solidFill>
                  <a:srgbClr val="218B01"/>
                </a:solidFill>
                <a:latin typeface="+mn-lt"/>
                <a:ea typeface="+mn-ea"/>
                <a:sym typeface="+mn-lt"/>
              </a:rPr>
              <a:t>第三章节</a:t>
            </a:r>
          </a:p>
        </p:txBody>
      </p:sp>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l="11627" t="22117" r="12735" b="19704"/>
          <a:stretch>
            <a:fillRect/>
          </a:stretch>
        </p:blipFill>
        <p:spPr>
          <a:xfrm>
            <a:off x="7002462" y="3165179"/>
            <a:ext cx="4586816" cy="352806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6" y="3825490"/>
            <a:ext cx="2221717" cy="2633260"/>
          </a:xfrm>
          <a:prstGeom prst="rect">
            <a:avLst/>
          </a:prstGeom>
        </p:spPr>
      </p:pic>
      <p:grpSp>
        <p:nvGrpSpPr>
          <p:cNvPr id="3" name="组合 2"/>
          <p:cNvGrpSpPr/>
          <p:nvPr/>
        </p:nvGrpSpPr>
        <p:grpSpPr>
          <a:xfrm>
            <a:off x="7085093" y="743149"/>
            <a:ext cx="2919794" cy="2006278"/>
            <a:chOff x="7085093" y="743149"/>
            <a:chExt cx="2919794" cy="2006278"/>
          </a:xfrm>
        </p:grpSpPr>
        <p:pic>
          <p:nvPicPr>
            <p:cNvPr id="48" name="图片 47"/>
            <p:cNvPicPr>
              <a:picLocks noChangeAspect="1"/>
            </p:cNvPicPr>
            <p:nvPr/>
          </p:nvPicPr>
          <p:blipFill rotWithShape="1">
            <a:blip r:embed="rId7"/>
            <a:srcRect l="73344" b="71667"/>
            <a:stretch>
              <a:fillRect/>
            </a:stretch>
          </p:blipFill>
          <p:spPr>
            <a:xfrm rot="20001525">
              <a:off x="8582366" y="1675378"/>
              <a:ext cx="1422521" cy="1074049"/>
            </a:xfrm>
            <a:prstGeom prst="rect">
              <a:avLst/>
            </a:prstGeom>
          </p:spPr>
        </p:pic>
        <p:pic>
          <p:nvPicPr>
            <p:cNvPr id="49" name="图片 48"/>
            <p:cNvPicPr>
              <a:picLocks noChangeAspect="1"/>
            </p:cNvPicPr>
            <p:nvPr/>
          </p:nvPicPr>
          <p:blipFill rotWithShape="1">
            <a:blip r:embed="rId7"/>
            <a:srcRect l="-4806" t="66815" r="78150" b="4852"/>
            <a:stretch>
              <a:fillRect/>
            </a:stretch>
          </p:blipFill>
          <p:spPr>
            <a:xfrm rot="19827660" flipH="1">
              <a:off x="7085093" y="743149"/>
              <a:ext cx="1332985" cy="10064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kern="0" dirty="0">
                <a:solidFill>
                  <a:srgbClr val="218B01"/>
                </a:solidFill>
                <a:cs typeface="+mn-ea"/>
                <a:sym typeface="+mn-lt"/>
              </a:rPr>
              <a:t>如何做好垃圾分类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grpSp>
        <p:nvGrpSpPr>
          <p:cNvPr id="6" name="组合 5"/>
          <p:cNvGrpSpPr/>
          <p:nvPr/>
        </p:nvGrpSpPr>
        <p:grpSpPr>
          <a:xfrm>
            <a:off x="978551" y="3481122"/>
            <a:ext cx="4870866" cy="960263"/>
            <a:chOff x="1479384" y="3461944"/>
            <a:chExt cx="4870866" cy="960263"/>
          </a:xfrm>
        </p:grpSpPr>
        <p:sp>
          <p:nvSpPr>
            <p:cNvPr id="8" name="六边形 7"/>
            <p:cNvSpPr/>
            <p:nvPr/>
          </p:nvSpPr>
          <p:spPr>
            <a:xfrm rot="5400000">
              <a:off x="1430759" y="3510569"/>
              <a:ext cx="705053" cy="607803"/>
            </a:xfrm>
            <a:prstGeom prst="hexagon">
              <a:avLst/>
            </a:prstGeom>
            <a:solidFill>
              <a:srgbClr val="2AAF01"/>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0" name="Oval 12"/>
            <p:cNvSpPr/>
            <p:nvPr/>
          </p:nvSpPr>
          <p:spPr>
            <a:xfrm>
              <a:off x="1633634" y="3666471"/>
              <a:ext cx="299304" cy="295999"/>
            </a:xfrm>
            <a:custGeom>
              <a:avLst/>
              <a:gdLst>
                <a:gd name="connsiteX0" fmla="*/ 466437 w 600511"/>
                <a:gd name="connsiteY0" fmla="*/ 421770 h 593879"/>
                <a:gd name="connsiteX1" fmla="*/ 504684 w 600511"/>
                <a:gd name="connsiteY1" fmla="*/ 459981 h 593879"/>
                <a:gd name="connsiteX2" fmla="*/ 466437 w 600511"/>
                <a:gd name="connsiteY2" fmla="*/ 498192 h 593879"/>
                <a:gd name="connsiteX3" fmla="*/ 428190 w 600511"/>
                <a:gd name="connsiteY3" fmla="*/ 459981 h 593879"/>
                <a:gd name="connsiteX4" fmla="*/ 466437 w 600511"/>
                <a:gd name="connsiteY4" fmla="*/ 421770 h 593879"/>
                <a:gd name="connsiteX5" fmla="*/ 453390 w 600511"/>
                <a:gd name="connsiteY5" fmla="*/ 375066 h 593879"/>
                <a:gd name="connsiteX6" fmla="*/ 421127 w 600511"/>
                <a:gd name="connsiteY6" fmla="*/ 386990 h 593879"/>
                <a:gd name="connsiteX7" fmla="*/ 418868 w 600511"/>
                <a:gd name="connsiteY7" fmla="*/ 392146 h 593879"/>
                <a:gd name="connsiteX8" fmla="*/ 424031 w 600511"/>
                <a:gd name="connsiteY8" fmla="*/ 406325 h 593879"/>
                <a:gd name="connsiteX9" fmla="*/ 423385 w 600511"/>
                <a:gd name="connsiteY9" fmla="*/ 411481 h 593879"/>
                <a:gd name="connsiteX10" fmla="*/ 416287 w 600511"/>
                <a:gd name="connsiteY10" fmla="*/ 413737 h 593879"/>
                <a:gd name="connsiteX11" fmla="*/ 402414 w 600511"/>
                <a:gd name="connsiteY11" fmla="*/ 407292 h 593879"/>
                <a:gd name="connsiteX12" fmla="*/ 397252 w 600511"/>
                <a:gd name="connsiteY12" fmla="*/ 409226 h 593879"/>
                <a:gd name="connsiteX13" fmla="*/ 383056 w 600511"/>
                <a:gd name="connsiteY13" fmla="*/ 440485 h 593879"/>
                <a:gd name="connsiteX14" fmla="*/ 384669 w 600511"/>
                <a:gd name="connsiteY14" fmla="*/ 445318 h 593879"/>
                <a:gd name="connsiteX15" fmla="*/ 398542 w 600511"/>
                <a:gd name="connsiteY15" fmla="*/ 451764 h 593879"/>
                <a:gd name="connsiteX16" fmla="*/ 401769 w 600511"/>
                <a:gd name="connsiteY16" fmla="*/ 455953 h 593879"/>
                <a:gd name="connsiteX17" fmla="*/ 398220 w 600511"/>
                <a:gd name="connsiteY17" fmla="*/ 462720 h 593879"/>
                <a:gd name="connsiteX18" fmla="*/ 384024 w 600511"/>
                <a:gd name="connsiteY18" fmla="*/ 467876 h 593879"/>
                <a:gd name="connsiteX19" fmla="*/ 381766 w 600511"/>
                <a:gd name="connsiteY19" fmla="*/ 472710 h 593879"/>
                <a:gd name="connsiteX20" fmla="*/ 393380 w 600511"/>
                <a:gd name="connsiteY20" fmla="*/ 504936 h 593879"/>
                <a:gd name="connsiteX21" fmla="*/ 398542 w 600511"/>
                <a:gd name="connsiteY21" fmla="*/ 507192 h 593879"/>
                <a:gd name="connsiteX22" fmla="*/ 412738 w 600511"/>
                <a:gd name="connsiteY22" fmla="*/ 502036 h 593879"/>
                <a:gd name="connsiteX23" fmla="*/ 417900 w 600511"/>
                <a:gd name="connsiteY23" fmla="*/ 502680 h 593879"/>
                <a:gd name="connsiteX24" fmla="*/ 420159 w 600511"/>
                <a:gd name="connsiteY24" fmla="*/ 510092 h 593879"/>
                <a:gd name="connsiteX25" fmla="*/ 413706 w 600511"/>
                <a:gd name="connsiteY25" fmla="*/ 523949 h 593879"/>
                <a:gd name="connsiteX26" fmla="*/ 415642 w 600511"/>
                <a:gd name="connsiteY26" fmla="*/ 528783 h 593879"/>
                <a:gd name="connsiteX27" fmla="*/ 446937 w 600511"/>
                <a:gd name="connsiteY27" fmla="*/ 543285 h 593879"/>
                <a:gd name="connsiteX28" fmla="*/ 451777 w 600511"/>
                <a:gd name="connsiteY28" fmla="*/ 541351 h 593879"/>
                <a:gd name="connsiteX29" fmla="*/ 458230 w 600511"/>
                <a:gd name="connsiteY29" fmla="*/ 527494 h 593879"/>
                <a:gd name="connsiteX30" fmla="*/ 462424 w 600511"/>
                <a:gd name="connsiteY30" fmla="*/ 524272 h 593879"/>
                <a:gd name="connsiteX31" fmla="*/ 469199 w 600511"/>
                <a:gd name="connsiteY31" fmla="*/ 528139 h 593879"/>
                <a:gd name="connsiteX32" fmla="*/ 474361 w 600511"/>
                <a:gd name="connsiteY32" fmla="*/ 542318 h 593879"/>
                <a:gd name="connsiteX33" fmla="*/ 479201 w 600511"/>
                <a:gd name="connsiteY33" fmla="*/ 544574 h 593879"/>
                <a:gd name="connsiteX34" fmla="*/ 511464 w 600511"/>
                <a:gd name="connsiteY34" fmla="*/ 532650 h 593879"/>
                <a:gd name="connsiteX35" fmla="*/ 513723 w 600511"/>
                <a:gd name="connsiteY35" fmla="*/ 527816 h 593879"/>
                <a:gd name="connsiteX36" fmla="*/ 508560 w 600511"/>
                <a:gd name="connsiteY36" fmla="*/ 513315 h 593879"/>
                <a:gd name="connsiteX37" fmla="*/ 509206 w 600511"/>
                <a:gd name="connsiteY37" fmla="*/ 508159 h 593879"/>
                <a:gd name="connsiteX38" fmla="*/ 516626 w 600511"/>
                <a:gd name="connsiteY38" fmla="*/ 506225 h 593879"/>
                <a:gd name="connsiteX39" fmla="*/ 530500 w 600511"/>
                <a:gd name="connsiteY39" fmla="*/ 512348 h 593879"/>
                <a:gd name="connsiteX40" fmla="*/ 535339 w 600511"/>
                <a:gd name="connsiteY40" fmla="*/ 510737 h 593879"/>
                <a:gd name="connsiteX41" fmla="*/ 549858 w 600511"/>
                <a:gd name="connsiteY41" fmla="*/ 479478 h 593879"/>
                <a:gd name="connsiteX42" fmla="*/ 547922 w 600511"/>
                <a:gd name="connsiteY42" fmla="*/ 474322 h 593879"/>
                <a:gd name="connsiteX43" fmla="*/ 534049 w 600511"/>
                <a:gd name="connsiteY43" fmla="*/ 467876 h 593879"/>
                <a:gd name="connsiteX44" fmla="*/ 531145 w 600511"/>
                <a:gd name="connsiteY44" fmla="*/ 461109 h 593879"/>
                <a:gd name="connsiteX45" fmla="*/ 534694 w 600511"/>
                <a:gd name="connsiteY45" fmla="*/ 457242 h 593879"/>
                <a:gd name="connsiteX46" fmla="*/ 548890 w 600511"/>
                <a:gd name="connsiteY46" fmla="*/ 451764 h 593879"/>
                <a:gd name="connsiteX47" fmla="*/ 551148 w 600511"/>
                <a:gd name="connsiteY47" fmla="*/ 446930 h 593879"/>
                <a:gd name="connsiteX48" fmla="*/ 539211 w 600511"/>
                <a:gd name="connsiteY48" fmla="*/ 414704 h 593879"/>
                <a:gd name="connsiteX49" fmla="*/ 534371 w 600511"/>
                <a:gd name="connsiteY49" fmla="*/ 412448 h 593879"/>
                <a:gd name="connsiteX50" fmla="*/ 520175 w 600511"/>
                <a:gd name="connsiteY50" fmla="*/ 417604 h 593879"/>
                <a:gd name="connsiteX51" fmla="*/ 514691 w 600511"/>
                <a:gd name="connsiteY51" fmla="*/ 416960 h 593879"/>
                <a:gd name="connsiteX52" fmla="*/ 512755 w 600511"/>
                <a:gd name="connsiteY52" fmla="*/ 409548 h 593879"/>
                <a:gd name="connsiteX53" fmla="*/ 518885 w 600511"/>
                <a:gd name="connsiteY53" fmla="*/ 396013 h 593879"/>
                <a:gd name="connsiteX54" fmla="*/ 516949 w 600511"/>
                <a:gd name="connsiteY54" fmla="*/ 390857 h 593879"/>
                <a:gd name="connsiteX55" fmla="*/ 485976 w 600511"/>
                <a:gd name="connsiteY55" fmla="*/ 376355 h 593879"/>
                <a:gd name="connsiteX56" fmla="*/ 480814 w 600511"/>
                <a:gd name="connsiteY56" fmla="*/ 378289 h 593879"/>
                <a:gd name="connsiteX57" fmla="*/ 474361 w 600511"/>
                <a:gd name="connsiteY57" fmla="*/ 392146 h 593879"/>
                <a:gd name="connsiteX58" fmla="*/ 470167 w 600511"/>
                <a:gd name="connsiteY58" fmla="*/ 395368 h 593879"/>
                <a:gd name="connsiteX59" fmla="*/ 463714 w 600511"/>
                <a:gd name="connsiteY59" fmla="*/ 391824 h 593879"/>
                <a:gd name="connsiteX60" fmla="*/ 458230 w 600511"/>
                <a:gd name="connsiteY60" fmla="*/ 377322 h 593879"/>
                <a:gd name="connsiteX61" fmla="*/ 453390 w 600511"/>
                <a:gd name="connsiteY61" fmla="*/ 375066 h 593879"/>
                <a:gd name="connsiteX62" fmla="*/ 0 w 600511"/>
                <a:gd name="connsiteY62" fmla="*/ 372515 h 593879"/>
                <a:gd name="connsiteX63" fmla="*/ 233292 w 600511"/>
                <a:gd name="connsiteY63" fmla="*/ 465626 h 593879"/>
                <a:gd name="connsiteX64" fmla="*/ 305248 w 600511"/>
                <a:gd name="connsiteY64" fmla="*/ 461116 h 593879"/>
                <a:gd name="connsiteX65" fmla="*/ 332998 w 600511"/>
                <a:gd name="connsiteY65" fmla="*/ 549716 h 593879"/>
                <a:gd name="connsiteX66" fmla="*/ 233292 w 600511"/>
                <a:gd name="connsiteY66" fmla="*/ 558737 h 593879"/>
                <a:gd name="connsiteX67" fmla="*/ 0 w 600511"/>
                <a:gd name="connsiteY67" fmla="*/ 465626 h 593879"/>
                <a:gd name="connsiteX68" fmla="*/ 466295 w 600511"/>
                <a:gd name="connsiteY68" fmla="*/ 326083 h 593879"/>
                <a:gd name="connsiteX69" fmla="*/ 600511 w 600511"/>
                <a:gd name="connsiteY69" fmla="*/ 459820 h 593879"/>
                <a:gd name="connsiteX70" fmla="*/ 466295 w 600511"/>
                <a:gd name="connsiteY70" fmla="*/ 593879 h 593879"/>
                <a:gd name="connsiteX71" fmla="*/ 332080 w 600511"/>
                <a:gd name="connsiteY71" fmla="*/ 459820 h 593879"/>
                <a:gd name="connsiteX72" fmla="*/ 466295 w 600511"/>
                <a:gd name="connsiteY72" fmla="*/ 326083 h 593879"/>
                <a:gd name="connsiteX73" fmla="*/ 0 w 600511"/>
                <a:gd name="connsiteY73" fmla="*/ 232654 h 593879"/>
                <a:gd name="connsiteX74" fmla="*/ 233309 w 600511"/>
                <a:gd name="connsiteY74" fmla="*/ 326103 h 593879"/>
                <a:gd name="connsiteX75" fmla="*/ 466296 w 600511"/>
                <a:gd name="connsiteY75" fmla="*/ 232654 h 593879"/>
                <a:gd name="connsiteX76" fmla="*/ 466296 w 600511"/>
                <a:gd name="connsiteY76" fmla="*/ 299035 h 593879"/>
                <a:gd name="connsiteX77" fmla="*/ 312370 w 600511"/>
                <a:gd name="connsiteY77" fmla="*/ 413429 h 593879"/>
                <a:gd name="connsiteX78" fmla="*/ 233309 w 600511"/>
                <a:gd name="connsiteY78" fmla="*/ 419229 h 593879"/>
                <a:gd name="connsiteX79" fmla="*/ 0 w 600511"/>
                <a:gd name="connsiteY79" fmla="*/ 326103 h 593879"/>
                <a:gd name="connsiteX80" fmla="*/ 233309 w 600511"/>
                <a:gd name="connsiteY80" fmla="*/ 23200 h 593879"/>
                <a:gd name="connsiteX81" fmla="*/ 23234 w 600511"/>
                <a:gd name="connsiteY81" fmla="*/ 93123 h 593879"/>
                <a:gd name="connsiteX82" fmla="*/ 233309 w 600511"/>
                <a:gd name="connsiteY82" fmla="*/ 163046 h 593879"/>
                <a:gd name="connsiteX83" fmla="*/ 443062 w 600511"/>
                <a:gd name="connsiteY83" fmla="*/ 93123 h 593879"/>
                <a:gd name="connsiteX84" fmla="*/ 233309 w 600511"/>
                <a:gd name="connsiteY84" fmla="*/ 23200 h 593879"/>
                <a:gd name="connsiteX85" fmla="*/ 233309 w 600511"/>
                <a:gd name="connsiteY85" fmla="*/ 0 h 593879"/>
                <a:gd name="connsiteX86" fmla="*/ 466296 w 600511"/>
                <a:gd name="connsiteY86" fmla="*/ 93123 h 593879"/>
                <a:gd name="connsiteX87" fmla="*/ 466296 w 600511"/>
                <a:gd name="connsiteY87" fmla="*/ 186246 h 593879"/>
                <a:gd name="connsiteX88" fmla="*/ 233309 w 600511"/>
                <a:gd name="connsiteY88" fmla="*/ 279369 h 593879"/>
                <a:gd name="connsiteX89" fmla="*/ 0 w 600511"/>
                <a:gd name="connsiteY89" fmla="*/ 186246 h 593879"/>
                <a:gd name="connsiteX90" fmla="*/ 0 w 600511"/>
                <a:gd name="connsiteY90" fmla="*/ 93123 h 593879"/>
                <a:gd name="connsiteX91" fmla="*/ 233309 w 600511"/>
                <a:gd name="connsiteY91" fmla="*/ 0 h 5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0511" h="593879">
                  <a:moveTo>
                    <a:pt x="466437" y="421770"/>
                  </a:moveTo>
                  <a:cubicBezTo>
                    <a:pt x="487560" y="421770"/>
                    <a:pt x="504684" y="438878"/>
                    <a:pt x="504684" y="459981"/>
                  </a:cubicBezTo>
                  <a:cubicBezTo>
                    <a:pt x="504684" y="481084"/>
                    <a:pt x="487560" y="498192"/>
                    <a:pt x="466437" y="498192"/>
                  </a:cubicBezTo>
                  <a:cubicBezTo>
                    <a:pt x="445314" y="498192"/>
                    <a:pt x="428190" y="481084"/>
                    <a:pt x="428190" y="459981"/>
                  </a:cubicBezTo>
                  <a:cubicBezTo>
                    <a:pt x="428190" y="438878"/>
                    <a:pt x="445314" y="421770"/>
                    <a:pt x="466437" y="421770"/>
                  </a:cubicBezTo>
                  <a:close/>
                  <a:moveTo>
                    <a:pt x="453390" y="375066"/>
                  </a:moveTo>
                  <a:lnTo>
                    <a:pt x="421127" y="386990"/>
                  </a:lnTo>
                  <a:cubicBezTo>
                    <a:pt x="419191" y="387957"/>
                    <a:pt x="418223" y="389890"/>
                    <a:pt x="418868" y="392146"/>
                  </a:cubicBezTo>
                  <a:lnTo>
                    <a:pt x="424031" y="406325"/>
                  </a:lnTo>
                  <a:cubicBezTo>
                    <a:pt x="424998" y="408259"/>
                    <a:pt x="424676" y="410515"/>
                    <a:pt x="423385" y="411481"/>
                  </a:cubicBezTo>
                  <a:cubicBezTo>
                    <a:pt x="422417" y="412448"/>
                    <a:pt x="418223" y="414382"/>
                    <a:pt x="416287" y="413737"/>
                  </a:cubicBezTo>
                  <a:lnTo>
                    <a:pt x="402414" y="407292"/>
                  </a:lnTo>
                  <a:cubicBezTo>
                    <a:pt x="400478" y="406325"/>
                    <a:pt x="398220" y="407292"/>
                    <a:pt x="397252" y="409226"/>
                  </a:cubicBezTo>
                  <a:lnTo>
                    <a:pt x="383056" y="440485"/>
                  </a:lnTo>
                  <a:cubicBezTo>
                    <a:pt x="382088" y="442096"/>
                    <a:pt x="383056" y="444674"/>
                    <a:pt x="384669" y="445318"/>
                  </a:cubicBezTo>
                  <a:lnTo>
                    <a:pt x="398542" y="451764"/>
                  </a:lnTo>
                  <a:cubicBezTo>
                    <a:pt x="400478" y="452730"/>
                    <a:pt x="402091" y="454664"/>
                    <a:pt x="401769" y="455953"/>
                  </a:cubicBezTo>
                  <a:cubicBezTo>
                    <a:pt x="401769" y="457564"/>
                    <a:pt x="400156" y="462076"/>
                    <a:pt x="398220" y="462720"/>
                  </a:cubicBezTo>
                  <a:lnTo>
                    <a:pt x="384024" y="467876"/>
                  </a:lnTo>
                  <a:cubicBezTo>
                    <a:pt x="382088" y="468521"/>
                    <a:pt x="381120" y="470777"/>
                    <a:pt x="381766" y="472710"/>
                  </a:cubicBezTo>
                  <a:lnTo>
                    <a:pt x="393380" y="504936"/>
                  </a:lnTo>
                  <a:cubicBezTo>
                    <a:pt x="394348" y="506870"/>
                    <a:pt x="396607" y="507836"/>
                    <a:pt x="398542" y="507192"/>
                  </a:cubicBezTo>
                  <a:lnTo>
                    <a:pt x="412738" y="502036"/>
                  </a:lnTo>
                  <a:cubicBezTo>
                    <a:pt x="414674" y="501391"/>
                    <a:pt x="417255" y="501713"/>
                    <a:pt x="417900" y="502680"/>
                  </a:cubicBezTo>
                  <a:cubicBezTo>
                    <a:pt x="418868" y="503969"/>
                    <a:pt x="421127" y="508159"/>
                    <a:pt x="420159" y="510092"/>
                  </a:cubicBezTo>
                  <a:lnTo>
                    <a:pt x="413706" y="523949"/>
                  </a:lnTo>
                  <a:cubicBezTo>
                    <a:pt x="412738" y="525561"/>
                    <a:pt x="413706" y="527816"/>
                    <a:pt x="415642" y="528783"/>
                  </a:cubicBezTo>
                  <a:lnTo>
                    <a:pt x="446937" y="543285"/>
                  </a:lnTo>
                  <a:cubicBezTo>
                    <a:pt x="448873" y="544251"/>
                    <a:pt x="451132" y="543285"/>
                    <a:pt x="451777" y="541351"/>
                  </a:cubicBezTo>
                  <a:lnTo>
                    <a:pt x="458230" y="527494"/>
                  </a:lnTo>
                  <a:cubicBezTo>
                    <a:pt x="459198" y="525561"/>
                    <a:pt x="461133" y="524272"/>
                    <a:pt x="462424" y="524272"/>
                  </a:cubicBezTo>
                  <a:cubicBezTo>
                    <a:pt x="464037" y="524272"/>
                    <a:pt x="468554" y="525883"/>
                    <a:pt x="469199" y="528139"/>
                  </a:cubicBezTo>
                  <a:lnTo>
                    <a:pt x="474361" y="542318"/>
                  </a:lnTo>
                  <a:cubicBezTo>
                    <a:pt x="475007" y="544251"/>
                    <a:pt x="477265" y="545218"/>
                    <a:pt x="479201" y="544574"/>
                  </a:cubicBezTo>
                  <a:lnTo>
                    <a:pt x="511464" y="532650"/>
                  </a:lnTo>
                  <a:cubicBezTo>
                    <a:pt x="513400" y="532006"/>
                    <a:pt x="514368" y="529750"/>
                    <a:pt x="513723" y="527816"/>
                  </a:cubicBezTo>
                  <a:lnTo>
                    <a:pt x="508560" y="513315"/>
                  </a:lnTo>
                  <a:cubicBezTo>
                    <a:pt x="507915" y="511381"/>
                    <a:pt x="508238" y="509125"/>
                    <a:pt x="509206" y="508159"/>
                  </a:cubicBezTo>
                  <a:cubicBezTo>
                    <a:pt x="510496" y="507192"/>
                    <a:pt x="514691" y="505258"/>
                    <a:pt x="516626" y="506225"/>
                  </a:cubicBezTo>
                  <a:lnTo>
                    <a:pt x="530500" y="512348"/>
                  </a:lnTo>
                  <a:cubicBezTo>
                    <a:pt x="532435" y="513315"/>
                    <a:pt x="534694" y="512348"/>
                    <a:pt x="535339" y="510737"/>
                  </a:cubicBezTo>
                  <a:lnTo>
                    <a:pt x="549858" y="479478"/>
                  </a:lnTo>
                  <a:cubicBezTo>
                    <a:pt x="550825" y="477544"/>
                    <a:pt x="549858" y="475288"/>
                    <a:pt x="547922" y="474322"/>
                  </a:cubicBezTo>
                  <a:lnTo>
                    <a:pt x="534049" y="467876"/>
                  </a:lnTo>
                  <a:cubicBezTo>
                    <a:pt x="532113" y="467232"/>
                    <a:pt x="531145" y="462398"/>
                    <a:pt x="531145" y="461109"/>
                  </a:cubicBezTo>
                  <a:cubicBezTo>
                    <a:pt x="531145" y="459498"/>
                    <a:pt x="532435" y="457886"/>
                    <a:pt x="534694" y="457242"/>
                  </a:cubicBezTo>
                  <a:lnTo>
                    <a:pt x="548890" y="451764"/>
                  </a:lnTo>
                  <a:cubicBezTo>
                    <a:pt x="550825" y="451119"/>
                    <a:pt x="551793" y="448863"/>
                    <a:pt x="551148" y="446930"/>
                  </a:cubicBezTo>
                  <a:lnTo>
                    <a:pt x="539211" y="414704"/>
                  </a:lnTo>
                  <a:cubicBezTo>
                    <a:pt x="538565" y="412770"/>
                    <a:pt x="536307" y="411804"/>
                    <a:pt x="534371" y="412448"/>
                  </a:cubicBezTo>
                  <a:lnTo>
                    <a:pt x="520175" y="417604"/>
                  </a:lnTo>
                  <a:cubicBezTo>
                    <a:pt x="517917" y="418571"/>
                    <a:pt x="515658" y="418249"/>
                    <a:pt x="514691" y="416960"/>
                  </a:cubicBezTo>
                  <a:cubicBezTo>
                    <a:pt x="513723" y="415993"/>
                    <a:pt x="511787" y="411481"/>
                    <a:pt x="512755" y="409548"/>
                  </a:cubicBezTo>
                  <a:lnTo>
                    <a:pt x="518885" y="396013"/>
                  </a:lnTo>
                  <a:cubicBezTo>
                    <a:pt x="519853" y="394079"/>
                    <a:pt x="518885" y="391824"/>
                    <a:pt x="516949" y="390857"/>
                  </a:cubicBezTo>
                  <a:lnTo>
                    <a:pt x="485976" y="376355"/>
                  </a:lnTo>
                  <a:cubicBezTo>
                    <a:pt x="484040" y="375711"/>
                    <a:pt x="481782" y="376355"/>
                    <a:pt x="480814" y="378289"/>
                  </a:cubicBezTo>
                  <a:lnTo>
                    <a:pt x="474361" y="392146"/>
                  </a:lnTo>
                  <a:cubicBezTo>
                    <a:pt x="473716" y="394079"/>
                    <a:pt x="471780" y="395691"/>
                    <a:pt x="470167" y="395368"/>
                  </a:cubicBezTo>
                  <a:cubicBezTo>
                    <a:pt x="468877" y="395368"/>
                    <a:pt x="464360" y="393757"/>
                    <a:pt x="463714" y="391824"/>
                  </a:cubicBezTo>
                  <a:lnTo>
                    <a:pt x="458230" y="377322"/>
                  </a:lnTo>
                  <a:cubicBezTo>
                    <a:pt x="457584" y="375389"/>
                    <a:pt x="455326" y="374422"/>
                    <a:pt x="453390" y="375066"/>
                  </a:cubicBezTo>
                  <a:close/>
                  <a:moveTo>
                    <a:pt x="0" y="372515"/>
                  </a:moveTo>
                  <a:cubicBezTo>
                    <a:pt x="0" y="424064"/>
                    <a:pt x="104223" y="465626"/>
                    <a:pt x="233292" y="465626"/>
                  </a:cubicBezTo>
                  <a:cubicBezTo>
                    <a:pt x="258461" y="465626"/>
                    <a:pt x="282661" y="464015"/>
                    <a:pt x="305248" y="461116"/>
                  </a:cubicBezTo>
                  <a:cubicBezTo>
                    <a:pt x="305571" y="493978"/>
                    <a:pt x="315574" y="524264"/>
                    <a:pt x="332998" y="549716"/>
                  </a:cubicBezTo>
                  <a:cubicBezTo>
                    <a:pt x="302667" y="555515"/>
                    <a:pt x="268786" y="558737"/>
                    <a:pt x="233292" y="558737"/>
                  </a:cubicBezTo>
                  <a:cubicBezTo>
                    <a:pt x="104546" y="558737"/>
                    <a:pt x="0" y="517175"/>
                    <a:pt x="0" y="465626"/>
                  </a:cubicBezTo>
                  <a:close/>
                  <a:moveTo>
                    <a:pt x="466295" y="326083"/>
                  </a:moveTo>
                  <a:cubicBezTo>
                    <a:pt x="540501" y="326083"/>
                    <a:pt x="600511" y="386023"/>
                    <a:pt x="600511" y="459820"/>
                  </a:cubicBezTo>
                  <a:cubicBezTo>
                    <a:pt x="600511" y="533939"/>
                    <a:pt x="540501" y="593879"/>
                    <a:pt x="466295" y="593879"/>
                  </a:cubicBezTo>
                  <a:cubicBezTo>
                    <a:pt x="392412" y="593879"/>
                    <a:pt x="332080" y="533939"/>
                    <a:pt x="332080" y="459820"/>
                  </a:cubicBezTo>
                  <a:cubicBezTo>
                    <a:pt x="332080" y="386023"/>
                    <a:pt x="392412" y="326083"/>
                    <a:pt x="466295" y="326083"/>
                  </a:cubicBezTo>
                  <a:close/>
                  <a:moveTo>
                    <a:pt x="0" y="232654"/>
                  </a:moveTo>
                  <a:cubicBezTo>
                    <a:pt x="0" y="284212"/>
                    <a:pt x="104554" y="326103"/>
                    <a:pt x="233309" y="326103"/>
                  </a:cubicBezTo>
                  <a:cubicBezTo>
                    <a:pt x="362065" y="326103"/>
                    <a:pt x="466296" y="284212"/>
                    <a:pt x="466296" y="232654"/>
                  </a:cubicBezTo>
                  <a:lnTo>
                    <a:pt x="466296" y="299035"/>
                  </a:lnTo>
                  <a:cubicBezTo>
                    <a:pt x="393689" y="299035"/>
                    <a:pt x="332377" y="347370"/>
                    <a:pt x="312370" y="413429"/>
                  </a:cubicBezTo>
                  <a:cubicBezTo>
                    <a:pt x="287522" y="416973"/>
                    <a:pt x="261061" y="419229"/>
                    <a:pt x="233309" y="419229"/>
                  </a:cubicBezTo>
                  <a:cubicBezTo>
                    <a:pt x="104231" y="419229"/>
                    <a:pt x="0" y="377338"/>
                    <a:pt x="0" y="326103"/>
                  </a:cubicBezTo>
                  <a:close/>
                  <a:moveTo>
                    <a:pt x="233309" y="23200"/>
                  </a:moveTo>
                  <a:cubicBezTo>
                    <a:pt x="105199" y="23200"/>
                    <a:pt x="23234" y="64445"/>
                    <a:pt x="23234" y="93123"/>
                  </a:cubicBezTo>
                  <a:cubicBezTo>
                    <a:pt x="23234" y="121479"/>
                    <a:pt x="105199" y="163046"/>
                    <a:pt x="233309" y="163046"/>
                  </a:cubicBezTo>
                  <a:cubicBezTo>
                    <a:pt x="361420" y="163046"/>
                    <a:pt x="443062" y="121479"/>
                    <a:pt x="443062" y="93123"/>
                  </a:cubicBezTo>
                  <a:cubicBezTo>
                    <a:pt x="443062" y="64445"/>
                    <a:pt x="361420" y="23200"/>
                    <a:pt x="233309" y="23200"/>
                  </a:cubicBezTo>
                  <a:close/>
                  <a:moveTo>
                    <a:pt x="233309" y="0"/>
                  </a:moveTo>
                  <a:cubicBezTo>
                    <a:pt x="362065" y="0"/>
                    <a:pt x="466296" y="41567"/>
                    <a:pt x="466296" y="93123"/>
                  </a:cubicBezTo>
                  <a:lnTo>
                    <a:pt x="466296" y="186246"/>
                  </a:lnTo>
                  <a:cubicBezTo>
                    <a:pt x="466296" y="237802"/>
                    <a:pt x="362065" y="279369"/>
                    <a:pt x="233309" y="279369"/>
                  </a:cubicBezTo>
                  <a:cubicBezTo>
                    <a:pt x="104231" y="279369"/>
                    <a:pt x="0" y="237802"/>
                    <a:pt x="0" y="186246"/>
                  </a:cubicBezTo>
                  <a:lnTo>
                    <a:pt x="0" y="93123"/>
                  </a:lnTo>
                  <a:cubicBezTo>
                    <a:pt x="0" y="41567"/>
                    <a:pt x="104554" y="0"/>
                    <a:pt x="2333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solidFill>
                  <a:schemeClr val="tx1"/>
                </a:solidFill>
                <a:cs typeface="+mn-ea"/>
                <a:sym typeface="+mn-lt"/>
              </a:endParaRPr>
            </a:p>
          </p:txBody>
        </p:sp>
        <p:sp>
          <p:nvSpPr>
            <p:cNvPr id="11" name="TextBox 33"/>
            <p:cNvSpPr txBox="1"/>
            <p:nvPr/>
          </p:nvSpPr>
          <p:spPr>
            <a:xfrm>
              <a:off x="2274194" y="3461944"/>
              <a:ext cx="4076056" cy="960263"/>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30000"/>
                </a:lnSpc>
              </a:pPr>
              <a:r>
                <a:rPr lang="zh-CN" altLang="en-US" sz="1600" dirty="0">
                  <a:solidFill>
                    <a:schemeClr val="tx1"/>
                  </a:solidFill>
                  <a:latin typeface="+mn-lt"/>
                  <a:ea typeface="+mn-ea"/>
                  <a:cs typeface="+mn-ea"/>
                  <a:sym typeface="+mn-lt"/>
                </a:rPr>
                <a:t>当你就餐时</a:t>
              </a:r>
              <a:r>
                <a:rPr lang="zh-CN" altLang="zh-CN" sz="1600" dirty="0">
                  <a:solidFill>
                    <a:schemeClr val="tx1"/>
                  </a:solidFill>
                  <a:latin typeface="+mn-lt"/>
                  <a:ea typeface="+mn-ea"/>
                  <a:cs typeface="+mn-ea"/>
                  <a:sym typeface="+mn-lt"/>
                </a:rPr>
                <a:t>多一点节俭，少一点铺张浪费；减少或不使用一次性用品；</a:t>
              </a:r>
              <a:r>
                <a:rPr lang="zh-CN" altLang="en-US" sz="1600" dirty="0">
                  <a:solidFill>
                    <a:schemeClr val="tx1"/>
                  </a:solidFill>
                  <a:latin typeface="+mn-lt"/>
                  <a:ea typeface="+mn-ea"/>
                  <a:cs typeface="+mn-ea"/>
                  <a:sym typeface="+mn-lt"/>
                </a:rPr>
                <a:t>请带上一个饭盒，不要用泡沫饭盒来盛餐。</a:t>
              </a:r>
              <a:endParaRPr lang="en-US" altLang="zh-CN" sz="1600" dirty="0">
                <a:solidFill>
                  <a:schemeClr val="tx1"/>
                </a:solidFill>
                <a:latin typeface="+mn-lt"/>
                <a:ea typeface="+mn-ea"/>
                <a:cs typeface="+mn-ea"/>
                <a:sym typeface="+mn-lt"/>
              </a:endParaRPr>
            </a:p>
          </p:txBody>
        </p:sp>
      </p:grpSp>
      <p:grpSp>
        <p:nvGrpSpPr>
          <p:cNvPr id="13" name="组合 12"/>
          <p:cNvGrpSpPr/>
          <p:nvPr/>
        </p:nvGrpSpPr>
        <p:grpSpPr>
          <a:xfrm>
            <a:off x="978551" y="4806648"/>
            <a:ext cx="4870866" cy="1280351"/>
            <a:chOff x="1479384" y="4787470"/>
            <a:chExt cx="4870866" cy="1280351"/>
          </a:xfrm>
        </p:grpSpPr>
        <p:sp>
          <p:nvSpPr>
            <p:cNvPr id="14" name="六边形 13"/>
            <p:cNvSpPr/>
            <p:nvPr/>
          </p:nvSpPr>
          <p:spPr>
            <a:xfrm rot="5400000">
              <a:off x="1430759" y="4864487"/>
              <a:ext cx="705053" cy="607803"/>
            </a:xfrm>
            <a:prstGeom prst="hexagon">
              <a:avLst/>
            </a:prstGeom>
            <a:solidFill>
              <a:srgbClr val="2AAF01"/>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6" name="Oval 18"/>
            <p:cNvSpPr/>
            <p:nvPr/>
          </p:nvSpPr>
          <p:spPr>
            <a:xfrm>
              <a:off x="1633634" y="5018944"/>
              <a:ext cx="299304" cy="298888"/>
            </a:xfrm>
            <a:custGeom>
              <a:avLst/>
              <a:gdLst>
                <a:gd name="T0" fmla="*/ 5110 w 8160"/>
                <a:gd name="T1" fmla="*/ 4617 h 8160"/>
                <a:gd name="T2" fmla="*/ 4329 w 8160"/>
                <a:gd name="T3" fmla="*/ 5605 h 8160"/>
                <a:gd name="T4" fmla="*/ 3830 w 8160"/>
                <a:gd name="T5" fmla="*/ 5605 h 8160"/>
                <a:gd name="T6" fmla="*/ 3159 w 8160"/>
                <a:gd name="T7" fmla="*/ 5116 h 8160"/>
                <a:gd name="T8" fmla="*/ 3319 w 8160"/>
                <a:gd name="T9" fmla="*/ 4632 h 8160"/>
                <a:gd name="T10" fmla="*/ 4156 w 8160"/>
                <a:gd name="T11" fmla="*/ 4921 h 8160"/>
                <a:gd name="T12" fmla="*/ 4536 w 8160"/>
                <a:gd name="T13" fmla="*/ 4666 h 8160"/>
                <a:gd name="T14" fmla="*/ 3136 w 8160"/>
                <a:gd name="T15" fmla="*/ 3528 h 8160"/>
                <a:gd name="T16" fmla="*/ 3829 w 8160"/>
                <a:gd name="T17" fmla="*/ 2750 h 8160"/>
                <a:gd name="T18" fmla="*/ 4080 w 8160"/>
                <a:gd name="T19" fmla="*/ 2305 h 8160"/>
                <a:gd name="T20" fmla="*/ 4329 w 8160"/>
                <a:gd name="T21" fmla="*/ 2752 h 8160"/>
                <a:gd name="T22" fmla="*/ 5016 w 8160"/>
                <a:gd name="T23" fmla="*/ 3190 h 8160"/>
                <a:gd name="T24" fmla="*/ 4600 w 8160"/>
                <a:gd name="T25" fmla="*/ 3415 h 8160"/>
                <a:gd name="T26" fmla="*/ 3710 w 8160"/>
                <a:gd name="T27" fmla="*/ 3468 h 8160"/>
                <a:gd name="T28" fmla="*/ 4277 w 8160"/>
                <a:gd name="T29" fmla="*/ 3821 h 8160"/>
                <a:gd name="T30" fmla="*/ 8160 w 8160"/>
                <a:gd name="T31" fmla="*/ 3610 h 8160"/>
                <a:gd name="T32" fmla="*/ 7638 w 8160"/>
                <a:gd name="T33" fmla="*/ 5072 h 8160"/>
                <a:gd name="T34" fmla="*/ 6853 w 8160"/>
                <a:gd name="T35" fmla="*/ 5450 h 8160"/>
                <a:gd name="T36" fmla="*/ 7297 w 8160"/>
                <a:gd name="T37" fmla="*/ 6633 h 8160"/>
                <a:gd name="T38" fmla="*/ 6264 w 8160"/>
                <a:gd name="T39" fmla="*/ 7450 h 8160"/>
                <a:gd name="T40" fmla="*/ 5451 w 8160"/>
                <a:gd name="T41" fmla="*/ 6853 h 8160"/>
                <a:gd name="T42" fmla="*/ 5072 w 8160"/>
                <a:gd name="T43" fmla="*/ 7638 h 8160"/>
                <a:gd name="T44" fmla="*/ 3610 w 8160"/>
                <a:gd name="T45" fmla="*/ 8160 h 8160"/>
                <a:gd name="T46" fmla="*/ 3088 w 8160"/>
                <a:gd name="T47" fmla="*/ 7011 h 8160"/>
                <a:gd name="T48" fmla="*/ 2265 w 8160"/>
                <a:gd name="T49" fmla="*/ 7297 h 8160"/>
                <a:gd name="T50" fmla="*/ 1527 w 8160"/>
                <a:gd name="T51" fmla="*/ 7297 h 8160"/>
                <a:gd name="T52" fmla="*/ 710 w 8160"/>
                <a:gd name="T53" fmla="*/ 6263 h 8160"/>
                <a:gd name="T54" fmla="*/ 1307 w 8160"/>
                <a:gd name="T55" fmla="*/ 5450 h 8160"/>
                <a:gd name="T56" fmla="*/ 522 w 8160"/>
                <a:gd name="T57" fmla="*/ 5071 h 8160"/>
                <a:gd name="T58" fmla="*/ 0 w 8160"/>
                <a:gd name="T59" fmla="*/ 3610 h 8160"/>
                <a:gd name="T60" fmla="*/ 1149 w 8160"/>
                <a:gd name="T61" fmla="*/ 3088 h 8160"/>
                <a:gd name="T62" fmla="*/ 863 w 8160"/>
                <a:gd name="T63" fmla="*/ 2265 h 8160"/>
                <a:gd name="T64" fmla="*/ 1527 w 8160"/>
                <a:gd name="T65" fmla="*/ 862 h 8160"/>
                <a:gd name="T66" fmla="*/ 2709 w 8160"/>
                <a:gd name="T67" fmla="*/ 1307 h 8160"/>
                <a:gd name="T68" fmla="*/ 3088 w 8160"/>
                <a:gd name="T69" fmla="*/ 522 h 8160"/>
                <a:gd name="T70" fmla="*/ 4550 w 8160"/>
                <a:gd name="T71" fmla="*/ 0 h 8160"/>
                <a:gd name="T72" fmla="*/ 5071 w 8160"/>
                <a:gd name="T73" fmla="*/ 1149 h 8160"/>
                <a:gd name="T74" fmla="*/ 5894 w 8160"/>
                <a:gd name="T75" fmla="*/ 863 h 8160"/>
                <a:gd name="T76" fmla="*/ 7297 w 8160"/>
                <a:gd name="T77" fmla="*/ 1527 h 8160"/>
                <a:gd name="T78" fmla="*/ 7297 w 8160"/>
                <a:gd name="T79" fmla="*/ 2266 h 8160"/>
                <a:gd name="T80" fmla="*/ 7011 w 8160"/>
                <a:gd name="T81" fmla="*/ 3088 h 8160"/>
                <a:gd name="T82" fmla="*/ 8160 w 8160"/>
                <a:gd name="T83" fmla="*/ 3610 h 8160"/>
                <a:gd name="T84" fmla="*/ 4080 w 8160"/>
                <a:gd name="T85" fmla="*/ 2027 h 8160"/>
                <a:gd name="T86" fmla="*/ 4080 w 8160"/>
                <a:gd name="T87" fmla="*/ 6133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60" h="8160">
                  <a:moveTo>
                    <a:pt x="5110" y="4609"/>
                  </a:moveTo>
                  <a:lnTo>
                    <a:pt x="5110" y="4617"/>
                  </a:lnTo>
                  <a:cubicBezTo>
                    <a:pt x="5110" y="5079"/>
                    <a:pt x="4796" y="5361"/>
                    <a:pt x="4329" y="5419"/>
                  </a:cubicBezTo>
                  <a:lnTo>
                    <a:pt x="4329" y="5605"/>
                  </a:lnTo>
                  <a:cubicBezTo>
                    <a:pt x="4329" y="5743"/>
                    <a:pt x="4218" y="5855"/>
                    <a:pt x="4080" y="5855"/>
                  </a:cubicBezTo>
                  <a:cubicBezTo>
                    <a:pt x="3942" y="5855"/>
                    <a:pt x="3830" y="5743"/>
                    <a:pt x="3830" y="5605"/>
                  </a:cubicBezTo>
                  <a:lnTo>
                    <a:pt x="3830" y="5398"/>
                  </a:lnTo>
                  <a:cubicBezTo>
                    <a:pt x="3593" y="5354"/>
                    <a:pt x="3362" y="5262"/>
                    <a:pt x="3159" y="5116"/>
                  </a:cubicBezTo>
                  <a:cubicBezTo>
                    <a:pt x="3095" y="5071"/>
                    <a:pt x="3049" y="4988"/>
                    <a:pt x="3049" y="4898"/>
                  </a:cubicBezTo>
                  <a:cubicBezTo>
                    <a:pt x="3049" y="4748"/>
                    <a:pt x="3170" y="4632"/>
                    <a:pt x="3319" y="4632"/>
                  </a:cubicBezTo>
                  <a:cubicBezTo>
                    <a:pt x="3394" y="4632"/>
                    <a:pt x="3447" y="4658"/>
                    <a:pt x="3485" y="4684"/>
                  </a:cubicBezTo>
                  <a:cubicBezTo>
                    <a:pt x="3683" y="4831"/>
                    <a:pt x="3901" y="4921"/>
                    <a:pt x="4156" y="4921"/>
                  </a:cubicBezTo>
                  <a:cubicBezTo>
                    <a:pt x="4393" y="4921"/>
                    <a:pt x="4536" y="4827"/>
                    <a:pt x="4536" y="4673"/>
                  </a:cubicBezTo>
                  <a:lnTo>
                    <a:pt x="4536" y="4666"/>
                  </a:lnTo>
                  <a:cubicBezTo>
                    <a:pt x="4536" y="4519"/>
                    <a:pt x="4445" y="4444"/>
                    <a:pt x="4006" y="4331"/>
                  </a:cubicBezTo>
                  <a:cubicBezTo>
                    <a:pt x="3478" y="4196"/>
                    <a:pt x="3136" y="4050"/>
                    <a:pt x="3136" y="3528"/>
                  </a:cubicBezTo>
                  <a:lnTo>
                    <a:pt x="3136" y="3520"/>
                  </a:lnTo>
                  <a:cubicBezTo>
                    <a:pt x="3136" y="3114"/>
                    <a:pt x="3415" y="2827"/>
                    <a:pt x="3829" y="2750"/>
                  </a:cubicBezTo>
                  <a:lnTo>
                    <a:pt x="3829" y="2554"/>
                  </a:lnTo>
                  <a:cubicBezTo>
                    <a:pt x="3829" y="2417"/>
                    <a:pt x="3942" y="2305"/>
                    <a:pt x="4080" y="2305"/>
                  </a:cubicBezTo>
                  <a:cubicBezTo>
                    <a:pt x="4218" y="2305"/>
                    <a:pt x="4329" y="2417"/>
                    <a:pt x="4329" y="2554"/>
                  </a:cubicBezTo>
                  <a:lnTo>
                    <a:pt x="4329" y="2752"/>
                  </a:lnTo>
                  <a:cubicBezTo>
                    <a:pt x="4536" y="2786"/>
                    <a:pt x="4723" y="2856"/>
                    <a:pt x="4889" y="2961"/>
                  </a:cubicBezTo>
                  <a:cubicBezTo>
                    <a:pt x="4952" y="2998"/>
                    <a:pt x="5016" y="3077"/>
                    <a:pt x="5016" y="3190"/>
                  </a:cubicBezTo>
                  <a:cubicBezTo>
                    <a:pt x="5016" y="3340"/>
                    <a:pt x="4896" y="3457"/>
                    <a:pt x="4746" y="3457"/>
                  </a:cubicBezTo>
                  <a:cubicBezTo>
                    <a:pt x="4689" y="3457"/>
                    <a:pt x="4645" y="3442"/>
                    <a:pt x="4600" y="3415"/>
                  </a:cubicBezTo>
                  <a:cubicBezTo>
                    <a:pt x="4409" y="3303"/>
                    <a:pt x="4228" y="3239"/>
                    <a:pt x="4047" y="3239"/>
                  </a:cubicBezTo>
                  <a:cubicBezTo>
                    <a:pt x="3826" y="3239"/>
                    <a:pt x="3710" y="3340"/>
                    <a:pt x="3710" y="3468"/>
                  </a:cubicBezTo>
                  <a:lnTo>
                    <a:pt x="3710" y="3475"/>
                  </a:lnTo>
                  <a:cubicBezTo>
                    <a:pt x="3710" y="3648"/>
                    <a:pt x="3822" y="3704"/>
                    <a:pt x="4277" y="3821"/>
                  </a:cubicBezTo>
                  <a:cubicBezTo>
                    <a:pt x="4810" y="3960"/>
                    <a:pt x="5110" y="4151"/>
                    <a:pt x="5110" y="4609"/>
                  </a:cubicBezTo>
                  <a:close/>
                  <a:moveTo>
                    <a:pt x="8160" y="3610"/>
                  </a:moveTo>
                  <a:lnTo>
                    <a:pt x="8160" y="4550"/>
                  </a:lnTo>
                  <a:cubicBezTo>
                    <a:pt x="8160" y="4838"/>
                    <a:pt x="7926" y="5072"/>
                    <a:pt x="7638" y="5072"/>
                  </a:cubicBezTo>
                  <a:lnTo>
                    <a:pt x="7011" y="5072"/>
                  </a:lnTo>
                  <a:cubicBezTo>
                    <a:pt x="6967" y="5202"/>
                    <a:pt x="6914" y="5328"/>
                    <a:pt x="6853" y="5450"/>
                  </a:cubicBezTo>
                  <a:lnTo>
                    <a:pt x="7297" y="5895"/>
                  </a:lnTo>
                  <a:cubicBezTo>
                    <a:pt x="7501" y="6099"/>
                    <a:pt x="7501" y="6429"/>
                    <a:pt x="7297" y="6633"/>
                  </a:cubicBezTo>
                  <a:lnTo>
                    <a:pt x="6633" y="7297"/>
                  </a:lnTo>
                  <a:cubicBezTo>
                    <a:pt x="6531" y="7399"/>
                    <a:pt x="6397" y="7450"/>
                    <a:pt x="6264" y="7450"/>
                  </a:cubicBezTo>
                  <a:cubicBezTo>
                    <a:pt x="6130" y="7450"/>
                    <a:pt x="5997" y="7399"/>
                    <a:pt x="5895" y="7297"/>
                  </a:cubicBezTo>
                  <a:lnTo>
                    <a:pt x="5451" y="6853"/>
                  </a:lnTo>
                  <a:cubicBezTo>
                    <a:pt x="5328" y="6914"/>
                    <a:pt x="5202" y="6967"/>
                    <a:pt x="5072" y="7011"/>
                  </a:cubicBezTo>
                  <a:lnTo>
                    <a:pt x="5072" y="7638"/>
                  </a:lnTo>
                  <a:cubicBezTo>
                    <a:pt x="5072" y="7926"/>
                    <a:pt x="4838" y="8160"/>
                    <a:pt x="4550" y="8160"/>
                  </a:cubicBezTo>
                  <a:lnTo>
                    <a:pt x="3610" y="8160"/>
                  </a:lnTo>
                  <a:cubicBezTo>
                    <a:pt x="3322" y="8160"/>
                    <a:pt x="3088" y="7926"/>
                    <a:pt x="3088" y="7638"/>
                  </a:cubicBezTo>
                  <a:lnTo>
                    <a:pt x="3088" y="7011"/>
                  </a:lnTo>
                  <a:cubicBezTo>
                    <a:pt x="2958" y="6967"/>
                    <a:pt x="2832" y="6913"/>
                    <a:pt x="2709" y="6853"/>
                  </a:cubicBezTo>
                  <a:lnTo>
                    <a:pt x="2265" y="7297"/>
                  </a:lnTo>
                  <a:cubicBezTo>
                    <a:pt x="2163" y="7399"/>
                    <a:pt x="2030" y="7450"/>
                    <a:pt x="1896" y="7450"/>
                  </a:cubicBezTo>
                  <a:cubicBezTo>
                    <a:pt x="1763" y="7450"/>
                    <a:pt x="1629" y="7399"/>
                    <a:pt x="1527" y="7297"/>
                  </a:cubicBezTo>
                  <a:lnTo>
                    <a:pt x="863" y="6633"/>
                  </a:lnTo>
                  <a:cubicBezTo>
                    <a:pt x="765" y="6535"/>
                    <a:pt x="710" y="6402"/>
                    <a:pt x="710" y="6263"/>
                  </a:cubicBezTo>
                  <a:cubicBezTo>
                    <a:pt x="710" y="6125"/>
                    <a:pt x="765" y="5992"/>
                    <a:pt x="863" y="5894"/>
                  </a:cubicBezTo>
                  <a:lnTo>
                    <a:pt x="1307" y="5450"/>
                  </a:lnTo>
                  <a:cubicBezTo>
                    <a:pt x="1246" y="5328"/>
                    <a:pt x="1193" y="5202"/>
                    <a:pt x="1149" y="5071"/>
                  </a:cubicBezTo>
                  <a:lnTo>
                    <a:pt x="522" y="5071"/>
                  </a:lnTo>
                  <a:cubicBezTo>
                    <a:pt x="234" y="5071"/>
                    <a:pt x="0" y="4838"/>
                    <a:pt x="0" y="4549"/>
                  </a:cubicBezTo>
                  <a:lnTo>
                    <a:pt x="0" y="3610"/>
                  </a:lnTo>
                  <a:cubicBezTo>
                    <a:pt x="0" y="3321"/>
                    <a:pt x="234" y="3088"/>
                    <a:pt x="522" y="3088"/>
                  </a:cubicBezTo>
                  <a:lnTo>
                    <a:pt x="1149" y="3088"/>
                  </a:lnTo>
                  <a:cubicBezTo>
                    <a:pt x="1193" y="2957"/>
                    <a:pt x="1247" y="2831"/>
                    <a:pt x="1307" y="2709"/>
                  </a:cubicBezTo>
                  <a:lnTo>
                    <a:pt x="863" y="2265"/>
                  </a:lnTo>
                  <a:cubicBezTo>
                    <a:pt x="659" y="2061"/>
                    <a:pt x="659" y="1731"/>
                    <a:pt x="863" y="1527"/>
                  </a:cubicBezTo>
                  <a:lnTo>
                    <a:pt x="1527" y="862"/>
                  </a:lnTo>
                  <a:cubicBezTo>
                    <a:pt x="1731" y="659"/>
                    <a:pt x="2062" y="659"/>
                    <a:pt x="2265" y="862"/>
                  </a:cubicBezTo>
                  <a:lnTo>
                    <a:pt x="2709" y="1307"/>
                  </a:lnTo>
                  <a:cubicBezTo>
                    <a:pt x="2831" y="1246"/>
                    <a:pt x="2958" y="1193"/>
                    <a:pt x="3088" y="1148"/>
                  </a:cubicBezTo>
                  <a:lnTo>
                    <a:pt x="3088" y="522"/>
                  </a:lnTo>
                  <a:cubicBezTo>
                    <a:pt x="3088" y="234"/>
                    <a:pt x="3322" y="0"/>
                    <a:pt x="3610" y="0"/>
                  </a:cubicBezTo>
                  <a:lnTo>
                    <a:pt x="4550" y="0"/>
                  </a:lnTo>
                  <a:cubicBezTo>
                    <a:pt x="4838" y="0"/>
                    <a:pt x="5071" y="234"/>
                    <a:pt x="5071" y="522"/>
                  </a:cubicBezTo>
                  <a:lnTo>
                    <a:pt x="5071" y="1149"/>
                  </a:lnTo>
                  <a:cubicBezTo>
                    <a:pt x="5202" y="1193"/>
                    <a:pt x="5328" y="1246"/>
                    <a:pt x="5450" y="1307"/>
                  </a:cubicBezTo>
                  <a:lnTo>
                    <a:pt x="5894" y="863"/>
                  </a:lnTo>
                  <a:cubicBezTo>
                    <a:pt x="6098" y="659"/>
                    <a:pt x="6429" y="659"/>
                    <a:pt x="6632" y="863"/>
                  </a:cubicBezTo>
                  <a:lnTo>
                    <a:pt x="7297" y="1527"/>
                  </a:lnTo>
                  <a:cubicBezTo>
                    <a:pt x="7395" y="1625"/>
                    <a:pt x="7449" y="1758"/>
                    <a:pt x="7449" y="1897"/>
                  </a:cubicBezTo>
                  <a:cubicBezTo>
                    <a:pt x="7449" y="2035"/>
                    <a:pt x="7394" y="2168"/>
                    <a:pt x="7297" y="2266"/>
                  </a:cubicBezTo>
                  <a:lnTo>
                    <a:pt x="6853" y="2710"/>
                  </a:lnTo>
                  <a:cubicBezTo>
                    <a:pt x="6913" y="2832"/>
                    <a:pt x="6966" y="2958"/>
                    <a:pt x="7011" y="3088"/>
                  </a:cubicBezTo>
                  <a:lnTo>
                    <a:pt x="7637" y="3088"/>
                  </a:lnTo>
                  <a:cubicBezTo>
                    <a:pt x="7926" y="3088"/>
                    <a:pt x="8160" y="3322"/>
                    <a:pt x="8160" y="3610"/>
                  </a:cubicBezTo>
                  <a:close/>
                  <a:moveTo>
                    <a:pt x="6133" y="4080"/>
                  </a:moveTo>
                  <a:cubicBezTo>
                    <a:pt x="6133" y="2948"/>
                    <a:pt x="5212" y="2027"/>
                    <a:pt x="4080" y="2027"/>
                  </a:cubicBezTo>
                  <a:cubicBezTo>
                    <a:pt x="2948" y="2027"/>
                    <a:pt x="2027" y="2948"/>
                    <a:pt x="2027" y="4080"/>
                  </a:cubicBezTo>
                  <a:cubicBezTo>
                    <a:pt x="2027" y="5212"/>
                    <a:pt x="2948" y="6133"/>
                    <a:pt x="4080" y="6133"/>
                  </a:cubicBezTo>
                  <a:cubicBezTo>
                    <a:pt x="5212" y="6133"/>
                    <a:pt x="6133" y="5212"/>
                    <a:pt x="6133" y="40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solidFill>
                  <a:schemeClr val="tx1"/>
                </a:solidFill>
                <a:cs typeface="+mn-ea"/>
                <a:sym typeface="+mn-lt"/>
              </a:endParaRPr>
            </a:p>
          </p:txBody>
        </p:sp>
        <p:sp>
          <p:nvSpPr>
            <p:cNvPr id="17" name="TextBox 33"/>
            <p:cNvSpPr txBox="1"/>
            <p:nvPr/>
          </p:nvSpPr>
          <p:spPr>
            <a:xfrm>
              <a:off x="2274194" y="4787470"/>
              <a:ext cx="4076056" cy="1280351"/>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l">
                <a:lnSpc>
                  <a:spcPct val="130000"/>
                </a:lnSpc>
              </a:pPr>
              <a:r>
                <a:rPr lang="zh-CN" altLang="en-US" sz="1600" dirty="0">
                  <a:solidFill>
                    <a:schemeClr val="tx1"/>
                  </a:solidFill>
                  <a:latin typeface="+mn-lt"/>
                  <a:ea typeface="+mn-ea"/>
                  <a:cs typeface="+mn-ea"/>
                  <a:sym typeface="+mn-lt"/>
                </a:rPr>
                <a:t>当你在家时</a:t>
              </a:r>
              <a:r>
                <a:rPr lang="zh-CN" altLang="zh-CN" sz="1600" dirty="0">
                  <a:solidFill>
                    <a:schemeClr val="tx1"/>
                  </a:solidFill>
                  <a:latin typeface="+mn-lt"/>
                  <a:ea typeface="+mn-ea"/>
                  <a:cs typeface="+mn-ea"/>
                  <a:sym typeface="+mn-lt"/>
                </a:rPr>
                <a:t>将垃圾分类，尽可能的回收利用；物品进行多次利用，增加物品的利用效率；</a:t>
              </a:r>
              <a:r>
                <a:rPr lang="zh-CN" altLang="en-US" sz="1600" dirty="0">
                  <a:solidFill>
                    <a:schemeClr val="tx1"/>
                  </a:solidFill>
                  <a:latin typeface="+mn-lt"/>
                  <a:ea typeface="+mn-ea"/>
                  <a:cs typeface="+mn-ea"/>
                  <a:sym typeface="+mn-lt"/>
                </a:rPr>
                <a:t>当你学习、办公时节约每一张纸，节约每一支笔，减少垃圾产生。</a:t>
              </a:r>
            </a:p>
          </p:txBody>
        </p:sp>
        <p:sp>
          <p:nvSpPr>
            <p:cNvPr id="18" name="文本框 9"/>
            <p:cNvSpPr txBox="1"/>
            <p:nvPr/>
          </p:nvSpPr>
          <p:spPr>
            <a:xfrm>
              <a:off x="2330745" y="4789358"/>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just">
                <a:lnSpc>
                  <a:spcPct val="120000"/>
                </a:lnSpc>
              </a:pPr>
              <a:endParaRPr lang="zh-CN" altLang="en-US" sz="1600" dirty="0">
                <a:solidFill>
                  <a:schemeClr val="tx1"/>
                </a:solidFill>
                <a:latin typeface="+mn-lt"/>
                <a:ea typeface="+mn-ea"/>
                <a:cs typeface="+mn-ea"/>
                <a:sym typeface="+mn-lt"/>
              </a:endParaRPr>
            </a:p>
          </p:txBody>
        </p:sp>
      </p:grpSp>
      <p:sp>
        <p:nvSpPr>
          <p:cNvPr id="19" name="TextBox 33"/>
          <p:cNvSpPr txBox="1"/>
          <p:nvPr/>
        </p:nvSpPr>
        <p:spPr>
          <a:xfrm>
            <a:off x="1073428" y="1852196"/>
            <a:ext cx="7052000" cy="910634"/>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marL="285750" indent="-285750" algn="l">
              <a:lnSpc>
                <a:spcPct val="200000"/>
              </a:lnSpc>
              <a:buFont typeface="Wingdings" panose="05000000000000000000" pitchFamily="2" charset="2"/>
              <a:buChar char="u"/>
            </a:pPr>
            <a:r>
              <a:rPr lang="zh-CN" altLang="zh-CN" sz="1600" dirty="0">
                <a:solidFill>
                  <a:schemeClr val="tx1"/>
                </a:solidFill>
                <a:latin typeface="+mn-lt"/>
                <a:ea typeface="+mn-ea"/>
                <a:cs typeface="+mn-ea"/>
                <a:sym typeface="+mn-lt"/>
              </a:rPr>
              <a:t>对于垃圾，不论哪种处理方式都会对环境产生危害，增加社会负担，造成资源的浪费。所以解决垃圾处理的最好方法就是</a:t>
            </a:r>
            <a:r>
              <a:rPr lang="zh-CN" altLang="en-US" sz="1600" dirty="0">
                <a:solidFill>
                  <a:schemeClr val="tx1"/>
                </a:solidFill>
                <a:latin typeface="+mn-lt"/>
                <a:ea typeface="+mn-ea"/>
                <a:cs typeface="+mn-ea"/>
                <a:sym typeface="+mn-lt"/>
              </a:rPr>
              <a:t>废物利用。</a:t>
            </a: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671" y="2514913"/>
            <a:ext cx="4108048" cy="4108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kern="0" dirty="0">
                <a:solidFill>
                  <a:srgbClr val="218B01"/>
                </a:solidFill>
                <a:cs typeface="+mn-ea"/>
                <a:sym typeface="+mn-lt"/>
              </a:rPr>
              <a:t>如何做好垃圾分类</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6" name="矩形: 圆角 5"/>
          <p:cNvSpPr/>
          <p:nvPr/>
        </p:nvSpPr>
        <p:spPr bwMode="auto">
          <a:xfrm>
            <a:off x="676053" y="1783711"/>
            <a:ext cx="10551390" cy="4146720"/>
          </a:xfrm>
          <a:prstGeom prst="roundRect">
            <a:avLst>
              <a:gd name="adj" fmla="val 1896"/>
            </a:avLst>
          </a:prstGeom>
          <a:solidFill>
            <a:schemeClr val="bg1"/>
          </a:solidFill>
          <a:ln w="9525" cap="flat" cmpd="sng" algn="ctr">
            <a:solidFill>
              <a:srgbClr val="2AAC61"/>
            </a:solidFill>
            <a:prstDash val="solid"/>
            <a:round/>
            <a:headEnd type="none" w="med" len="med"/>
            <a:tailEnd type="none" w="med" len="med"/>
          </a:ln>
          <a:effectLst>
            <a:outerShdw blurRad="63500" algn="ctr"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889929" y="2048980"/>
            <a:ext cx="4682916" cy="4682916"/>
          </a:xfrm>
          <a:prstGeom prst="rect">
            <a:avLst/>
          </a:prstGeom>
        </p:spPr>
      </p:pic>
      <p:sp>
        <p:nvSpPr>
          <p:cNvPr id="10" name="文本框 9"/>
          <p:cNvSpPr txBox="1"/>
          <p:nvPr/>
        </p:nvSpPr>
        <p:spPr>
          <a:xfrm>
            <a:off x="1056898" y="2587028"/>
            <a:ext cx="7554297" cy="2862322"/>
          </a:xfrm>
          <a:prstGeom prst="rect">
            <a:avLst/>
          </a:prstGeom>
          <a:noFill/>
        </p:spPr>
        <p:txBody>
          <a:bodyPr wrap="square">
            <a:spAutoFit/>
          </a:bodyPr>
          <a:lstStyle/>
          <a:p>
            <a:pPr>
              <a:lnSpc>
                <a:spcPct val="200000"/>
              </a:lnSpc>
            </a:pPr>
            <a:r>
              <a:rPr lang="zh-CN" altLang="en-US" dirty="0">
                <a:cs typeface="+mn-ea"/>
                <a:sym typeface="+mn-lt"/>
              </a:rPr>
              <a:t>你拍一，我拍一，不要随手丢垃圾。你拍二，我拍二，尽量少用塑料袋儿。</a:t>
            </a:r>
          </a:p>
          <a:p>
            <a:pPr>
              <a:lnSpc>
                <a:spcPct val="200000"/>
              </a:lnSpc>
            </a:pPr>
            <a:r>
              <a:rPr lang="zh-CN" altLang="en-US" dirty="0">
                <a:cs typeface="+mn-ea"/>
                <a:sym typeface="+mn-lt"/>
              </a:rPr>
              <a:t>你拍三，我拍三，公共场所不吸烟。你拍四，我拍四，不要到处乱写字。</a:t>
            </a:r>
          </a:p>
          <a:p>
            <a:pPr>
              <a:lnSpc>
                <a:spcPct val="200000"/>
              </a:lnSpc>
            </a:pPr>
            <a:r>
              <a:rPr lang="zh-CN" altLang="en-US" dirty="0">
                <a:cs typeface="+mn-ea"/>
                <a:sym typeface="+mn-lt"/>
              </a:rPr>
              <a:t>你拍五，我拍五，多种草木保水土。你拍六，我拍六，废旧电池要回收。</a:t>
            </a:r>
          </a:p>
          <a:p>
            <a:pPr algn="l">
              <a:lnSpc>
                <a:spcPct val="200000"/>
              </a:lnSpc>
            </a:pPr>
            <a:r>
              <a:rPr lang="zh-CN" altLang="en-US" dirty="0">
                <a:cs typeface="+mn-ea"/>
                <a:sym typeface="+mn-lt"/>
              </a:rPr>
              <a:t>你拍七，我拍起，节约能源要牢记。你拍八，我拍八，垃圾分类靠大家。</a:t>
            </a:r>
          </a:p>
          <a:p>
            <a:pPr algn="l">
              <a:lnSpc>
                <a:spcPct val="200000"/>
              </a:lnSpc>
            </a:pPr>
            <a:r>
              <a:rPr lang="zh-CN" altLang="en-US" dirty="0">
                <a:cs typeface="+mn-ea"/>
                <a:sym typeface="+mn-lt"/>
              </a:rPr>
              <a:t>你拍九，我拍九，花儿好看不乱揪。你拍十，我拍十，环保行动要坚持。</a:t>
            </a:r>
          </a:p>
        </p:txBody>
      </p:sp>
      <p:sp>
        <p:nvSpPr>
          <p:cNvPr id="4" name="矩形 3"/>
          <p:cNvSpPr/>
          <p:nvPr/>
        </p:nvSpPr>
        <p:spPr>
          <a:xfrm>
            <a:off x="1561232" y="1473456"/>
            <a:ext cx="4134465" cy="769441"/>
          </a:xfrm>
          <a:prstGeom prst="rect">
            <a:avLst/>
          </a:prstGeom>
          <a:solidFill>
            <a:schemeClr val="bg1"/>
          </a:solidFill>
          <a:ln>
            <a:solidFill>
              <a:srgbClr val="218B01"/>
            </a:solidFill>
          </a:ln>
        </p:spPr>
        <p:txBody>
          <a:bodyPr wrap="none">
            <a:spAutoFit/>
          </a:bodyPr>
          <a:lstStyle/>
          <a:p>
            <a:r>
              <a:rPr lang="zh-CN" altLang="en-US" sz="4400" b="1" dirty="0">
                <a:solidFill>
                  <a:srgbClr val="009B47"/>
                </a:solidFill>
                <a:cs typeface="+mn-ea"/>
                <a:sym typeface="+mn-lt"/>
              </a:rPr>
              <a:t>垃圾分类拍手歌</a:t>
            </a:r>
            <a:endParaRPr lang="zh-CN" altLang="en-US" sz="4400" dirty="0">
              <a:solidFill>
                <a:srgbClr val="009B4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812" y="3950174"/>
            <a:ext cx="2141613" cy="253831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840" y="762034"/>
            <a:ext cx="8592743" cy="2905662"/>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6" y="4361196"/>
            <a:ext cx="1620668" cy="192087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9715" y="4871405"/>
            <a:ext cx="961764" cy="1139918"/>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0919" y="4849615"/>
            <a:ext cx="4708539" cy="194763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230" y="1862982"/>
            <a:ext cx="10251916" cy="1570215"/>
          </a:xfrm>
          <a:prstGeom prst="rect">
            <a:avLst/>
          </a:prstGeom>
        </p:spPr>
      </p:pic>
      <p:sp>
        <p:nvSpPr>
          <p:cNvPr id="19" name="文本框 18"/>
          <p:cNvSpPr txBox="1"/>
          <p:nvPr/>
        </p:nvSpPr>
        <p:spPr>
          <a:xfrm>
            <a:off x="301516" y="205523"/>
            <a:ext cx="6096000" cy="577081"/>
          </a:xfrm>
          <a:prstGeom prst="rect">
            <a:avLst/>
          </a:prstGeom>
          <a:noFill/>
        </p:spPr>
        <p:txBody>
          <a:bodyPr wrap="square">
            <a:spAutoFit/>
          </a:bodyPr>
          <a:lstStyle/>
          <a:p>
            <a:pPr>
              <a:lnSpc>
                <a:spcPct val="15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50000"/>
              </a:lnSpc>
            </a:pPr>
            <a:r>
              <a:rPr lang="zh-CN" altLang="en-US" sz="700" dirty="0">
                <a:solidFill>
                  <a:srgbClr val="31743F"/>
                </a:solidFill>
                <a:cs typeface="+mn-ea"/>
                <a:sym typeface="+mn-lt"/>
              </a:rPr>
              <a:t>垃圾分一分     环保多一分</a:t>
            </a:r>
          </a:p>
          <a:p>
            <a:pPr>
              <a:lnSpc>
                <a:spcPct val="15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sp>
        <p:nvSpPr>
          <p:cNvPr id="21" name="文本框 20"/>
          <p:cNvSpPr txBox="1"/>
          <p:nvPr/>
        </p:nvSpPr>
        <p:spPr>
          <a:xfrm>
            <a:off x="2299182" y="3444092"/>
            <a:ext cx="7082829" cy="461665"/>
          </a:xfrm>
          <a:prstGeom prst="rect">
            <a:avLst/>
          </a:prstGeom>
          <a:noFill/>
        </p:spPr>
        <p:txBody>
          <a:bodyPr wrap="square">
            <a:spAutoFit/>
          </a:bodyPr>
          <a:lstStyle/>
          <a:p>
            <a:pPr algn="ctr"/>
            <a:r>
              <a:rPr lang="en-US" altLang="zh-CN" sz="2400" b="1" dirty="0">
                <a:solidFill>
                  <a:srgbClr val="31743F"/>
                </a:solidFill>
                <a:cs typeface="+mn-ea"/>
                <a:sym typeface="+mn-lt"/>
              </a:rPr>
              <a:t>—</a:t>
            </a:r>
            <a:r>
              <a:rPr lang="zh-CN" altLang="en-US" sz="2400" b="1" dirty="0">
                <a:solidFill>
                  <a:srgbClr val="31743F"/>
                </a:solidFill>
                <a:cs typeface="+mn-ea"/>
                <a:sym typeface="+mn-lt"/>
              </a:rPr>
              <a:t>垃圾分类宣传教育主题班会</a:t>
            </a:r>
            <a:r>
              <a:rPr lang="en-US" altLang="zh-CN" sz="2400" b="1" dirty="0">
                <a:solidFill>
                  <a:srgbClr val="31743F"/>
                </a:solidFill>
                <a:cs typeface="+mn-ea"/>
                <a:sym typeface="+mn-lt"/>
              </a:rPr>
              <a:t>PPT—</a:t>
            </a:r>
          </a:p>
        </p:txBody>
      </p:sp>
      <p:sp>
        <p:nvSpPr>
          <p:cNvPr id="22" name="文本框 21"/>
          <p:cNvSpPr txBox="1"/>
          <p:nvPr/>
        </p:nvSpPr>
        <p:spPr>
          <a:xfrm>
            <a:off x="2223700" y="4068392"/>
            <a:ext cx="7082829" cy="306705"/>
          </a:xfrm>
          <a:prstGeom prst="rect">
            <a:avLst/>
          </a:prstGeom>
          <a:noFill/>
        </p:spPr>
        <p:txBody>
          <a:bodyPr wrap="square">
            <a:spAutoFit/>
          </a:bodyPr>
          <a:lstStyle/>
          <a:p>
            <a:pPr algn="ctr"/>
            <a:r>
              <a:rPr lang="zh-CN" altLang="en-US" sz="1400" b="1" smtClean="0">
                <a:solidFill>
                  <a:srgbClr val="31743F"/>
                </a:solidFill>
                <a:cs typeface="+mn-ea"/>
                <a:sym typeface="+mn-lt"/>
              </a:rPr>
              <a:t>汇报人：</a:t>
            </a:r>
            <a:r>
              <a:rPr lang="en-US" altLang="zh-CN" sz="1400" b="1" smtClean="0">
                <a:solidFill>
                  <a:srgbClr val="31743F"/>
                </a:solidFill>
                <a:cs typeface="+mn-ea"/>
                <a:sym typeface="+mn-lt"/>
              </a:rPr>
              <a:t>PPT818      </a:t>
            </a:r>
            <a:r>
              <a:rPr lang="zh-CN" altLang="en-US" sz="1400" b="1" smtClean="0">
                <a:solidFill>
                  <a:srgbClr val="31743F"/>
                </a:solidFill>
                <a:cs typeface="+mn-ea"/>
                <a:sym typeface="+mn-lt"/>
              </a:rPr>
              <a:t>汇报时间</a:t>
            </a:r>
            <a:r>
              <a:rPr lang="en-US" altLang="zh-CN" sz="1400" b="1" smtClean="0">
                <a:solidFill>
                  <a:srgbClr val="31743F"/>
                </a:solidFill>
                <a:cs typeface="+mn-ea"/>
                <a:sym typeface="+mn-lt"/>
              </a:rPr>
              <a:t>:20XX</a:t>
            </a:r>
            <a:endParaRPr lang="en-US" altLang="zh-CN" sz="1400" b="1" dirty="0">
              <a:solidFill>
                <a:srgbClr val="31743F"/>
              </a:solidFill>
              <a:cs typeface="+mn-ea"/>
              <a:sym typeface="+mn-lt"/>
            </a:endParaRPr>
          </a:p>
        </p:txBody>
      </p:sp>
      <p:sp>
        <p:nvSpPr>
          <p:cNvPr id="23" name="文本框 22"/>
          <p:cNvSpPr txBox="1"/>
          <p:nvPr/>
        </p:nvSpPr>
        <p:spPr>
          <a:xfrm>
            <a:off x="2339417" y="1051305"/>
            <a:ext cx="7082829" cy="307777"/>
          </a:xfrm>
          <a:prstGeom prst="rect">
            <a:avLst/>
          </a:prstGeom>
          <a:noFill/>
        </p:spPr>
        <p:txBody>
          <a:bodyPr wrap="square">
            <a:spAutoFit/>
          </a:bodyPr>
          <a:lstStyle/>
          <a:p>
            <a:pPr algn="dist"/>
            <a:r>
              <a:rPr lang="zh-CN" altLang="en-US" sz="1400" b="1" dirty="0">
                <a:solidFill>
                  <a:srgbClr val="31743F"/>
                </a:solidFill>
                <a:cs typeface="+mn-ea"/>
                <a:sym typeface="+mn-lt"/>
              </a:rPr>
              <a:t>垃</a:t>
            </a:r>
            <a:r>
              <a:rPr lang="en-US" altLang="zh-CN" sz="1400" b="1" dirty="0">
                <a:solidFill>
                  <a:srgbClr val="31743F"/>
                </a:solidFill>
                <a:cs typeface="+mn-ea"/>
                <a:sym typeface="+mn-lt"/>
              </a:rPr>
              <a:t>/</a:t>
            </a:r>
            <a:r>
              <a:rPr lang="zh-CN" altLang="en-US" sz="1400" b="1" dirty="0">
                <a:solidFill>
                  <a:srgbClr val="31743F"/>
                </a:solidFill>
                <a:cs typeface="+mn-ea"/>
                <a:sym typeface="+mn-lt"/>
              </a:rPr>
              <a:t>圾</a:t>
            </a:r>
            <a:r>
              <a:rPr lang="en-US" altLang="zh-CN" sz="1400" b="1" dirty="0">
                <a:solidFill>
                  <a:srgbClr val="31743F"/>
                </a:solidFill>
                <a:cs typeface="+mn-ea"/>
                <a:sym typeface="+mn-lt"/>
              </a:rPr>
              <a:t>/</a:t>
            </a:r>
            <a:r>
              <a:rPr lang="zh-CN" altLang="en-US" sz="1400" b="1" dirty="0">
                <a:solidFill>
                  <a:srgbClr val="31743F"/>
                </a:solidFill>
                <a:cs typeface="+mn-ea"/>
                <a:sym typeface="+mn-lt"/>
              </a:rPr>
              <a:t>不</a:t>
            </a:r>
            <a:r>
              <a:rPr lang="en-US" altLang="zh-CN" sz="1400" b="1" dirty="0">
                <a:solidFill>
                  <a:srgbClr val="31743F"/>
                </a:solidFill>
                <a:cs typeface="+mn-ea"/>
                <a:sym typeface="+mn-lt"/>
              </a:rPr>
              <a:t>/</a:t>
            </a:r>
            <a:r>
              <a:rPr lang="zh-CN" altLang="en-US" sz="1400" b="1" dirty="0">
                <a:solidFill>
                  <a:srgbClr val="31743F"/>
                </a:solidFill>
                <a:cs typeface="+mn-ea"/>
                <a:sym typeface="+mn-lt"/>
              </a:rPr>
              <a:t>落</a:t>
            </a:r>
            <a:r>
              <a:rPr lang="en-US" altLang="zh-CN" sz="1400" b="1" dirty="0">
                <a:solidFill>
                  <a:srgbClr val="31743F"/>
                </a:solidFill>
                <a:cs typeface="+mn-ea"/>
                <a:sym typeface="+mn-lt"/>
              </a:rPr>
              <a:t>/</a:t>
            </a:r>
            <a:r>
              <a:rPr lang="zh-CN" altLang="en-US" sz="1400" b="1" dirty="0">
                <a:solidFill>
                  <a:srgbClr val="31743F"/>
                </a:solidFill>
                <a:cs typeface="+mn-ea"/>
                <a:sym typeface="+mn-lt"/>
              </a:rPr>
              <a:t>地</a:t>
            </a:r>
            <a:r>
              <a:rPr lang="en-US" altLang="zh-CN" sz="1400" b="1" dirty="0">
                <a:solidFill>
                  <a:srgbClr val="31743F"/>
                </a:solidFill>
                <a:cs typeface="+mn-ea"/>
                <a:sym typeface="+mn-lt"/>
              </a:rPr>
              <a:t>/</a:t>
            </a:r>
            <a:r>
              <a:rPr lang="zh-CN" altLang="en-US" sz="1400" b="1" dirty="0">
                <a:solidFill>
                  <a:srgbClr val="31743F"/>
                </a:solidFill>
                <a:cs typeface="+mn-ea"/>
                <a:sym typeface="+mn-lt"/>
              </a:rPr>
              <a:t>城</a:t>
            </a:r>
            <a:r>
              <a:rPr lang="en-US" altLang="zh-CN" sz="1400" b="1" dirty="0">
                <a:solidFill>
                  <a:srgbClr val="31743F"/>
                </a:solidFill>
                <a:cs typeface="+mn-ea"/>
                <a:sym typeface="+mn-lt"/>
              </a:rPr>
              <a:t>/</a:t>
            </a:r>
            <a:r>
              <a:rPr lang="zh-CN" altLang="en-US" sz="1400" b="1" dirty="0">
                <a:solidFill>
                  <a:srgbClr val="31743F"/>
                </a:solidFill>
                <a:cs typeface="+mn-ea"/>
                <a:sym typeface="+mn-lt"/>
              </a:rPr>
              <a:t>市</a:t>
            </a:r>
            <a:r>
              <a:rPr lang="en-US" altLang="zh-CN" sz="1400" b="1" dirty="0">
                <a:solidFill>
                  <a:srgbClr val="31743F"/>
                </a:solidFill>
                <a:cs typeface="+mn-ea"/>
                <a:sym typeface="+mn-lt"/>
              </a:rPr>
              <a:t>/</a:t>
            </a:r>
            <a:r>
              <a:rPr lang="zh-CN" altLang="en-US" sz="1400" b="1" dirty="0">
                <a:solidFill>
                  <a:srgbClr val="31743F"/>
                </a:solidFill>
                <a:cs typeface="+mn-ea"/>
                <a:sym typeface="+mn-lt"/>
              </a:rPr>
              <a:t>更</a:t>
            </a:r>
            <a:r>
              <a:rPr lang="en-US" altLang="zh-CN" sz="1400" b="1" dirty="0">
                <a:solidFill>
                  <a:srgbClr val="31743F"/>
                </a:solidFill>
                <a:cs typeface="+mn-ea"/>
                <a:sym typeface="+mn-lt"/>
              </a:rPr>
              <a:t>/</a:t>
            </a:r>
            <a:r>
              <a:rPr lang="zh-CN" altLang="en-US" sz="1400" b="1" dirty="0">
                <a:solidFill>
                  <a:srgbClr val="31743F"/>
                </a:solidFill>
                <a:cs typeface="+mn-ea"/>
                <a:sym typeface="+mn-lt"/>
              </a:rPr>
              <a:t>美</a:t>
            </a:r>
            <a:r>
              <a:rPr lang="en-US" altLang="zh-CN" sz="1400" b="1" dirty="0">
                <a:solidFill>
                  <a:srgbClr val="31743F"/>
                </a:solidFill>
                <a:cs typeface="+mn-ea"/>
                <a:sym typeface="+mn-lt"/>
              </a:rPr>
              <a:t>/</a:t>
            </a:r>
            <a:r>
              <a:rPr lang="zh-CN" altLang="en-US" sz="1400" b="1" dirty="0">
                <a:solidFill>
                  <a:srgbClr val="31743F"/>
                </a:solidFill>
                <a:cs typeface="+mn-ea"/>
                <a:sym typeface="+mn-lt"/>
              </a:rPr>
              <a:t>丽</a:t>
            </a:r>
            <a:endParaRPr lang="en-US" altLang="zh-CN" sz="1400" b="1" dirty="0">
              <a:solidFill>
                <a:srgbClr val="31743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t="19403"/>
          <a:stretch>
            <a:fillRect/>
          </a:stretch>
        </p:blipFill>
        <p:spPr>
          <a:xfrm>
            <a:off x="-476331" y="261753"/>
            <a:ext cx="12763499" cy="6858034"/>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516" y="4361196"/>
            <a:ext cx="1620668" cy="1920875"/>
          </a:xfrm>
          <a:prstGeom prst="rect">
            <a:avLst/>
          </a:prstGeom>
        </p:spPr>
      </p:pic>
      <p:sp>
        <p:nvSpPr>
          <p:cNvPr id="19" name="文本框 18"/>
          <p:cNvSpPr txBox="1"/>
          <p:nvPr/>
        </p:nvSpPr>
        <p:spPr>
          <a:xfrm>
            <a:off x="301516" y="205523"/>
            <a:ext cx="6096000" cy="652486"/>
          </a:xfrm>
          <a:prstGeom prst="rect">
            <a:avLst/>
          </a:prstGeom>
          <a:noFill/>
        </p:spPr>
        <p:txBody>
          <a:bodyPr wrap="square">
            <a:spAutoFit/>
          </a:bodyPr>
          <a:lstStyle/>
          <a:p>
            <a:pPr>
              <a:lnSpc>
                <a:spcPct val="13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30000"/>
              </a:lnSpc>
            </a:pPr>
            <a:endParaRPr lang="en-US" altLang="zh-CN" sz="700" dirty="0">
              <a:solidFill>
                <a:srgbClr val="31743F"/>
              </a:solidFill>
              <a:cs typeface="+mn-ea"/>
              <a:sym typeface="+mn-lt"/>
            </a:endParaRPr>
          </a:p>
          <a:p>
            <a:pPr>
              <a:lnSpc>
                <a:spcPct val="130000"/>
              </a:lnSpc>
            </a:pPr>
            <a:r>
              <a:rPr lang="zh-CN" altLang="en-US" sz="700" dirty="0">
                <a:solidFill>
                  <a:srgbClr val="31743F"/>
                </a:solidFill>
                <a:cs typeface="+mn-ea"/>
                <a:sym typeface="+mn-lt"/>
              </a:rPr>
              <a:t>垃圾分一分     环保多一分</a:t>
            </a:r>
          </a:p>
          <a:p>
            <a:pPr>
              <a:lnSpc>
                <a:spcPct val="13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grpSp>
        <p:nvGrpSpPr>
          <p:cNvPr id="18" name="组合 17"/>
          <p:cNvGrpSpPr/>
          <p:nvPr/>
        </p:nvGrpSpPr>
        <p:grpSpPr>
          <a:xfrm>
            <a:off x="2135099" y="2058962"/>
            <a:ext cx="1614319" cy="2504065"/>
            <a:chOff x="1463394" y="1738741"/>
            <a:chExt cx="1614319" cy="2504065"/>
          </a:xfrm>
        </p:grpSpPr>
        <p:sp>
          <p:nvSpPr>
            <p:cNvPr id="20" name="矩形 19"/>
            <p:cNvSpPr/>
            <p:nvPr/>
          </p:nvSpPr>
          <p:spPr>
            <a:xfrm>
              <a:off x="1563452" y="1746136"/>
              <a:ext cx="1514261" cy="2496670"/>
            </a:xfrm>
            <a:prstGeom prst="rect">
              <a:avLst/>
            </a:prstGeom>
          </p:spPr>
          <p:txBody>
            <a:bodyPr vert="eaVert" wrap="square">
              <a:spAutoFit/>
            </a:bodyPr>
            <a:lstStyle/>
            <a:p>
              <a:pPr algn="dist">
                <a:lnSpc>
                  <a:spcPct val="120000"/>
                </a:lnSpc>
                <a:buClr>
                  <a:srgbClr val="FF0000"/>
                </a:buClr>
              </a:pPr>
              <a:r>
                <a:rPr lang="zh-CN" altLang="en-US" sz="7200" b="1" dirty="0">
                  <a:ln w="190500">
                    <a:solidFill>
                      <a:schemeClr val="bg1"/>
                    </a:solidFill>
                  </a:ln>
                  <a:solidFill>
                    <a:srgbClr val="218B01"/>
                  </a:solidFill>
                  <a:effectLst>
                    <a:outerShdw blurRad="38100" dist="38100" dir="2700000" algn="tl">
                      <a:srgbClr val="000000">
                        <a:alpha val="43137"/>
                      </a:srgbClr>
                    </a:outerShdw>
                  </a:effectLst>
                  <a:cs typeface="+mn-ea"/>
                  <a:sym typeface="+mn-lt"/>
                </a:rPr>
                <a:t>目录</a:t>
              </a:r>
            </a:p>
          </p:txBody>
        </p:sp>
        <p:sp>
          <p:nvSpPr>
            <p:cNvPr id="24" name="矩形 23"/>
            <p:cNvSpPr/>
            <p:nvPr/>
          </p:nvSpPr>
          <p:spPr>
            <a:xfrm>
              <a:off x="1463394" y="1738741"/>
              <a:ext cx="1514261" cy="2496670"/>
            </a:xfrm>
            <a:prstGeom prst="rect">
              <a:avLst/>
            </a:prstGeom>
          </p:spPr>
          <p:txBody>
            <a:bodyPr vert="eaVert" wrap="square">
              <a:spAutoFit/>
            </a:bodyPr>
            <a:lstStyle/>
            <a:p>
              <a:pPr algn="dist">
                <a:lnSpc>
                  <a:spcPct val="120000"/>
                </a:lnSpc>
                <a:buClr>
                  <a:srgbClr val="FF0000"/>
                </a:buClr>
              </a:pPr>
              <a:r>
                <a:rPr lang="zh-CN" altLang="en-US" sz="7200" b="1" dirty="0">
                  <a:solidFill>
                    <a:srgbClr val="218B01"/>
                  </a:solidFill>
                  <a:cs typeface="+mn-ea"/>
                  <a:sym typeface="+mn-lt"/>
                </a:rPr>
                <a:t>目录</a:t>
              </a:r>
            </a:p>
          </p:txBody>
        </p:sp>
      </p:grpSp>
      <p:grpSp>
        <p:nvGrpSpPr>
          <p:cNvPr id="25" name="组合 24"/>
          <p:cNvGrpSpPr/>
          <p:nvPr/>
        </p:nvGrpSpPr>
        <p:grpSpPr>
          <a:xfrm>
            <a:off x="3504035" y="1932892"/>
            <a:ext cx="6321392" cy="1027397"/>
            <a:chOff x="2587392" y="2082420"/>
            <a:chExt cx="6321392" cy="1027397"/>
          </a:xfrm>
        </p:grpSpPr>
        <p:cxnSp>
          <p:nvCxnSpPr>
            <p:cNvPr id="26" name="直接连接符 25"/>
            <p:cNvCxnSpPr/>
            <p:nvPr/>
          </p:nvCxnSpPr>
          <p:spPr>
            <a:xfrm>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27" name="TextBox 34"/>
            <p:cNvSpPr txBox="1"/>
            <p:nvPr/>
          </p:nvSpPr>
          <p:spPr>
            <a:xfrm>
              <a:off x="2587392" y="2082420"/>
              <a:ext cx="1278279" cy="1027397"/>
            </a:xfrm>
            <a:prstGeom prst="rect">
              <a:avLst/>
            </a:prstGeom>
            <a:noFill/>
          </p:spPr>
          <p:txBody>
            <a:bodyPr wrap="square" rtlCol="0">
              <a:spAutoFit/>
            </a:bodyPr>
            <a:lstStyle>
              <a:defPPr>
                <a:defRPr lang="zh-CN"/>
              </a:defPPr>
              <a:lvl1pPr algn="dist">
                <a:lnSpc>
                  <a:spcPct val="90000"/>
                </a:lnSpc>
                <a:defRPr sz="4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ctr"/>
              <a:r>
                <a:rPr lang="en-US" altLang="zh-CN" sz="6600" dirty="0">
                  <a:solidFill>
                    <a:srgbClr val="218B01"/>
                  </a:solidFill>
                  <a:latin typeface="+mn-lt"/>
                  <a:ea typeface="+mn-ea"/>
                  <a:sym typeface="+mn-lt"/>
                </a:rPr>
                <a:t>01</a:t>
              </a:r>
              <a:endParaRPr lang="zh-CN" altLang="en-US" sz="6600" dirty="0">
                <a:solidFill>
                  <a:srgbClr val="218B01"/>
                </a:solidFill>
                <a:latin typeface="+mn-lt"/>
                <a:ea typeface="+mn-ea"/>
                <a:sym typeface="+mn-lt"/>
              </a:endParaRPr>
            </a:p>
          </p:txBody>
        </p:sp>
        <p:sp>
          <p:nvSpPr>
            <p:cNvPr id="28" name="TextBox 35"/>
            <p:cNvSpPr txBox="1"/>
            <p:nvPr/>
          </p:nvSpPr>
          <p:spPr>
            <a:xfrm>
              <a:off x="4136030" y="2082420"/>
              <a:ext cx="4772754" cy="772391"/>
            </a:xfrm>
            <a:prstGeom prst="rect">
              <a:avLst/>
            </a:prstGeom>
            <a:noFill/>
          </p:spPr>
          <p:txBody>
            <a:bodyPr wrap="square" rtlCol="0">
              <a:spAutoFit/>
            </a:bodyPr>
            <a:lstStyle>
              <a:defPPr>
                <a:defRPr lang="zh-CN"/>
              </a:defPPr>
              <a:lvl1pPr algn="ctr">
                <a:lnSpc>
                  <a:spcPct val="90000"/>
                </a:lnSpc>
                <a:defRPr sz="8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l">
                <a:defRPr/>
              </a:pPr>
              <a:r>
                <a:rPr lang="zh-CN" altLang="en-US" sz="4800" dirty="0">
                  <a:solidFill>
                    <a:srgbClr val="218B01"/>
                  </a:solidFill>
                  <a:effectLst/>
                  <a:latin typeface="+mn-lt"/>
                  <a:ea typeface="+mn-ea"/>
                  <a:sym typeface="+mn-lt"/>
                </a:rPr>
                <a:t>垃圾处理的现状</a:t>
              </a:r>
            </a:p>
          </p:txBody>
        </p:sp>
        <p:sp>
          <p:nvSpPr>
            <p:cNvPr id="29" name="TextBox 40"/>
            <p:cNvSpPr txBox="1"/>
            <p:nvPr/>
          </p:nvSpPr>
          <p:spPr bwMode="auto">
            <a:xfrm>
              <a:off x="4136031" y="2511262"/>
              <a:ext cx="4648040" cy="499624"/>
            </a:xfrm>
            <a:prstGeom prst="rect">
              <a:avLst/>
            </a:prstGeom>
            <a:noFill/>
          </p:spPr>
          <p:txBody>
            <a:bodyPr wrap="square">
              <a:spAutoFit/>
            </a:bodyPr>
            <a:lstStyle/>
            <a:p>
              <a:pPr algn="dist">
                <a:lnSpc>
                  <a:spcPct val="150000"/>
                </a:lnSpc>
              </a:pPr>
              <a:endParaRPr lang="zh-CN" altLang="en-US" sz="2000" b="1" dirty="0">
                <a:solidFill>
                  <a:srgbClr val="320B02"/>
                </a:solidFill>
                <a:cs typeface="+mn-ea"/>
                <a:sym typeface="+mn-lt"/>
              </a:endParaRPr>
            </a:p>
          </p:txBody>
        </p:sp>
      </p:grpSp>
      <p:grpSp>
        <p:nvGrpSpPr>
          <p:cNvPr id="30" name="组合 29"/>
          <p:cNvGrpSpPr/>
          <p:nvPr/>
        </p:nvGrpSpPr>
        <p:grpSpPr>
          <a:xfrm>
            <a:off x="3451855" y="2995509"/>
            <a:ext cx="6395692" cy="965435"/>
            <a:chOff x="2535212" y="2045451"/>
            <a:chExt cx="6395692" cy="965435"/>
          </a:xfrm>
        </p:grpSpPr>
        <p:cxnSp>
          <p:nvCxnSpPr>
            <p:cNvPr id="31" name="直接连接符 30"/>
            <p:cNvCxnSpPr/>
            <p:nvPr/>
          </p:nvCxnSpPr>
          <p:spPr>
            <a:xfrm>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32" name="TextBox 34"/>
            <p:cNvSpPr txBox="1"/>
            <p:nvPr/>
          </p:nvSpPr>
          <p:spPr>
            <a:xfrm>
              <a:off x="2535212" y="2045451"/>
              <a:ext cx="1432363" cy="942437"/>
            </a:xfrm>
            <a:prstGeom prst="rect">
              <a:avLst/>
            </a:prstGeom>
            <a:noFill/>
          </p:spPr>
          <p:txBody>
            <a:bodyPr wrap="square" rtlCol="0">
              <a:spAutoFit/>
            </a:bodyPr>
            <a:lstStyle>
              <a:defPPr>
                <a:defRPr lang="zh-CN"/>
              </a:defPPr>
              <a:lvl1pPr algn="ctr">
                <a:lnSpc>
                  <a:spcPct val="90000"/>
                </a:lnSpc>
                <a:defRPr sz="66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r>
                <a:rPr lang="en-US" altLang="zh-CN" sz="6000" dirty="0">
                  <a:solidFill>
                    <a:srgbClr val="218B01"/>
                  </a:solidFill>
                  <a:latin typeface="+mn-lt"/>
                  <a:ea typeface="+mn-ea"/>
                  <a:sym typeface="+mn-lt"/>
                </a:rPr>
                <a:t>02</a:t>
              </a:r>
              <a:endParaRPr lang="zh-CN" altLang="en-US" sz="6000" dirty="0">
                <a:solidFill>
                  <a:srgbClr val="218B01"/>
                </a:solidFill>
                <a:latin typeface="+mn-lt"/>
                <a:ea typeface="+mn-ea"/>
                <a:sym typeface="+mn-lt"/>
              </a:endParaRPr>
            </a:p>
          </p:txBody>
        </p:sp>
        <p:sp>
          <p:nvSpPr>
            <p:cNvPr id="33" name="TextBox 35"/>
            <p:cNvSpPr txBox="1"/>
            <p:nvPr/>
          </p:nvSpPr>
          <p:spPr>
            <a:xfrm>
              <a:off x="4136030" y="2098119"/>
              <a:ext cx="4794874" cy="772391"/>
            </a:xfrm>
            <a:prstGeom prst="rect">
              <a:avLst/>
            </a:prstGeom>
            <a:noFill/>
          </p:spPr>
          <p:txBody>
            <a:bodyPr wrap="square" rtlCol="0">
              <a:spAutoFit/>
            </a:bodyPr>
            <a:lstStyle>
              <a:defPPr>
                <a:defRPr lang="zh-CN"/>
              </a:defPPr>
              <a:lvl1pPr algn="dist">
                <a:lnSpc>
                  <a:spcPct val="90000"/>
                </a:lnSpc>
                <a:defRPr sz="4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l">
                <a:defRPr/>
              </a:pPr>
              <a:r>
                <a:rPr lang="zh-CN" altLang="en-US" sz="4800" kern="0" dirty="0">
                  <a:solidFill>
                    <a:srgbClr val="218B01"/>
                  </a:solidFill>
                  <a:latin typeface="+mn-lt"/>
                  <a:ea typeface="+mn-ea"/>
                  <a:sym typeface="+mn-lt"/>
                </a:rPr>
                <a:t>垃圾的分类</a:t>
              </a:r>
            </a:p>
          </p:txBody>
        </p:sp>
        <p:sp>
          <p:nvSpPr>
            <p:cNvPr id="34" name="TextBox 40"/>
            <p:cNvSpPr txBox="1"/>
            <p:nvPr/>
          </p:nvSpPr>
          <p:spPr bwMode="auto">
            <a:xfrm>
              <a:off x="4136031" y="2511262"/>
              <a:ext cx="4648040" cy="499624"/>
            </a:xfrm>
            <a:prstGeom prst="rect">
              <a:avLst/>
            </a:prstGeom>
            <a:noFill/>
          </p:spPr>
          <p:txBody>
            <a:bodyPr wrap="square">
              <a:spAutoFit/>
            </a:bodyPr>
            <a:lstStyle/>
            <a:p>
              <a:pPr algn="dist">
                <a:lnSpc>
                  <a:spcPct val="150000"/>
                </a:lnSpc>
              </a:pPr>
              <a:endParaRPr lang="zh-CN" altLang="en-US" sz="2000" b="1" dirty="0">
                <a:solidFill>
                  <a:srgbClr val="320B02"/>
                </a:solidFill>
                <a:cs typeface="+mn-ea"/>
                <a:sym typeface="+mn-lt"/>
              </a:endParaRPr>
            </a:p>
          </p:txBody>
        </p:sp>
      </p:grpSp>
      <p:grpSp>
        <p:nvGrpSpPr>
          <p:cNvPr id="35" name="组合 34"/>
          <p:cNvGrpSpPr/>
          <p:nvPr/>
        </p:nvGrpSpPr>
        <p:grpSpPr>
          <a:xfrm>
            <a:off x="3542706" y="3975500"/>
            <a:ext cx="6282721" cy="1015663"/>
            <a:chOff x="2626063" y="2015612"/>
            <a:chExt cx="6282721" cy="1015663"/>
          </a:xfrm>
        </p:grpSpPr>
        <p:cxnSp>
          <p:nvCxnSpPr>
            <p:cNvPr id="36" name="直接连接符 35"/>
            <p:cNvCxnSpPr/>
            <p:nvPr/>
          </p:nvCxnSpPr>
          <p:spPr>
            <a:xfrm>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37" name="TextBox 34"/>
            <p:cNvSpPr txBox="1"/>
            <p:nvPr/>
          </p:nvSpPr>
          <p:spPr>
            <a:xfrm>
              <a:off x="2626063" y="2015612"/>
              <a:ext cx="1056700" cy="1015663"/>
            </a:xfrm>
            <a:prstGeom prst="rect">
              <a:avLst/>
            </a:prstGeom>
            <a:noFill/>
          </p:spPr>
          <p:txBody>
            <a:bodyPr wrap="none" rtlCol="0">
              <a:spAutoFit/>
            </a:bodyPr>
            <a:lstStyle/>
            <a:p>
              <a:r>
                <a:rPr lang="en-US" altLang="zh-CN" sz="6000" b="1" kern="100" spc="-300" dirty="0">
                  <a:ln w="19050" cap="flat" cmpd="sng">
                    <a:solidFill>
                      <a:schemeClr val="bg1"/>
                    </a:solidFill>
                  </a:ln>
                  <a:solidFill>
                    <a:srgbClr val="218B01"/>
                  </a:solidFill>
                  <a:cs typeface="+mn-ea"/>
                  <a:sym typeface="+mn-lt"/>
                </a:rPr>
                <a:t>03</a:t>
              </a:r>
              <a:endParaRPr lang="zh-CN" altLang="en-US" sz="6000" b="1" kern="100" spc="-300" dirty="0">
                <a:ln w="19050" cap="flat" cmpd="sng">
                  <a:solidFill>
                    <a:schemeClr val="bg1"/>
                  </a:solidFill>
                </a:ln>
                <a:solidFill>
                  <a:srgbClr val="218B01"/>
                </a:solidFill>
                <a:cs typeface="+mn-ea"/>
                <a:sym typeface="+mn-lt"/>
              </a:endParaRPr>
            </a:p>
          </p:txBody>
        </p:sp>
        <p:sp>
          <p:nvSpPr>
            <p:cNvPr id="38" name="TextBox 35"/>
            <p:cNvSpPr txBox="1"/>
            <p:nvPr/>
          </p:nvSpPr>
          <p:spPr>
            <a:xfrm>
              <a:off x="4136030" y="2098119"/>
              <a:ext cx="4772754" cy="757130"/>
            </a:xfrm>
            <a:prstGeom prst="rect">
              <a:avLst/>
            </a:prstGeom>
            <a:noFill/>
          </p:spPr>
          <p:txBody>
            <a:bodyPr wrap="square" rtlCol="0">
              <a:spAutoFit/>
            </a:bodyPr>
            <a:lstStyle>
              <a:defPPr>
                <a:defRPr lang="zh-CN"/>
              </a:defPPr>
              <a:lvl1pPr algn="dist">
                <a:lnSpc>
                  <a:spcPct val="90000"/>
                </a:lnSpc>
                <a:defRPr sz="44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ctr">
                <a:defRPr/>
              </a:pPr>
              <a:r>
                <a:rPr lang="zh-CN" altLang="en-US" sz="4800" kern="0" dirty="0">
                  <a:solidFill>
                    <a:srgbClr val="218B01"/>
                  </a:solidFill>
                  <a:latin typeface="+mn-lt"/>
                  <a:ea typeface="+mn-ea"/>
                  <a:sym typeface="+mn-lt"/>
                </a:rPr>
                <a:t>如何做好垃圾分类</a:t>
              </a:r>
            </a:p>
          </p:txBody>
        </p:sp>
        <p:sp>
          <p:nvSpPr>
            <p:cNvPr id="39" name="TextBox 40"/>
            <p:cNvSpPr txBox="1"/>
            <p:nvPr/>
          </p:nvSpPr>
          <p:spPr bwMode="auto">
            <a:xfrm>
              <a:off x="4136030" y="2511262"/>
              <a:ext cx="4648039" cy="499624"/>
            </a:xfrm>
            <a:prstGeom prst="rect">
              <a:avLst/>
            </a:prstGeom>
            <a:noFill/>
          </p:spPr>
          <p:txBody>
            <a:bodyPr wrap="square">
              <a:spAutoFit/>
            </a:bodyPr>
            <a:lstStyle/>
            <a:p>
              <a:pPr algn="dist">
                <a:lnSpc>
                  <a:spcPct val="150000"/>
                </a:lnSpc>
              </a:pPr>
              <a:endParaRPr lang="zh-CN" altLang="en-US" sz="2000" b="1" dirty="0">
                <a:solidFill>
                  <a:srgbClr val="320B02"/>
                </a:solidFill>
                <a:cs typeface="+mn-ea"/>
                <a:sym typeface="+mn-lt"/>
              </a:endParaRPr>
            </a:p>
          </p:txBody>
        </p:sp>
      </p:gr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561161" y="3689560"/>
            <a:ext cx="3635648" cy="36356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34"/>
          </a:xfrm>
          <a:prstGeom prst="rect">
            <a:avLst/>
          </a:prstGeom>
        </p:spPr>
      </p:pic>
      <p:sp>
        <p:nvSpPr>
          <p:cNvPr id="19" name="文本框 18"/>
          <p:cNvSpPr txBox="1"/>
          <p:nvPr/>
        </p:nvSpPr>
        <p:spPr>
          <a:xfrm>
            <a:off x="301516" y="205523"/>
            <a:ext cx="6096000" cy="652486"/>
          </a:xfrm>
          <a:prstGeom prst="rect">
            <a:avLst/>
          </a:prstGeom>
          <a:noFill/>
        </p:spPr>
        <p:txBody>
          <a:bodyPr wrap="square">
            <a:spAutoFit/>
          </a:bodyPr>
          <a:lstStyle/>
          <a:p>
            <a:pPr>
              <a:lnSpc>
                <a:spcPct val="130000"/>
              </a:lnSpc>
            </a:pPr>
            <a:r>
              <a:rPr lang="zh-CN" altLang="en-US" sz="700" dirty="0">
                <a:solidFill>
                  <a:srgbClr val="31743F"/>
                </a:solidFill>
                <a:cs typeface="+mn-ea"/>
                <a:sym typeface="+mn-lt"/>
              </a:rPr>
              <a:t>垃圾分类从我做起</a:t>
            </a:r>
            <a:endParaRPr lang="en-US" altLang="zh-CN" sz="700" dirty="0">
              <a:solidFill>
                <a:srgbClr val="31743F"/>
              </a:solidFill>
              <a:cs typeface="+mn-ea"/>
              <a:sym typeface="+mn-lt"/>
            </a:endParaRPr>
          </a:p>
          <a:p>
            <a:pPr>
              <a:lnSpc>
                <a:spcPct val="130000"/>
              </a:lnSpc>
            </a:pPr>
            <a:endParaRPr lang="en-US" altLang="zh-CN" sz="700" dirty="0">
              <a:solidFill>
                <a:srgbClr val="31743F"/>
              </a:solidFill>
              <a:cs typeface="+mn-ea"/>
              <a:sym typeface="+mn-lt"/>
            </a:endParaRPr>
          </a:p>
          <a:p>
            <a:pPr>
              <a:lnSpc>
                <a:spcPct val="130000"/>
              </a:lnSpc>
            </a:pPr>
            <a:r>
              <a:rPr lang="zh-CN" altLang="en-US" sz="700" dirty="0">
                <a:solidFill>
                  <a:srgbClr val="31743F"/>
                </a:solidFill>
                <a:cs typeface="+mn-ea"/>
                <a:sym typeface="+mn-lt"/>
              </a:rPr>
              <a:t>垃圾分一分     环保多一分</a:t>
            </a:r>
          </a:p>
          <a:p>
            <a:pPr>
              <a:lnSpc>
                <a:spcPct val="130000"/>
              </a:lnSpc>
            </a:pPr>
            <a:r>
              <a:rPr lang="zh-CN" altLang="en-US" sz="700" dirty="0">
                <a:solidFill>
                  <a:srgbClr val="31743F"/>
                </a:solidFill>
                <a:cs typeface="+mn-ea"/>
                <a:sym typeface="+mn-lt"/>
              </a:rPr>
              <a:t>环境美一分     健康加一分</a:t>
            </a:r>
            <a:endParaRPr lang="en-US" altLang="zh-CN" sz="700" dirty="0">
              <a:solidFill>
                <a:srgbClr val="31743F"/>
              </a:solidFill>
              <a:cs typeface="+mn-ea"/>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64917" y="454889"/>
            <a:ext cx="7486161" cy="5604610"/>
          </a:xfrm>
          <a:prstGeom prst="rect">
            <a:avLst/>
          </a:prstGeom>
        </p:spPr>
      </p:pic>
      <p:sp>
        <p:nvSpPr>
          <p:cNvPr id="42" name="文本框 41"/>
          <p:cNvSpPr txBox="1"/>
          <p:nvPr/>
        </p:nvSpPr>
        <p:spPr>
          <a:xfrm>
            <a:off x="2225345" y="3522440"/>
            <a:ext cx="6798129" cy="1027397"/>
          </a:xfrm>
          <a:prstGeom prst="rect">
            <a:avLst/>
          </a:prstGeom>
          <a:noFill/>
        </p:spPr>
        <p:txBody>
          <a:bodyPr wrap="square" rtlCol="0">
            <a:spAutoFit/>
          </a:bodyPr>
          <a:lstStyle>
            <a:defPPr>
              <a:defRPr lang="zh-CN"/>
            </a:defPPr>
            <a:lvl1pPr algn="ctr">
              <a:lnSpc>
                <a:spcPct val="90000"/>
              </a:lnSpc>
              <a:defRPr sz="8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pPr algn="l">
              <a:defRPr/>
            </a:pPr>
            <a:r>
              <a:rPr lang="zh-CN" altLang="en-US" sz="6600" dirty="0">
                <a:solidFill>
                  <a:srgbClr val="218B01"/>
                </a:solidFill>
                <a:latin typeface="+mn-lt"/>
                <a:ea typeface="+mn-ea"/>
                <a:sym typeface="+mn-lt"/>
              </a:rPr>
              <a:t>垃圾处理的现状</a:t>
            </a:r>
          </a:p>
        </p:txBody>
      </p:sp>
      <p:sp>
        <p:nvSpPr>
          <p:cNvPr id="43" name="文本框 42"/>
          <p:cNvSpPr txBox="1"/>
          <p:nvPr/>
        </p:nvSpPr>
        <p:spPr>
          <a:xfrm>
            <a:off x="749812" y="2428478"/>
            <a:ext cx="5980254" cy="942437"/>
          </a:xfrm>
          <a:prstGeom prst="rect">
            <a:avLst/>
          </a:prstGeom>
          <a:noFill/>
        </p:spPr>
        <p:txBody>
          <a:bodyPr wrap="square" rtlCol="0">
            <a:spAutoFit/>
          </a:bodyPr>
          <a:lstStyle>
            <a:defPPr>
              <a:defRPr lang="zh-CN"/>
            </a:defPPr>
            <a:lvl1pPr algn="ctr">
              <a:lnSpc>
                <a:spcPct val="90000"/>
              </a:lnSpc>
              <a:defRPr sz="6000" b="1" kern="100" spc="-300">
                <a:ln w="19050" cap="flat" cmpd="sng">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tileRect/>
                </a:gradFill>
                <a:effectLst/>
                <a:latin typeface="三极韵黑 简体" panose="00000500000000000000" pitchFamily="2" charset="-122"/>
                <a:ea typeface="三极韵黑 简体" panose="00000500000000000000" pitchFamily="2" charset="-122"/>
                <a:cs typeface="+mn-ea"/>
              </a:defRPr>
            </a:lvl1pPr>
          </a:lstStyle>
          <a:p>
            <a:r>
              <a:rPr lang="zh-CN" altLang="en-US" dirty="0">
                <a:solidFill>
                  <a:srgbClr val="218B01"/>
                </a:solidFill>
                <a:latin typeface="+mn-lt"/>
                <a:ea typeface="+mn-ea"/>
                <a:sym typeface="+mn-lt"/>
              </a:rPr>
              <a:t>第一章节</a:t>
            </a:r>
          </a:p>
        </p:txBody>
      </p:sp>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l="11627" t="22117" r="12735" b="19704"/>
          <a:stretch>
            <a:fillRect/>
          </a:stretch>
        </p:blipFill>
        <p:spPr>
          <a:xfrm>
            <a:off x="7002462" y="3165179"/>
            <a:ext cx="4586816" cy="352806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6" y="3825490"/>
            <a:ext cx="2221717" cy="2633260"/>
          </a:xfrm>
          <a:prstGeom prst="rect">
            <a:avLst/>
          </a:prstGeom>
        </p:spPr>
      </p:pic>
      <p:grpSp>
        <p:nvGrpSpPr>
          <p:cNvPr id="3" name="组合 2"/>
          <p:cNvGrpSpPr/>
          <p:nvPr/>
        </p:nvGrpSpPr>
        <p:grpSpPr>
          <a:xfrm>
            <a:off x="7085093" y="743149"/>
            <a:ext cx="2919794" cy="2006278"/>
            <a:chOff x="7085093" y="743149"/>
            <a:chExt cx="2919794" cy="2006278"/>
          </a:xfrm>
        </p:grpSpPr>
        <p:pic>
          <p:nvPicPr>
            <p:cNvPr id="48" name="图片 47"/>
            <p:cNvPicPr>
              <a:picLocks noChangeAspect="1"/>
            </p:cNvPicPr>
            <p:nvPr/>
          </p:nvPicPr>
          <p:blipFill rotWithShape="1">
            <a:blip r:embed="rId7"/>
            <a:srcRect l="73344" b="71667"/>
            <a:stretch>
              <a:fillRect/>
            </a:stretch>
          </p:blipFill>
          <p:spPr>
            <a:xfrm rot="20001525">
              <a:off x="8582366" y="1675378"/>
              <a:ext cx="1422521" cy="1074049"/>
            </a:xfrm>
            <a:prstGeom prst="rect">
              <a:avLst/>
            </a:prstGeom>
          </p:spPr>
        </p:pic>
        <p:pic>
          <p:nvPicPr>
            <p:cNvPr id="49" name="图片 48"/>
            <p:cNvPicPr>
              <a:picLocks noChangeAspect="1"/>
            </p:cNvPicPr>
            <p:nvPr/>
          </p:nvPicPr>
          <p:blipFill rotWithShape="1">
            <a:blip r:embed="rId7"/>
            <a:srcRect l="-4806" t="66815" r="78150" b="4852"/>
            <a:stretch>
              <a:fillRect/>
            </a:stretch>
          </p:blipFill>
          <p:spPr>
            <a:xfrm rot="19827660" flipH="1">
              <a:off x="7085093" y="743149"/>
              <a:ext cx="1332985" cy="10064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6" name="矩形 5"/>
          <p:cNvSpPr/>
          <p:nvPr/>
        </p:nvSpPr>
        <p:spPr>
          <a:xfrm flipH="1">
            <a:off x="868900" y="2542328"/>
            <a:ext cx="5033233" cy="1231078"/>
          </a:xfrm>
          <a:prstGeom prst="rect">
            <a:avLst/>
          </a:prstGeom>
          <a:effectLst/>
        </p:spPr>
        <p:txBody>
          <a:bodyPr wrap="square" lIns="121893" tIns="60946" rIns="121893" bIns="60946">
            <a:spAutoFit/>
          </a:bodyPr>
          <a:lstStyle/>
          <a:p>
            <a:pPr marL="285750" indent="-285750">
              <a:lnSpc>
                <a:spcPct val="150000"/>
              </a:lnSpc>
              <a:buFont typeface="Arial" panose="020B0604020202020204" pitchFamily="34" charset="0"/>
              <a:buChar char="•"/>
            </a:pPr>
            <a:r>
              <a:rPr lang="zh-CN" altLang="en-US" sz="1600" dirty="0">
                <a:cs typeface="+mn-ea"/>
                <a:sym typeface="+mn-lt"/>
              </a:rPr>
              <a:t>城市中的人们每天会产生大量的生活垃圾，而在太平洋中漂浮的规模庞大的塑料垃圾带形成了触目惊心的“第八大陆”。</a:t>
            </a:r>
          </a:p>
        </p:txBody>
      </p:sp>
      <p:sp>
        <p:nvSpPr>
          <p:cNvPr id="8" name="矩形 7"/>
          <p:cNvSpPr/>
          <p:nvPr/>
        </p:nvSpPr>
        <p:spPr>
          <a:xfrm>
            <a:off x="928466" y="1825305"/>
            <a:ext cx="4973667" cy="553970"/>
          </a:xfrm>
          <a:prstGeom prst="rect">
            <a:avLst/>
          </a:prstGeom>
        </p:spPr>
        <p:txBody>
          <a:bodyPr wrap="square" lIns="121893" tIns="60946" rIns="121893" bIns="60946">
            <a:spAutoFit/>
          </a:bodyPr>
          <a:lstStyle/>
          <a:p>
            <a:pPr marL="457200" indent="-457200" algn="ctr">
              <a:buFont typeface="Wingdings" panose="05000000000000000000" pitchFamily="2" charset="2"/>
              <a:buChar char="p"/>
            </a:pPr>
            <a:r>
              <a:rPr lang="zh-CN" altLang="en-US" sz="2800" b="1" dirty="0">
                <a:solidFill>
                  <a:srgbClr val="218B01"/>
                </a:solidFill>
                <a:cs typeface="+mn-ea"/>
                <a:sym typeface="+mn-lt"/>
              </a:rPr>
              <a:t>我们的垃圾都运到哪里了？</a:t>
            </a:r>
          </a:p>
        </p:txBody>
      </p:sp>
      <p:sp>
        <p:nvSpPr>
          <p:cNvPr id="10" name="矩形 9"/>
          <p:cNvSpPr/>
          <p:nvPr/>
        </p:nvSpPr>
        <p:spPr>
          <a:xfrm flipH="1">
            <a:off x="879147" y="4674936"/>
            <a:ext cx="5019467" cy="1231078"/>
          </a:xfrm>
          <a:prstGeom prst="rect">
            <a:avLst/>
          </a:prstGeom>
          <a:effectLst/>
        </p:spPr>
        <p:txBody>
          <a:bodyPr wrap="square" lIns="121893" tIns="60946" rIns="121893" bIns="60946">
            <a:spAutoFit/>
          </a:bodyPr>
          <a:lstStyle/>
          <a:p>
            <a:pPr marL="285750" indent="-285750">
              <a:lnSpc>
                <a:spcPct val="150000"/>
              </a:lnSpc>
              <a:buFont typeface="Arial" panose="020B0604020202020204" pitchFamily="34" charset="0"/>
              <a:buChar char="•"/>
            </a:pPr>
            <a:r>
              <a:rPr lang="zh-CN" altLang="en-US" sz="1600" dirty="0">
                <a:cs typeface="+mn-ea"/>
                <a:sym typeface="+mn-lt"/>
              </a:rPr>
              <a:t>垃圾的去向，是个长久以来被忽视，却值得追问下去的问题。用智能标签追踪垃圾去向的“垃圾追踪”计划就是为了解决这个问题。</a:t>
            </a:r>
          </a:p>
        </p:txBody>
      </p:sp>
      <p:sp>
        <p:nvSpPr>
          <p:cNvPr id="11" name="矩形 10"/>
          <p:cNvSpPr/>
          <p:nvPr/>
        </p:nvSpPr>
        <p:spPr>
          <a:xfrm>
            <a:off x="946108" y="3994483"/>
            <a:ext cx="4924287" cy="553970"/>
          </a:xfrm>
          <a:prstGeom prst="rect">
            <a:avLst/>
          </a:prstGeom>
        </p:spPr>
        <p:txBody>
          <a:bodyPr wrap="square" lIns="121893" tIns="60946" rIns="121893" bIns="60946">
            <a:spAutoFit/>
          </a:bodyPr>
          <a:lstStyle/>
          <a:p>
            <a:pPr marL="457200" indent="-457200" algn="ctr">
              <a:buFont typeface="Wingdings" panose="05000000000000000000" pitchFamily="2" charset="2"/>
              <a:buChar char="p"/>
            </a:pPr>
            <a:r>
              <a:rPr lang="zh-CN" altLang="en-US" sz="2800" b="1" dirty="0">
                <a:solidFill>
                  <a:srgbClr val="218B01"/>
                </a:solidFill>
                <a:cs typeface="+mn-ea"/>
                <a:sym typeface="+mn-lt"/>
              </a:rPr>
              <a:t>我们的垃圾都运到哪里了？</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692405" y="1209378"/>
            <a:ext cx="5092881" cy="5092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
                                        <p:tgtEl>
                                          <p:spTgt spid="8"/>
                                        </p:tgtEl>
                                      </p:cBhvr>
                                    </p:animEffect>
                                  </p:childTnLst>
                                </p:cTn>
                              </p:par>
                              <p:par>
                                <p:cTn id="8" presetID="26" presetClass="emph" presetSubtype="0" fill="hold" grpId="1" nodeType="withEffect">
                                  <p:stCondLst>
                                    <p:cond delay="0"/>
                                  </p:stCondLst>
                                  <p:childTnLst>
                                    <p:animEffect transition="out" filter="fade">
                                      <p:cBhvr>
                                        <p:cTn id="9" dur="400" tmFilter="0, 0; .2, .5; .8, .5; 1, 0"/>
                                        <p:tgtEl>
                                          <p:spTgt spid="8"/>
                                        </p:tgtEl>
                                      </p:cBhvr>
                                    </p:animEffect>
                                    <p:animScale>
                                      <p:cBhvr>
                                        <p:cTn id="10" dur="200" autoRev="1" fill="hold"/>
                                        <p:tgtEl>
                                          <p:spTgt spid="8"/>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350"/>
                                        <p:tgtEl>
                                          <p:spTgt spid="11"/>
                                        </p:tgtEl>
                                      </p:cBhvr>
                                    </p:animEffect>
                                  </p:childTnLst>
                                </p:cTn>
                              </p:par>
                              <p:par>
                                <p:cTn id="19" presetID="26" presetClass="emph" presetSubtype="0" fill="hold" grpId="1" nodeType="withEffect">
                                  <p:stCondLst>
                                    <p:cond delay="0"/>
                                  </p:stCondLst>
                                  <p:childTnLst>
                                    <p:animEffect transition="out" filter="fade">
                                      <p:cBhvr>
                                        <p:cTn id="20" dur="400" tmFilter="0, 0; .2, .5; .8, .5; 1, 0"/>
                                        <p:tgtEl>
                                          <p:spTgt spid="11"/>
                                        </p:tgtEl>
                                      </p:cBhvr>
                                    </p:animEffect>
                                    <p:animScale>
                                      <p:cBhvr>
                                        <p:cTn id="21" dur="200" autoRev="1" fill="hold"/>
                                        <p:tgtEl>
                                          <p:spTgt spid="11"/>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451" y="-152400"/>
            <a:ext cx="9602749" cy="6858000"/>
          </a:xfrm>
          <a:prstGeom prst="rect">
            <a:avLst/>
          </a:prstGeom>
        </p:spPr>
      </p:pic>
      <p:sp>
        <p:nvSpPr>
          <p:cNvPr id="21" name="文本框 20"/>
          <p:cNvSpPr txBox="1"/>
          <p:nvPr/>
        </p:nvSpPr>
        <p:spPr>
          <a:xfrm>
            <a:off x="5472925" y="3093720"/>
            <a:ext cx="5257800" cy="2169825"/>
          </a:xfrm>
          <a:prstGeom prst="rect">
            <a:avLst/>
          </a:prstGeom>
          <a:noFill/>
        </p:spPr>
        <p:txBody>
          <a:bodyPr wrap="square">
            <a:spAutoFit/>
          </a:bodyPr>
          <a:lstStyle/>
          <a:p>
            <a:pPr>
              <a:lnSpc>
                <a:spcPct val="150000"/>
              </a:lnSpc>
            </a:pPr>
            <a:r>
              <a:rPr lang="en-US" altLang="zh-CN" dirty="0">
                <a:cs typeface="+mn-ea"/>
                <a:sym typeface="+mn-lt"/>
              </a:rPr>
              <a:t> </a:t>
            </a:r>
            <a:r>
              <a:rPr lang="zh-CN" altLang="en-US" dirty="0">
                <a:cs typeface="+mn-ea"/>
                <a:sym typeface="+mn-lt"/>
              </a:rPr>
              <a:t>它们通常是先被送到堆放场，然后再送去填埋。 垃圾填埋的费用是非常高昂的，处理一吨垃圾的费用约为</a:t>
            </a:r>
            <a:r>
              <a:rPr lang="en-US" altLang="zh-CN" dirty="0">
                <a:cs typeface="+mn-ea"/>
                <a:sym typeface="+mn-lt"/>
              </a:rPr>
              <a:t>200</a:t>
            </a:r>
            <a:r>
              <a:rPr lang="zh-CN" altLang="en-US" dirty="0">
                <a:cs typeface="+mn-ea"/>
                <a:sym typeface="+mn-lt"/>
              </a:rPr>
              <a:t>元至</a:t>
            </a:r>
            <a:r>
              <a:rPr lang="en-US" altLang="zh-CN" dirty="0">
                <a:cs typeface="+mn-ea"/>
                <a:sym typeface="+mn-lt"/>
              </a:rPr>
              <a:t>300</a:t>
            </a:r>
            <a:r>
              <a:rPr lang="zh-CN" altLang="en-US" dirty="0">
                <a:cs typeface="+mn-ea"/>
                <a:sym typeface="+mn-lt"/>
              </a:rPr>
              <a:t>元人民币。人们大量地消耗资源，大规模生产，大量地消费，又大量地产生着废弃物。 </a:t>
            </a: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6934" y="1496241"/>
            <a:ext cx="5315859" cy="53158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3" name="TextBox 102"/>
          <p:cNvSpPr txBox="1"/>
          <p:nvPr/>
        </p:nvSpPr>
        <p:spPr>
          <a:xfrm>
            <a:off x="883921" y="1928213"/>
            <a:ext cx="2788676" cy="1569660"/>
          </a:xfrm>
          <a:prstGeom prst="rect">
            <a:avLst/>
          </a:prstGeom>
          <a:noFill/>
        </p:spPr>
        <p:txBody>
          <a:bodyPr wrap="square" rtlCol="0">
            <a:spAutoFit/>
          </a:bodyPr>
          <a:lstStyle/>
          <a:p>
            <a:pPr algn="just">
              <a:lnSpc>
                <a:spcPct val="150000"/>
              </a:lnSpc>
            </a:pPr>
            <a:r>
              <a:rPr lang="zh-CN" altLang="en-US" sz="1600" dirty="0">
                <a:cs typeface="+mn-ea"/>
                <a:sym typeface="+mn-lt"/>
              </a:rPr>
              <a:t>   垃圾露天堆放大量氨、硫化物等有害气体释放，严重污染了大气和城市的生活环境。</a:t>
            </a:r>
          </a:p>
        </p:txBody>
      </p:sp>
      <p:sp>
        <p:nvSpPr>
          <p:cNvPr id="4" name="TextBox 106"/>
          <p:cNvSpPr txBox="1"/>
          <p:nvPr/>
        </p:nvSpPr>
        <p:spPr>
          <a:xfrm>
            <a:off x="8345624" y="3753906"/>
            <a:ext cx="2891335" cy="1569660"/>
          </a:xfrm>
          <a:prstGeom prst="rect">
            <a:avLst/>
          </a:prstGeom>
          <a:noFill/>
        </p:spPr>
        <p:txBody>
          <a:bodyPr wrap="square" rtlCol="0">
            <a:spAutoFit/>
          </a:bodyPr>
          <a:lstStyle/>
          <a:p>
            <a:pPr algn="just">
              <a:lnSpc>
                <a:spcPct val="150000"/>
              </a:lnSpc>
            </a:pPr>
            <a:r>
              <a:rPr lang="zh-CN" altLang="en-US" sz="1600" dirty="0">
                <a:cs typeface="+mn-ea"/>
                <a:sym typeface="+mn-lt"/>
              </a:rPr>
              <a:t>生物性污染。垃圾中有许多致病微生物同时垃圾往往是蚊蝇蟑螂和老鼠的孳生地这些必然危害着广大市民的身体健康。</a:t>
            </a:r>
          </a:p>
        </p:txBody>
      </p:sp>
      <p:sp>
        <p:nvSpPr>
          <p:cNvPr id="5" name="TextBox 104"/>
          <p:cNvSpPr txBox="1"/>
          <p:nvPr/>
        </p:nvSpPr>
        <p:spPr>
          <a:xfrm>
            <a:off x="883921" y="3907885"/>
            <a:ext cx="2788676" cy="1569660"/>
          </a:xfrm>
          <a:prstGeom prst="rect">
            <a:avLst/>
          </a:prstGeom>
          <a:noFill/>
        </p:spPr>
        <p:txBody>
          <a:bodyPr wrap="square" rtlCol="0">
            <a:spAutoFit/>
          </a:bodyPr>
          <a:lstStyle/>
          <a:p>
            <a:pPr algn="just">
              <a:lnSpc>
                <a:spcPct val="150000"/>
              </a:lnSpc>
            </a:pPr>
            <a:r>
              <a:rPr lang="zh-CN" altLang="en-US" sz="1600" dirty="0">
                <a:cs typeface="+mn-ea"/>
                <a:sym typeface="+mn-lt"/>
              </a:rPr>
              <a:t> </a:t>
            </a:r>
            <a:r>
              <a:rPr lang="en-US" altLang="zh-CN" sz="1600" dirty="0">
                <a:cs typeface="+mn-ea"/>
                <a:sym typeface="+mn-lt"/>
              </a:rPr>
              <a:t>  </a:t>
            </a:r>
            <a:r>
              <a:rPr lang="zh-CN" altLang="en-US" sz="1600" dirty="0">
                <a:cs typeface="+mn-ea"/>
                <a:sym typeface="+mn-lt"/>
              </a:rPr>
              <a:t>侵占大量土地。据初步调查，</a:t>
            </a:r>
            <a:r>
              <a:rPr lang="en-US" altLang="zh-CN" sz="1600" dirty="0">
                <a:cs typeface="+mn-ea"/>
                <a:sym typeface="+mn-lt"/>
              </a:rPr>
              <a:t>2003</a:t>
            </a:r>
            <a:r>
              <a:rPr lang="zh-CN" altLang="en-US" sz="1600" dirty="0">
                <a:cs typeface="+mn-ea"/>
                <a:sym typeface="+mn-lt"/>
              </a:rPr>
              <a:t>年全</a:t>
            </a:r>
            <a:r>
              <a:rPr lang="en-US" altLang="zh-CN" sz="1600" dirty="0">
                <a:cs typeface="+mn-ea"/>
                <a:sym typeface="+mn-lt"/>
              </a:rPr>
              <a:t>668</a:t>
            </a:r>
            <a:r>
              <a:rPr lang="zh-CN" altLang="en-US" sz="1600" dirty="0">
                <a:cs typeface="+mn-ea"/>
                <a:sym typeface="+mn-lt"/>
              </a:rPr>
              <a:t>座城市中已有</a:t>
            </a:r>
            <a:r>
              <a:rPr lang="en-US" altLang="zh-CN" sz="1600" dirty="0">
                <a:cs typeface="+mn-ea"/>
                <a:sym typeface="+mn-lt"/>
              </a:rPr>
              <a:t>2/3</a:t>
            </a:r>
            <a:r>
              <a:rPr lang="zh-CN" altLang="en-US" sz="1600" dirty="0">
                <a:cs typeface="+mn-ea"/>
                <a:sym typeface="+mn-lt"/>
              </a:rPr>
              <a:t>被垃圾带所包围全国垃圾存占地累计</a:t>
            </a:r>
            <a:r>
              <a:rPr lang="en-US" altLang="zh-CN" sz="1600" dirty="0">
                <a:cs typeface="+mn-ea"/>
                <a:sym typeface="+mn-lt"/>
              </a:rPr>
              <a:t>80</a:t>
            </a:r>
            <a:r>
              <a:rPr lang="zh-CN" altLang="en-US" sz="1600" dirty="0">
                <a:cs typeface="+mn-ea"/>
                <a:sym typeface="+mn-lt"/>
              </a:rPr>
              <a:t>万亩。</a:t>
            </a:r>
          </a:p>
        </p:txBody>
      </p:sp>
      <p:sp>
        <p:nvSpPr>
          <p:cNvPr id="11" name="TextBox 104"/>
          <p:cNvSpPr txBox="1"/>
          <p:nvPr/>
        </p:nvSpPr>
        <p:spPr>
          <a:xfrm>
            <a:off x="8350003" y="1795883"/>
            <a:ext cx="2583836" cy="1569660"/>
          </a:xfrm>
          <a:prstGeom prst="rect">
            <a:avLst/>
          </a:prstGeom>
          <a:noFill/>
        </p:spPr>
        <p:txBody>
          <a:bodyPr wrap="square" rtlCol="0">
            <a:spAutoFit/>
          </a:bodyPr>
          <a:lstStyle/>
          <a:p>
            <a:pPr algn="just">
              <a:lnSpc>
                <a:spcPct val="150000"/>
              </a:lnSpc>
            </a:pPr>
            <a:r>
              <a:rPr lang="zh-CN" altLang="en-US" sz="1600" dirty="0">
                <a:cs typeface="+mn-ea"/>
                <a:sym typeface="+mn-lt"/>
              </a:rPr>
              <a:t>   垃圾堆积发酵产生甲烷</a:t>
            </a:r>
            <a:r>
              <a:rPr lang="en-US" altLang="zh-CN" sz="1600" dirty="0">
                <a:cs typeface="+mn-ea"/>
                <a:sym typeface="+mn-lt"/>
              </a:rPr>
              <a:t>,</a:t>
            </a:r>
            <a:r>
              <a:rPr lang="zh-CN" altLang="en-US" sz="1600" dirty="0">
                <a:cs typeface="+mn-ea"/>
                <a:sym typeface="+mn-lt"/>
              </a:rPr>
              <a:t>甲烷是可燃性气体</a:t>
            </a:r>
            <a:r>
              <a:rPr lang="en-US" altLang="zh-CN" sz="1600" dirty="0">
                <a:cs typeface="+mn-ea"/>
                <a:sym typeface="+mn-lt"/>
              </a:rPr>
              <a:t>,</a:t>
            </a:r>
            <a:r>
              <a:rPr lang="zh-CN" altLang="en-US" sz="1600" dirty="0">
                <a:cs typeface="+mn-ea"/>
                <a:sym typeface="+mn-lt"/>
              </a:rPr>
              <a:t>浓度达到一定量遇到明火即可发生爆炸</a:t>
            </a:r>
          </a:p>
        </p:txBody>
      </p:sp>
      <p:grpSp>
        <p:nvGrpSpPr>
          <p:cNvPr id="13" name="组合 12"/>
          <p:cNvGrpSpPr/>
          <p:nvPr/>
        </p:nvGrpSpPr>
        <p:grpSpPr>
          <a:xfrm>
            <a:off x="4002378" y="1917169"/>
            <a:ext cx="4079926" cy="3685828"/>
            <a:chOff x="4002378" y="1917169"/>
            <a:chExt cx="4079926" cy="3685828"/>
          </a:xfrm>
        </p:grpSpPr>
        <p:sp>
          <p:nvSpPr>
            <p:cNvPr id="14" name="六边形 13"/>
            <p:cNvSpPr/>
            <p:nvPr/>
          </p:nvSpPr>
          <p:spPr>
            <a:xfrm rot="16200000">
              <a:off x="3968765" y="3255645"/>
              <a:ext cx="1142824" cy="1075598"/>
            </a:xfrm>
            <a:prstGeom prst="hexagon">
              <a:avLst/>
            </a:prstGeom>
            <a:solidFill>
              <a:srgbClr val="218B01"/>
            </a:solidFill>
            <a:ln w="15875" cap="rnd">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6" name="六边形 15"/>
            <p:cNvSpPr/>
            <p:nvPr/>
          </p:nvSpPr>
          <p:spPr>
            <a:xfrm rot="16200000">
              <a:off x="5641602" y="4493786"/>
              <a:ext cx="1142824" cy="1075598"/>
            </a:xfrm>
            <a:prstGeom prst="hexagon">
              <a:avLst/>
            </a:prstGeom>
            <a:solidFill>
              <a:srgbClr val="2AAF01"/>
            </a:solidFill>
            <a:ln w="15875" cap="rnd">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7" name="六边形 16"/>
            <p:cNvSpPr/>
            <p:nvPr/>
          </p:nvSpPr>
          <p:spPr>
            <a:xfrm rot="16200000">
              <a:off x="5439888" y="1950782"/>
              <a:ext cx="1142824" cy="1075598"/>
            </a:xfrm>
            <a:prstGeom prst="hexagon">
              <a:avLst/>
            </a:prstGeom>
            <a:solidFill>
              <a:srgbClr val="2AAF01"/>
            </a:solidFill>
            <a:ln w="15875" cap="rnd">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8" name="六边形 17"/>
            <p:cNvSpPr/>
            <p:nvPr/>
          </p:nvSpPr>
          <p:spPr>
            <a:xfrm rot="16200000">
              <a:off x="6973093" y="3244233"/>
              <a:ext cx="1142824" cy="1075598"/>
            </a:xfrm>
            <a:prstGeom prst="hexagon">
              <a:avLst/>
            </a:prstGeom>
            <a:solidFill>
              <a:srgbClr val="218B01"/>
            </a:solidFill>
            <a:ln w="15875" cap="rnd">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pic>
          <p:nvPicPr>
            <p:cNvPr id="19" name="图片 18"/>
            <p:cNvPicPr>
              <a:picLocks noChangeAspect="1"/>
            </p:cNvPicPr>
            <p:nvPr/>
          </p:nvPicPr>
          <p:blipFill>
            <a:blip r:embed="rId4" cstate="screen">
              <a:biLevel thresh="25000"/>
            </a:blip>
            <a:stretch>
              <a:fillRect/>
            </a:stretch>
          </p:blipFill>
          <p:spPr>
            <a:xfrm>
              <a:off x="4320524" y="3502968"/>
              <a:ext cx="452586" cy="558129"/>
            </a:xfrm>
            <a:prstGeom prst="rect">
              <a:avLst/>
            </a:prstGeom>
          </p:spPr>
        </p:pic>
        <p:pic>
          <p:nvPicPr>
            <p:cNvPr id="20" name="图片 19"/>
            <p:cNvPicPr>
              <a:picLocks noChangeAspect="1"/>
            </p:cNvPicPr>
            <p:nvPr/>
          </p:nvPicPr>
          <p:blipFill>
            <a:blip r:embed="rId5" cstate="screen">
              <a:biLevel thresh="25000"/>
            </a:blip>
            <a:stretch>
              <a:fillRect/>
            </a:stretch>
          </p:blipFill>
          <p:spPr>
            <a:xfrm>
              <a:off x="5886717" y="4748205"/>
              <a:ext cx="626402" cy="626402"/>
            </a:xfrm>
            <a:prstGeom prst="rect">
              <a:avLst/>
            </a:prstGeom>
          </p:spPr>
        </p:pic>
        <p:pic>
          <p:nvPicPr>
            <p:cNvPr id="21" name="图片 20"/>
            <p:cNvPicPr>
              <a:picLocks noChangeAspect="1"/>
            </p:cNvPicPr>
            <p:nvPr/>
          </p:nvPicPr>
          <p:blipFill>
            <a:blip r:embed="rId6" cstate="screen">
              <a:biLevel thresh="25000"/>
            </a:blip>
            <a:stretch>
              <a:fillRect/>
            </a:stretch>
          </p:blipFill>
          <p:spPr>
            <a:xfrm>
              <a:off x="5718599" y="2200211"/>
              <a:ext cx="585401" cy="626402"/>
            </a:xfrm>
            <a:prstGeom prst="rect">
              <a:avLst/>
            </a:prstGeom>
          </p:spPr>
        </p:pic>
        <p:pic>
          <p:nvPicPr>
            <p:cNvPr id="22" name="图片 21"/>
            <p:cNvPicPr>
              <a:picLocks noChangeAspect="1"/>
            </p:cNvPicPr>
            <p:nvPr/>
          </p:nvPicPr>
          <p:blipFill>
            <a:blip r:embed="rId7" cstate="screen">
              <a:biLevel thresh="25000"/>
            </a:blip>
            <a:stretch>
              <a:fillRect/>
            </a:stretch>
          </p:blipFill>
          <p:spPr>
            <a:xfrm>
              <a:off x="7251805" y="3509849"/>
              <a:ext cx="585401" cy="585401"/>
            </a:xfrm>
            <a:prstGeom prst="rect">
              <a:avLst/>
            </a:prstGeom>
          </p:spPr>
        </p:pic>
        <p:sp>
          <p:nvSpPr>
            <p:cNvPr id="23" name="圆角右箭头 15"/>
            <p:cNvSpPr/>
            <p:nvPr/>
          </p:nvSpPr>
          <p:spPr>
            <a:xfrm>
              <a:off x="4546817" y="2320211"/>
              <a:ext cx="757452" cy="733500"/>
            </a:xfrm>
            <a:prstGeom prst="bentArrow">
              <a:avLst/>
            </a:prstGeom>
            <a:solidFill>
              <a:srgbClr val="2A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4" name="圆角右箭头 16"/>
            <p:cNvSpPr/>
            <p:nvPr/>
          </p:nvSpPr>
          <p:spPr>
            <a:xfrm rot="5400000">
              <a:off x="6923255" y="2332187"/>
              <a:ext cx="757452" cy="733500"/>
            </a:xfrm>
            <a:prstGeom prst="bentArrow">
              <a:avLst/>
            </a:prstGeom>
            <a:solidFill>
              <a:srgbClr val="218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5" name="圆角右箭头 17"/>
            <p:cNvSpPr/>
            <p:nvPr/>
          </p:nvSpPr>
          <p:spPr>
            <a:xfrm rot="10800000">
              <a:off x="6935231" y="4517796"/>
              <a:ext cx="757452" cy="733500"/>
            </a:xfrm>
            <a:prstGeom prst="bentArrow">
              <a:avLst/>
            </a:prstGeom>
            <a:solidFill>
              <a:srgbClr val="2A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6" name="圆角右箭头 18"/>
            <p:cNvSpPr/>
            <p:nvPr/>
          </p:nvSpPr>
          <p:spPr>
            <a:xfrm rot="16200000">
              <a:off x="4558793" y="4472148"/>
              <a:ext cx="757452" cy="733500"/>
            </a:xfrm>
            <a:prstGeom prst="bentArrow">
              <a:avLst/>
            </a:prstGeom>
            <a:solidFill>
              <a:srgbClr val="218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6" name="矩形 5"/>
          <p:cNvSpPr/>
          <p:nvPr>
            <p:custDataLst>
              <p:tags r:id="rId1"/>
            </p:custDataLst>
          </p:nvPr>
        </p:nvSpPr>
        <p:spPr>
          <a:xfrm>
            <a:off x="795626" y="2818679"/>
            <a:ext cx="3654454" cy="3597183"/>
          </a:xfrm>
          <a:prstGeom prst="rect">
            <a:avLst/>
          </a:prstGeom>
        </p:spPr>
        <p:txBody>
          <a:bodyPr wrap="square">
            <a:noAutofit/>
          </a:bodyPr>
          <a:lstStyle/>
          <a:p>
            <a:pPr>
              <a:lnSpc>
                <a:spcPct val="120000"/>
              </a:lnSpc>
            </a:pPr>
            <a:r>
              <a:rPr lang="zh-CN" altLang="en-US" sz="1600" dirty="0">
                <a:cs typeface="+mn-ea"/>
                <a:sym typeface="+mn-lt"/>
              </a:rPr>
              <a:t>由于废旧塑料包装物（聚乙烯、聚氯乙烯、聚苯乙烯等）大多呈白色，因此造成的环境污染被称为“白色污染。</a:t>
            </a:r>
            <a:r>
              <a:rPr lang="zh-CN" altLang="zh-CN" sz="1600" dirty="0">
                <a:cs typeface="+mn-ea"/>
                <a:sym typeface="+mn-lt"/>
              </a:rPr>
              <a:t>废旧电池的危害主要集中在其中所含的少量的重金属上，如铅、汞、镉等。这些有毒物质通过各种途径进入人体内，长期积蓄难以排除，损害神经系统、造血功能和骨骼，甚至可以致癌。 </a:t>
            </a:r>
          </a:p>
          <a:p>
            <a:pPr>
              <a:lnSpc>
                <a:spcPct val="120000"/>
              </a:lnSpc>
            </a:pPr>
            <a:endParaRPr lang="zh-CN" altLang="en-US" sz="1600" dirty="0">
              <a:cs typeface="+mn-ea"/>
              <a:sym typeface="+mn-lt"/>
            </a:endParaRPr>
          </a:p>
          <a:p>
            <a:pPr algn="ctr">
              <a:lnSpc>
                <a:spcPct val="120000"/>
              </a:lnSpc>
            </a:pPr>
            <a:endParaRPr lang="zh-CN" altLang="en-US" sz="1600" dirty="0">
              <a:cs typeface="+mn-ea"/>
              <a:sym typeface="+mn-lt"/>
            </a:endParaRPr>
          </a:p>
        </p:txBody>
      </p:sp>
      <p:sp>
        <p:nvSpPr>
          <p:cNvPr id="8" name="矩形 7"/>
          <p:cNvSpPr/>
          <p:nvPr>
            <p:custDataLst>
              <p:tags r:id="rId2"/>
            </p:custDataLst>
          </p:nvPr>
        </p:nvSpPr>
        <p:spPr>
          <a:xfrm>
            <a:off x="8097521" y="2813781"/>
            <a:ext cx="3298854" cy="3597183"/>
          </a:xfrm>
          <a:prstGeom prst="rect">
            <a:avLst/>
          </a:prstGeom>
        </p:spPr>
        <p:txBody>
          <a:bodyPr wrap="square">
            <a:noAutofit/>
          </a:bodyPr>
          <a:lstStyle/>
          <a:p>
            <a:pPr>
              <a:lnSpc>
                <a:spcPct val="120000"/>
              </a:lnSpc>
            </a:pPr>
            <a:r>
              <a:rPr lang="zh-CN" altLang="zh-CN" sz="1600" dirty="0">
                <a:cs typeface="+mn-ea"/>
                <a:sym typeface="+mn-lt"/>
              </a:rPr>
              <a:t>所谓”洋垃圾“大多数是混杂着大量生活垃圾的工业废料等。在发达国家，处理1吨有毒废物，需要花费400多美元，而向境外倾倒有毒废料只需花几十美元， 甚至还能带来微薄利润。为此，有些为富不仁的洋老板便不择手段向海外转移工业废料。</a:t>
            </a:r>
          </a:p>
          <a:p>
            <a:pPr>
              <a:lnSpc>
                <a:spcPct val="120000"/>
              </a:lnSpc>
            </a:pPr>
            <a:endParaRPr lang="zh-CN" altLang="en-US" sz="1600" dirty="0">
              <a:cs typeface="+mn-ea"/>
              <a:sym typeface="+mn-lt"/>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475209" y="2305776"/>
            <a:ext cx="3597183" cy="3597183"/>
          </a:xfrm>
          <a:prstGeom prst="rect">
            <a:avLst/>
          </a:prstGeom>
        </p:spPr>
      </p:pic>
      <p:sp>
        <p:nvSpPr>
          <p:cNvPr id="11" name="矩形 10"/>
          <p:cNvSpPr/>
          <p:nvPr/>
        </p:nvSpPr>
        <p:spPr>
          <a:xfrm>
            <a:off x="322652" y="2201649"/>
            <a:ext cx="4859946" cy="477054"/>
          </a:xfrm>
          <a:prstGeom prst="rect">
            <a:avLst/>
          </a:prstGeom>
          <a:noFill/>
        </p:spPr>
        <p:txBody>
          <a:bodyPr wrap="square" rtlCol="0">
            <a:spAutoFit/>
          </a:bodyPr>
          <a:lstStyle/>
          <a:p>
            <a:pPr algn="ctr"/>
            <a:r>
              <a:rPr lang="zh-CN" altLang="en-US" sz="2500" b="1" dirty="0">
                <a:solidFill>
                  <a:srgbClr val="218B01"/>
                </a:solidFill>
                <a:cs typeface="+mn-ea"/>
                <a:sym typeface="+mn-lt"/>
              </a:rPr>
              <a:t>垃圾污染的分类</a:t>
            </a:r>
          </a:p>
        </p:txBody>
      </p:sp>
      <p:sp>
        <p:nvSpPr>
          <p:cNvPr id="12" name="矩形 11"/>
          <p:cNvSpPr/>
          <p:nvPr/>
        </p:nvSpPr>
        <p:spPr>
          <a:xfrm>
            <a:off x="7376684" y="2201649"/>
            <a:ext cx="4315780" cy="477054"/>
          </a:xfrm>
          <a:prstGeom prst="rect">
            <a:avLst/>
          </a:prstGeom>
          <a:noFill/>
        </p:spPr>
        <p:txBody>
          <a:bodyPr wrap="square" rtlCol="0">
            <a:spAutoFit/>
          </a:bodyPr>
          <a:lstStyle/>
          <a:p>
            <a:pPr algn="ctr"/>
            <a:r>
              <a:rPr lang="zh-CN" altLang="en-US" sz="2500" b="1" dirty="0">
                <a:solidFill>
                  <a:srgbClr val="218B01"/>
                </a:solidFill>
                <a:cs typeface="+mn-ea"/>
                <a:sym typeface="+mn-lt"/>
              </a:rPr>
              <a:t>垃圾污染的分类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500"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grpSp>
        <p:nvGrpSpPr>
          <p:cNvPr id="6" name="组合 5"/>
          <p:cNvGrpSpPr/>
          <p:nvPr/>
        </p:nvGrpSpPr>
        <p:grpSpPr>
          <a:xfrm>
            <a:off x="828360" y="2337157"/>
            <a:ext cx="1704975" cy="476250"/>
            <a:chOff x="3768726" y="1582738"/>
            <a:chExt cx="1704975" cy="476250"/>
          </a:xfrm>
          <a:solidFill>
            <a:srgbClr val="009B47"/>
          </a:solidFill>
        </p:grpSpPr>
        <p:sp>
          <p:nvSpPr>
            <p:cNvPr id="8"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600" b="1" dirty="0">
                  <a:solidFill>
                    <a:schemeClr val="bg1"/>
                  </a:solidFill>
                  <a:cs typeface="+mn-ea"/>
                  <a:sym typeface="+mn-lt"/>
                </a:rPr>
                <a:t>源头减量化</a:t>
              </a:r>
            </a:p>
          </p:txBody>
        </p:sp>
      </p:grpSp>
      <p:grpSp>
        <p:nvGrpSpPr>
          <p:cNvPr id="11" name="组合 10"/>
          <p:cNvGrpSpPr/>
          <p:nvPr/>
        </p:nvGrpSpPr>
        <p:grpSpPr>
          <a:xfrm>
            <a:off x="5182228" y="2336398"/>
            <a:ext cx="1704975" cy="476250"/>
            <a:chOff x="3768726" y="1582738"/>
            <a:chExt cx="1704975" cy="476250"/>
          </a:xfrm>
          <a:solidFill>
            <a:srgbClr val="009B47"/>
          </a:solidFill>
        </p:grpSpPr>
        <p:sp>
          <p:nvSpPr>
            <p:cNvPr id="12"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600" b="1">
                  <a:ln>
                    <a:noFill/>
                  </a:ln>
                  <a:solidFill>
                    <a:schemeClr val="bg1"/>
                  </a:solidFill>
                  <a:effectLst/>
                  <a:uLnTx/>
                  <a:uFillTx/>
                  <a:cs typeface="+mn-ea"/>
                  <a:sym typeface="+mn-lt"/>
                </a:rPr>
                <a:t>中间减量化</a:t>
              </a:r>
              <a:endParaRPr lang="zh-CN" altLang="en-US" sz="1600" b="1" dirty="0">
                <a:ln>
                  <a:noFill/>
                </a:ln>
                <a:solidFill>
                  <a:schemeClr val="bg1"/>
                </a:solidFill>
                <a:effectLst/>
                <a:uLnTx/>
                <a:uFillTx/>
                <a:cs typeface="+mn-ea"/>
                <a:sym typeface="+mn-lt"/>
              </a:endParaRPr>
            </a:p>
          </p:txBody>
        </p:sp>
      </p:grpSp>
      <p:grpSp>
        <p:nvGrpSpPr>
          <p:cNvPr id="14" name="组合 13"/>
          <p:cNvGrpSpPr/>
          <p:nvPr/>
        </p:nvGrpSpPr>
        <p:grpSpPr>
          <a:xfrm>
            <a:off x="3055638" y="2350408"/>
            <a:ext cx="1704975" cy="476250"/>
            <a:chOff x="3768726" y="1582738"/>
            <a:chExt cx="1704975" cy="476250"/>
          </a:xfrm>
          <a:solidFill>
            <a:srgbClr val="009B47"/>
          </a:solidFill>
        </p:grpSpPr>
        <p:sp>
          <p:nvSpPr>
            <p:cNvPr id="16"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600" b="1" dirty="0">
                  <a:solidFill>
                    <a:schemeClr val="bg1"/>
                  </a:solidFill>
                  <a:cs typeface="+mn-ea"/>
                  <a:sym typeface="+mn-lt"/>
                </a:rPr>
                <a:t>末端减量化</a:t>
              </a:r>
            </a:p>
          </p:txBody>
        </p:sp>
      </p:grpSp>
      <p:sp>
        <p:nvSpPr>
          <p:cNvPr id="18" name="文本框 17"/>
          <p:cNvSpPr txBox="1"/>
          <p:nvPr/>
        </p:nvSpPr>
        <p:spPr>
          <a:xfrm>
            <a:off x="748796" y="2919735"/>
            <a:ext cx="6096000" cy="830997"/>
          </a:xfrm>
          <a:prstGeom prst="rect">
            <a:avLst/>
          </a:prstGeom>
          <a:noFill/>
        </p:spPr>
        <p:txBody>
          <a:bodyPr wrap="square">
            <a:spAutoFit/>
          </a:bodyPr>
          <a:lstStyle/>
          <a:p>
            <a:pPr marL="342900" indent="-342900">
              <a:buFont typeface="+mj-lt"/>
              <a:buAutoNum type="arabicPeriod"/>
            </a:pPr>
            <a:r>
              <a:rPr lang="zh-CN" altLang="en-US" sz="1600" dirty="0">
                <a:cs typeface="+mn-ea"/>
                <a:sym typeface="+mn-lt"/>
              </a:rPr>
              <a:t>建原料使用减量化</a:t>
            </a:r>
          </a:p>
          <a:p>
            <a:pPr marL="342900" indent="-342900" algn="l">
              <a:buFont typeface="+mj-lt"/>
              <a:buAutoNum type="arabicPeriod"/>
            </a:pPr>
            <a:r>
              <a:rPr lang="zh-CN" altLang="en-US" sz="1600" dirty="0">
                <a:cs typeface="+mn-ea"/>
                <a:sym typeface="+mn-lt"/>
              </a:rPr>
              <a:t>使用可回收物质</a:t>
            </a:r>
            <a:endParaRPr lang="en-US" altLang="zh-CN" sz="1600" dirty="0">
              <a:cs typeface="+mn-ea"/>
              <a:sym typeface="+mn-lt"/>
            </a:endParaRPr>
          </a:p>
          <a:p>
            <a:pPr marL="342900" indent="-342900" algn="l">
              <a:buFont typeface="+mj-lt"/>
              <a:buAutoNum type="arabicPeriod"/>
            </a:pPr>
            <a:r>
              <a:rPr lang="zh-CN" altLang="en-US" sz="1600" dirty="0">
                <a:cs typeface="+mn-ea"/>
                <a:sym typeface="+mn-lt"/>
              </a:rPr>
              <a:t>建立收费制度</a:t>
            </a:r>
          </a:p>
        </p:txBody>
      </p:sp>
      <p:sp>
        <p:nvSpPr>
          <p:cNvPr id="19" name="文本框 18"/>
          <p:cNvSpPr txBox="1"/>
          <p:nvPr/>
        </p:nvSpPr>
        <p:spPr>
          <a:xfrm>
            <a:off x="5182228" y="2887922"/>
            <a:ext cx="2975347" cy="1077218"/>
          </a:xfrm>
          <a:prstGeom prst="rect">
            <a:avLst/>
          </a:prstGeom>
          <a:noFill/>
        </p:spPr>
        <p:txBody>
          <a:bodyPr wrap="square">
            <a:spAutoFit/>
          </a:bodyPr>
          <a:lstStyle/>
          <a:p>
            <a:pPr marL="342900" indent="-342900">
              <a:buFont typeface="+mj-lt"/>
              <a:buAutoNum type="arabicPeriod"/>
            </a:pPr>
            <a:r>
              <a:rPr lang="zh-CN" altLang="en-US" sz="1600" dirty="0">
                <a:cs typeface="+mn-ea"/>
                <a:sym typeface="+mn-lt"/>
              </a:rPr>
              <a:t>分类挑选</a:t>
            </a:r>
            <a:endParaRPr lang="en-US" altLang="zh-CN" sz="1600" dirty="0">
              <a:cs typeface="+mn-ea"/>
              <a:sym typeface="+mn-lt"/>
            </a:endParaRPr>
          </a:p>
          <a:p>
            <a:pPr marL="342900" indent="-342900">
              <a:buFont typeface="+mj-lt"/>
              <a:buAutoNum type="arabicPeriod"/>
            </a:pPr>
            <a:r>
              <a:rPr lang="zh-CN" altLang="en-US" sz="1600" dirty="0">
                <a:cs typeface="+mn-ea"/>
                <a:sym typeface="+mn-lt"/>
              </a:rPr>
              <a:t>分类收集</a:t>
            </a:r>
            <a:endParaRPr lang="en-US" altLang="zh-CN" sz="1600" dirty="0">
              <a:cs typeface="+mn-ea"/>
              <a:sym typeface="+mn-lt"/>
            </a:endParaRPr>
          </a:p>
          <a:p>
            <a:pPr marL="342900" indent="-342900">
              <a:buFont typeface="+mj-lt"/>
              <a:buAutoNum type="arabicPeriod"/>
            </a:pPr>
            <a:r>
              <a:rPr lang="zh-CN" altLang="en-US" sz="1600" dirty="0">
                <a:cs typeface="+mn-ea"/>
                <a:sym typeface="+mn-lt"/>
              </a:rPr>
              <a:t>分类运输</a:t>
            </a:r>
            <a:endParaRPr lang="en-US" altLang="zh-CN" sz="1600" dirty="0">
              <a:cs typeface="+mn-ea"/>
              <a:sym typeface="+mn-lt"/>
            </a:endParaRPr>
          </a:p>
          <a:p>
            <a:pPr marL="342900" indent="-342900">
              <a:buFont typeface="+mj-lt"/>
              <a:buAutoNum type="arabicPeriod"/>
            </a:pPr>
            <a:r>
              <a:rPr lang="zh-CN" altLang="en-US" sz="1600" dirty="0">
                <a:cs typeface="+mn-ea"/>
                <a:sym typeface="+mn-lt"/>
              </a:rPr>
              <a:t>回收处理</a:t>
            </a:r>
          </a:p>
        </p:txBody>
      </p:sp>
      <p:sp>
        <p:nvSpPr>
          <p:cNvPr id="20" name="文本框 19"/>
          <p:cNvSpPr txBox="1"/>
          <p:nvPr/>
        </p:nvSpPr>
        <p:spPr>
          <a:xfrm>
            <a:off x="2976075" y="2933875"/>
            <a:ext cx="2975347" cy="861774"/>
          </a:xfrm>
          <a:prstGeom prst="rect">
            <a:avLst/>
          </a:prstGeom>
          <a:noFill/>
        </p:spPr>
        <p:txBody>
          <a:bodyPr wrap="square">
            <a:spAutoFit/>
          </a:bodyPr>
          <a:lstStyle/>
          <a:p>
            <a:pPr marL="342900" indent="-342900">
              <a:buFont typeface="+mj-lt"/>
              <a:buAutoNum type="arabicPeriod"/>
            </a:pPr>
            <a:r>
              <a:rPr lang="zh-CN" altLang="en-US" sz="1600" dirty="0">
                <a:cs typeface="+mn-ea"/>
                <a:sym typeface="+mn-lt"/>
              </a:rPr>
              <a:t>堆肥</a:t>
            </a:r>
            <a:endParaRPr lang="en-US" altLang="zh-CN" sz="1600" dirty="0">
              <a:cs typeface="+mn-ea"/>
              <a:sym typeface="+mn-lt"/>
            </a:endParaRPr>
          </a:p>
          <a:p>
            <a:pPr marL="342900" indent="-342900">
              <a:buFont typeface="+mj-lt"/>
              <a:buAutoNum type="arabicPeriod"/>
            </a:pPr>
            <a:r>
              <a:rPr lang="zh-CN" altLang="en-US" sz="1600" dirty="0">
                <a:cs typeface="+mn-ea"/>
                <a:sym typeface="+mn-lt"/>
              </a:rPr>
              <a:t>焚烧</a:t>
            </a:r>
            <a:endParaRPr lang="en-US" altLang="zh-CN" sz="1600" dirty="0">
              <a:cs typeface="+mn-ea"/>
              <a:sym typeface="+mn-lt"/>
            </a:endParaRPr>
          </a:p>
          <a:p>
            <a:pPr marL="342900" indent="-342900">
              <a:buFont typeface="+mj-lt"/>
              <a:buAutoNum type="arabicPeriod"/>
            </a:pPr>
            <a:r>
              <a:rPr lang="zh-CN" altLang="en-US" sz="1600" dirty="0">
                <a:cs typeface="+mn-ea"/>
                <a:sym typeface="+mn-lt"/>
              </a:rPr>
              <a:t>资源化</a:t>
            </a:r>
          </a:p>
        </p:txBody>
      </p:sp>
      <p:sp>
        <p:nvSpPr>
          <p:cNvPr id="3" name="矩形 2"/>
          <p:cNvSpPr/>
          <p:nvPr/>
        </p:nvSpPr>
        <p:spPr>
          <a:xfrm>
            <a:off x="1729563" y="1317947"/>
            <a:ext cx="4134465" cy="769441"/>
          </a:xfrm>
          <a:prstGeom prst="rect">
            <a:avLst/>
          </a:prstGeom>
        </p:spPr>
        <p:txBody>
          <a:bodyPr wrap="none">
            <a:spAutoFit/>
          </a:bodyPr>
          <a:lstStyle/>
          <a:p>
            <a:r>
              <a:rPr lang="zh-CN" altLang="en-US" sz="4400" b="1" dirty="0">
                <a:solidFill>
                  <a:srgbClr val="009B47"/>
                </a:solidFill>
                <a:cs typeface="+mn-ea"/>
                <a:sym typeface="+mn-lt"/>
              </a:rPr>
              <a:t>垃圾处理的方法</a:t>
            </a:r>
            <a:endParaRPr lang="zh-CN" altLang="en-US" sz="4400" dirty="0">
              <a:solidFill>
                <a:srgbClr val="009B47"/>
              </a:solidFill>
              <a:cs typeface="+mn-ea"/>
              <a:sym typeface="+mn-lt"/>
            </a:endParaRPr>
          </a:p>
        </p:txBody>
      </p:sp>
      <p:sp>
        <p:nvSpPr>
          <p:cNvPr id="27" name="Freeform 78"/>
          <p:cNvSpPr/>
          <p:nvPr/>
        </p:nvSpPr>
        <p:spPr bwMode="auto">
          <a:xfrm>
            <a:off x="844919" y="4031098"/>
            <a:ext cx="2886710"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9B47"/>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 name="TextBox 12"/>
          <p:cNvSpPr txBox="1"/>
          <p:nvPr/>
        </p:nvSpPr>
        <p:spPr>
          <a:xfrm>
            <a:off x="748796" y="4660643"/>
            <a:ext cx="6678164" cy="1323439"/>
          </a:xfrm>
          <a:prstGeom prst="rect">
            <a:avLst/>
          </a:prstGeom>
          <a:noFill/>
        </p:spPr>
        <p:txBody>
          <a:bodyPr wrap="square" rtlCol="0">
            <a:spAutoFit/>
          </a:bodyPr>
          <a:lstStyle/>
          <a:p>
            <a:pPr algn="just">
              <a:buFontTx/>
              <a:buNone/>
            </a:pPr>
            <a:r>
              <a:rPr lang="zh-CN" altLang="zh-CN" sz="1600" dirty="0">
                <a:cs typeface="+mn-ea"/>
                <a:sym typeface="+mn-lt"/>
              </a:rPr>
              <a:t>这是将固体废物直接倾倒在距离、深度都合适的海水中，利用海洋巨大的环境容量和稀释能力，使海洋环境中的污染物保持在很低的水平。根据废物倾倒后能够使海洋遭到损害的程度，将废物分为三类：第一类为绝对禁止投放的废物（黑名单）；第二类是经过特别准许后能够倾倒的废物（灰名单）；第三类是允许排放的低毒、无毒废物（白名单）</a:t>
            </a:r>
            <a:endParaRPr lang="zh-CN" altLang="en-US" sz="1600" dirty="0">
              <a:cs typeface="+mn-ea"/>
              <a:sym typeface="+mn-lt"/>
            </a:endParaRPr>
          </a:p>
        </p:txBody>
      </p:sp>
      <p:sp>
        <p:nvSpPr>
          <p:cNvPr id="29" name="TextBox 13"/>
          <p:cNvSpPr txBox="1"/>
          <p:nvPr/>
        </p:nvSpPr>
        <p:spPr>
          <a:xfrm>
            <a:off x="1064484" y="4031207"/>
            <a:ext cx="2587663" cy="460375"/>
          </a:xfrm>
          <a:prstGeom prst="rect">
            <a:avLst/>
          </a:prstGeom>
          <a:solidFill>
            <a:srgbClr val="009B47"/>
          </a:solidFill>
        </p:spPr>
        <p:txBody>
          <a:bodyPr wrap="square" rtlCol="0">
            <a:spAutoFit/>
          </a:bodyPr>
          <a:lstStyle/>
          <a:p>
            <a:pPr algn="dist"/>
            <a:r>
              <a:rPr lang="zh-CN" altLang="zh-CN" sz="2400" b="1" dirty="0">
                <a:solidFill>
                  <a:schemeClr val="bg1"/>
                </a:solidFill>
                <a:cs typeface="+mn-ea"/>
                <a:sym typeface="+mn-lt"/>
              </a:rPr>
              <a:t>海洋倾倒</a:t>
            </a:r>
          </a:p>
        </p:txBody>
      </p:sp>
      <p:sp>
        <p:nvSpPr>
          <p:cNvPr id="30" name="Freeform 78"/>
          <p:cNvSpPr/>
          <p:nvPr/>
        </p:nvSpPr>
        <p:spPr bwMode="auto">
          <a:xfrm>
            <a:off x="8123087" y="2332163"/>
            <a:ext cx="2886710"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9B47"/>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 name="TextBox 14"/>
          <p:cNvSpPr txBox="1"/>
          <p:nvPr/>
        </p:nvSpPr>
        <p:spPr>
          <a:xfrm>
            <a:off x="8422134" y="2207592"/>
            <a:ext cx="2587663" cy="581057"/>
          </a:xfrm>
          <a:prstGeom prst="rect">
            <a:avLst/>
          </a:prstGeom>
          <a:noFill/>
        </p:spPr>
        <p:txBody>
          <a:bodyPr wrap="square" rtlCol="0">
            <a:spAutoFit/>
          </a:bodyPr>
          <a:lstStyle>
            <a:defPPr>
              <a:defRPr lang="zh-CN"/>
            </a:defPPr>
            <a:lvl1pPr algn="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l">
              <a:lnSpc>
                <a:spcPct val="150000"/>
              </a:lnSpc>
            </a:pPr>
            <a:r>
              <a:rPr lang="zh-CN" altLang="zh-CN" dirty="0">
                <a:solidFill>
                  <a:schemeClr val="bg1"/>
                </a:solidFill>
                <a:latin typeface="+mn-lt"/>
                <a:ea typeface="+mn-ea"/>
                <a:cs typeface="+mn-ea"/>
                <a:sym typeface="+mn-lt"/>
              </a:rPr>
              <a:t>远   洋    焚   烧</a:t>
            </a:r>
            <a:endParaRPr lang="zh-CN" altLang="zh-CN" b="0" dirty="0">
              <a:solidFill>
                <a:schemeClr val="bg1"/>
              </a:solidFill>
              <a:latin typeface="+mn-lt"/>
              <a:ea typeface="+mn-ea"/>
              <a:cs typeface="+mn-ea"/>
              <a:sym typeface="+mn-lt"/>
            </a:endParaRPr>
          </a:p>
        </p:txBody>
      </p:sp>
      <p:sp>
        <p:nvSpPr>
          <p:cNvPr id="32" name="TextBox 15"/>
          <p:cNvSpPr txBox="1"/>
          <p:nvPr/>
        </p:nvSpPr>
        <p:spPr>
          <a:xfrm>
            <a:off x="8046447" y="2922370"/>
            <a:ext cx="3256971" cy="3046988"/>
          </a:xfrm>
          <a:prstGeom prst="rect">
            <a:avLst/>
          </a:prstGeom>
          <a:noFill/>
          <a:ln w="28575">
            <a:solidFill>
              <a:srgbClr val="218B01"/>
            </a:solidFill>
            <a:prstDash val="dash"/>
          </a:ln>
        </p:spPr>
        <p:txBody>
          <a:bodyPr wrap="square" rtlCol="0">
            <a:spAutoFit/>
          </a:bodyPr>
          <a:lstStyle/>
          <a:p>
            <a:pPr algn="just">
              <a:lnSpc>
                <a:spcPct val="200000"/>
              </a:lnSpc>
              <a:buFontTx/>
              <a:buNone/>
            </a:pPr>
            <a:r>
              <a:rPr lang="zh-CN" altLang="zh-CN" sz="1600" dirty="0">
                <a:cs typeface="+mn-ea"/>
                <a:sym typeface="+mn-lt"/>
              </a:rPr>
              <a:t>远洋焚烧是利用焚烧船在远海对固体废物进行焚烧，焚烧过程的各种产物直接排入海中。远洋焚烧适于处理易燃性废物，焚烧在专用的船上所设的焚烧炉内进行，焚烧销毁率达99%以上。</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2" presetClass="entr" presetSubtype="2"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up)">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 grpId="0"/>
      <p:bldP spid="27" grpId="0" animBg="1"/>
      <p:bldP spid="28" grpId="0"/>
      <p:bldP spid="29" grpId="0" animBg="1"/>
      <p:bldP spid="30" grpId="0" animBg="1"/>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25185"/>
          <a:stretch>
            <a:fillRect/>
          </a:stretch>
        </p:blipFill>
        <p:spPr>
          <a:xfrm>
            <a:off x="0" y="0"/>
            <a:ext cx="12192000" cy="6858000"/>
          </a:xfrm>
          <a:prstGeom prst="rect">
            <a:avLst/>
          </a:prstGeom>
        </p:spPr>
      </p:pic>
      <p:sp>
        <p:nvSpPr>
          <p:cNvPr id="2" name="矩形 1"/>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37920" y="550615"/>
            <a:ext cx="6096000" cy="338554"/>
          </a:xfrm>
          <a:prstGeom prst="rect">
            <a:avLst/>
          </a:prstGeom>
          <a:noFill/>
        </p:spPr>
        <p:txBody>
          <a:bodyPr wrap="square">
            <a:spAutoFit/>
          </a:bodyPr>
          <a:lstStyle/>
          <a:p>
            <a:pPr algn="l">
              <a:defRPr/>
            </a:pPr>
            <a:r>
              <a:rPr lang="zh-CN" altLang="en-US" sz="1600" dirty="0">
                <a:solidFill>
                  <a:srgbClr val="218B01"/>
                </a:solidFill>
                <a:cs typeface="+mn-ea"/>
                <a:sym typeface="+mn-lt"/>
              </a:rPr>
              <a:t>垃圾处理的现状</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6080" y="230406"/>
            <a:ext cx="751840" cy="751840"/>
          </a:xfrm>
          <a:prstGeom prst="rect">
            <a:avLst/>
          </a:prstGeom>
        </p:spPr>
      </p:pic>
      <p:sp>
        <p:nvSpPr>
          <p:cNvPr id="6" name="矩形 5"/>
          <p:cNvSpPr/>
          <p:nvPr/>
        </p:nvSpPr>
        <p:spPr>
          <a:xfrm>
            <a:off x="4694340" y="1612526"/>
            <a:ext cx="2803320" cy="646313"/>
          </a:xfrm>
          <a:prstGeom prst="rect">
            <a:avLst/>
          </a:prstGeom>
          <a:noFill/>
        </p:spPr>
        <p:txBody>
          <a:bodyPr wrap="square" lIns="91422" tIns="45711" rIns="91422" bIns="45711">
            <a:spAutoFit/>
          </a:bodyPr>
          <a:lstStyle/>
          <a:p>
            <a:pPr algn="dist"/>
            <a:r>
              <a:rPr lang="zh-CN" altLang="en-US" sz="3600" b="1" dirty="0">
                <a:solidFill>
                  <a:srgbClr val="218B01"/>
                </a:solidFill>
                <a:cs typeface="+mn-ea"/>
                <a:sym typeface="+mn-lt"/>
              </a:rPr>
              <a:t>焚烧发电</a:t>
            </a:r>
          </a:p>
        </p:txBody>
      </p:sp>
      <p:grpSp>
        <p:nvGrpSpPr>
          <p:cNvPr id="5" name="组合 4"/>
          <p:cNvGrpSpPr/>
          <p:nvPr/>
        </p:nvGrpSpPr>
        <p:grpSpPr>
          <a:xfrm>
            <a:off x="936581" y="2410624"/>
            <a:ext cx="3338954" cy="3804114"/>
            <a:chOff x="936581" y="2410624"/>
            <a:chExt cx="3338954" cy="3804114"/>
          </a:xfrm>
        </p:grpSpPr>
        <p:sp>
          <p:nvSpPr>
            <p:cNvPr id="8" name="TextBox 75"/>
            <p:cNvSpPr txBox="1"/>
            <p:nvPr/>
          </p:nvSpPr>
          <p:spPr>
            <a:xfrm>
              <a:off x="1658480" y="2410624"/>
              <a:ext cx="1941247" cy="461665"/>
            </a:xfrm>
            <a:prstGeom prst="rect">
              <a:avLst/>
            </a:prstGeom>
            <a:noFill/>
          </p:spPr>
          <p:txBody>
            <a:bodyPr wrap="square" rtlCol="0">
              <a:spAutoFit/>
            </a:bodyPr>
            <a:lstStyle/>
            <a:p>
              <a:pPr marL="342900" indent="-342900" algn="ctr">
                <a:buFont typeface="Wingdings" panose="05000000000000000000" pitchFamily="2" charset="2"/>
                <a:buChar char="u"/>
              </a:pPr>
              <a:r>
                <a:rPr lang="en-US" altLang="zh-CN" sz="2400" b="1" dirty="0">
                  <a:cs typeface="+mn-ea"/>
                  <a:sym typeface="+mn-lt"/>
                </a:rPr>
                <a:t>缺      点</a:t>
              </a:r>
              <a:endParaRPr lang="zh-CN" altLang="en-US" sz="2400" b="1" dirty="0">
                <a:cs typeface="+mn-ea"/>
                <a:sym typeface="+mn-lt"/>
              </a:endParaRPr>
            </a:p>
          </p:txBody>
        </p:sp>
        <p:sp>
          <p:nvSpPr>
            <p:cNvPr id="11" name="矩形 1"/>
            <p:cNvSpPr>
              <a:spLocks noChangeArrowheads="1"/>
            </p:cNvSpPr>
            <p:nvPr/>
          </p:nvSpPr>
          <p:spPr bwMode="auto">
            <a:xfrm>
              <a:off x="936581" y="3167750"/>
              <a:ext cx="3338954" cy="3046988"/>
            </a:xfrm>
            <a:prstGeom prst="rect">
              <a:avLst/>
            </a:prstGeom>
            <a:noFill/>
            <a:ln>
              <a:noFill/>
            </a:ln>
          </p:spPr>
          <p:txBody>
            <a:bodyPr wrap="square">
              <a:spAutoFit/>
            </a:bodyPr>
            <a:lstStyle/>
            <a:p>
              <a:pPr algn="just">
                <a:lnSpc>
                  <a:spcPct val="150000"/>
                </a:lnSpc>
                <a:defRPr/>
              </a:pPr>
              <a:r>
                <a:rPr lang="zh-CN" altLang="en-US" sz="1600" dirty="0">
                  <a:cs typeface="+mn-ea"/>
                  <a:sym typeface="+mn-lt"/>
                </a:rPr>
                <a:t>焚烧法的缺点是投资大,消耗大量电能在焚烧过程中产生大量的空气污染物(如重金属,CO,HCL,SO2和NO2等)和某些致癌物质,尤其是二噁英,这些都使该方法的应用受到限制.</a:t>
              </a:r>
            </a:p>
            <a:p>
              <a:pPr algn="just">
                <a:lnSpc>
                  <a:spcPct val="150000"/>
                </a:lnSpc>
                <a:defRPr/>
              </a:pPr>
              <a:r>
                <a:rPr lang="zh-CN" altLang="en-US" sz="1600" dirty="0">
                  <a:cs typeface="+mn-ea"/>
                  <a:sym typeface="+mn-lt"/>
                </a:rPr>
                <a:t/>
              </a:r>
              <a:br>
                <a:rPr lang="zh-CN" altLang="en-US" sz="1600" dirty="0">
                  <a:cs typeface="+mn-ea"/>
                  <a:sym typeface="+mn-lt"/>
                </a:rPr>
              </a:br>
              <a:endParaRPr lang="zh-CN" altLang="en-US" sz="1600" dirty="0">
                <a:cs typeface="+mn-ea"/>
                <a:sym typeface="+mn-lt"/>
              </a:endParaRPr>
            </a:p>
          </p:txBody>
        </p:sp>
      </p:grpSp>
      <p:grpSp>
        <p:nvGrpSpPr>
          <p:cNvPr id="13" name="组合 12"/>
          <p:cNvGrpSpPr/>
          <p:nvPr/>
        </p:nvGrpSpPr>
        <p:grpSpPr>
          <a:xfrm>
            <a:off x="7851846" y="2410624"/>
            <a:ext cx="3317240" cy="2683691"/>
            <a:chOff x="7851846" y="2410624"/>
            <a:chExt cx="3317240" cy="2683691"/>
          </a:xfrm>
        </p:grpSpPr>
        <p:sp>
          <p:nvSpPr>
            <p:cNvPr id="10" name="TextBox 81"/>
            <p:cNvSpPr txBox="1"/>
            <p:nvPr/>
          </p:nvSpPr>
          <p:spPr>
            <a:xfrm>
              <a:off x="8808641" y="2410624"/>
              <a:ext cx="1843879" cy="461665"/>
            </a:xfrm>
            <a:prstGeom prst="rect">
              <a:avLst/>
            </a:prstGeom>
            <a:noFill/>
          </p:spPr>
          <p:txBody>
            <a:bodyPr wrap="square" rtlCol="0">
              <a:spAutoFit/>
            </a:bodyPr>
            <a:lstStyle/>
            <a:p>
              <a:pPr marL="342900" indent="-342900" algn="ctr">
                <a:buFont typeface="Wingdings" panose="05000000000000000000" pitchFamily="2" charset="2"/>
                <a:buChar char="u"/>
              </a:pPr>
              <a:r>
                <a:rPr lang="zh-CN" altLang="en-US" sz="2400" b="1" dirty="0">
                  <a:cs typeface="+mn-ea"/>
                  <a:sym typeface="+mn-lt"/>
                </a:rPr>
                <a:t>优      点</a:t>
              </a:r>
            </a:p>
          </p:txBody>
        </p:sp>
        <p:sp>
          <p:nvSpPr>
            <p:cNvPr id="12" name="矩形 1"/>
            <p:cNvSpPr>
              <a:spLocks noChangeArrowheads="1"/>
            </p:cNvSpPr>
            <p:nvPr/>
          </p:nvSpPr>
          <p:spPr bwMode="auto">
            <a:xfrm>
              <a:off x="7851846" y="3155323"/>
              <a:ext cx="3317240" cy="1938992"/>
            </a:xfrm>
            <a:prstGeom prst="rect">
              <a:avLst/>
            </a:prstGeom>
            <a:noFill/>
            <a:ln>
              <a:noFill/>
            </a:ln>
          </p:spPr>
          <p:txBody>
            <a:bodyPr wrap="square">
              <a:spAutoFit/>
            </a:bodyPr>
            <a:lstStyle/>
            <a:p>
              <a:pPr algn="just">
                <a:lnSpc>
                  <a:spcPct val="150000"/>
                </a:lnSpc>
                <a:defRPr/>
              </a:pPr>
              <a:r>
                <a:rPr lang="zh-CN" altLang="en-US" sz="1600" dirty="0">
                  <a:cs typeface="+mn-ea"/>
                  <a:sym typeface="+mn-lt"/>
                </a:rPr>
                <a:t>   占地少,能大大减少排放量,一般情况下,垃圾焚烧后的体积仅为焚烧前体积的5%~15%;焚烧温度高,能彻底消灭病原体; 垃圾燃烧过程中所产的热量可用于城市供暖,发电等.</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846" y="2475228"/>
            <a:ext cx="3429000" cy="3429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86"/>
  <p:tag name="KSO_WM_UNIT_TYPE" val="m_h_f"/>
  <p:tag name="KSO_WM_UNIT_INDEX" val="1_1_1"/>
  <p:tag name="KSO_WM_UNIT_ID" val="diagram786_6*m_h_f*1_1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86"/>
  <p:tag name="KSO_WM_UNIT_TYPE" val="m_h_f"/>
  <p:tag name="KSO_WM_UNIT_INDEX" val="1_1_1"/>
  <p:tag name="KSO_WM_UNIT_ID" val="diagram786_6*m_h_f*1_1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l2atbd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宽屏</PresentationFormat>
  <Paragraphs>131</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19</vt:i4>
      </vt:variant>
    </vt:vector>
  </HeadingPairs>
  <TitlesOfParts>
    <vt:vector size="27" baseType="lpstr">
      <vt:lpstr>等线</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2020-11-17T07:34:00Z</dcterms:created>
  <dcterms:modified xsi:type="dcterms:W3CDTF">2023-01-11T02:11:24Z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F8B423DC35E34CD1AA7F648403DEC05F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