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7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44" autoAdjust="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18"/>
        <p:guide orient="horz" pos="686"/>
        <p:guide orient="horz" pos="3929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CE106D-2715-49AE-BF5C-5B8402C87B82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6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3603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5360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9EA5E4-CFE3-4367-BDBE-2A6EDF36FE43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278C0D-64E8-464C-BA4E-01D9644D6998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6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56675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5667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ACE6E5-223B-4D0B-AB05-292E8314D740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4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7C8F52-0222-417F-8FAA-8B58923C5251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8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281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6282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5EFF0E-F6A2-4FEE-9784-E7220FD0656B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9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AF69A2-CAE8-47D9-9FE7-CE45EFFED33B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8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486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6486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7E6D87-FED7-43AD-9755-5847867FFC1E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10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304606-C42F-4E73-A957-C5334B239DE3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6915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669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F7EEB4-C738-482A-933C-83E709C7C445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11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B07665-08AF-4F5E-B435-8E7493C37876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9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9987" name="备注占位符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699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99690F-049E-43AA-A7DC-43B74975EC9C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13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E3A52-2612-4F4D-B4CC-0577A887C3E5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30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7305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7306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89E2D0-1BBF-47D1-9087-FE45894AA047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15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F9868DB-3AEA-429A-9350-D59F9B9ADA03}" type="slidenum"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51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7510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/>
          </a:p>
        </p:txBody>
      </p:sp>
      <p:sp>
        <p:nvSpPr>
          <p:cNvPr id="17510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D8D179-5330-4417-8407-B90CB5640AED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16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C8E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C8E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r="23696" b="10855"/>
          <a:stretch>
            <a:fillRect/>
          </a:stretch>
        </p:blipFill>
        <p:spPr>
          <a:xfrm>
            <a:off x="7834436" y="1"/>
            <a:ext cx="4357565" cy="6185795"/>
          </a:xfrm>
          <a:custGeom>
            <a:avLst/>
            <a:gdLst>
              <a:gd name="connsiteX0" fmla="*/ 483007 w 4357565"/>
              <a:gd name="connsiteY0" fmla="*/ 0 h 6185795"/>
              <a:gd name="connsiteX1" fmla="*/ 4357565 w 4357565"/>
              <a:gd name="connsiteY1" fmla="*/ 0 h 6185795"/>
              <a:gd name="connsiteX2" fmla="*/ 4357565 w 4357565"/>
              <a:gd name="connsiteY2" fmla="*/ 6185795 h 6185795"/>
              <a:gd name="connsiteX3" fmla="*/ 0 w 4357565"/>
              <a:gd name="connsiteY3" fmla="*/ 616817 h 6185795"/>
              <a:gd name="connsiteX4" fmla="*/ 483007 w 4357565"/>
              <a:gd name="connsiteY4" fmla="*/ 0 h 61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565" h="6185795">
                <a:moveTo>
                  <a:pt x="483007" y="0"/>
                </a:moveTo>
                <a:lnTo>
                  <a:pt x="4357565" y="0"/>
                </a:lnTo>
                <a:lnTo>
                  <a:pt x="4357565" y="6185795"/>
                </a:lnTo>
                <a:lnTo>
                  <a:pt x="0" y="616817"/>
                </a:lnTo>
                <a:lnTo>
                  <a:pt x="483007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9760" r="52354" b="38054"/>
          <a:stretch>
            <a:fillRect/>
          </a:stretch>
        </p:blipFill>
        <p:spPr>
          <a:xfrm>
            <a:off x="6370319" y="677241"/>
            <a:ext cx="2833730" cy="3621179"/>
          </a:xfrm>
          <a:custGeom>
            <a:avLst/>
            <a:gdLst>
              <a:gd name="connsiteX0" fmla="*/ 1416865 w 2833730"/>
              <a:gd name="connsiteY0" fmla="*/ 0 h 3621179"/>
              <a:gd name="connsiteX1" fmla="*/ 2833730 w 2833730"/>
              <a:gd name="connsiteY1" fmla="*/ 1811009 h 3621179"/>
              <a:gd name="connsiteX2" fmla="*/ 1416865 w 2833730"/>
              <a:gd name="connsiteY2" fmla="*/ 3621179 h 3621179"/>
              <a:gd name="connsiteX3" fmla="*/ 0 w 2833730"/>
              <a:gd name="connsiteY3" fmla="*/ 1811009 h 3621179"/>
              <a:gd name="connsiteX4" fmla="*/ 1416865 w 2833730"/>
              <a:gd name="connsiteY4" fmla="*/ 0 h 362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9">
                <a:moveTo>
                  <a:pt x="1416865" y="0"/>
                </a:moveTo>
                <a:lnTo>
                  <a:pt x="2833730" y="1811009"/>
                </a:lnTo>
                <a:lnTo>
                  <a:pt x="1416865" y="3621179"/>
                </a:lnTo>
                <a:lnTo>
                  <a:pt x="0" y="1811009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36730" r="38311" b="11085"/>
          <a:stretch>
            <a:fillRect/>
          </a:stretch>
        </p:blipFill>
        <p:spPr>
          <a:xfrm>
            <a:off x="7834435" y="2548672"/>
            <a:ext cx="2833730" cy="3621178"/>
          </a:xfrm>
          <a:custGeom>
            <a:avLst/>
            <a:gdLst>
              <a:gd name="connsiteX0" fmla="*/ 1416865 w 2833730"/>
              <a:gd name="connsiteY0" fmla="*/ 0 h 3621178"/>
              <a:gd name="connsiteX1" fmla="*/ 2833730 w 2833730"/>
              <a:gd name="connsiteY1" fmla="*/ 1810170 h 3621178"/>
              <a:gd name="connsiteX2" fmla="*/ 1416865 w 2833730"/>
              <a:gd name="connsiteY2" fmla="*/ 3621178 h 3621178"/>
              <a:gd name="connsiteX3" fmla="*/ 0 w 2833730"/>
              <a:gd name="connsiteY3" fmla="*/ 1810170 h 3621178"/>
              <a:gd name="connsiteX4" fmla="*/ 1416865 w 2833730"/>
              <a:gd name="connsiteY4" fmla="*/ 0 h 362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730" h="3621178">
                <a:moveTo>
                  <a:pt x="1416865" y="0"/>
                </a:moveTo>
                <a:lnTo>
                  <a:pt x="2833730" y="1810170"/>
                </a:lnTo>
                <a:lnTo>
                  <a:pt x="1416865" y="3621178"/>
                </a:lnTo>
                <a:lnTo>
                  <a:pt x="0" y="1810170"/>
                </a:lnTo>
                <a:lnTo>
                  <a:pt x="1416865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5" t="63699" r="23696" b="1168"/>
          <a:stretch>
            <a:fillRect/>
          </a:stretch>
        </p:blipFill>
        <p:spPr>
          <a:xfrm>
            <a:off x="8807668" y="4420104"/>
            <a:ext cx="3384332" cy="2437896"/>
          </a:xfrm>
          <a:custGeom>
            <a:avLst/>
            <a:gdLst>
              <a:gd name="connsiteX0" fmla="*/ 1907747 w 3384332"/>
              <a:gd name="connsiteY0" fmla="*/ 0 h 2437896"/>
              <a:gd name="connsiteX1" fmla="*/ 3384332 w 3384332"/>
              <a:gd name="connsiteY1" fmla="*/ 1885698 h 2437896"/>
              <a:gd name="connsiteX2" fmla="*/ 3384332 w 3384332"/>
              <a:gd name="connsiteY2" fmla="*/ 2437896 h 2437896"/>
              <a:gd name="connsiteX3" fmla="*/ 0 w 3384332"/>
              <a:gd name="connsiteY3" fmla="*/ 2437896 h 2437896"/>
              <a:gd name="connsiteX4" fmla="*/ 1907747 w 3384332"/>
              <a:gd name="connsiteY4" fmla="*/ 0 h 243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4332" h="2437896">
                <a:moveTo>
                  <a:pt x="1907747" y="0"/>
                </a:moveTo>
                <a:lnTo>
                  <a:pt x="3384332" y="1885698"/>
                </a:lnTo>
                <a:lnTo>
                  <a:pt x="3384332" y="2437896"/>
                </a:lnTo>
                <a:lnTo>
                  <a:pt x="0" y="2437896"/>
                </a:lnTo>
                <a:lnTo>
                  <a:pt x="1907747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13" name="组合 1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8E7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讲解人：办公资源  时间：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17" name="文本框 16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8" name="直接连接符 1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BC8E7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4.2.1 </a:t>
                  </a:r>
                  <a:r>
                    <a:rPr lang="zh-CN" altLang="en-US" sz="4400" b="1" dirty="0">
                      <a:solidFill>
                        <a:srgbClr val="BC8E73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可能性的大小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8E7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可能性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8E7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不完整圆 17"/>
          <p:cNvSpPr/>
          <p:nvPr/>
        </p:nvSpPr>
        <p:spPr>
          <a:xfrm rot="7379435">
            <a:off x="3387578" y="2003732"/>
            <a:ext cx="2163763" cy="1622425"/>
          </a:xfrm>
          <a:prstGeom prst="pie">
            <a:avLst>
              <a:gd name="adj1" fmla="val 21214587"/>
              <a:gd name="adj2" fmla="val 179150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844" name="文本框 2"/>
          <p:cNvSpPr txBox="1">
            <a:spLocks noChangeArrowheads="1"/>
          </p:cNvSpPr>
          <p:nvPr/>
        </p:nvSpPr>
        <p:spPr bwMode="auto">
          <a:xfrm>
            <a:off x="711262" y="1288580"/>
            <a:ext cx="16224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说一说。</a:t>
            </a:r>
          </a:p>
        </p:txBody>
      </p:sp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3655071" y="1720362"/>
            <a:ext cx="1624012" cy="21653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>
            <a:stCxn id="4" idx="2"/>
            <a:endCxn id="4" idx="6"/>
          </p:cNvCxnSpPr>
          <p:nvPr/>
        </p:nvCxnSpPr>
        <p:spPr>
          <a:xfrm>
            <a:off x="3655071" y="2803037"/>
            <a:ext cx="16240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094808" y="1377463"/>
            <a:ext cx="736600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094809" y="1377463"/>
            <a:ext cx="777875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不完整圆 26"/>
          <p:cNvSpPr/>
          <p:nvPr/>
        </p:nvSpPr>
        <p:spPr>
          <a:xfrm rot="10800000">
            <a:off x="3655071" y="1745763"/>
            <a:ext cx="1624012" cy="2163763"/>
          </a:xfrm>
          <a:prstGeom prst="pie">
            <a:avLst>
              <a:gd name="adj1" fmla="val 14637703"/>
              <a:gd name="adj2" fmla="val 179150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4463109" y="2085487"/>
            <a:ext cx="5699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不完整圆 30"/>
          <p:cNvSpPr/>
          <p:nvPr/>
        </p:nvSpPr>
        <p:spPr>
          <a:xfrm rot="7379435">
            <a:off x="6876903" y="2003732"/>
            <a:ext cx="2163763" cy="1622425"/>
          </a:xfrm>
          <a:prstGeom prst="pie">
            <a:avLst>
              <a:gd name="adj1" fmla="val 7220614"/>
              <a:gd name="adj2" fmla="val 1412794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7144396" y="1720362"/>
            <a:ext cx="1624012" cy="21653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>
            <a:stCxn id="32" idx="2"/>
            <a:endCxn id="32" idx="6"/>
          </p:cNvCxnSpPr>
          <p:nvPr/>
        </p:nvCxnSpPr>
        <p:spPr>
          <a:xfrm>
            <a:off x="7144396" y="2803037"/>
            <a:ext cx="16240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584133" y="1377463"/>
            <a:ext cx="736600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584134" y="1377463"/>
            <a:ext cx="777875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不完整圆 35"/>
          <p:cNvSpPr/>
          <p:nvPr/>
        </p:nvSpPr>
        <p:spPr>
          <a:xfrm rot="7437102">
            <a:off x="6884840" y="2011669"/>
            <a:ext cx="2163762" cy="1622425"/>
          </a:xfrm>
          <a:prstGeom prst="pie">
            <a:avLst>
              <a:gd name="adj1" fmla="val 14132863"/>
              <a:gd name="adj2" fmla="val 179150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7952434" y="2085487"/>
            <a:ext cx="5699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不完整圆 37"/>
          <p:cNvSpPr/>
          <p:nvPr/>
        </p:nvSpPr>
        <p:spPr>
          <a:xfrm rot="18249191">
            <a:off x="6884840" y="1998969"/>
            <a:ext cx="2165350" cy="1624013"/>
          </a:xfrm>
          <a:prstGeom prst="pie">
            <a:avLst>
              <a:gd name="adj1" fmla="val 7176786"/>
              <a:gd name="adj2" fmla="val 1412794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不完整圆 38"/>
          <p:cNvSpPr/>
          <p:nvPr/>
        </p:nvSpPr>
        <p:spPr>
          <a:xfrm rot="18403333">
            <a:off x="6882459" y="2023575"/>
            <a:ext cx="2163762" cy="1624013"/>
          </a:xfrm>
          <a:prstGeom prst="pie">
            <a:avLst>
              <a:gd name="adj1" fmla="val 14132863"/>
              <a:gd name="adj2" fmla="val 179150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6069659" y="4160350"/>
            <a:ext cx="402907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指针停在哪种颜色</a:t>
            </a:r>
          </a:p>
          <a:p>
            <a:pPr>
              <a:lnSpc>
                <a:spcPct val="120000"/>
              </a:lnSpc>
            </a:pPr>
            <a:r>
              <a:rPr lang="zh-CN" altLang="en-US" sz="24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上的可能性小？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2448572" y="4160350"/>
            <a:ext cx="402907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指针停在哪种颜色</a:t>
            </a:r>
          </a:p>
          <a:p>
            <a:pPr>
              <a:lnSpc>
                <a:spcPct val="120000"/>
              </a:lnSpc>
            </a:pPr>
            <a:r>
              <a:rPr lang="zh-CN" altLang="en-US" sz="2400" kern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上的可能性大？</a:t>
            </a: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3540946" y="5305625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黄色</a:t>
            </a: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7267947" y="5314764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黄色</a:t>
            </a: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三、回顾反思，链接生活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不完整圆 6"/>
          <p:cNvSpPr/>
          <p:nvPr/>
        </p:nvSpPr>
        <p:spPr>
          <a:xfrm>
            <a:off x="5052053" y="2582758"/>
            <a:ext cx="1724025" cy="2297112"/>
          </a:xfrm>
          <a:prstGeom prst="pie">
            <a:avLst>
              <a:gd name="adj1" fmla="val 2"/>
              <a:gd name="adj2" fmla="val 5516278"/>
            </a:avLst>
          </a:prstGeom>
          <a:solidFill>
            <a:srgbClr val="FF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不完整圆 12"/>
          <p:cNvSpPr/>
          <p:nvPr/>
        </p:nvSpPr>
        <p:spPr>
          <a:xfrm>
            <a:off x="5083803" y="2611334"/>
            <a:ext cx="1692275" cy="2257425"/>
          </a:xfrm>
          <a:prstGeom prst="pie">
            <a:avLst>
              <a:gd name="adj1" fmla="val 5415932"/>
              <a:gd name="adj2" fmla="val 1620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不完整圆 13"/>
          <p:cNvSpPr/>
          <p:nvPr/>
        </p:nvSpPr>
        <p:spPr>
          <a:xfrm>
            <a:off x="5052052" y="2585933"/>
            <a:ext cx="1741488" cy="2324100"/>
          </a:xfrm>
          <a:prstGeom prst="pie">
            <a:avLst>
              <a:gd name="adj1" fmla="val 16151713"/>
              <a:gd name="adj2" fmla="val 215564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5894" name="矩形 2"/>
          <p:cNvSpPr>
            <a:spLocks noChangeArrowheads="1"/>
          </p:cNvSpPr>
          <p:nvPr/>
        </p:nvSpPr>
        <p:spPr bwMode="auto">
          <a:xfrm>
            <a:off x="660400" y="1418616"/>
            <a:ext cx="7124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按要求涂一涂。</a:t>
            </a:r>
          </a:p>
          <a:p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）指针可能停在红色、黄色或蓝色区域。</a:t>
            </a:r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007852" y="4433784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案不唯一</a:t>
            </a:r>
            <a:endParaRPr lang="zh-CN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589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833" y="1220178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120" y="1243991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5069516" y="2587520"/>
            <a:ext cx="1711325" cy="2281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5920415" y="2574820"/>
            <a:ext cx="0" cy="2317750"/>
          </a:xfrm>
          <a:custGeom>
            <a:avLst/>
            <a:gdLst>
              <a:gd name="connsiteX0" fmla="*/ 0 w 0"/>
              <a:gd name="connsiteY0" fmla="*/ 0 h 1738266"/>
              <a:gd name="connsiteX1" fmla="*/ 0 w 0"/>
              <a:gd name="connsiteY1" fmla="*/ 1738266 h 173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38266">
                <a:moveTo>
                  <a:pt x="0" y="0"/>
                </a:moveTo>
                <a:lnTo>
                  <a:pt x="0" y="1738266"/>
                </a:ln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5313991" y="2936770"/>
            <a:ext cx="1222375" cy="1581150"/>
          </a:xfrm>
          <a:custGeom>
            <a:avLst/>
            <a:gdLst>
              <a:gd name="connsiteX0" fmla="*/ 0 w 1222218"/>
              <a:gd name="connsiteY0" fmla="*/ 0 h 1186004"/>
              <a:gd name="connsiteX1" fmla="*/ 1222218 w 1222218"/>
              <a:gd name="connsiteY1" fmla="*/ 1186004 h 11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2218" h="1186004">
                <a:moveTo>
                  <a:pt x="0" y="0"/>
                </a:moveTo>
                <a:lnTo>
                  <a:pt x="1222218" y="1186004"/>
                </a:ln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5340978" y="2911370"/>
            <a:ext cx="1177925" cy="1633538"/>
          </a:xfrm>
          <a:custGeom>
            <a:avLst/>
            <a:gdLst>
              <a:gd name="connsiteX0" fmla="*/ 1177925 w 1177925"/>
              <a:gd name="connsiteY0" fmla="*/ 0 h 1225550"/>
              <a:gd name="connsiteX1" fmla="*/ 0 w 1177925"/>
              <a:gd name="connsiteY1" fmla="*/ 122555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7925" h="1225550">
                <a:moveTo>
                  <a:pt x="1177925" y="0"/>
                </a:moveTo>
                <a:lnTo>
                  <a:pt x="0" y="1225550"/>
                </a:ln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>
            <a:stCxn id="8" idx="2"/>
            <a:endCxn id="8" idx="6"/>
          </p:cNvCxnSpPr>
          <p:nvPr/>
        </p:nvCxnSpPr>
        <p:spPr>
          <a:xfrm>
            <a:off x="5069516" y="3728933"/>
            <a:ext cx="1711325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904" name="组合 21"/>
          <p:cNvGrpSpPr/>
          <p:nvPr/>
        </p:nvGrpSpPr>
        <p:grpSpPr bwMode="auto">
          <a:xfrm>
            <a:off x="5837866" y="3605108"/>
            <a:ext cx="790575" cy="228600"/>
            <a:chOff x="6405564" y="3000377"/>
            <a:chExt cx="790574" cy="171450"/>
          </a:xfrm>
        </p:grpSpPr>
        <p:cxnSp>
          <p:nvCxnSpPr>
            <p:cNvPr id="21" name="直接连接符 20"/>
            <p:cNvCxnSpPr>
              <a:stCxn id="19" idx="6"/>
            </p:cNvCxnSpPr>
            <p:nvPr/>
          </p:nvCxnSpPr>
          <p:spPr>
            <a:xfrm flipV="1">
              <a:off x="6577014" y="3086102"/>
              <a:ext cx="619124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6405564" y="3000377"/>
              <a:ext cx="171450" cy="17145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5907" name="文本框 1"/>
          <p:cNvSpPr txBox="1">
            <a:spLocks noChangeArrowheads="1"/>
          </p:cNvSpPr>
          <p:nvPr/>
        </p:nvSpPr>
        <p:spPr bwMode="auto">
          <a:xfrm>
            <a:off x="2825845" y="1440345"/>
            <a:ext cx="4232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P47 </a:t>
            </a:r>
            <a:r>
              <a:rPr lang="zh-CN" altLang="en-US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练习十一 第</a:t>
            </a:r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四、巩固练习，深化认知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9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997" y="1813031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0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84" y="1836844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不完整圆 4"/>
          <p:cNvSpPr/>
          <p:nvPr/>
        </p:nvSpPr>
        <p:spPr>
          <a:xfrm>
            <a:off x="4886159" y="3032410"/>
            <a:ext cx="1724025" cy="2298700"/>
          </a:xfrm>
          <a:prstGeom prst="pie">
            <a:avLst>
              <a:gd name="adj1" fmla="val 2"/>
              <a:gd name="adj2" fmla="val 2684673"/>
            </a:avLst>
          </a:prstGeom>
          <a:solidFill>
            <a:srgbClr val="FF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不完整圆 5"/>
          <p:cNvSpPr/>
          <p:nvPr/>
        </p:nvSpPr>
        <p:spPr>
          <a:xfrm>
            <a:off x="4917909" y="3062572"/>
            <a:ext cx="1692275" cy="2255838"/>
          </a:xfrm>
          <a:prstGeom prst="pie">
            <a:avLst>
              <a:gd name="adj1" fmla="val 2698168"/>
              <a:gd name="adj2" fmla="val 803883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不完整圆 6"/>
          <p:cNvSpPr/>
          <p:nvPr/>
        </p:nvSpPr>
        <p:spPr>
          <a:xfrm>
            <a:off x="4886159" y="3037173"/>
            <a:ext cx="1743075" cy="2322513"/>
          </a:xfrm>
          <a:prstGeom prst="pie">
            <a:avLst>
              <a:gd name="adj1" fmla="val 8033491"/>
              <a:gd name="adj2" fmla="val 215564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7944" name="矩形 7"/>
          <p:cNvSpPr>
            <a:spLocks noChangeArrowheads="1"/>
          </p:cNvSpPr>
          <p:nvPr/>
        </p:nvSpPr>
        <p:spPr bwMode="auto">
          <a:xfrm>
            <a:off x="660400" y="1187215"/>
            <a:ext cx="10858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按要求涂一涂。</a:t>
            </a:r>
          </a:p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）指针可能停在红色、黄色或蓝色区域，并且停在蓝色区域的可能性最大，停在红色区域的可能性最小。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4903621" y="3038760"/>
            <a:ext cx="1711325" cy="2279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5754520" y="3026060"/>
            <a:ext cx="0" cy="2317750"/>
          </a:xfrm>
          <a:custGeom>
            <a:avLst/>
            <a:gdLst>
              <a:gd name="connsiteX0" fmla="*/ 0 w 0"/>
              <a:gd name="connsiteY0" fmla="*/ 0 h 1738266"/>
              <a:gd name="connsiteX1" fmla="*/ 0 w 0"/>
              <a:gd name="connsiteY1" fmla="*/ 1738266 h 173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38266">
                <a:moveTo>
                  <a:pt x="0" y="0"/>
                </a:moveTo>
                <a:lnTo>
                  <a:pt x="0" y="1738266"/>
                </a:ln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5148096" y="3388010"/>
            <a:ext cx="1222375" cy="1581150"/>
          </a:xfrm>
          <a:custGeom>
            <a:avLst/>
            <a:gdLst>
              <a:gd name="connsiteX0" fmla="*/ 0 w 1222218"/>
              <a:gd name="connsiteY0" fmla="*/ 0 h 1186004"/>
              <a:gd name="connsiteX1" fmla="*/ 1222218 w 1222218"/>
              <a:gd name="connsiteY1" fmla="*/ 1186004 h 11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2218" h="1186004">
                <a:moveTo>
                  <a:pt x="0" y="0"/>
                </a:moveTo>
                <a:lnTo>
                  <a:pt x="1222218" y="1186004"/>
                </a:ln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>
            <a:off x="5175084" y="3362611"/>
            <a:ext cx="1177925" cy="1635125"/>
          </a:xfrm>
          <a:custGeom>
            <a:avLst/>
            <a:gdLst>
              <a:gd name="connsiteX0" fmla="*/ 1177925 w 1177925"/>
              <a:gd name="connsiteY0" fmla="*/ 0 h 1225550"/>
              <a:gd name="connsiteX1" fmla="*/ 0 w 1177925"/>
              <a:gd name="connsiteY1" fmla="*/ 122555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7925" h="1225550">
                <a:moveTo>
                  <a:pt x="1177925" y="0"/>
                </a:moveTo>
                <a:lnTo>
                  <a:pt x="0" y="1225550"/>
                </a:lnTo>
              </a:path>
            </a:pathLst>
          </a:cu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>
            <a:stCxn id="10" idx="2"/>
            <a:endCxn id="10" idx="6"/>
          </p:cNvCxnSpPr>
          <p:nvPr/>
        </p:nvCxnSpPr>
        <p:spPr>
          <a:xfrm>
            <a:off x="4903621" y="4178585"/>
            <a:ext cx="1711325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950" name="组合 14"/>
          <p:cNvGrpSpPr/>
          <p:nvPr/>
        </p:nvGrpSpPr>
        <p:grpSpPr bwMode="auto">
          <a:xfrm>
            <a:off x="5671971" y="4057935"/>
            <a:ext cx="790575" cy="228600"/>
            <a:chOff x="6405564" y="3000377"/>
            <a:chExt cx="790574" cy="171450"/>
          </a:xfrm>
        </p:grpSpPr>
        <p:cxnSp>
          <p:nvCxnSpPr>
            <p:cNvPr id="16" name="直接连接符 15"/>
            <p:cNvCxnSpPr>
              <a:stCxn id="17" idx="6"/>
            </p:cNvCxnSpPr>
            <p:nvPr/>
          </p:nvCxnSpPr>
          <p:spPr>
            <a:xfrm flipV="1">
              <a:off x="6577014" y="3086102"/>
              <a:ext cx="619124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6405564" y="3000377"/>
              <a:ext cx="171450" cy="17145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840370" y="4775486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案不唯一</a:t>
            </a:r>
            <a:endParaRPr lang="zh-CN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7955" name="文本框 19"/>
          <p:cNvSpPr txBox="1">
            <a:spLocks noChangeArrowheads="1"/>
          </p:cNvSpPr>
          <p:nvPr/>
        </p:nvSpPr>
        <p:spPr bwMode="auto">
          <a:xfrm>
            <a:off x="4333303" y="1932062"/>
            <a:ext cx="4232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P47 </a:t>
            </a:r>
            <a:r>
              <a:rPr lang="zh-CN" altLang="en-US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练习十一 第</a:t>
            </a:r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四、巩固练习，深化认知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816" y="1089025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4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112838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5" name="图片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14"/>
          <a:stretch>
            <a:fillRect/>
          </a:stretch>
        </p:blipFill>
        <p:spPr bwMode="auto">
          <a:xfrm>
            <a:off x="1356791" y="2325668"/>
            <a:ext cx="35433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6" name="矩形 12"/>
          <p:cNvSpPr>
            <a:spLocks noChangeArrowheads="1"/>
          </p:cNvSpPr>
          <p:nvPr/>
        </p:nvSpPr>
        <p:spPr bwMode="auto">
          <a:xfrm>
            <a:off x="660400" y="1173644"/>
            <a:ext cx="7813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endParaRPr lang="zh-CN" altLang="zh-CN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8967" name="组合 10"/>
          <p:cNvGrpSpPr/>
          <p:nvPr/>
        </p:nvGrpSpPr>
        <p:grpSpPr bwMode="auto">
          <a:xfrm>
            <a:off x="4900091" y="1743867"/>
            <a:ext cx="4532312" cy="1254125"/>
            <a:chOff x="3136740" y="1630190"/>
            <a:chExt cx="4531546" cy="941560"/>
          </a:xfrm>
        </p:grpSpPr>
        <p:sp>
          <p:nvSpPr>
            <p:cNvPr id="6" name="对话气泡: 圆角矩形 5"/>
            <p:cNvSpPr/>
            <p:nvPr/>
          </p:nvSpPr>
          <p:spPr>
            <a:xfrm>
              <a:off x="3136740" y="1630190"/>
              <a:ext cx="4531546" cy="941560"/>
            </a:xfrm>
            <a:prstGeom prst="wedgeRoundRectCallout">
              <a:avLst>
                <a:gd name="adj1" fmla="val 43064"/>
                <a:gd name="adj2" fmla="val 68269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AB8A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他闭着眼睛要摸出         ，在哪个箱子里更容易摸到？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5967657" y="1796439"/>
              <a:ext cx="271417" cy="270550"/>
            </a:xfrm>
            <a:prstGeom prst="ellipse">
              <a:avLst/>
            </a:prstGeom>
            <a:solidFill>
              <a:srgbClr val="9BCA3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8970" name="图片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9463" y="3336523"/>
            <a:ext cx="1465878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1" name="文本框 11"/>
          <p:cNvSpPr txBox="1">
            <a:spLocks noChangeArrowheads="1"/>
          </p:cNvSpPr>
          <p:nvPr/>
        </p:nvSpPr>
        <p:spPr bwMode="auto">
          <a:xfrm>
            <a:off x="854759" y="1173644"/>
            <a:ext cx="4232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P48 </a:t>
            </a:r>
            <a:r>
              <a:rPr lang="zh-CN" altLang="en-US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练习十一 第</a:t>
            </a:r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4738166" y="4586288"/>
            <a:ext cx="1398587" cy="9810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四、巩固练习，深化认知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矩形 1"/>
          <p:cNvSpPr>
            <a:spLocks noChangeArrowheads="1"/>
          </p:cNvSpPr>
          <p:nvPr/>
        </p:nvSpPr>
        <p:spPr bwMode="auto">
          <a:xfrm>
            <a:off x="660400" y="1184534"/>
            <a:ext cx="7813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抽签游戏。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1011" name="文本框 2"/>
          <p:cNvSpPr txBox="1">
            <a:spLocks noChangeArrowheads="1"/>
          </p:cNvSpPr>
          <p:nvPr/>
        </p:nvSpPr>
        <p:spPr bwMode="auto">
          <a:xfrm>
            <a:off x="2243782" y="1144547"/>
            <a:ext cx="4152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【</a:t>
            </a:r>
            <a:r>
              <a:rPr lang="zh-CN" altLang="en-US" sz="2400" kern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P48 </a:t>
            </a:r>
            <a:r>
              <a:rPr lang="zh-CN" altLang="en-US" sz="2400" kern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练习十一 第</a:t>
            </a:r>
            <a:r>
              <a:rPr lang="en-US" altLang="zh-CN" sz="2400" kern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r>
              <a:rPr lang="zh-CN" altLang="en-US" sz="2400" kern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>
                <a:solidFill>
                  <a:srgbClr val="FF7B65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】</a:t>
            </a:r>
          </a:p>
        </p:txBody>
      </p:sp>
      <p:pic>
        <p:nvPicPr>
          <p:cNvPr id="171013" name="图片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37" y="1864179"/>
            <a:ext cx="5646738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4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48" y="1920536"/>
            <a:ext cx="2970212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74494" y="4022085"/>
            <a:ext cx="1330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讲故事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四、巩固练习，深化认知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6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72" y="1392018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59" y="1415831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思想气泡: 云 18"/>
          <p:cNvSpPr>
            <a:spLocks noChangeArrowheads="1"/>
          </p:cNvSpPr>
          <p:nvPr/>
        </p:nvSpPr>
        <p:spPr bwMode="auto">
          <a:xfrm>
            <a:off x="2808971" y="2917605"/>
            <a:ext cx="6667500" cy="2070100"/>
          </a:xfrm>
          <a:prstGeom prst="cloudCallout">
            <a:avLst>
              <a:gd name="adj1" fmla="val -52130"/>
              <a:gd name="adj2" fmla="val 8051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8778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2039" name="图片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4258" y="4063952"/>
            <a:ext cx="1301750" cy="17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0" name="文本框 4"/>
          <p:cNvSpPr txBox="1">
            <a:spLocks noChangeArrowheads="1"/>
          </p:cNvSpPr>
          <p:nvPr/>
        </p:nvSpPr>
        <p:spPr bwMode="auto">
          <a:xfrm>
            <a:off x="3780130" y="2781329"/>
            <a:ext cx="5237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通过这节课的学习，你有什么收获？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五、总结全课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660400" y="1136794"/>
            <a:ext cx="88026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按要求在圆盘上图上红、黄、绿三种颜色。 </a:t>
            </a:r>
          </a:p>
        </p:txBody>
      </p:sp>
      <p:pic>
        <p:nvPicPr>
          <p:cNvPr id="17408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4" y="1530913"/>
            <a:ext cx="13652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1" y="1554726"/>
            <a:ext cx="1365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7" name="Rectangle 2"/>
          <p:cNvSpPr>
            <a:spLocks noChangeArrowheads="1"/>
          </p:cNvSpPr>
          <p:nvPr/>
        </p:nvSpPr>
        <p:spPr bwMode="auto">
          <a:xfrm>
            <a:off x="660400" y="2133967"/>
            <a:ext cx="5968834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指针转动后停在红色区域的可能性最大。</a:t>
            </a:r>
          </a:p>
        </p:txBody>
      </p:sp>
      <p:sp>
        <p:nvSpPr>
          <p:cNvPr id="174088" name="Rectangle 2"/>
          <p:cNvSpPr>
            <a:spLocks noChangeArrowheads="1"/>
          </p:cNvSpPr>
          <p:nvPr/>
        </p:nvSpPr>
        <p:spPr bwMode="auto">
          <a:xfrm>
            <a:off x="660400" y="3819977"/>
            <a:ext cx="854147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指针转动后，停在红色区域和黄色区域的可能性同样大。</a:t>
            </a:r>
          </a:p>
        </p:txBody>
      </p:sp>
      <p:pic>
        <p:nvPicPr>
          <p:cNvPr id="174089" name="图片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72" y="1786188"/>
            <a:ext cx="186372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不完整圆 2"/>
          <p:cNvSpPr/>
          <p:nvPr/>
        </p:nvSpPr>
        <p:spPr>
          <a:xfrm rot="18516522">
            <a:off x="6948810" y="2116388"/>
            <a:ext cx="1963737" cy="1414463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不完整圆 11"/>
          <p:cNvSpPr/>
          <p:nvPr/>
        </p:nvSpPr>
        <p:spPr>
          <a:xfrm rot="21203426">
            <a:off x="7196459" y="1894137"/>
            <a:ext cx="1473200" cy="1885950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不完整圆 12"/>
          <p:cNvSpPr/>
          <p:nvPr/>
        </p:nvSpPr>
        <p:spPr>
          <a:xfrm rot="10455210">
            <a:off x="7178997" y="1892551"/>
            <a:ext cx="1471613" cy="1887537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不完整圆 13"/>
          <p:cNvSpPr/>
          <p:nvPr/>
        </p:nvSpPr>
        <p:spPr>
          <a:xfrm rot="4947899">
            <a:off x="6928966" y="2133057"/>
            <a:ext cx="1965325" cy="1414463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不完整圆 14"/>
          <p:cNvSpPr/>
          <p:nvPr/>
        </p:nvSpPr>
        <p:spPr>
          <a:xfrm rot="13104419">
            <a:off x="7186934" y="1881437"/>
            <a:ext cx="1473200" cy="1885950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不完整圆 15"/>
          <p:cNvSpPr/>
          <p:nvPr/>
        </p:nvSpPr>
        <p:spPr>
          <a:xfrm rot="2363411">
            <a:off x="7188521" y="1873500"/>
            <a:ext cx="1473200" cy="1885950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不完整圆 16"/>
          <p:cNvSpPr/>
          <p:nvPr/>
        </p:nvSpPr>
        <p:spPr>
          <a:xfrm rot="7667809">
            <a:off x="6920235" y="2135438"/>
            <a:ext cx="1963737" cy="1414463"/>
          </a:xfrm>
          <a:prstGeom prst="pie">
            <a:avLst>
              <a:gd name="adj1" fmla="val 412825"/>
              <a:gd name="adj2" fmla="val 309258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不完整圆 17"/>
          <p:cNvSpPr/>
          <p:nvPr/>
        </p:nvSpPr>
        <p:spPr>
          <a:xfrm rot="15809380">
            <a:off x="6955160" y="2135438"/>
            <a:ext cx="1963737" cy="1414463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4098" name="图片 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473" y="4005373"/>
            <a:ext cx="18637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不完整圆 19"/>
          <p:cNvSpPr/>
          <p:nvPr/>
        </p:nvSpPr>
        <p:spPr>
          <a:xfrm rot="18516522">
            <a:off x="8416504" y="4336367"/>
            <a:ext cx="1962150" cy="1414463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不完整圆 20"/>
          <p:cNvSpPr/>
          <p:nvPr/>
        </p:nvSpPr>
        <p:spPr>
          <a:xfrm rot="21203426">
            <a:off x="8663360" y="4114911"/>
            <a:ext cx="1473200" cy="1885950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不完整圆 21"/>
          <p:cNvSpPr/>
          <p:nvPr/>
        </p:nvSpPr>
        <p:spPr>
          <a:xfrm rot="10455210">
            <a:off x="8645898" y="4113323"/>
            <a:ext cx="1471613" cy="1885950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不完整圆 22"/>
          <p:cNvSpPr/>
          <p:nvPr/>
        </p:nvSpPr>
        <p:spPr>
          <a:xfrm rot="4947899">
            <a:off x="8397454" y="4353830"/>
            <a:ext cx="1962150" cy="1414463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不完整圆 23"/>
          <p:cNvSpPr/>
          <p:nvPr/>
        </p:nvSpPr>
        <p:spPr>
          <a:xfrm rot="13104419">
            <a:off x="8653835" y="4102211"/>
            <a:ext cx="1473200" cy="1885950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不完整圆 24"/>
          <p:cNvSpPr/>
          <p:nvPr/>
        </p:nvSpPr>
        <p:spPr>
          <a:xfrm rot="2363411">
            <a:off x="8655422" y="4094273"/>
            <a:ext cx="1473200" cy="1885950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不完整圆 25"/>
          <p:cNvSpPr/>
          <p:nvPr/>
        </p:nvSpPr>
        <p:spPr>
          <a:xfrm rot="7667809">
            <a:off x="8387135" y="4356211"/>
            <a:ext cx="1963738" cy="1414463"/>
          </a:xfrm>
          <a:prstGeom prst="pie">
            <a:avLst>
              <a:gd name="adj1" fmla="val 412825"/>
              <a:gd name="adj2" fmla="val 30925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不完整圆 26"/>
          <p:cNvSpPr/>
          <p:nvPr/>
        </p:nvSpPr>
        <p:spPr>
          <a:xfrm rot="15809380">
            <a:off x="8422060" y="4356211"/>
            <a:ext cx="1963738" cy="1414463"/>
          </a:xfrm>
          <a:prstGeom prst="pie">
            <a:avLst>
              <a:gd name="adj1" fmla="val 376101"/>
              <a:gd name="adj2" fmla="val 309258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五、总结全课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感谢您下载办公资源网平台上提供的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作品，为了您和办公资源以及原创作者的利益，请勿复制、传播、销售，否则将承担法律责任！办公资源将对作品进行维权，按照传播下载次数进行十倍的索取赔偿！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在办公资源出售的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的保护，作品的所有权、版权和著作权归办公资源所有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不得将办公资源的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文本框 20"/>
          <p:cNvSpPr txBox="1">
            <a:spLocks noChangeArrowheads="1"/>
          </p:cNvSpPr>
          <p:nvPr/>
        </p:nvSpPr>
        <p:spPr bwMode="auto">
          <a:xfrm>
            <a:off x="592566" y="1162419"/>
            <a:ext cx="1159943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抽奖盒里有蓝色和红色棋子，谁要是摸出蓝色的棋子，谁就是今天的幸运小明星。</a:t>
            </a: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2202988" y="2030146"/>
            <a:ext cx="2398712" cy="3443287"/>
            <a:chOff x="3103983" y="2002928"/>
            <a:chExt cx="2398815" cy="2582174"/>
          </a:xfrm>
        </p:grpSpPr>
        <p:pic>
          <p:nvPicPr>
            <p:cNvPr id="152581" name="图片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3" t="50000" r="50954" b="8510"/>
            <a:stretch>
              <a:fillRect/>
            </a:stretch>
          </p:blipFill>
          <p:spPr bwMode="auto">
            <a:xfrm>
              <a:off x="3103983" y="2002928"/>
              <a:ext cx="2398815" cy="258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椭圆 12"/>
            <p:cNvSpPr/>
            <p:nvPr/>
          </p:nvSpPr>
          <p:spPr>
            <a:xfrm rot="657159">
              <a:off x="3943454" y="2450896"/>
              <a:ext cx="614602" cy="324110"/>
            </a:xfrm>
            <a:prstGeom prst="ellipse">
              <a:avLst/>
            </a:prstGeom>
            <a:solidFill>
              <a:srgbClr val="E8B120"/>
            </a:solidFill>
            <a:ln w="19050">
              <a:solidFill>
                <a:srgbClr val="7E0D1A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6" t="52512" r="5641" b="8510"/>
          <a:stretch>
            <a:fillRect/>
          </a:stretch>
        </p:blipFill>
        <p:spPr bwMode="auto">
          <a:xfrm>
            <a:off x="1988789" y="2244210"/>
            <a:ext cx="2836862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1992">
            <a:off x="3034951" y="2672834"/>
            <a:ext cx="2619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"/>
          <a:stretch>
            <a:fillRect/>
          </a:stretch>
        </p:blipFill>
        <p:spPr bwMode="auto">
          <a:xfrm>
            <a:off x="2822227" y="2510909"/>
            <a:ext cx="2397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"/>
          <a:stretch>
            <a:fillRect/>
          </a:stretch>
        </p:blipFill>
        <p:spPr bwMode="auto">
          <a:xfrm>
            <a:off x="2584102" y="2418834"/>
            <a:ext cx="2381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"/>
          <a:stretch>
            <a:fillRect/>
          </a:stretch>
        </p:blipFill>
        <p:spPr bwMode="auto">
          <a:xfrm>
            <a:off x="3314352" y="2807771"/>
            <a:ext cx="2381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"/>
          <a:stretch>
            <a:fillRect/>
          </a:stretch>
        </p:blipFill>
        <p:spPr bwMode="auto">
          <a:xfrm>
            <a:off x="3498502" y="2444234"/>
            <a:ext cx="2381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"/>
          <a:stretch>
            <a:fillRect/>
          </a:stretch>
        </p:blipFill>
        <p:spPr bwMode="auto">
          <a:xfrm>
            <a:off x="2958752" y="2096571"/>
            <a:ext cx="2381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"/>
          <a:stretch>
            <a:fillRect/>
          </a:stretch>
        </p:blipFill>
        <p:spPr bwMode="auto">
          <a:xfrm>
            <a:off x="3736627" y="2545834"/>
            <a:ext cx="2381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"/>
          <a:stretch>
            <a:fillRect/>
          </a:stretch>
        </p:blipFill>
        <p:spPr bwMode="auto">
          <a:xfrm>
            <a:off x="3928714" y="2180709"/>
            <a:ext cx="2397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1992">
            <a:off x="4127151" y="2237859"/>
            <a:ext cx="2619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组合 27"/>
          <p:cNvGrpSpPr/>
          <p:nvPr/>
        </p:nvGrpSpPr>
        <p:grpSpPr bwMode="auto">
          <a:xfrm>
            <a:off x="6392283" y="2096571"/>
            <a:ext cx="4275853" cy="3675625"/>
            <a:chOff x="4776357" y="2030319"/>
            <a:chExt cx="4276502" cy="2755825"/>
          </a:xfrm>
        </p:grpSpPr>
        <p:sp>
          <p:nvSpPr>
            <p:cNvPr id="24" name="对话气泡: 椭圆形 23"/>
            <p:cNvSpPr/>
            <p:nvPr/>
          </p:nvSpPr>
          <p:spPr>
            <a:xfrm>
              <a:off x="4776357" y="2030319"/>
              <a:ext cx="3069103" cy="1584208"/>
            </a:xfrm>
            <a:prstGeom prst="wedgeEllipseCallout">
              <a:avLst>
                <a:gd name="adj1" fmla="val 46898"/>
                <a:gd name="adj2" fmla="val 59296"/>
              </a:avLst>
            </a:prstGeom>
            <a:solidFill>
              <a:schemeClr val="bg1"/>
            </a:solidFill>
            <a:ln w="28575">
              <a:solidFill>
                <a:srgbClr val="FF7B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597" name="文本框 24"/>
            <p:cNvSpPr txBox="1">
              <a:spLocks noChangeArrowheads="1"/>
            </p:cNvSpPr>
            <p:nvPr/>
          </p:nvSpPr>
          <p:spPr bwMode="auto">
            <a:xfrm>
              <a:off x="5093029" y="2346279"/>
              <a:ext cx="2667405" cy="106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20000"/>
                </a:lnSpc>
              </a:pPr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打开盒子，看看盒子里哪种颜色的棋子多。</a:t>
              </a:r>
            </a:p>
          </p:txBody>
        </p:sp>
        <p:pic>
          <p:nvPicPr>
            <p:cNvPr id="152598" name="图片 2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7929052" y="3681287"/>
              <a:ext cx="1123807" cy="110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一、创设情境，激发兴趣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10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30" y="1089025"/>
            <a:ext cx="4138317" cy="347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文本框 3"/>
          <p:cNvSpPr txBox="1">
            <a:spLocks noChangeArrowheads="1"/>
          </p:cNvSpPr>
          <p:nvPr/>
        </p:nvSpPr>
        <p:spPr bwMode="auto">
          <a:xfrm>
            <a:off x="2437691" y="5172097"/>
            <a:ext cx="7124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试验：将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个红色棋子、</a:t>
            </a: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个蓝色棋子放入学具盒。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二、实践验证，探索新知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文本框 1"/>
          <p:cNvSpPr txBox="1">
            <a:spLocks noChangeArrowheads="1"/>
          </p:cNvSpPr>
          <p:nvPr/>
        </p:nvSpPr>
        <p:spPr bwMode="auto">
          <a:xfrm>
            <a:off x="660400" y="1288074"/>
            <a:ext cx="108585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每个小组有一个盒子，每人每次摸一个棋子，一个人摸完后把摸出的棋子再放回盒内摇匀，下一个人再摸。小组长组织同学们依次从学具盒中摸出一个棋子，记录它的颜色，再放回去，重复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次。把摸出棋子的情况填在统计表内。</a:t>
            </a:r>
          </a:p>
        </p:txBody>
      </p:sp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3178628" y="3484894"/>
          <a:ext cx="6096000" cy="1565275"/>
        </p:xfrm>
        <a:graphic>
          <a:graphicData uri="http://schemas.openxmlformats.org/drawingml/2006/table">
            <a:tbl>
              <a:tblPr/>
              <a:tblGrid>
                <a:gridCol w="1208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50" marB="4575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记录</a:t>
                      </a:r>
                    </a:p>
                  </a:txBody>
                  <a:tcPr marT="45750" marB="4575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次数</a:t>
                      </a:r>
                    </a:p>
                  </a:txBody>
                  <a:tcPr marT="45750" marB="4575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红色</a:t>
                      </a:r>
                    </a:p>
                  </a:txBody>
                  <a:tcPr marT="45750" marB="4575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50" marB="4575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50" marB="4575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蓝色</a:t>
                      </a:r>
                    </a:p>
                  </a:txBody>
                  <a:tcPr marT="45750" marB="4575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50" marB="4575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50" marB="4575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二、实践验证，探索新知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36" descr="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19" y="1176878"/>
            <a:ext cx="4621631" cy="293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478" y="1351392"/>
            <a:ext cx="1211262" cy="158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3"/>
          <p:cNvGrpSpPr/>
          <p:nvPr/>
        </p:nvGrpSpPr>
        <p:grpSpPr bwMode="auto">
          <a:xfrm>
            <a:off x="2591109" y="1428995"/>
            <a:ext cx="3376875" cy="1216669"/>
            <a:chOff x="930" y="1979"/>
            <a:chExt cx="4138" cy="606"/>
          </a:xfrm>
        </p:grpSpPr>
        <p:sp>
          <p:nvSpPr>
            <p:cNvPr id="157702" name="AutoShape 27"/>
            <p:cNvSpPr>
              <a:spLocks noChangeArrowheads="1"/>
            </p:cNvSpPr>
            <p:nvPr/>
          </p:nvSpPr>
          <p:spPr bwMode="auto">
            <a:xfrm>
              <a:off x="930" y="1979"/>
              <a:ext cx="4138" cy="606"/>
            </a:xfrm>
            <a:prstGeom prst="wedgeRoundRectCallout">
              <a:avLst>
                <a:gd name="adj1" fmla="val -57981"/>
                <a:gd name="adj2" fmla="val -2741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都是摸出       的次数比     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  的次数少。</a:t>
              </a:r>
            </a:p>
          </p:txBody>
        </p:sp>
        <p:pic>
          <p:nvPicPr>
            <p:cNvPr id="157703" name="Picture 41" descr="红旗子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" y="2217"/>
              <a:ext cx="377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704" name="Picture 42" descr="蓝旗子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" y="1988"/>
              <a:ext cx="32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4290" y="4114449"/>
            <a:ext cx="1292554" cy="184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5705784" y="4393517"/>
            <a:ext cx="3270250" cy="986203"/>
          </a:xfrm>
          <a:prstGeom prst="wedgeRoundRectCallout">
            <a:avLst>
              <a:gd name="adj1" fmla="val 60556"/>
              <a:gd name="adj2" fmla="val -21810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再摸一次，摸出哪种颜色棋子的可能性大？</a:t>
            </a:r>
          </a:p>
          <a:p>
            <a:endParaRPr lang="zh-CN" altLang="en-US" sz="2400" kern="0" dirty="0">
              <a:solidFill>
                <a:srgbClr val="1C1C1C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Picture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077" y="4379589"/>
            <a:ext cx="887413" cy="134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2591109" y="4177617"/>
            <a:ext cx="2118051" cy="973503"/>
          </a:xfrm>
          <a:prstGeom prst="wedgeRoundRectCallout">
            <a:avLst>
              <a:gd name="adj1" fmla="val -73060"/>
              <a:gd name="adj2" fmla="val 21111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摸出     的可能性大。</a:t>
            </a:r>
            <a:endParaRPr lang="zh-CN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7709" name="Picture 41" descr="红旗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65" y="4182306"/>
            <a:ext cx="298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二、实践验证，探索新知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65" y="2237615"/>
            <a:ext cx="14414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文本框 4"/>
          <p:cNvSpPr txBox="1">
            <a:spLocks noChangeArrowheads="1"/>
          </p:cNvSpPr>
          <p:nvPr/>
        </p:nvSpPr>
        <p:spPr bwMode="auto">
          <a:xfrm>
            <a:off x="615151" y="1191260"/>
            <a:ext cx="7278687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袋里装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个球，任意摸一个球是蓝色，可以怎么装？</a:t>
            </a: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2564766" y="352190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2620329" y="371716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2723516" y="349491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2807654" y="363461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2879091" y="343935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2753679" y="3247265"/>
            <a:ext cx="185737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54" y="2237615"/>
            <a:ext cx="14430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3937954" y="352190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3995104" y="371716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>
            <a:spLocks noChangeArrowheads="1"/>
          </p:cNvSpPr>
          <p:nvPr/>
        </p:nvSpPr>
        <p:spPr bwMode="auto">
          <a:xfrm>
            <a:off x="4098291" y="349491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4182429" y="3634616"/>
            <a:ext cx="185737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>
            <a:spLocks noChangeArrowheads="1"/>
          </p:cNvSpPr>
          <p:nvPr/>
        </p:nvSpPr>
        <p:spPr bwMode="auto">
          <a:xfrm>
            <a:off x="4253866" y="343935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4126866" y="3247265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65" y="2237615"/>
            <a:ext cx="14430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5244466" y="352190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>
            <a:spLocks noChangeArrowheads="1"/>
          </p:cNvSpPr>
          <p:nvPr/>
        </p:nvSpPr>
        <p:spPr bwMode="auto">
          <a:xfrm>
            <a:off x="5301616" y="371716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5404804" y="349491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>
            <a:spLocks noChangeArrowheads="1"/>
          </p:cNvSpPr>
          <p:nvPr/>
        </p:nvSpPr>
        <p:spPr bwMode="auto">
          <a:xfrm>
            <a:off x="5488940" y="3634616"/>
            <a:ext cx="185738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>
            <a:spLocks noChangeArrowheads="1"/>
          </p:cNvSpPr>
          <p:nvPr/>
        </p:nvSpPr>
        <p:spPr bwMode="auto">
          <a:xfrm>
            <a:off x="5560379" y="343935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5433379" y="3247265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0" name="图片 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65" y="2237615"/>
            <a:ext cx="14414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椭圆 40"/>
          <p:cNvSpPr>
            <a:spLocks noChangeArrowheads="1"/>
          </p:cNvSpPr>
          <p:nvPr/>
        </p:nvSpPr>
        <p:spPr bwMode="auto">
          <a:xfrm>
            <a:off x="6603365" y="3521902"/>
            <a:ext cx="185738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>
            <a:spLocks noChangeArrowheads="1"/>
          </p:cNvSpPr>
          <p:nvPr/>
        </p:nvSpPr>
        <p:spPr bwMode="auto">
          <a:xfrm>
            <a:off x="6658929" y="371716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5A5A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椭圆 42"/>
          <p:cNvSpPr>
            <a:spLocks noChangeArrowheads="1"/>
          </p:cNvSpPr>
          <p:nvPr/>
        </p:nvSpPr>
        <p:spPr bwMode="auto">
          <a:xfrm>
            <a:off x="6762116" y="349491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>
            <a:spLocks noChangeArrowheads="1"/>
          </p:cNvSpPr>
          <p:nvPr/>
        </p:nvSpPr>
        <p:spPr bwMode="auto">
          <a:xfrm>
            <a:off x="6846254" y="363461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>
            <a:spLocks noChangeArrowheads="1"/>
          </p:cNvSpPr>
          <p:nvPr/>
        </p:nvSpPr>
        <p:spPr bwMode="auto">
          <a:xfrm>
            <a:off x="6917691" y="343935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椭圆 45"/>
          <p:cNvSpPr>
            <a:spLocks noChangeArrowheads="1"/>
          </p:cNvSpPr>
          <p:nvPr/>
        </p:nvSpPr>
        <p:spPr bwMode="auto">
          <a:xfrm>
            <a:off x="6790691" y="3247265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7" name="图片 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54" y="2237615"/>
            <a:ext cx="14430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椭圆 47"/>
          <p:cNvSpPr>
            <a:spLocks noChangeArrowheads="1"/>
          </p:cNvSpPr>
          <p:nvPr/>
        </p:nvSpPr>
        <p:spPr bwMode="auto">
          <a:xfrm>
            <a:off x="7976554" y="352190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椭圆 48"/>
          <p:cNvSpPr>
            <a:spLocks noChangeArrowheads="1"/>
          </p:cNvSpPr>
          <p:nvPr/>
        </p:nvSpPr>
        <p:spPr bwMode="auto">
          <a:xfrm>
            <a:off x="8033704" y="371716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椭圆 49"/>
          <p:cNvSpPr>
            <a:spLocks noChangeArrowheads="1"/>
          </p:cNvSpPr>
          <p:nvPr/>
        </p:nvSpPr>
        <p:spPr bwMode="auto">
          <a:xfrm>
            <a:off x="8136891" y="349491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椭圆 50"/>
          <p:cNvSpPr>
            <a:spLocks noChangeArrowheads="1"/>
          </p:cNvSpPr>
          <p:nvPr/>
        </p:nvSpPr>
        <p:spPr bwMode="auto">
          <a:xfrm>
            <a:off x="8221029" y="3634616"/>
            <a:ext cx="185737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椭圆 51"/>
          <p:cNvSpPr>
            <a:spLocks noChangeArrowheads="1"/>
          </p:cNvSpPr>
          <p:nvPr/>
        </p:nvSpPr>
        <p:spPr bwMode="auto">
          <a:xfrm>
            <a:off x="8292466" y="343935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椭圆 52"/>
          <p:cNvSpPr>
            <a:spLocks noChangeArrowheads="1"/>
          </p:cNvSpPr>
          <p:nvPr/>
        </p:nvSpPr>
        <p:spPr bwMode="auto">
          <a:xfrm>
            <a:off x="8165466" y="3247265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4" name="图片 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165" y="2237615"/>
            <a:ext cx="14430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椭圆 54"/>
          <p:cNvSpPr>
            <a:spLocks noChangeArrowheads="1"/>
          </p:cNvSpPr>
          <p:nvPr/>
        </p:nvSpPr>
        <p:spPr bwMode="auto">
          <a:xfrm>
            <a:off x="9283066" y="352190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椭圆 55"/>
          <p:cNvSpPr>
            <a:spLocks noChangeArrowheads="1"/>
          </p:cNvSpPr>
          <p:nvPr/>
        </p:nvSpPr>
        <p:spPr bwMode="auto">
          <a:xfrm>
            <a:off x="9340215" y="3717166"/>
            <a:ext cx="185738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椭圆 56"/>
          <p:cNvSpPr>
            <a:spLocks noChangeArrowheads="1"/>
          </p:cNvSpPr>
          <p:nvPr/>
        </p:nvSpPr>
        <p:spPr bwMode="auto">
          <a:xfrm>
            <a:off x="9443404" y="349491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椭圆 57"/>
          <p:cNvSpPr>
            <a:spLocks noChangeArrowheads="1"/>
          </p:cNvSpPr>
          <p:nvPr/>
        </p:nvSpPr>
        <p:spPr bwMode="auto">
          <a:xfrm>
            <a:off x="9525954" y="3634616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椭圆 58"/>
          <p:cNvSpPr>
            <a:spLocks noChangeArrowheads="1"/>
          </p:cNvSpPr>
          <p:nvPr/>
        </p:nvSpPr>
        <p:spPr bwMode="auto">
          <a:xfrm>
            <a:off x="9598979" y="3439352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>
            <a:spLocks noChangeArrowheads="1"/>
          </p:cNvSpPr>
          <p:nvPr/>
        </p:nvSpPr>
        <p:spPr bwMode="auto">
          <a:xfrm>
            <a:off x="9471979" y="3247265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3018791" y="4633153"/>
            <a:ext cx="7280275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根据摸出蓝色球的可能性大小，进行排列。</a:t>
            </a:r>
          </a:p>
        </p:txBody>
      </p:sp>
      <p:sp>
        <p:nvSpPr>
          <p:cNvPr id="6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二、实践验证，探索新知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图片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65" y="2631123"/>
            <a:ext cx="14414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文本框 2"/>
          <p:cNvSpPr txBox="1">
            <a:spLocks noChangeArrowheads="1"/>
          </p:cNvSpPr>
          <p:nvPr/>
        </p:nvSpPr>
        <p:spPr bwMode="auto">
          <a:xfrm>
            <a:off x="677546" y="1334606"/>
            <a:ext cx="7278687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这</a:t>
            </a: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个袋子中摸到蓝色球的可能性是多少？</a:t>
            </a:r>
          </a:p>
        </p:txBody>
      </p:sp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2564766" y="391541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2620329" y="411067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2723516" y="388842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2807654" y="402812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2879091" y="383286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2753679" y="3640773"/>
            <a:ext cx="185737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9754" name="图片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54" y="2631123"/>
            <a:ext cx="14430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3937954" y="391541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3995104" y="411067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4098291" y="388842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4182429" y="4028124"/>
            <a:ext cx="185737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4253866" y="383286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4126866" y="364077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9761" name="图片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65" y="2631123"/>
            <a:ext cx="14430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5244466" y="391541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5301616" y="411067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5404804" y="388842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5488940" y="4028124"/>
            <a:ext cx="185738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>
            <a:spLocks noChangeArrowheads="1"/>
          </p:cNvSpPr>
          <p:nvPr/>
        </p:nvSpPr>
        <p:spPr bwMode="auto">
          <a:xfrm>
            <a:off x="5560379" y="383286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5433379" y="364077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9768" name="图片 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65" y="2631123"/>
            <a:ext cx="14414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6603365" y="3915410"/>
            <a:ext cx="185738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>
            <a:spLocks noChangeArrowheads="1"/>
          </p:cNvSpPr>
          <p:nvPr/>
        </p:nvSpPr>
        <p:spPr bwMode="auto">
          <a:xfrm>
            <a:off x="6658929" y="411067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6762116" y="388842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>
            <a:spLocks noChangeArrowheads="1"/>
          </p:cNvSpPr>
          <p:nvPr/>
        </p:nvSpPr>
        <p:spPr bwMode="auto">
          <a:xfrm>
            <a:off x="6846254" y="402812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6917691" y="383286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>
            <a:spLocks noChangeArrowheads="1"/>
          </p:cNvSpPr>
          <p:nvPr/>
        </p:nvSpPr>
        <p:spPr bwMode="auto">
          <a:xfrm>
            <a:off x="6790691" y="364077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9775" name="图片 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54" y="2631123"/>
            <a:ext cx="14430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7976554" y="391541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>
            <a:spLocks noChangeArrowheads="1"/>
          </p:cNvSpPr>
          <p:nvPr/>
        </p:nvSpPr>
        <p:spPr bwMode="auto">
          <a:xfrm>
            <a:off x="8033704" y="411067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>
            <a:spLocks noChangeArrowheads="1"/>
          </p:cNvSpPr>
          <p:nvPr/>
        </p:nvSpPr>
        <p:spPr bwMode="auto">
          <a:xfrm>
            <a:off x="8136891" y="388842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>
            <a:spLocks noChangeArrowheads="1"/>
          </p:cNvSpPr>
          <p:nvPr/>
        </p:nvSpPr>
        <p:spPr bwMode="auto">
          <a:xfrm>
            <a:off x="8221029" y="4028124"/>
            <a:ext cx="185737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>
            <a:spLocks noChangeArrowheads="1"/>
          </p:cNvSpPr>
          <p:nvPr/>
        </p:nvSpPr>
        <p:spPr bwMode="auto">
          <a:xfrm>
            <a:off x="8292466" y="383286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>
            <a:spLocks noChangeArrowheads="1"/>
          </p:cNvSpPr>
          <p:nvPr/>
        </p:nvSpPr>
        <p:spPr bwMode="auto">
          <a:xfrm>
            <a:off x="8165466" y="364077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9782" name="图片 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165" y="2631123"/>
            <a:ext cx="14430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椭圆 38"/>
          <p:cNvSpPr>
            <a:spLocks noChangeArrowheads="1"/>
          </p:cNvSpPr>
          <p:nvPr/>
        </p:nvSpPr>
        <p:spPr bwMode="auto">
          <a:xfrm>
            <a:off x="9283066" y="391541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椭圆 39"/>
          <p:cNvSpPr>
            <a:spLocks noChangeArrowheads="1"/>
          </p:cNvSpPr>
          <p:nvPr/>
        </p:nvSpPr>
        <p:spPr bwMode="auto">
          <a:xfrm>
            <a:off x="9340215" y="4110674"/>
            <a:ext cx="185738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椭圆 40"/>
          <p:cNvSpPr>
            <a:spLocks noChangeArrowheads="1"/>
          </p:cNvSpPr>
          <p:nvPr/>
        </p:nvSpPr>
        <p:spPr bwMode="auto">
          <a:xfrm>
            <a:off x="9443404" y="388842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>
            <a:spLocks noChangeArrowheads="1"/>
          </p:cNvSpPr>
          <p:nvPr/>
        </p:nvSpPr>
        <p:spPr bwMode="auto">
          <a:xfrm>
            <a:off x="9525954" y="402812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椭圆 42"/>
          <p:cNvSpPr>
            <a:spLocks noChangeArrowheads="1"/>
          </p:cNvSpPr>
          <p:nvPr/>
        </p:nvSpPr>
        <p:spPr bwMode="auto">
          <a:xfrm>
            <a:off x="9598979" y="383286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>
            <a:spLocks noChangeArrowheads="1"/>
          </p:cNvSpPr>
          <p:nvPr/>
        </p:nvSpPr>
        <p:spPr bwMode="auto">
          <a:xfrm>
            <a:off x="9471979" y="364077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二、实践验证，探索新知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图片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85" y="2600643"/>
            <a:ext cx="14414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文本框 2"/>
          <p:cNvSpPr txBox="1">
            <a:spLocks noChangeArrowheads="1"/>
          </p:cNvSpPr>
          <p:nvPr/>
        </p:nvSpPr>
        <p:spPr bwMode="auto">
          <a:xfrm>
            <a:off x="674529" y="1490754"/>
            <a:ext cx="7278687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这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个袋子中摸到蓝色球的可能性是多少？</a:t>
            </a:r>
          </a:p>
        </p:txBody>
      </p:sp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2686686" y="388493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2742249" y="408019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2845436" y="385794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2929574" y="399764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2967674" y="380238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2875599" y="3610293"/>
            <a:ext cx="185737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0778" name="图片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974" y="2600643"/>
            <a:ext cx="14430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4059874" y="388493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4117024" y="408019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4220211" y="385794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4304349" y="3997644"/>
            <a:ext cx="185737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4375786" y="380238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4248786" y="361029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0785" name="图片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85" y="2600643"/>
            <a:ext cx="14430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5333049" y="388493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5423536" y="408019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5526724" y="385794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5577524" y="3997644"/>
            <a:ext cx="185737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>
            <a:spLocks noChangeArrowheads="1"/>
          </p:cNvSpPr>
          <p:nvPr/>
        </p:nvSpPr>
        <p:spPr bwMode="auto">
          <a:xfrm>
            <a:off x="5682299" y="380238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5555299" y="361029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0792" name="图片 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85" y="2600643"/>
            <a:ext cx="14414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6725285" y="3884930"/>
            <a:ext cx="185738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>
            <a:spLocks noChangeArrowheads="1"/>
          </p:cNvSpPr>
          <p:nvPr/>
        </p:nvSpPr>
        <p:spPr bwMode="auto">
          <a:xfrm>
            <a:off x="6780849" y="408019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BE5D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6884036" y="385794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BE5D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>
            <a:spLocks noChangeArrowheads="1"/>
          </p:cNvSpPr>
          <p:nvPr/>
        </p:nvSpPr>
        <p:spPr bwMode="auto">
          <a:xfrm>
            <a:off x="6968174" y="399764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7039611" y="380238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>
            <a:spLocks noChangeArrowheads="1"/>
          </p:cNvSpPr>
          <p:nvPr/>
        </p:nvSpPr>
        <p:spPr bwMode="auto">
          <a:xfrm>
            <a:off x="6879274" y="361029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0799" name="图片 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74" y="2600643"/>
            <a:ext cx="14430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8098474" y="388493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>
            <a:spLocks noChangeArrowheads="1"/>
          </p:cNvSpPr>
          <p:nvPr/>
        </p:nvSpPr>
        <p:spPr bwMode="auto">
          <a:xfrm>
            <a:off x="8122285" y="4080194"/>
            <a:ext cx="185738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>
            <a:spLocks noChangeArrowheads="1"/>
          </p:cNvSpPr>
          <p:nvPr/>
        </p:nvSpPr>
        <p:spPr bwMode="auto">
          <a:xfrm>
            <a:off x="8258811" y="385794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5A5A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>
            <a:spLocks noChangeArrowheads="1"/>
          </p:cNvSpPr>
          <p:nvPr/>
        </p:nvSpPr>
        <p:spPr bwMode="auto">
          <a:xfrm>
            <a:off x="8342949" y="3997644"/>
            <a:ext cx="185737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>
            <a:spLocks noChangeArrowheads="1"/>
          </p:cNvSpPr>
          <p:nvPr/>
        </p:nvSpPr>
        <p:spPr bwMode="auto">
          <a:xfrm>
            <a:off x="8414386" y="380238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BE5D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>
            <a:spLocks noChangeArrowheads="1"/>
          </p:cNvSpPr>
          <p:nvPr/>
        </p:nvSpPr>
        <p:spPr bwMode="auto">
          <a:xfrm>
            <a:off x="8254049" y="361029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0806" name="图片 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085" y="2600643"/>
            <a:ext cx="14430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椭圆 38"/>
          <p:cNvSpPr>
            <a:spLocks noChangeArrowheads="1"/>
          </p:cNvSpPr>
          <p:nvPr/>
        </p:nvSpPr>
        <p:spPr bwMode="auto">
          <a:xfrm>
            <a:off x="9404986" y="388493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椭圆 39"/>
          <p:cNvSpPr>
            <a:spLocks noChangeArrowheads="1"/>
          </p:cNvSpPr>
          <p:nvPr/>
        </p:nvSpPr>
        <p:spPr bwMode="auto">
          <a:xfrm>
            <a:off x="9428799" y="4080194"/>
            <a:ext cx="185737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椭圆 40"/>
          <p:cNvSpPr>
            <a:spLocks noChangeArrowheads="1"/>
          </p:cNvSpPr>
          <p:nvPr/>
        </p:nvSpPr>
        <p:spPr bwMode="auto">
          <a:xfrm>
            <a:off x="9565324" y="385794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D47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>
            <a:spLocks noChangeArrowheads="1"/>
          </p:cNvSpPr>
          <p:nvPr/>
        </p:nvSpPr>
        <p:spPr bwMode="auto">
          <a:xfrm>
            <a:off x="9647874" y="3997644"/>
            <a:ext cx="187325" cy="2492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BE5D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椭圆 42"/>
          <p:cNvSpPr>
            <a:spLocks noChangeArrowheads="1"/>
          </p:cNvSpPr>
          <p:nvPr/>
        </p:nvSpPr>
        <p:spPr bwMode="auto">
          <a:xfrm>
            <a:off x="9720899" y="3802380"/>
            <a:ext cx="187325" cy="2492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5A5A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>
            <a:spLocks noChangeArrowheads="1"/>
          </p:cNvSpPr>
          <p:nvPr/>
        </p:nvSpPr>
        <p:spPr bwMode="auto">
          <a:xfrm>
            <a:off x="9560561" y="3610293"/>
            <a:ext cx="187325" cy="247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41719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二、实践验证，探索新知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不完整圆 35"/>
          <p:cNvSpPr/>
          <p:nvPr/>
        </p:nvSpPr>
        <p:spPr>
          <a:xfrm rot="7437102">
            <a:off x="7067337" y="1985623"/>
            <a:ext cx="2163762" cy="1622425"/>
          </a:xfrm>
          <a:prstGeom prst="pie">
            <a:avLst>
              <a:gd name="adj1" fmla="val 14132863"/>
              <a:gd name="adj2" fmla="val 179150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不完整圆 38"/>
          <p:cNvSpPr/>
          <p:nvPr/>
        </p:nvSpPr>
        <p:spPr>
          <a:xfrm rot="18403333">
            <a:off x="7064956" y="1997529"/>
            <a:ext cx="2163762" cy="1624013"/>
          </a:xfrm>
          <a:prstGeom prst="pie">
            <a:avLst>
              <a:gd name="adj1" fmla="val 14132863"/>
              <a:gd name="adj2" fmla="val 179150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不完整圆 37"/>
          <p:cNvSpPr/>
          <p:nvPr/>
        </p:nvSpPr>
        <p:spPr>
          <a:xfrm rot="18249191">
            <a:off x="7032625" y="1987458"/>
            <a:ext cx="2165350" cy="1624013"/>
          </a:xfrm>
          <a:prstGeom prst="pie">
            <a:avLst>
              <a:gd name="adj1" fmla="val 7176786"/>
              <a:gd name="adj2" fmla="val 1412794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不完整圆 17"/>
          <p:cNvSpPr/>
          <p:nvPr/>
        </p:nvSpPr>
        <p:spPr>
          <a:xfrm rot="7379435">
            <a:off x="3570075" y="1977686"/>
            <a:ext cx="2163763" cy="1622425"/>
          </a:xfrm>
          <a:prstGeom prst="pie">
            <a:avLst>
              <a:gd name="adj1" fmla="val 21214587"/>
              <a:gd name="adj2" fmla="val 179150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1799" name="文本框 2"/>
          <p:cNvSpPr txBox="1">
            <a:spLocks noChangeArrowheads="1"/>
          </p:cNvSpPr>
          <p:nvPr/>
        </p:nvSpPr>
        <p:spPr bwMode="auto">
          <a:xfrm>
            <a:off x="607059" y="1316914"/>
            <a:ext cx="16224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说一说。</a:t>
            </a:r>
          </a:p>
        </p:txBody>
      </p:sp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3837568" y="1694316"/>
            <a:ext cx="1624012" cy="21653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>
            <a:stCxn id="4" idx="2"/>
            <a:endCxn id="4" idx="6"/>
          </p:cNvCxnSpPr>
          <p:nvPr/>
        </p:nvCxnSpPr>
        <p:spPr>
          <a:xfrm>
            <a:off x="3837568" y="2776991"/>
            <a:ext cx="16240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277305" y="1351417"/>
            <a:ext cx="736600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277306" y="1351417"/>
            <a:ext cx="777875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不完整圆 26"/>
          <p:cNvSpPr/>
          <p:nvPr/>
        </p:nvSpPr>
        <p:spPr>
          <a:xfrm rot="10800000">
            <a:off x="3837568" y="1719717"/>
            <a:ext cx="1624012" cy="2163763"/>
          </a:xfrm>
          <a:prstGeom prst="pie">
            <a:avLst>
              <a:gd name="adj1" fmla="val 14637703"/>
              <a:gd name="adj2" fmla="val 179150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4645606" y="2059441"/>
            <a:ext cx="5699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不完整圆 30"/>
          <p:cNvSpPr/>
          <p:nvPr/>
        </p:nvSpPr>
        <p:spPr>
          <a:xfrm rot="7379435">
            <a:off x="7059400" y="1977686"/>
            <a:ext cx="2163763" cy="1622425"/>
          </a:xfrm>
          <a:prstGeom prst="pie">
            <a:avLst>
              <a:gd name="adj1" fmla="val 7220614"/>
              <a:gd name="adj2" fmla="val 1412794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7326893" y="1694316"/>
            <a:ext cx="1624012" cy="21653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3" name="直接连接符 32"/>
          <p:cNvCxnSpPr>
            <a:stCxn id="32" idx="2"/>
            <a:endCxn id="32" idx="6"/>
          </p:cNvCxnSpPr>
          <p:nvPr/>
        </p:nvCxnSpPr>
        <p:spPr>
          <a:xfrm>
            <a:off x="7326893" y="2776991"/>
            <a:ext cx="16240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766630" y="1351417"/>
            <a:ext cx="736600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766631" y="1351417"/>
            <a:ext cx="777875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8134931" y="2059441"/>
            <a:ext cx="5699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445081" y="4157807"/>
            <a:ext cx="11073819" cy="138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kern="0" dirty="0">
                <a:solidFill>
                  <a:srgbClr val="1C1C1C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凡在快乐商场当日消费满</a:t>
            </a:r>
            <a:r>
              <a:rPr lang="en-US" altLang="zh-CN" sz="2400" kern="0" dirty="0">
                <a:solidFill>
                  <a:srgbClr val="1C1C1C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500</a:t>
            </a:r>
            <a:r>
              <a:rPr lang="zh-CN" altLang="en-US" sz="2400" kern="0" dirty="0">
                <a:solidFill>
                  <a:srgbClr val="1C1C1C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元的顾客，可参加转盘抽奖活动，指针停在黄色区域为中奖，奖手机一部。如果你是商场这次活动的策划者，你会选择哪个转盘？如果你是一个顾客，你又会选择哪个转盘？</a:t>
            </a: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三、回顾反思，链接生活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CpipALjD8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royPfD46lj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宽屏</PresentationFormat>
  <Paragraphs>85</Paragraphs>
  <Slides>17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FandolFang R</vt:lpstr>
      <vt:lpstr>黑体</vt:lpstr>
      <vt:lpstr>思源黑体 CN Light</vt:lpstr>
      <vt:lpstr>思源黑体 CN Medium</vt:lpstr>
      <vt:lpstr>思源黑体 CN Regular</vt:lpstr>
      <vt:lpstr>宋体</vt:lpstr>
      <vt:lpstr>Arial</vt:lpstr>
      <vt:lpstr>Calibri</vt:lpstr>
      <vt:lpstr>Times New Roman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22</cp:revision>
  <dcterms:created xsi:type="dcterms:W3CDTF">2020-06-25T13:11:00Z</dcterms:created>
  <dcterms:modified xsi:type="dcterms:W3CDTF">2023-01-14T01:43:55Z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