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/>
            </a:lvl1pPr>
          </a:lstStyle>
          <a:p>
            <a:endParaRPr lang="en-US" altLang="zh-CN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/>
            </a:lvl1pPr>
          </a:lstStyle>
          <a:p>
            <a:endParaRPr lang="en-US" altLang="zh-CN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F94C88B5-3A89-454F-B46F-81FB9BEB6D9B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F5182DF5-E67D-4C6B-A65C-09B1742E8A7D}" type="slidenum">
              <a:rPr lang="en-US" altLang="zh-CN"/>
              <a:t>1</a:t>
            </a:fld>
            <a:endParaRPr lang="en-US" altLang="zh-CN"/>
          </a:p>
        </p:txBody>
      </p:sp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DD1D5E34-B895-4876-8A79-291664AA3CC5}" type="slidenum">
              <a:rPr lang="en-US" altLang="zh-CN" sz="1200"/>
              <a:t>1</a:t>
            </a:fld>
            <a:endParaRPr lang="en-US" altLang="zh-CN" sz="1200"/>
          </a:p>
        </p:txBody>
      </p:sp>
      <p:sp>
        <p:nvSpPr>
          <p:cNvPr id="7475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CF1884F7-F96E-4627-B9BE-BE2595F1BDA0}" type="slidenum">
              <a:rPr lang="en-US" altLang="zh-CN" sz="1200"/>
              <a:t>1</a:t>
            </a:fld>
            <a:endParaRPr lang="en-US" altLang="zh-CN" sz="1200"/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88B5-3A89-454F-B46F-81FB9BEB6D9B}" type="slidenum">
              <a:rPr lang="en-US" altLang="zh-CN" smtClean="0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32DFA35-D10C-4DA6-89A5-F7E163FD3041}" type="slidenum">
              <a:rPr lang="en-US" altLang="zh-CN"/>
              <a:t>23</a:t>
            </a:fld>
            <a:endParaRPr lang="en-US" altLang="zh-CN"/>
          </a:p>
        </p:txBody>
      </p:sp>
      <p:sp>
        <p:nvSpPr>
          <p:cNvPr id="983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DEA4DB5D-6F20-4914-B56F-C10424E62D2C}" type="slidenum">
              <a:rPr lang="en-US" altLang="zh-CN" sz="1200"/>
              <a:t>23</a:t>
            </a:fld>
            <a:endParaRPr lang="en-US" altLang="zh-CN" sz="1200"/>
          </a:p>
        </p:txBody>
      </p:sp>
      <p:sp>
        <p:nvSpPr>
          <p:cNvPr id="9830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0D5FA15F-7509-4DD6-AF3E-8FC1D4FF6BEC}" type="slidenum">
              <a:rPr lang="en-US" altLang="zh-CN" sz="1200"/>
              <a:t>23</a:t>
            </a:fld>
            <a:endParaRPr lang="en-US" altLang="zh-CN" sz="1200"/>
          </a:p>
        </p:txBody>
      </p:sp>
      <p:sp>
        <p:nvSpPr>
          <p:cNvPr id="983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83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97F264-CDF8-4A8A-83DC-31F5372B9D4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72E12-18A3-4ADD-80B6-2C4961F3536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410CE-A739-4175-98F3-5395E2EE785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99DC0-64FD-404C-8895-2846A1BF79D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4B2B3-8FBB-464F-87A7-436A8E0168E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D732C-CFFA-44FD-9359-23903BC5A89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58787-9824-4CAC-99F3-C99523AF8B0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39BD2F-5235-4EBF-AED9-4C47420D162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818158-697A-4DEC-A49A-7CE126C05E3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60FB9-7755-445E-BBE8-1129D3FDEB1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1A0E4149-618D-422B-9070-60FBF203BB80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Text Box 3"/>
          <p:cNvSpPr txBox="1">
            <a:spLocks noChangeArrowheads="1"/>
          </p:cNvSpPr>
          <p:nvPr/>
        </p:nvSpPr>
        <p:spPr bwMode="auto">
          <a:xfrm>
            <a:off x="0" y="914400"/>
            <a:ext cx="91440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4000" b="1" dirty="0">
                <a:latin typeface="Times New Roman" panose="02020603050405020304" pitchFamily="18" charset="0"/>
              </a:rPr>
              <a:t>Unit </a:t>
            </a:r>
            <a:r>
              <a:rPr lang="en-US" altLang="zh-CN" sz="4000" b="1" dirty="0" smtClean="0">
                <a:latin typeface="Times New Roman" panose="02020603050405020304" pitchFamily="18" charset="0"/>
              </a:rPr>
              <a:t>9</a:t>
            </a:r>
          </a:p>
          <a:p>
            <a:pPr algn="ctr">
              <a:lnSpc>
                <a:spcPct val="150000"/>
              </a:lnSpc>
            </a:pPr>
            <a:r>
              <a:rPr lang="en-US" altLang="zh-CN" sz="4400" b="1" dirty="0" smtClean="0">
                <a:latin typeface="Times New Roman" panose="02020603050405020304" pitchFamily="18" charset="0"/>
              </a:rPr>
              <a:t>I </a:t>
            </a:r>
            <a:r>
              <a:rPr lang="en-US" altLang="zh-CN" sz="4400" b="1" dirty="0">
                <a:latin typeface="Times New Roman" panose="02020603050405020304" pitchFamily="18" charset="0"/>
              </a:rPr>
              <a:t>like music that I can dance to.</a:t>
            </a:r>
          </a:p>
        </p:txBody>
      </p:sp>
      <p:sp>
        <p:nvSpPr>
          <p:cNvPr id="72711" name="Rectangle 8"/>
          <p:cNvSpPr>
            <a:spLocks noChangeArrowheads="1"/>
          </p:cNvSpPr>
          <p:nvPr/>
        </p:nvSpPr>
        <p:spPr bwMode="auto">
          <a:xfrm>
            <a:off x="1813881" y="3383086"/>
            <a:ext cx="52377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 smtClean="0">
                <a:latin typeface="Times New Roman" panose="02020603050405020304" pitchFamily="18" charset="0"/>
              </a:rPr>
              <a:t>Section  A  Period 1 1a-2d</a:t>
            </a:r>
          </a:p>
        </p:txBody>
      </p:sp>
      <p:sp>
        <p:nvSpPr>
          <p:cNvPr id="8" name="矩形 7"/>
          <p:cNvSpPr/>
          <p:nvPr/>
        </p:nvSpPr>
        <p:spPr>
          <a:xfrm>
            <a:off x="2665870" y="5308600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533400" y="2395479"/>
            <a:ext cx="814387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A: What kind of movie do you like </a:t>
            </a:r>
            <a:r>
              <a:rPr lang="en-US" altLang="zh-CN" sz="3600" b="1" dirty="0" smtClean="0">
                <a:solidFill>
                  <a:schemeClr val="hlink"/>
                </a:solidFill>
                <a:latin typeface="Times New Roman" panose="02020603050405020304" pitchFamily="18" charset="0"/>
              </a:rPr>
              <a:t>best</a:t>
            </a:r>
            <a:r>
              <a:rPr lang="en-US" altLang="zh-CN" sz="36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B: I like movies that are exciting / </a:t>
            </a:r>
          </a:p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    funny / scary </a:t>
            </a:r>
            <a:r>
              <a:rPr lang="en-US" altLang="zh-CN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altLang="zh-CN" sz="36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3971" name="Text Box 5"/>
          <p:cNvSpPr txBox="1">
            <a:spLocks noChangeArrowheads="1"/>
          </p:cNvSpPr>
          <p:nvPr/>
        </p:nvSpPr>
        <p:spPr bwMode="auto">
          <a:xfrm>
            <a:off x="533400" y="1166813"/>
            <a:ext cx="45005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3600" b="1" dirty="0">
                <a:latin typeface="Arial Black" panose="020B0A04020102020204" pitchFamily="34" charset="0"/>
              </a:rPr>
              <a:t>An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4"/>
          <p:cNvSpPr txBox="1">
            <a:spLocks noChangeArrowheads="1"/>
          </p:cNvSpPr>
          <p:nvPr/>
        </p:nvSpPr>
        <p:spPr bwMode="auto">
          <a:xfrm>
            <a:off x="1403350" y="2349500"/>
            <a:ext cx="61214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kumimoji="1" lang="en-US" altLang="zh-CN" b="1" i="1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en-US" altLang="zh-CN"/>
          </a:p>
        </p:txBody>
      </p:sp>
      <p:sp>
        <p:nvSpPr>
          <p:cNvPr id="84995" name="Text Box 6"/>
          <p:cNvSpPr txBox="1">
            <a:spLocks noChangeArrowheads="1"/>
          </p:cNvSpPr>
          <p:nvPr/>
        </p:nvSpPr>
        <p:spPr bwMode="auto">
          <a:xfrm>
            <a:off x="928688" y="428625"/>
            <a:ext cx="73453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2a</a:t>
            </a:r>
            <a:r>
              <a:rPr lang="en-US" altLang="zh-CN" sz="3600" b="1" dirty="0">
                <a:latin typeface="Times New Roman" panose="02020603050405020304" pitchFamily="18" charset="0"/>
              </a:rPr>
              <a:t> Listen and circle T (for true) or </a:t>
            </a:r>
          </a:p>
          <a:p>
            <a:r>
              <a:rPr lang="en-US" altLang="zh-CN" sz="3600" b="1" dirty="0">
                <a:latin typeface="Times New Roman" panose="02020603050405020304" pitchFamily="18" charset="0"/>
              </a:rPr>
              <a:t>      F (for false).</a:t>
            </a:r>
          </a:p>
        </p:txBody>
      </p:sp>
      <p:sp>
        <p:nvSpPr>
          <p:cNvPr id="84996" name="Rectangle 8"/>
          <p:cNvSpPr>
            <a:spLocks noChangeArrowheads="1"/>
          </p:cNvSpPr>
          <p:nvPr/>
        </p:nvSpPr>
        <p:spPr bwMode="auto">
          <a:xfrm>
            <a:off x="611188" y="1773238"/>
            <a:ext cx="7747000" cy="407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l">
              <a:spcAft>
                <a:spcPts val="600"/>
              </a:spcAft>
              <a:buFontTx/>
              <a:buAutoNum type="arabicPeriod"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Carmen likes musicians who play </a:t>
            </a:r>
          </a:p>
          <a:p>
            <a:pPr marL="342900" indent="-342900" algn="l">
              <a:spcAft>
                <a:spcPts val="600"/>
              </a:spcAft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different kinds of music.    </a:t>
            </a:r>
          </a:p>
          <a:p>
            <a:pPr marL="342900" indent="-342900" algn="l">
              <a:spcAft>
                <a:spcPts val="600"/>
              </a:spcAft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Xu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Fei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likes the Australian singer </a:t>
            </a:r>
          </a:p>
          <a:p>
            <a:pPr marL="342900" indent="-342900" algn="l">
              <a:spcAft>
                <a:spcPts val="600"/>
              </a:spcAft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Dan Dervish.</a:t>
            </a:r>
          </a:p>
          <a:p>
            <a:pPr marL="342900" indent="-342900" algn="l">
              <a:spcAft>
                <a:spcPts val="600"/>
              </a:spcAft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3. Carmen likes electronic music that’s </a:t>
            </a:r>
          </a:p>
          <a:p>
            <a:pPr marL="342900" indent="-342900" algn="l">
              <a:spcAft>
                <a:spcPts val="600"/>
              </a:spcAft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loud.</a:t>
            </a:r>
          </a:p>
          <a:p>
            <a:pPr marL="342900" indent="-342900" algn="l">
              <a:spcAft>
                <a:spcPts val="600"/>
              </a:spcAft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4.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Xu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Fei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prefers groups that play </a:t>
            </a:r>
          </a:p>
          <a:p>
            <a:pPr marL="342900" indent="-342900" algn="l">
              <a:spcAft>
                <a:spcPts val="600"/>
              </a:spcAft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quiet and slow songs.</a:t>
            </a:r>
          </a:p>
        </p:txBody>
      </p:sp>
      <p:sp>
        <p:nvSpPr>
          <p:cNvPr id="84997" name="Text Box 10"/>
          <p:cNvSpPr txBox="1">
            <a:spLocks noChangeArrowheads="1"/>
          </p:cNvSpPr>
          <p:nvPr/>
        </p:nvSpPr>
        <p:spPr bwMode="auto">
          <a:xfrm>
            <a:off x="7500938" y="1857375"/>
            <a:ext cx="863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Calibri" panose="020F0502020204030204" pitchFamily="34" charset="0"/>
              </a:rPr>
              <a:t>F</a:t>
            </a:r>
          </a:p>
        </p:txBody>
      </p:sp>
      <p:sp>
        <p:nvSpPr>
          <p:cNvPr id="84998" name="Text Box 11"/>
          <p:cNvSpPr txBox="1">
            <a:spLocks noChangeArrowheads="1"/>
          </p:cNvSpPr>
          <p:nvPr/>
        </p:nvSpPr>
        <p:spPr bwMode="auto">
          <a:xfrm>
            <a:off x="6643688" y="1857375"/>
            <a:ext cx="720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00"/>
                </a:solidFill>
                <a:latin typeface="Calibri" panose="020F0502020204030204" pitchFamily="34" charset="0"/>
              </a:rPr>
              <a:t>T</a:t>
            </a:r>
          </a:p>
        </p:txBody>
      </p:sp>
      <p:sp>
        <p:nvSpPr>
          <p:cNvPr id="84999" name="Text Box 12"/>
          <p:cNvSpPr txBox="1">
            <a:spLocks noChangeArrowheads="1"/>
          </p:cNvSpPr>
          <p:nvPr/>
        </p:nvSpPr>
        <p:spPr bwMode="auto">
          <a:xfrm>
            <a:off x="6572250" y="2714625"/>
            <a:ext cx="1150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Calibri" panose="020F0502020204030204" pitchFamily="34" charset="0"/>
              </a:rPr>
              <a:t>T</a:t>
            </a:r>
          </a:p>
        </p:txBody>
      </p:sp>
      <p:sp>
        <p:nvSpPr>
          <p:cNvPr id="85000" name="Text Box 13"/>
          <p:cNvSpPr txBox="1">
            <a:spLocks noChangeArrowheads="1"/>
          </p:cNvSpPr>
          <p:nvPr/>
        </p:nvSpPr>
        <p:spPr bwMode="auto">
          <a:xfrm>
            <a:off x="6643688" y="3786188"/>
            <a:ext cx="1079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00"/>
                </a:solidFill>
                <a:latin typeface="Calibri" panose="020F0502020204030204" pitchFamily="34" charset="0"/>
              </a:rPr>
              <a:t>T</a:t>
            </a:r>
          </a:p>
        </p:txBody>
      </p:sp>
      <p:sp>
        <p:nvSpPr>
          <p:cNvPr id="85001" name="Text Box 10"/>
          <p:cNvSpPr txBox="1">
            <a:spLocks noChangeArrowheads="1"/>
          </p:cNvSpPr>
          <p:nvPr/>
        </p:nvSpPr>
        <p:spPr bwMode="auto">
          <a:xfrm>
            <a:off x="7429500" y="2714625"/>
            <a:ext cx="863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000000"/>
                </a:solidFill>
                <a:latin typeface="Calibri" panose="020F0502020204030204" pitchFamily="34" charset="0"/>
              </a:rPr>
              <a:t>F</a:t>
            </a:r>
          </a:p>
        </p:txBody>
      </p:sp>
      <p:sp>
        <p:nvSpPr>
          <p:cNvPr id="85002" name="Text Box 10"/>
          <p:cNvSpPr txBox="1">
            <a:spLocks noChangeArrowheads="1"/>
          </p:cNvSpPr>
          <p:nvPr/>
        </p:nvSpPr>
        <p:spPr bwMode="auto">
          <a:xfrm>
            <a:off x="7500938" y="3714750"/>
            <a:ext cx="863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Calibri" panose="020F0502020204030204" pitchFamily="34" charset="0"/>
              </a:rPr>
              <a:t>F</a:t>
            </a:r>
          </a:p>
        </p:txBody>
      </p:sp>
      <p:sp>
        <p:nvSpPr>
          <p:cNvPr id="85003" name="Text Box 10"/>
          <p:cNvSpPr txBox="1">
            <a:spLocks noChangeArrowheads="1"/>
          </p:cNvSpPr>
          <p:nvPr/>
        </p:nvSpPr>
        <p:spPr bwMode="auto">
          <a:xfrm>
            <a:off x="7500938" y="4714875"/>
            <a:ext cx="863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Calibri" panose="020F0502020204030204" pitchFamily="34" charset="0"/>
              </a:rPr>
              <a:t>F</a:t>
            </a:r>
          </a:p>
        </p:txBody>
      </p:sp>
      <p:sp>
        <p:nvSpPr>
          <p:cNvPr id="85004" name="Text Box 13"/>
          <p:cNvSpPr txBox="1">
            <a:spLocks noChangeArrowheads="1"/>
          </p:cNvSpPr>
          <p:nvPr/>
        </p:nvSpPr>
        <p:spPr bwMode="auto">
          <a:xfrm>
            <a:off x="6643688" y="4786313"/>
            <a:ext cx="1079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00"/>
                </a:solidFill>
                <a:latin typeface="Calibri" panose="020F0502020204030204" pitchFamily="34" charset="0"/>
              </a:rPr>
              <a:t>T</a:t>
            </a:r>
          </a:p>
        </p:txBody>
      </p:sp>
      <p:sp>
        <p:nvSpPr>
          <p:cNvPr id="85005" name="椭圆 14"/>
          <p:cNvSpPr>
            <a:spLocks noChangeArrowheads="1"/>
          </p:cNvSpPr>
          <p:nvPr/>
        </p:nvSpPr>
        <p:spPr bwMode="auto">
          <a:xfrm>
            <a:off x="6500813" y="1928813"/>
            <a:ext cx="785812" cy="5715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2D2D8A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85006" name="椭圆 16"/>
          <p:cNvSpPr>
            <a:spLocks noChangeArrowheads="1"/>
          </p:cNvSpPr>
          <p:nvPr/>
        </p:nvSpPr>
        <p:spPr bwMode="auto">
          <a:xfrm>
            <a:off x="7286625" y="2786063"/>
            <a:ext cx="785813" cy="5810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2D2D8A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85007" name="椭圆 17"/>
          <p:cNvSpPr>
            <a:spLocks noChangeArrowheads="1"/>
          </p:cNvSpPr>
          <p:nvPr/>
        </p:nvSpPr>
        <p:spPr bwMode="auto">
          <a:xfrm>
            <a:off x="6500813" y="3786188"/>
            <a:ext cx="785812" cy="5715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2D2D8A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85008" name="椭圆 18"/>
          <p:cNvSpPr>
            <a:spLocks noChangeArrowheads="1"/>
          </p:cNvSpPr>
          <p:nvPr/>
        </p:nvSpPr>
        <p:spPr bwMode="auto">
          <a:xfrm>
            <a:off x="6500813" y="4786313"/>
            <a:ext cx="785812" cy="5715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2D2D8A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85009" name="椭圆 19"/>
          <p:cNvSpPr>
            <a:spLocks noChangeArrowheads="1"/>
          </p:cNvSpPr>
          <p:nvPr/>
        </p:nvSpPr>
        <p:spPr bwMode="auto">
          <a:xfrm>
            <a:off x="3929063" y="500063"/>
            <a:ext cx="1143000" cy="5715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2D2D8A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5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5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5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5" grpId="0"/>
      <p:bldP spid="85006" grpId="0"/>
      <p:bldP spid="85007" grpId="0"/>
      <p:bldP spid="8500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3"/>
          <p:cNvSpPr txBox="1">
            <a:spLocks noChangeArrowheads="1"/>
          </p:cNvSpPr>
          <p:nvPr/>
        </p:nvSpPr>
        <p:spPr bwMode="auto">
          <a:xfrm>
            <a:off x="0" y="0"/>
            <a:ext cx="38163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4000" b="1" i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</a:p>
          <a:p>
            <a:r>
              <a:rPr kumimoji="1" lang="en-US" altLang="zh-CN" sz="4000" b="1" i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endParaRPr lang="en-US" altLang="zh-CN"/>
          </a:p>
        </p:txBody>
      </p:sp>
      <p:sp>
        <p:nvSpPr>
          <p:cNvPr id="86019" name="Text Box 4"/>
          <p:cNvSpPr txBox="1">
            <a:spLocks noChangeArrowheads="1"/>
          </p:cNvSpPr>
          <p:nvPr/>
        </p:nvSpPr>
        <p:spPr bwMode="auto">
          <a:xfrm>
            <a:off x="1403350" y="2349500"/>
            <a:ext cx="61214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kumimoji="1" lang="en-US" altLang="zh-CN" b="1" i="1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en-US" altLang="zh-CN"/>
          </a:p>
        </p:txBody>
      </p:sp>
      <p:sp>
        <p:nvSpPr>
          <p:cNvPr id="86020" name="Text Box 5"/>
          <p:cNvSpPr txBox="1">
            <a:spLocks noChangeArrowheads="1"/>
          </p:cNvSpPr>
          <p:nvPr/>
        </p:nvSpPr>
        <p:spPr bwMode="auto">
          <a:xfrm>
            <a:off x="142875" y="357188"/>
            <a:ext cx="9001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2b</a:t>
            </a:r>
            <a:r>
              <a:rPr lang="en-US" altLang="zh-CN" sz="3600" b="1" dirty="0">
                <a:latin typeface="Times New Roman" panose="02020603050405020304" pitchFamily="18" charset="0"/>
              </a:rPr>
              <a:t>  Listen again and complete the sentences.</a:t>
            </a:r>
          </a:p>
        </p:txBody>
      </p:sp>
      <p:graphicFrame>
        <p:nvGraphicFramePr>
          <p:cNvPr id="18468" name="Group 36"/>
          <p:cNvGraphicFramePr>
            <a:graphicFrameLocks noGrp="1"/>
          </p:cNvGraphicFramePr>
          <p:nvPr/>
        </p:nvGraphicFramePr>
        <p:xfrm>
          <a:off x="0" y="1357313"/>
          <a:ext cx="9144000" cy="4054475"/>
        </p:xfrm>
        <a:graphic>
          <a:graphicData uri="http://schemas.openxmlformats.org/drawingml/2006/table">
            <a:tbl>
              <a:tblPr/>
              <a:tblGrid>
                <a:gridCol w="1428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15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970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Carmen  says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 I really love Dan Dervish. I like musicians _____________________________.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 The Modern are really great. I love electronic music ___________.</a:t>
                      </a:r>
                      <a:endParaRPr kumimoji="0" lang="en-US" altLang="zh-CN" sz="28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74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Xu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Fei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says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 I like musicians _______________________.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4. I think The Modern are too noisy. I prefer groups __________________________.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6032" name="Text Box 64"/>
          <p:cNvSpPr txBox="1">
            <a:spLocks noChangeArrowheads="1"/>
          </p:cNvSpPr>
          <p:nvPr/>
        </p:nvSpPr>
        <p:spPr bwMode="auto">
          <a:xfrm>
            <a:off x="4284663" y="2924175"/>
            <a:ext cx="1582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86033" name="Text Box 75"/>
          <p:cNvSpPr txBox="1">
            <a:spLocks noChangeArrowheads="1"/>
          </p:cNvSpPr>
          <p:nvPr/>
        </p:nvSpPr>
        <p:spPr bwMode="auto">
          <a:xfrm>
            <a:off x="2574925" y="2678113"/>
            <a:ext cx="2071688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that’s loud</a:t>
            </a:r>
          </a:p>
        </p:txBody>
      </p:sp>
      <p:sp>
        <p:nvSpPr>
          <p:cNvPr id="86034" name="Text Box 76"/>
          <p:cNvSpPr txBox="1">
            <a:spLocks noChangeArrowheads="1"/>
          </p:cNvSpPr>
          <p:nvPr/>
        </p:nvSpPr>
        <p:spPr bwMode="auto">
          <a:xfrm>
            <a:off x="4181475" y="3432175"/>
            <a:ext cx="4462463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who write their own songs</a:t>
            </a:r>
          </a:p>
        </p:txBody>
      </p:sp>
      <p:sp>
        <p:nvSpPr>
          <p:cNvPr id="86035" name="Text Box 76"/>
          <p:cNvSpPr txBox="1">
            <a:spLocks noChangeArrowheads="1"/>
          </p:cNvSpPr>
          <p:nvPr/>
        </p:nvSpPr>
        <p:spPr bwMode="auto">
          <a:xfrm>
            <a:off x="2525713" y="4343400"/>
            <a:ext cx="53578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that play quiet and slow songs</a:t>
            </a:r>
          </a:p>
        </p:txBody>
      </p:sp>
      <p:sp>
        <p:nvSpPr>
          <p:cNvPr id="86036" name="Text Box 76"/>
          <p:cNvSpPr txBox="1">
            <a:spLocks noChangeArrowheads="1"/>
          </p:cNvSpPr>
          <p:nvPr/>
        </p:nvSpPr>
        <p:spPr bwMode="auto">
          <a:xfrm>
            <a:off x="1417638" y="1714500"/>
            <a:ext cx="5357812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who play different kinds of music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860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8603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603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86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6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86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6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92" decel="100000"/>
                                        <p:tgtEl>
                                          <p:spTgt spid="86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92" decel="100000"/>
                                        <p:tgtEl>
                                          <p:spTgt spid="860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192" fill="hold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192" fill="hold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92" decel="100000"/>
                                        <p:tgtEl>
                                          <p:spTgt spid="860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192" decel="100000"/>
                                        <p:tgtEl>
                                          <p:spTgt spid="860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192" fill="hold"/>
                                        <p:tgtEl>
                                          <p:spTgt spid="86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192" fill="hold"/>
                                        <p:tgtEl>
                                          <p:spTgt spid="86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33" grpId="0"/>
      <p:bldP spid="86034" grpId="0"/>
      <p:bldP spid="86035" grpId="0"/>
      <p:bldP spid="860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4"/>
          <p:cNvSpPr txBox="1">
            <a:spLocks noChangeArrowheads="1"/>
          </p:cNvSpPr>
          <p:nvPr/>
        </p:nvSpPr>
        <p:spPr bwMode="auto">
          <a:xfrm>
            <a:off x="1403350" y="2349500"/>
            <a:ext cx="61214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kumimoji="1" lang="en-US" altLang="zh-CN" b="1" i="1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en-US" altLang="zh-CN"/>
          </a:p>
        </p:txBody>
      </p:sp>
      <p:sp>
        <p:nvSpPr>
          <p:cNvPr id="87043" name="Text Box 8"/>
          <p:cNvSpPr txBox="1">
            <a:spLocks noChangeArrowheads="1"/>
          </p:cNvSpPr>
          <p:nvPr/>
        </p:nvSpPr>
        <p:spPr bwMode="auto">
          <a:xfrm>
            <a:off x="1571625" y="2214563"/>
            <a:ext cx="6286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</a:rPr>
              <a:t>Make conversations using the information in 2a and 2b.</a:t>
            </a:r>
          </a:p>
        </p:txBody>
      </p:sp>
      <p:sp>
        <p:nvSpPr>
          <p:cNvPr id="87044" name="TextBox 5"/>
          <p:cNvSpPr txBox="1">
            <a:spLocks noChangeArrowheads="1"/>
          </p:cNvSpPr>
          <p:nvPr/>
        </p:nvSpPr>
        <p:spPr bwMode="auto">
          <a:xfrm>
            <a:off x="1500188" y="3643313"/>
            <a:ext cx="614362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1F9F9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1F9F9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A: Does </a:t>
            </a:r>
            <a:r>
              <a:rPr lang="en-US" altLang="zh-C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Xu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Fei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like The Modern?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B: No, he doesn’t. He prefers …</a:t>
            </a:r>
            <a:endParaRPr lang="en-US" altLang="zh-CN"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045" name="WordArt 4"/>
          <p:cNvSpPr>
            <a:spLocks noChangeArrowheads="1" noChangeShapeType="1" noTextEdit="1"/>
          </p:cNvSpPr>
          <p:nvPr/>
        </p:nvSpPr>
        <p:spPr bwMode="auto">
          <a:xfrm>
            <a:off x="2714625" y="928688"/>
            <a:ext cx="4000500" cy="92868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altLang="zh-CN" sz="3600" b="1" kern="10" spc="-36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 panose="020B0A04020102020204"/>
              </a:rPr>
              <a:t>Pair  Work</a:t>
            </a:r>
            <a:endParaRPr lang="zh-CN" altLang="en-US" sz="3600" b="1" kern="10" spc="-36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9" descr="http://img3.imgtn.bdimg.com/it/u=2134305924,1814255193&amp;fm=23&amp;gp=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571625"/>
            <a:ext cx="4286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WordArt 4"/>
          <p:cNvSpPr>
            <a:spLocks noChangeArrowheads="1" noChangeShapeType="1" noTextEdit="1"/>
          </p:cNvSpPr>
          <p:nvPr/>
        </p:nvSpPr>
        <p:spPr bwMode="auto">
          <a:xfrm>
            <a:off x="2786063" y="571500"/>
            <a:ext cx="4000500" cy="9286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altLang="zh-CN" sz="3600" b="1" kern="10" spc="-36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 panose="020B0A04020102020204"/>
              </a:rPr>
              <a:t>Pair  Work</a:t>
            </a:r>
            <a:endParaRPr lang="zh-CN" altLang="en-US" sz="3600" b="1" kern="10" spc="-36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 Black" panose="020B0A04020102020204"/>
            </a:endParaRPr>
          </a:p>
        </p:txBody>
      </p:sp>
      <p:sp>
        <p:nvSpPr>
          <p:cNvPr id="88068" name="TextBox 2"/>
          <p:cNvSpPr txBox="1">
            <a:spLocks noChangeArrowheads="1"/>
          </p:cNvSpPr>
          <p:nvPr/>
        </p:nvSpPr>
        <p:spPr bwMode="auto">
          <a:xfrm>
            <a:off x="714375" y="5143500"/>
            <a:ext cx="7143750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A: Do you like …?</a:t>
            </a:r>
          </a:p>
          <a:p>
            <a:pPr>
              <a:spcBef>
                <a:spcPts val="6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B: No. I prefer … What about you?</a:t>
            </a:r>
            <a:endParaRPr lang="en-US" altLang="zh-CN" sz="32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8069" name="Picture 7" descr="http://img0.imgtn.bdimg.com/it/u=1134364550,3105765520&amp;fm=11&amp;gp=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643188"/>
            <a:ext cx="4286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0" name="矩形 7"/>
          <p:cNvSpPr>
            <a:spLocks noChangeArrowheads="1"/>
          </p:cNvSpPr>
          <p:nvPr/>
        </p:nvSpPr>
        <p:spPr bwMode="auto">
          <a:xfrm>
            <a:off x="2286000" y="1643063"/>
            <a:ext cx="10747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EXO</a:t>
            </a:r>
            <a:endParaRPr lang="en-US" altLang="zh-CN"/>
          </a:p>
        </p:txBody>
      </p:sp>
      <p:sp>
        <p:nvSpPr>
          <p:cNvPr id="88071" name="矩形 8"/>
          <p:cNvSpPr>
            <a:spLocks noChangeArrowheads="1"/>
          </p:cNvSpPr>
          <p:nvPr/>
        </p:nvSpPr>
        <p:spPr bwMode="auto">
          <a:xfrm>
            <a:off x="6929438" y="4857750"/>
            <a:ext cx="1506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TFboys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9" descr="http://a3.att.hudong.com/15/32/300001051406132218328543346_9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0" y="1785938"/>
            <a:ext cx="2428875" cy="333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WordArt 4"/>
          <p:cNvSpPr>
            <a:spLocks noChangeArrowheads="1" noChangeShapeType="1" noTextEdit="1"/>
          </p:cNvSpPr>
          <p:nvPr/>
        </p:nvSpPr>
        <p:spPr bwMode="auto">
          <a:xfrm>
            <a:off x="2786063" y="571500"/>
            <a:ext cx="4000500" cy="9286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altLang="zh-CN" sz="3600" b="1" kern="10" spc="-36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 panose="020B0A04020102020204"/>
              </a:rPr>
              <a:t>Pair  Work</a:t>
            </a:r>
            <a:endParaRPr lang="zh-CN" altLang="en-US" sz="3600" b="1" kern="10" spc="-36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 Black" panose="020B0A04020102020204"/>
            </a:endParaRPr>
          </a:p>
        </p:txBody>
      </p:sp>
      <p:sp>
        <p:nvSpPr>
          <p:cNvPr id="89092" name="TextBox 2"/>
          <p:cNvSpPr txBox="1">
            <a:spLocks noChangeArrowheads="1"/>
          </p:cNvSpPr>
          <p:nvPr/>
        </p:nvSpPr>
        <p:spPr bwMode="auto">
          <a:xfrm>
            <a:off x="1428750" y="5214938"/>
            <a:ext cx="7143750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A: Do you like …?</a:t>
            </a:r>
          </a:p>
          <a:p>
            <a:pPr>
              <a:spcBef>
                <a:spcPts val="6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B: No. I prefer … What about you?</a:t>
            </a:r>
            <a:endParaRPr lang="en-US" altLang="zh-CN" sz="32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9093" name="Picture 17" descr="http://img3.imgtn.bdimg.com/it/u=3849972077,451620770&amp;fm=11&amp;gp=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1714500"/>
            <a:ext cx="2286000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4" name="矩形 12"/>
          <p:cNvSpPr>
            <a:spLocks noChangeArrowheads="1"/>
          </p:cNvSpPr>
          <p:nvPr/>
        </p:nvSpPr>
        <p:spPr bwMode="auto">
          <a:xfrm>
            <a:off x="1143000" y="1643063"/>
            <a:ext cx="256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Fan Bingbing</a:t>
            </a:r>
            <a:endParaRPr lang="en-US" altLang="zh-CN"/>
          </a:p>
        </p:txBody>
      </p:sp>
      <p:sp>
        <p:nvSpPr>
          <p:cNvPr id="89095" name="矩形 13"/>
          <p:cNvSpPr>
            <a:spLocks noChangeArrowheads="1"/>
          </p:cNvSpPr>
          <p:nvPr/>
        </p:nvSpPr>
        <p:spPr bwMode="auto">
          <a:xfrm>
            <a:off x="5357813" y="4429125"/>
            <a:ext cx="19605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Tong Liya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714375" y="571500"/>
            <a:ext cx="7429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2d</a:t>
            </a:r>
            <a:r>
              <a:rPr lang="en-US" altLang="zh-CN" sz="3600" b="1" dirty="0">
                <a:latin typeface="Times New Roman" panose="02020603050405020304" pitchFamily="18" charset="0"/>
              </a:rPr>
              <a:t>  Read and answer the questions.</a:t>
            </a:r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357188" y="1500188"/>
            <a:ext cx="857250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 algn="l">
              <a:lnSpc>
                <a:spcPct val="105000"/>
              </a:lnSpc>
              <a:buFontTx/>
              <a:buAutoNum type="arabicPeriod"/>
            </a:pP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What does Scott plan to do this weekend?</a:t>
            </a:r>
          </a:p>
          <a:p>
            <a:pPr marL="514350" indent="-514350" algn="l">
              <a:lnSpc>
                <a:spcPct val="105000"/>
              </a:lnSpc>
              <a:buFontTx/>
              <a:buAutoNum type="arabicPeriod"/>
            </a:pPr>
            <a:endParaRPr kumimoji="1" lang="en-US" altLang="zh-CN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514350" indent="-514350" algn="l">
              <a:lnSpc>
                <a:spcPct val="105000"/>
              </a:lnSpc>
              <a:buFontTx/>
              <a:buAutoNum type="arabicPeriod"/>
            </a:pPr>
            <a:endParaRPr kumimoji="1" lang="en-US" altLang="zh-CN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514350" indent="-514350" algn="l">
              <a:lnSpc>
                <a:spcPct val="105000"/>
              </a:lnSpc>
              <a:buFontTx/>
              <a:buAutoNum type="arabicPeriod"/>
            </a:pP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Why does Scott like listening to smooth music?</a:t>
            </a:r>
          </a:p>
          <a:p>
            <a:pPr marL="514350" indent="-514350" algn="l">
              <a:lnSpc>
                <a:spcPct val="105000"/>
              </a:lnSpc>
              <a:buFontTx/>
              <a:buAutoNum type="arabicPeriod"/>
            </a:pPr>
            <a:endParaRPr kumimoji="1" lang="en-US" altLang="zh-CN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514350" indent="-514350" algn="l">
              <a:lnSpc>
                <a:spcPct val="105000"/>
              </a:lnSpc>
              <a:buFontTx/>
              <a:buAutoNum type="arabicPeriod"/>
            </a:pPr>
            <a:endParaRPr kumimoji="1" lang="en-US" altLang="zh-CN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514350" indent="-514350" algn="l">
              <a:lnSpc>
                <a:spcPct val="105000"/>
              </a:lnSpc>
              <a:buFontTx/>
              <a:buAutoNum type="arabicPeriod"/>
            </a:pP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What is Jill going to do this weekend? </a:t>
            </a:r>
          </a:p>
        </p:txBody>
      </p:sp>
      <p:sp>
        <p:nvSpPr>
          <p:cNvPr id="90116" name="Text Box 3"/>
          <p:cNvSpPr txBox="1">
            <a:spLocks noChangeArrowheads="1"/>
          </p:cNvSpPr>
          <p:nvPr/>
        </p:nvSpPr>
        <p:spPr bwMode="auto">
          <a:xfrm>
            <a:off x="1071563" y="2143125"/>
            <a:ext cx="7786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He plans to listen to the new CD he bought.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0117" name="Text Box 3"/>
          <p:cNvSpPr txBox="1">
            <a:spLocks noChangeArrowheads="1"/>
          </p:cNvSpPr>
          <p:nvPr/>
        </p:nvSpPr>
        <p:spPr bwMode="auto">
          <a:xfrm>
            <a:off x="1000125" y="4000500"/>
            <a:ext cx="77152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Because he thinks smooth music can relax his mind after a long week at work.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0118" name="Text Box 3"/>
          <p:cNvSpPr txBox="1">
            <a:spLocks noChangeArrowheads="1"/>
          </p:cNvSpPr>
          <p:nvPr/>
        </p:nvSpPr>
        <p:spPr bwMode="auto">
          <a:xfrm>
            <a:off x="1000125" y="5643563"/>
            <a:ext cx="7429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He is going to watch a movie.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/>
      <p:bldP spid="90117" grpId="0"/>
      <p:bldP spid="901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571500" y="928688"/>
            <a:ext cx="8353425" cy="555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ts val="384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1.  I prefer music that has great lyrics.  </a:t>
            </a:r>
          </a:p>
          <a:p>
            <a:pPr algn="l">
              <a:lnSpc>
                <a:spcPts val="384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prefer  </a:t>
            </a:r>
            <a:r>
              <a:rPr lang="en-US" altLang="zh-CN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v.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更喜欢，更喜爱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200" b="1" dirty="0">
                <a:latin typeface="Times New Roman" panose="02020603050405020304" pitchFamily="18" charset="0"/>
              </a:rPr>
              <a:t>   </a:t>
            </a:r>
            <a:r>
              <a:rPr lang="en-US" altLang="zh-CN" sz="3200" b="1" dirty="0">
                <a:latin typeface="Times New Roman" panose="02020603050405020304" pitchFamily="18" charset="0"/>
              </a:rPr>
              <a:t>(</a:t>
            </a:r>
            <a:r>
              <a:rPr lang="zh-CN" altLang="en-US" sz="3200" b="1" dirty="0">
                <a:latin typeface="Times New Roman" panose="02020603050405020304" pitchFamily="18" charset="0"/>
              </a:rPr>
              <a:t>相当于</a:t>
            </a:r>
            <a:r>
              <a:rPr lang="en-US" altLang="zh-CN" sz="3200" b="1" dirty="0">
                <a:latin typeface="Times New Roman" panose="02020603050405020304" pitchFamily="18" charset="0"/>
              </a:rPr>
              <a:t>like ... better) </a:t>
            </a:r>
          </a:p>
          <a:p>
            <a:pPr algn="l">
              <a:lnSpc>
                <a:spcPts val="384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1) prefer </a:t>
            </a:r>
            <a:r>
              <a:rPr lang="en-US" altLang="zh-CN" sz="32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sth</a:t>
            </a:r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.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更喜欢</a:t>
            </a:r>
            <a:r>
              <a:rPr lang="en-US" altLang="zh-CN" sz="3200" b="1" dirty="0">
                <a:solidFill>
                  <a:schemeClr val="hlink"/>
                </a:solidFill>
                <a:latin typeface="宋体" panose="02010600030101010101" pitchFamily="2" charset="-122"/>
              </a:rPr>
              <a:t>……</a:t>
            </a:r>
            <a:endParaRPr lang="en-US" altLang="zh-CN" sz="32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ts val="384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   I prefer action movies.</a:t>
            </a:r>
          </a:p>
          <a:p>
            <a:pPr algn="l">
              <a:lnSpc>
                <a:spcPts val="384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       </a:t>
            </a:r>
            <a:r>
              <a:rPr lang="zh-CN" altLang="en-US" sz="3200" b="1" dirty="0">
                <a:latin typeface="Times New Roman" panose="02020603050405020304" pitchFamily="18" charset="0"/>
              </a:rPr>
              <a:t>我更喜欢动作片。</a:t>
            </a:r>
          </a:p>
          <a:p>
            <a:pPr algn="l">
              <a:lnSpc>
                <a:spcPts val="384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2) prefer doing / to do </a:t>
            </a:r>
            <a:r>
              <a:rPr lang="en-US" altLang="zh-CN" sz="32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sth</a:t>
            </a:r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. 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更喜欢做某事</a:t>
            </a:r>
          </a:p>
          <a:p>
            <a:pPr algn="l">
              <a:lnSpc>
                <a:spcPts val="384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3200" b="1" dirty="0">
                <a:latin typeface="Times New Roman" panose="02020603050405020304" pitchFamily="18" charset="0"/>
              </a:rPr>
              <a:t>   </a:t>
            </a:r>
            <a:r>
              <a:rPr lang="en-US" altLang="zh-CN" sz="3200" b="1" dirty="0">
                <a:latin typeface="Times New Roman" panose="02020603050405020304" pitchFamily="18" charset="0"/>
              </a:rPr>
              <a:t>I prefer watching / to watch TV at home.   </a:t>
            </a:r>
          </a:p>
          <a:p>
            <a:pPr algn="l">
              <a:lnSpc>
                <a:spcPts val="384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       </a:t>
            </a:r>
            <a:r>
              <a:rPr lang="zh-CN" altLang="en-US" sz="3200" b="1" dirty="0">
                <a:latin typeface="Times New Roman" panose="02020603050405020304" pitchFamily="18" charset="0"/>
              </a:rPr>
              <a:t>我更喜欢在家看电视。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2000250" y="214313"/>
            <a:ext cx="48974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18" charset="0"/>
              </a:rPr>
              <a:t>Language Points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1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1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1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1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1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1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1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755650" y="1196975"/>
            <a:ext cx="7885113" cy="472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3) prefer sb. to do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sth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宁愿某人做</a:t>
            </a:r>
            <a:r>
              <a:rPr lang="en-US" altLang="zh-CN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……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  My mother prefers me to stay with her a little longer. </a:t>
            </a:r>
          </a:p>
          <a:p>
            <a:pPr algn="l"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     </a:t>
            </a:r>
            <a:r>
              <a:rPr lang="zh-CN" altLang="en-US" sz="3200" b="1" dirty="0">
                <a:latin typeface="Times New Roman" panose="02020603050405020304" pitchFamily="18" charset="0"/>
              </a:rPr>
              <a:t>我妈妈更喜欢我和她多呆一会儿。</a:t>
            </a:r>
          </a:p>
          <a:p>
            <a:pPr algn="l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4) prefer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sth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to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sth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比起</a:t>
            </a:r>
            <a:r>
              <a:rPr lang="en-US" altLang="zh-CN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……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更喜欢</a:t>
            </a:r>
            <a:r>
              <a:rPr lang="en-US" altLang="zh-CN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……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   She prefers cats to dogs.</a:t>
            </a:r>
          </a:p>
          <a:p>
            <a:pPr algn="l"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       </a:t>
            </a:r>
            <a:r>
              <a:rPr lang="zh-CN" altLang="en-US" sz="3200" b="1" dirty="0">
                <a:latin typeface="Times New Roman" panose="02020603050405020304" pitchFamily="18" charset="0"/>
              </a:rPr>
              <a:t>比起狗来她更喜欢猫。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500063" y="1000125"/>
            <a:ext cx="8208962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ts val="384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5) prefer doing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sth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to doing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sth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.= prefer to do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sth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rather than do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sth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喜欢做</a:t>
            </a:r>
            <a:r>
              <a:rPr lang="en-US" altLang="zh-CN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……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而不喜欢做</a:t>
            </a:r>
            <a:r>
              <a:rPr lang="en-US" altLang="zh-CN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……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；宁愿做</a:t>
            </a:r>
            <a:r>
              <a:rPr lang="en-US" altLang="zh-CN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……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而不愿做</a:t>
            </a:r>
            <a:r>
              <a:rPr lang="en-US" altLang="zh-CN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……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ts val="384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  Mary prefers dancing to singing.</a:t>
            </a:r>
          </a:p>
          <a:p>
            <a:pPr algn="l">
              <a:lnSpc>
                <a:spcPts val="384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   </a:t>
            </a:r>
            <a:r>
              <a:rPr lang="zh-CN" altLang="en-US" sz="3200" b="1" dirty="0">
                <a:latin typeface="Times New Roman" panose="02020603050405020304" pitchFamily="18" charset="0"/>
              </a:rPr>
              <a:t>玛丽喜欢跳舞胜过喜欢唱歌。</a:t>
            </a:r>
          </a:p>
          <a:p>
            <a:pPr algn="l">
              <a:lnSpc>
                <a:spcPts val="384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3200" b="1" dirty="0">
                <a:latin typeface="Times New Roman" panose="02020603050405020304" pitchFamily="18" charset="0"/>
              </a:rPr>
              <a:t>  </a:t>
            </a:r>
            <a:r>
              <a:rPr lang="en-US" altLang="zh-CN" sz="3200" b="1" dirty="0">
                <a:latin typeface="Times New Roman" panose="02020603050405020304" pitchFamily="18" charset="0"/>
              </a:rPr>
              <a:t>They prefer to stay at home rather than go out with their parents. </a:t>
            </a:r>
          </a:p>
          <a:p>
            <a:pPr algn="l">
              <a:lnSpc>
                <a:spcPts val="384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  </a:t>
            </a:r>
            <a:r>
              <a:rPr lang="zh-CN" altLang="en-US" sz="3200" b="1" dirty="0">
                <a:latin typeface="Times New Roman" panose="02020603050405020304" pitchFamily="18" charset="0"/>
              </a:rPr>
              <a:t>他们宁愿呆在家里，不愿和父母出去。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3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3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3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5"/>
          <p:cNvSpPr>
            <a:spLocks noChangeArrowheads="1" noChangeShapeType="1" noTextEdit="1"/>
          </p:cNvSpPr>
          <p:nvPr/>
        </p:nvSpPr>
        <p:spPr bwMode="auto">
          <a:xfrm>
            <a:off x="996157" y="2997200"/>
            <a:ext cx="6995318" cy="20161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/>
            <a:r>
              <a:rPr lang="en-US" altLang="zh-CN" sz="4000" b="1" kern="10" dirty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Do you like music?</a:t>
            </a:r>
          </a:p>
          <a:p>
            <a:pPr algn="l"/>
            <a:r>
              <a:rPr lang="en-US" altLang="zh-CN" sz="4000" b="1" kern="10" dirty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What's your favorite music?</a:t>
            </a:r>
          </a:p>
          <a:p>
            <a:pPr algn="l"/>
            <a:r>
              <a:rPr lang="en-US" altLang="zh-CN" sz="4000" b="1" kern="10" dirty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What kind of music do you like?</a:t>
            </a:r>
            <a:endParaRPr lang="zh-CN" altLang="en-US" sz="4000" b="1" kern="10" dirty="0"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75779" name="Picture 10" descr="201042010253216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1363" y="2995613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0" name="Picture 11" descr="201042010253251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25" y="3500438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1" name="WordArt 4"/>
          <p:cNvSpPr>
            <a:spLocks noChangeArrowheads="1" noChangeShapeType="1" noTextEdit="1"/>
          </p:cNvSpPr>
          <p:nvPr/>
        </p:nvSpPr>
        <p:spPr bwMode="auto">
          <a:xfrm>
            <a:off x="3240881" y="1219200"/>
            <a:ext cx="2590800" cy="1066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altLang="zh-CN" sz="3600" b="1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 panose="020B0A04020102020204"/>
              </a:rPr>
              <a:t>Free talk</a:t>
            </a:r>
            <a:endParaRPr lang="zh-CN" altLang="en-US" sz="36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571500" y="785813"/>
            <a:ext cx="8353425" cy="555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ts val="384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2.  I suppose I’ll just listen to this new CD … </a:t>
            </a:r>
          </a:p>
          <a:p>
            <a:pPr algn="l">
              <a:lnSpc>
                <a:spcPts val="384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suppose   </a:t>
            </a:r>
            <a:r>
              <a:rPr lang="en-US" altLang="zh-CN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v.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推断；料想</a:t>
            </a:r>
            <a:r>
              <a:rPr lang="zh-CN" altLang="en-US" sz="3200" b="1" dirty="0">
                <a:latin typeface="Times New Roman" panose="02020603050405020304" pitchFamily="18" charset="0"/>
              </a:rPr>
              <a:t> </a:t>
            </a:r>
          </a:p>
          <a:p>
            <a:pPr algn="l">
              <a:lnSpc>
                <a:spcPts val="384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As she's not here, I suppose she must have gone home.   </a:t>
            </a:r>
          </a:p>
          <a:p>
            <a:pPr algn="l">
              <a:lnSpc>
                <a:spcPts val="384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  </a:t>
            </a:r>
            <a:r>
              <a:rPr lang="zh-CN" altLang="en-US" sz="3200" b="1" dirty="0">
                <a:latin typeface="Times New Roman" panose="02020603050405020304" pitchFamily="18" charset="0"/>
              </a:rPr>
              <a:t>因为她不在这儿</a:t>
            </a:r>
            <a:r>
              <a:rPr lang="en-US" altLang="zh-CN" sz="3200" b="1" dirty="0">
                <a:latin typeface="Times New Roman" panose="02020603050405020304" pitchFamily="18" charset="0"/>
              </a:rPr>
              <a:t>, </a:t>
            </a:r>
            <a:r>
              <a:rPr lang="zh-CN" altLang="en-US" sz="3200" b="1" dirty="0">
                <a:latin typeface="Times New Roman" panose="02020603050405020304" pitchFamily="18" charset="0"/>
              </a:rPr>
              <a:t>所以我猜想她一定已回家了。</a:t>
            </a:r>
          </a:p>
          <a:p>
            <a:pPr algn="l">
              <a:lnSpc>
                <a:spcPts val="384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I </a:t>
            </a:r>
            <a:r>
              <a:rPr lang="en-US" altLang="zh-CN" sz="3200" b="1" u="sng" dirty="0">
                <a:latin typeface="Times New Roman" panose="02020603050405020304" pitchFamily="18" charset="0"/>
              </a:rPr>
              <a:t>don't suppose</a:t>
            </a:r>
            <a:r>
              <a:rPr lang="en-US" altLang="zh-CN" sz="3200" b="1" dirty="0">
                <a:latin typeface="Times New Roman" panose="02020603050405020304" pitchFamily="18" charset="0"/>
              </a:rPr>
              <a:t> you're serious, are you?   </a:t>
            </a:r>
          </a:p>
          <a:p>
            <a:pPr algn="l">
              <a:lnSpc>
                <a:spcPts val="384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     </a:t>
            </a:r>
            <a:r>
              <a:rPr lang="zh-CN" altLang="en-US" sz="3200" b="1" dirty="0">
                <a:latin typeface="Times New Roman" panose="02020603050405020304" pitchFamily="18" charset="0"/>
              </a:rPr>
              <a:t>我想你并不是当真的</a:t>
            </a:r>
            <a:r>
              <a:rPr lang="en-US" altLang="zh-CN" sz="3200" b="1" dirty="0">
                <a:latin typeface="Times New Roman" panose="02020603050405020304" pitchFamily="18" charset="0"/>
              </a:rPr>
              <a:t>, </a:t>
            </a:r>
            <a:r>
              <a:rPr lang="zh-CN" altLang="en-US" sz="3200" b="1" dirty="0">
                <a:latin typeface="Times New Roman" panose="02020603050405020304" pitchFamily="18" charset="0"/>
              </a:rPr>
              <a:t>对吗</a:t>
            </a:r>
            <a:r>
              <a:rPr lang="en-US" altLang="zh-CN" sz="3200" b="1" dirty="0">
                <a:latin typeface="Times New Roman" panose="02020603050405020304" pitchFamily="18" charset="0"/>
              </a:rPr>
              <a:t>?</a:t>
            </a:r>
          </a:p>
          <a:p>
            <a:pPr algn="l">
              <a:lnSpc>
                <a:spcPts val="384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I never supposed him a hero.   </a:t>
            </a:r>
          </a:p>
          <a:p>
            <a:pPr algn="l">
              <a:lnSpc>
                <a:spcPts val="384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     </a:t>
            </a:r>
            <a:r>
              <a:rPr lang="zh-CN" altLang="en-US" sz="3200" b="1" dirty="0">
                <a:latin typeface="Times New Roman" panose="02020603050405020304" pitchFamily="18" charset="0"/>
              </a:rPr>
              <a:t>我从未把他想象成英雄。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4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4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4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4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4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42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571500" y="642938"/>
            <a:ext cx="8353425" cy="555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ts val="384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3.  smooth music</a:t>
            </a:r>
          </a:p>
          <a:p>
            <a:pPr algn="l">
              <a:lnSpc>
                <a:spcPts val="384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smooth   </a:t>
            </a:r>
            <a:r>
              <a:rPr lang="en-US" altLang="zh-CN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adj.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平滑的；悦耳的</a:t>
            </a:r>
          </a:p>
          <a:p>
            <a:pPr algn="l">
              <a:lnSpc>
                <a:spcPts val="384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Her skin is as smooth as silk.</a:t>
            </a:r>
          </a:p>
          <a:p>
            <a:pPr algn="l">
              <a:lnSpc>
                <a:spcPts val="384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    </a:t>
            </a:r>
            <a:r>
              <a:rPr lang="zh-CN" altLang="en-US" sz="3200" b="1" dirty="0">
                <a:latin typeface="Times New Roman" panose="02020603050405020304" pitchFamily="18" charset="0"/>
              </a:rPr>
              <a:t>她的皮肤像丝绸一样光滑。</a:t>
            </a:r>
          </a:p>
          <a:p>
            <a:pPr algn="l">
              <a:lnSpc>
                <a:spcPts val="384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Our path in life will not always be smooth.   </a:t>
            </a:r>
          </a:p>
          <a:p>
            <a:pPr algn="l">
              <a:lnSpc>
                <a:spcPts val="384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    </a:t>
            </a:r>
            <a:r>
              <a:rPr lang="zh-CN" altLang="en-US" sz="3200" b="1" dirty="0">
                <a:latin typeface="Times New Roman" panose="02020603050405020304" pitchFamily="18" charset="0"/>
              </a:rPr>
              <a:t>我们人生的道路不会总是平坦的。</a:t>
            </a:r>
          </a:p>
          <a:p>
            <a:pPr algn="l">
              <a:lnSpc>
                <a:spcPts val="384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She has the most beautiful blue eyes and a voice as smooth as silk.</a:t>
            </a:r>
          </a:p>
          <a:p>
            <a:pPr algn="l">
              <a:lnSpc>
                <a:spcPts val="384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    </a:t>
            </a:r>
            <a:r>
              <a:rPr lang="zh-CN" altLang="en-US" sz="3200" b="1" dirty="0">
                <a:latin typeface="Times New Roman" panose="02020603050405020304" pitchFamily="18" charset="0"/>
              </a:rPr>
              <a:t>她有着美丽的蓝色眼睛和十分悦耳的嗓音。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5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5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5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5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5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52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500063" y="685800"/>
            <a:ext cx="8353425" cy="555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ts val="384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4.  Well, if you have spare time, …</a:t>
            </a:r>
          </a:p>
          <a:p>
            <a:pPr algn="l">
              <a:lnSpc>
                <a:spcPts val="384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spare   </a:t>
            </a:r>
            <a:r>
              <a:rPr lang="en-US" altLang="zh-CN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adj.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空闲的；不用的</a:t>
            </a:r>
          </a:p>
          <a:p>
            <a:pPr algn="l">
              <a:lnSpc>
                <a:spcPts val="384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What do you like doing in your spare time?</a:t>
            </a:r>
          </a:p>
          <a:p>
            <a:pPr algn="l">
              <a:lnSpc>
                <a:spcPts val="384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    </a:t>
            </a:r>
            <a:r>
              <a:rPr lang="zh-CN" altLang="en-US" sz="3200" b="1" dirty="0">
                <a:latin typeface="Times New Roman" panose="02020603050405020304" pitchFamily="18" charset="0"/>
              </a:rPr>
              <a:t>你在闲暇时喜欢做什么？</a:t>
            </a:r>
          </a:p>
          <a:p>
            <a:pPr algn="l">
              <a:lnSpc>
                <a:spcPts val="384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Please stay with us. We have a spare room for you.</a:t>
            </a:r>
          </a:p>
          <a:p>
            <a:pPr algn="l">
              <a:lnSpc>
                <a:spcPts val="384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    </a:t>
            </a:r>
            <a:r>
              <a:rPr lang="zh-CN" altLang="en-US" sz="3200" b="1" dirty="0">
                <a:latin typeface="Times New Roman" panose="02020603050405020304" pitchFamily="18" charset="0"/>
              </a:rPr>
              <a:t>请住下吧，我们有一个空房间给你住。</a:t>
            </a:r>
          </a:p>
          <a:p>
            <a:pPr algn="l">
              <a:lnSpc>
                <a:spcPts val="384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I have no spare money.   </a:t>
            </a:r>
          </a:p>
          <a:p>
            <a:pPr algn="l">
              <a:lnSpc>
                <a:spcPts val="384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    </a:t>
            </a:r>
            <a:r>
              <a:rPr lang="zh-CN" altLang="en-US" sz="3200" b="1" dirty="0">
                <a:latin typeface="Times New Roman" panose="02020603050405020304" pitchFamily="18" charset="0"/>
              </a:rPr>
              <a:t>我没有余钱。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6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6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6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6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6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62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3"/>
          <p:cNvSpPr txBox="1">
            <a:spLocks noChangeArrowheads="1"/>
          </p:cNvSpPr>
          <p:nvPr/>
        </p:nvSpPr>
        <p:spPr bwMode="auto">
          <a:xfrm>
            <a:off x="381000" y="2835276"/>
            <a:ext cx="8458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CFEA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/>
              <a:t>1. Remember the language points and grammar.</a:t>
            </a:r>
            <a:endParaRPr lang="zh-CN" altLang="zh-CN" sz="4000" b="1" dirty="0"/>
          </a:p>
          <a:p>
            <a:r>
              <a:rPr lang="en-US" altLang="zh-CN" sz="4000" b="1" dirty="0"/>
              <a:t>2. Read the conversation in 2d</a:t>
            </a:r>
            <a:r>
              <a:rPr lang="en-US" altLang="zh-CN" sz="4000" b="1" dirty="0" smtClean="0"/>
              <a:t>. </a:t>
            </a:r>
            <a:endParaRPr lang="zh-CN" altLang="zh-CN" sz="4000" b="1" dirty="0"/>
          </a:p>
        </p:txBody>
      </p:sp>
      <p:sp>
        <p:nvSpPr>
          <p:cNvPr id="97283" name="Text Box 4"/>
          <p:cNvSpPr txBox="1">
            <a:spLocks noChangeArrowheads="1"/>
          </p:cNvSpPr>
          <p:nvPr/>
        </p:nvSpPr>
        <p:spPr bwMode="auto">
          <a:xfrm>
            <a:off x="2235200" y="1371600"/>
            <a:ext cx="42878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HOMEWORK</a:t>
            </a:r>
            <a:r>
              <a:rPr lang="en-US" altLang="zh-CN" sz="40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WordArt 2"/>
          <p:cNvSpPr>
            <a:spLocks noChangeArrowheads="1" noChangeShapeType="1"/>
          </p:cNvSpPr>
          <p:nvPr/>
        </p:nvSpPr>
        <p:spPr bwMode="auto">
          <a:xfrm>
            <a:off x="1042988" y="2276475"/>
            <a:ext cx="7272337" cy="3024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>
                <a:ln w="19050">
                  <a:solidFill>
                    <a:srgbClr val="99CCFF"/>
                  </a:solidFill>
                  <a:rou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Arial Narrow" panose="020B0606020202030204"/>
              </a:rPr>
              <a:t>Thank you!</a:t>
            </a:r>
            <a:endParaRPr lang="zh-CN" altLang="en-US" sz="3600" b="1" kern="10">
              <a:ln w="19050">
                <a:solidFill>
                  <a:srgbClr val="99CCFF"/>
                </a:solidFill>
                <a:round/>
              </a:ln>
              <a:gradFill rotWithShape="1">
                <a:gsLst>
                  <a:gs pos="0">
                    <a:srgbClr val="0000FF"/>
                  </a:gs>
                  <a:gs pos="100000">
                    <a:schemeClr val="folHlink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Arial Narrow" panose="020B0606020202030204"/>
            </a:endParaRPr>
          </a:p>
        </p:txBody>
      </p:sp>
    </p:spTree>
  </p:cSld>
  <p:clrMapOvr>
    <a:masterClrMapping/>
  </p:clrMapOvr>
  <p:transition>
    <p:wheel spokes="2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4"/>
          <p:cNvSpPr txBox="1">
            <a:spLocks noChangeArrowheads="1"/>
          </p:cNvSpPr>
          <p:nvPr/>
        </p:nvSpPr>
        <p:spPr bwMode="auto">
          <a:xfrm>
            <a:off x="857250" y="5214938"/>
            <a:ext cx="7451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 prefer music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that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has great lyrics.</a:t>
            </a:r>
          </a:p>
        </p:txBody>
      </p:sp>
      <p:pic>
        <p:nvPicPr>
          <p:cNvPr id="76803" name="Picture 5" descr="http://www.hotnewsonglyrics.co/wp-content/uploads/2013/11/A-Great-Big-World-Ft.-Christina-Aguilera-Say-Something-Lyric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571500"/>
            <a:ext cx="42862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6"/>
          <p:cNvSpPr txBox="1">
            <a:spLocks noChangeArrowheads="1"/>
          </p:cNvSpPr>
          <p:nvPr/>
        </p:nvSpPr>
        <p:spPr bwMode="auto">
          <a:xfrm>
            <a:off x="1000125" y="4429125"/>
            <a:ext cx="7489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 love music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that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 can sing along with.</a:t>
            </a:r>
          </a:p>
        </p:txBody>
      </p:sp>
      <p:pic>
        <p:nvPicPr>
          <p:cNvPr id="77827" name="Picture 14" descr="https://encrypted-tbn1.gstatic.com/images?q=tbn:ANd9GcTycgxUhj7z8CSqzxUwght6U9m98hlfZWlrJTSrwctUOAfh-KK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1285875"/>
            <a:ext cx="3667125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5"/>
          <p:cNvSpPr txBox="1">
            <a:spLocks noChangeArrowheads="1"/>
          </p:cNvSpPr>
          <p:nvPr/>
        </p:nvSpPr>
        <p:spPr bwMode="auto">
          <a:xfrm>
            <a:off x="1428750" y="5143500"/>
            <a:ext cx="6737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 like music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that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isn’t too loud.</a:t>
            </a:r>
          </a:p>
        </p:txBody>
      </p:sp>
      <p:sp>
        <p:nvSpPr>
          <p:cNvPr id="78851" name="Text Box 9"/>
          <p:cNvSpPr txBox="1">
            <a:spLocks noChangeArrowheads="1"/>
          </p:cNvSpPr>
          <p:nvPr/>
        </p:nvSpPr>
        <p:spPr bwMode="auto">
          <a:xfrm>
            <a:off x="5214938" y="2428875"/>
            <a:ext cx="36718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light music</a:t>
            </a:r>
          </a:p>
        </p:txBody>
      </p:sp>
      <p:pic>
        <p:nvPicPr>
          <p:cNvPr id="78852" name="Picture 10" descr="http://o.scdn.co/300/ff82875323e68c9505bc2111b58407fc4dbfae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928688"/>
            <a:ext cx="3786188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autoUpdateAnimBg="0"/>
      <p:bldP spid="7885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4"/>
          <p:cNvSpPr txBox="1">
            <a:spLocks noChangeArrowheads="1"/>
          </p:cNvSpPr>
          <p:nvPr/>
        </p:nvSpPr>
        <p:spPr bwMode="auto">
          <a:xfrm>
            <a:off x="0" y="0"/>
            <a:ext cx="38163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4000" b="1" i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</a:p>
          <a:p>
            <a:r>
              <a:rPr kumimoji="1" lang="en-US" altLang="zh-CN" sz="4000" b="1" i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endParaRPr lang="en-US" altLang="zh-CN"/>
          </a:p>
        </p:txBody>
      </p:sp>
      <p:sp>
        <p:nvSpPr>
          <p:cNvPr id="79875" name="Text Box 5"/>
          <p:cNvSpPr txBox="1">
            <a:spLocks noChangeArrowheads="1"/>
          </p:cNvSpPr>
          <p:nvPr/>
        </p:nvSpPr>
        <p:spPr bwMode="auto">
          <a:xfrm>
            <a:off x="1403350" y="2349500"/>
            <a:ext cx="61214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kumimoji="1" lang="en-US" altLang="zh-CN" b="1" i="1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en-US" altLang="zh-CN"/>
          </a:p>
        </p:txBody>
      </p:sp>
      <p:sp>
        <p:nvSpPr>
          <p:cNvPr id="79876" name="Text Box 15"/>
          <p:cNvSpPr txBox="1">
            <a:spLocks noChangeArrowheads="1"/>
          </p:cNvSpPr>
          <p:nvPr/>
        </p:nvSpPr>
        <p:spPr bwMode="auto">
          <a:xfrm>
            <a:off x="285750" y="4929188"/>
            <a:ext cx="84248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 like music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that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I can dance to. </a:t>
            </a:r>
          </a:p>
        </p:txBody>
      </p:sp>
      <p:pic>
        <p:nvPicPr>
          <p:cNvPr id="79877" name="Picture 12" descr="http://www.singsingthings.com/Molly/wallis_dance_musicnotes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86063" y="785813"/>
            <a:ext cx="3833812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4"/>
          <p:cNvSpPr txBox="1">
            <a:spLocks noChangeArrowheads="1"/>
          </p:cNvSpPr>
          <p:nvPr/>
        </p:nvSpPr>
        <p:spPr bwMode="auto">
          <a:xfrm>
            <a:off x="1403350" y="2349500"/>
            <a:ext cx="61214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kumimoji="1" lang="en-US" altLang="zh-CN" b="1" i="1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en-US" altLang="zh-CN"/>
          </a:p>
        </p:txBody>
      </p:sp>
      <p:sp>
        <p:nvSpPr>
          <p:cNvPr id="80899" name="Text Box 5"/>
          <p:cNvSpPr txBox="1">
            <a:spLocks noChangeArrowheads="1"/>
          </p:cNvSpPr>
          <p:nvPr/>
        </p:nvSpPr>
        <p:spPr bwMode="auto">
          <a:xfrm>
            <a:off x="857250" y="714375"/>
            <a:ext cx="75612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>
                <a:latin typeface="Times New Roman" panose="02020603050405020304" pitchFamily="18" charset="0"/>
              </a:rPr>
              <a:t>Listen and check (√) the kinds of </a:t>
            </a:r>
          </a:p>
          <a:p>
            <a:r>
              <a:rPr lang="en-US" altLang="zh-CN" sz="3600" b="1">
                <a:latin typeface="Times New Roman" panose="02020603050405020304" pitchFamily="18" charset="0"/>
              </a:rPr>
              <a:t>        music Tony and Betty like.</a:t>
            </a:r>
          </a:p>
        </p:txBody>
      </p:sp>
      <p:graphicFrame>
        <p:nvGraphicFramePr>
          <p:cNvPr id="14370" name="Group 34"/>
          <p:cNvGraphicFramePr>
            <a:graphicFrameLocks noGrp="1"/>
          </p:cNvGraphicFramePr>
          <p:nvPr/>
        </p:nvGraphicFramePr>
        <p:xfrm>
          <a:off x="142875" y="2500313"/>
          <a:ext cx="8858250" cy="3592530"/>
        </p:xfrm>
        <a:graphic>
          <a:graphicData uri="http://schemas.openxmlformats.org/drawingml/2006/table">
            <a:tbl>
              <a:tblPr/>
              <a:tblGrid>
                <a:gridCol w="1271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23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84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4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Music that I can dance to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Music that has great lyrics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Music that I can sing along with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17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Tony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5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5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58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Betty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0922" name="Text Box 71"/>
          <p:cNvSpPr txBox="1">
            <a:spLocks noChangeArrowheads="1"/>
          </p:cNvSpPr>
          <p:nvPr/>
        </p:nvSpPr>
        <p:spPr bwMode="auto">
          <a:xfrm>
            <a:off x="2051050" y="4941888"/>
            <a:ext cx="12969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5400" b="1">
                <a:solidFill>
                  <a:srgbClr val="000000"/>
                </a:solidFill>
                <a:latin typeface="Calibri" panose="020F0502020204030204" pitchFamily="34" charset="0"/>
              </a:rPr>
              <a:t>√</a:t>
            </a:r>
          </a:p>
        </p:txBody>
      </p:sp>
      <p:sp>
        <p:nvSpPr>
          <p:cNvPr id="80923" name="Text Box 72"/>
          <p:cNvSpPr txBox="1">
            <a:spLocks noChangeArrowheads="1"/>
          </p:cNvSpPr>
          <p:nvPr/>
        </p:nvSpPr>
        <p:spPr bwMode="auto">
          <a:xfrm>
            <a:off x="4140200" y="3644900"/>
            <a:ext cx="13684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5400" b="1">
                <a:solidFill>
                  <a:srgbClr val="000000"/>
                </a:solidFill>
                <a:latin typeface="Calibri" panose="020F0502020204030204" pitchFamily="34" charset="0"/>
              </a:rPr>
              <a:t>√</a:t>
            </a:r>
          </a:p>
        </p:txBody>
      </p:sp>
      <p:sp>
        <p:nvSpPr>
          <p:cNvPr id="80924" name="Text Box 73"/>
          <p:cNvSpPr txBox="1">
            <a:spLocks noChangeArrowheads="1"/>
          </p:cNvSpPr>
          <p:nvPr/>
        </p:nvSpPr>
        <p:spPr bwMode="auto">
          <a:xfrm>
            <a:off x="6877050" y="3573463"/>
            <a:ext cx="1511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5400" b="1">
                <a:solidFill>
                  <a:srgbClr val="000000"/>
                </a:solidFill>
                <a:latin typeface="Calibri" panose="020F0502020204030204" pitchFamily="34" charset="0"/>
              </a:rPr>
              <a:t>√</a:t>
            </a:r>
          </a:p>
        </p:txBody>
      </p:sp>
      <p:sp>
        <p:nvSpPr>
          <p:cNvPr id="80925" name="Text Box 74"/>
          <p:cNvSpPr txBox="1">
            <a:spLocks noChangeArrowheads="1"/>
          </p:cNvSpPr>
          <p:nvPr/>
        </p:nvSpPr>
        <p:spPr bwMode="auto">
          <a:xfrm>
            <a:off x="6804025" y="5013325"/>
            <a:ext cx="1511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5400" b="1">
                <a:solidFill>
                  <a:srgbClr val="000000"/>
                </a:solidFill>
                <a:latin typeface="Calibri" panose="020F0502020204030204" pitchFamily="34" charset="0"/>
              </a:rPr>
              <a:t>√</a:t>
            </a:r>
          </a:p>
        </p:txBody>
      </p:sp>
      <p:sp>
        <p:nvSpPr>
          <p:cNvPr id="80926" name="椭圆 9218"/>
          <p:cNvSpPr>
            <a:spLocks noChangeArrowheads="1"/>
          </p:cNvSpPr>
          <p:nvPr/>
        </p:nvSpPr>
        <p:spPr bwMode="auto">
          <a:xfrm>
            <a:off x="685800" y="304800"/>
            <a:ext cx="762000" cy="533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CC00"/>
                </a:solidFill>
                <a:round/>
              </a14:hiddenLine>
            </a:ext>
          </a:extLst>
        </p:spPr>
        <p:txBody>
          <a:bodyPr wrap="none" anchor="ctr"/>
          <a:lstStyle/>
          <a:p>
            <a:r>
              <a:rPr lang="en-US" altLang="zh-CN" sz="3600" b="1">
                <a:solidFill>
                  <a:srgbClr val="8700E2"/>
                </a:solidFill>
                <a:latin typeface="Arial Black" panose="020B0A04020102020204" pitchFamily="34" charset="0"/>
                <a:ea typeface="黑体" panose="02010609060101010101" pitchFamily="49" charset="-122"/>
              </a:rPr>
              <a:t>1b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0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809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09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0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0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0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0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22" grpId="0"/>
      <p:bldP spid="80923" grpId="0"/>
      <p:bldP spid="809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3"/>
          <p:cNvSpPr txBox="1">
            <a:spLocks noChangeArrowheads="1"/>
          </p:cNvSpPr>
          <p:nvPr/>
        </p:nvSpPr>
        <p:spPr bwMode="auto">
          <a:xfrm>
            <a:off x="0" y="0"/>
            <a:ext cx="38163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4000" b="1" i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</a:p>
          <a:p>
            <a:r>
              <a:rPr kumimoji="1" lang="en-US" altLang="zh-CN" sz="4000" b="1" i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endParaRPr lang="en-US" altLang="zh-CN"/>
          </a:p>
        </p:txBody>
      </p:sp>
      <p:sp>
        <p:nvSpPr>
          <p:cNvPr id="81923" name="Text Box 5"/>
          <p:cNvSpPr txBox="1">
            <a:spLocks noChangeArrowheads="1"/>
          </p:cNvSpPr>
          <p:nvPr/>
        </p:nvSpPr>
        <p:spPr bwMode="auto">
          <a:xfrm>
            <a:off x="785813" y="2357438"/>
            <a:ext cx="7715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latin typeface="Times New Roman" panose="02020603050405020304" pitchFamily="18" charset="0"/>
              </a:rPr>
              <a:t>Talk about the music, movies or books  that you like.</a:t>
            </a:r>
          </a:p>
        </p:txBody>
      </p:sp>
      <p:sp>
        <p:nvSpPr>
          <p:cNvPr id="81924" name="TextBox 5"/>
          <p:cNvSpPr txBox="1">
            <a:spLocks noChangeArrowheads="1"/>
          </p:cNvSpPr>
          <p:nvPr/>
        </p:nvSpPr>
        <p:spPr bwMode="auto">
          <a:xfrm>
            <a:off x="1071563" y="3714750"/>
            <a:ext cx="7429500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A: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What kind of … do you like?</a:t>
            </a: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B: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I like … that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I … What about you?</a:t>
            </a: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A: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I prefer … that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…</a:t>
            </a:r>
            <a:endParaRPr lang="en-US" altLang="zh-CN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25" name="WordArt 4"/>
          <p:cNvSpPr>
            <a:spLocks noChangeArrowheads="1" noChangeShapeType="1" noTextEdit="1"/>
          </p:cNvSpPr>
          <p:nvPr/>
        </p:nvSpPr>
        <p:spPr bwMode="auto">
          <a:xfrm>
            <a:off x="2714625" y="928688"/>
            <a:ext cx="4000500" cy="92868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altLang="zh-CN" sz="3600" b="1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 panose="020B0A04020102020204"/>
              </a:rPr>
              <a:t>Pair  Work</a:t>
            </a:r>
            <a:endParaRPr lang="zh-CN" altLang="en-US" sz="36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11" descr="rock_music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285750"/>
            <a:ext cx="3714750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7" name="Picture 15" descr="picture-2351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75" y="3143250"/>
            <a:ext cx="3376613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8" name="Picture 12" descr="http://www.singsingthings.com/Molly/wallis_dance_musicnotes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00125" y="3786188"/>
            <a:ext cx="2619375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9" name="Picture 14" descr="https://encrypted-tbn1.gstatic.com/images?q=tbn:ANd9GcTycgxUhj7z8CSqzxUwght6U9m98hlfZWlrJTSrwctUOAfh-KK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88" y="357188"/>
            <a:ext cx="3667125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0" name="Text Box 5"/>
          <p:cNvSpPr txBox="1">
            <a:spLocks noChangeArrowheads="1"/>
          </p:cNvSpPr>
          <p:nvPr/>
        </p:nvSpPr>
        <p:spPr bwMode="auto">
          <a:xfrm>
            <a:off x="1357313" y="2928938"/>
            <a:ext cx="6000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like / love / prefer music that 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823</Words>
  <Application>Microsoft Office PowerPoint</Application>
  <PresentationFormat>全屏显示(4:3)</PresentationFormat>
  <Paragraphs>153</Paragraphs>
  <Slides>24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黑体</vt:lpstr>
      <vt:lpstr>宋体</vt:lpstr>
      <vt:lpstr>微软雅黑</vt:lpstr>
      <vt:lpstr>Arial</vt:lpstr>
      <vt:lpstr>Arial Black</vt:lpstr>
      <vt:lpstr>Arial Narrow</vt:lpstr>
      <vt:lpstr>Calibri</vt:lpstr>
      <vt:lpstr>Comic Sans MS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2023-01-17T02:32:56Z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78E113E5E79143248989897C8E6AA7DD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