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58" r:id="rId4"/>
    <p:sldId id="282" r:id="rId5"/>
    <p:sldId id="283" r:id="rId6"/>
    <p:sldId id="284" r:id="rId7"/>
    <p:sldId id="286" r:id="rId8"/>
    <p:sldId id="289" r:id="rId9"/>
    <p:sldId id="290" r:id="rId10"/>
    <p:sldId id="285" r:id="rId11"/>
    <p:sldId id="291" r:id="rId12"/>
    <p:sldId id="287" r:id="rId13"/>
    <p:sldId id="288" r:id="rId14"/>
    <p:sldId id="292" r:id="rId15"/>
    <p:sldId id="293" r:id="rId16"/>
    <p:sldId id="294" r:id="rId17"/>
    <p:sldId id="29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57EC1-ADF3-48C3-B1B0-4E3817F392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357D-D37B-4688-BD9D-A06CEA6C8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357D-D37B-4688-BD9D-A06CEA6C810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或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38153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北师大版数学六年级下册第二单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851670"/>
            <a:ext cx="892899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zh-CN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</a:p>
        </p:txBody>
      </p:sp>
      <p:sp>
        <p:nvSpPr>
          <p:cNvPr id="5" name="矩形 4"/>
          <p:cNvSpPr/>
          <p:nvPr/>
        </p:nvSpPr>
        <p:spPr>
          <a:xfrm>
            <a:off x="107504" y="4083918"/>
            <a:ext cx="89289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0350" y="77155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1563638"/>
            <a:ext cx="7622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比例尺不是尺子，它是一个比，不带计量单位。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2427734"/>
            <a:ext cx="6535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求比例尺时，前、后项的单位要统一。</a:t>
            </a:r>
          </a:p>
        </p:txBody>
      </p:sp>
      <p:sp>
        <p:nvSpPr>
          <p:cNvPr id="6" name="矩形 5"/>
          <p:cNvSpPr/>
          <p:nvPr/>
        </p:nvSpPr>
        <p:spPr>
          <a:xfrm>
            <a:off x="774211" y="3363838"/>
            <a:ext cx="8102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为了计算方便，通常把比例尺的前项化简成“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1”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学习新知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355726"/>
            <a:ext cx="3791059" cy="21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064" y="730857"/>
            <a:ext cx="3325757" cy="13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474627" y="269192"/>
            <a:ext cx="42066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︰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实际距离＝比例尺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4073821" y="1133719"/>
            <a:ext cx="2264228" cy="1298377"/>
          </a:xfrm>
          <a:prstGeom prst="wedgeEllipseCallout">
            <a:avLst>
              <a:gd name="adj1" fmla="val -55855"/>
              <a:gd name="adj2" fmla="val 471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/>
              <a:t>社区活动中心在学校东北方向</a:t>
            </a:r>
            <a:r>
              <a:rPr lang="en-US" altLang="zh-CN" dirty="0"/>
              <a:t>400m</a:t>
            </a:r>
            <a:r>
              <a:rPr lang="zh-CN" altLang="en-US" dirty="0"/>
              <a:t>处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338049" y="2062764"/>
            <a:ext cx="2284035" cy="408623"/>
          </a:xfrm>
          <a:prstGeom prst="wedgeRoundRectCallout">
            <a:avLst>
              <a:gd name="adj1" fmla="val 45170"/>
              <a:gd name="adj2" fmla="val 2620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在图上应画多长呢？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400931"/>
            <a:ext cx="982308" cy="14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60032" y="2751103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 400÷100=4cm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474627" y="3349050"/>
                <a:ext cx="3536546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2. 400×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=0.04m=4cm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27" y="3349050"/>
                <a:ext cx="3536546" cy="616194"/>
              </a:xfrm>
              <a:prstGeom prst="rect">
                <a:avLst/>
              </a:prstGeom>
              <a:blipFill rotWithShape="1">
                <a:blip r:embed="rId6"/>
                <a:stretch>
                  <a:fillRect l="-12" t="-10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578593" y="4183920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图上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距离</a:t>
            </a:r>
            <a:r>
              <a:rPr lang="en-US" altLang="zh-CN" sz="2000" b="1" dirty="0">
                <a:solidFill>
                  <a:srgbClr val="FF0000"/>
                </a:solidFill>
              </a:rPr>
              <a:t>=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实际距离</a:t>
            </a:r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比例尺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8656" y="4058364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比例尺  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</a:rPr>
              <a:t>：</a:t>
            </a:r>
            <a:r>
              <a:rPr lang="en-US" altLang="zh-CN" sz="1600" b="1" dirty="0">
                <a:solidFill>
                  <a:srgbClr val="FF0000"/>
                </a:solidFill>
              </a:rPr>
              <a:t>10000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学习新知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768" y="915566"/>
            <a:ext cx="35623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99851" y="44842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线段比例尺</a:t>
            </a:r>
          </a:p>
        </p:txBody>
      </p:sp>
      <p:sp>
        <p:nvSpPr>
          <p:cNvPr id="4" name="矩形 3"/>
          <p:cNvSpPr/>
          <p:nvPr/>
        </p:nvSpPr>
        <p:spPr>
          <a:xfrm>
            <a:off x="4499992" y="46070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比例尺</a:t>
            </a:r>
          </a:p>
        </p:txBody>
      </p:sp>
      <p:sp>
        <p:nvSpPr>
          <p:cNvPr id="5" name="矩形 4"/>
          <p:cNvSpPr/>
          <p:nvPr/>
        </p:nvSpPr>
        <p:spPr>
          <a:xfrm>
            <a:off x="4499990" y="915566"/>
            <a:ext cx="222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23532" y="915566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90km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427984" y="1266314"/>
            <a:ext cx="1512169" cy="369332"/>
            <a:chOff x="4499991" y="1253999"/>
            <a:chExt cx="1512169" cy="369332"/>
          </a:xfrm>
        </p:grpSpPr>
        <p:cxnSp>
          <p:nvCxnSpPr>
            <p:cNvPr id="10" name="直接连接符 9"/>
            <p:cNvCxnSpPr>
              <a:stCxn id="5" idx="2"/>
              <a:endCxn id="5" idx="2"/>
            </p:cNvCxnSpPr>
            <p:nvPr/>
          </p:nvCxnSpPr>
          <p:spPr>
            <a:xfrm>
              <a:off x="4611416" y="128489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722840" y="1438665"/>
              <a:ext cx="8572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499991" y="1253999"/>
              <a:ext cx="15121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┕            ┙</a:t>
              </a:r>
              <a:endParaRPr lang="zh-CN" altLang="en-US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6372200" y="112717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线段比例尺</a:t>
            </a:r>
          </a:p>
        </p:txBody>
      </p:sp>
      <p:sp>
        <p:nvSpPr>
          <p:cNvPr id="19" name="矩形 18"/>
          <p:cNvSpPr/>
          <p:nvPr/>
        </p:nvSpPr>
        <p:spPr>
          <a:xfrm>
            <a:off x="5909670" y="177966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怎么改成数值比例尺？</a:t>
            </a:r>
          </a:p>
        </p:txBody>
      </p:sp>
      <p:sp>
        <p:nvSpPr>
          <p:cNvPr id="20" name="矩形 19"/>
          <p:cNvSpPr/>
          <p:nvPr/>
        </p:nvSpPr>
        <p:spPr>
          <a:xfrm>
            <a:off x="5564222" y="2385469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图上</a:t>
            </a:r>
            <a:r>
              <a:rPr lang="en-US" altLang="zh-CN" dirty="0"/>
              <a:t>1cm</a:t>
            </a:r>
            <a:r>
              <a:rPr lang="zh-CN" altLang="en-US" dirty="0"/>
              <a:t>表示实际距离</a:t>
            </a:r>
            <a:r>
              <a:rPr lang="en-US" altLang="zh-CN" dirty="0"/>
              <a:t>90km</a:t>
            </a:r>
            <a:r>
              <a:rPr lang="zh-CN" altLang="en-US" dirty="0"/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511597" y="3003798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 : 9000000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594" y="687208"/>
            <a:ext cx="2610143" cy="16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283968" y="829792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左图是我国地图的一部分，奇思从这幅地图上量得北京到上海的距离大约是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3cm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，两地之间的实际距离约多少千米？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40" y="2427734"/>
            <a:ext cx="8467199" cy="25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4115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想一想：</a:t>
            </a:r>
          </a:p>
        </p:txBody>
      </p:sp>
      <p:sp>
        <p:nvSpPr>
          <p:cNvPr id="3" name="矩形 2"/>
          <p:cNvSpPr/>
          <p:nvPr/>
        </p:nvSpPr>
        <p:spPr>
          <a:xfrm>
            <a:off x="2051720" y="411510"/>
            <a:ext cx="6494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小明说，这两幅图的比例尺所表示的意义是一样的。你同意吗？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21" y="1347614"/>
            <a:ext cx="3333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06777" y="3507854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比例尺：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14178" y="4083918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缩小比例尺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126" y="1347614"/>
            <a:ext cx="2579928" cy="18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445922" y="3471643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比例尺：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53323" y="4061849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放大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小资料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70765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精密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零件图纸上的比例尺，一般都写成后项是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的比，表示把实际长度扩大为原来的若干倍以后画在图纸上。例如，在一张精密零件图纸上，用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1cm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表示实际长度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1mm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，这张精密零件图纸的比例尺就是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63888" y="98757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你知道吗？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18316"/>
            <a:ext cx="83367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149163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找一找生活中的比例尺，拍照发到微信群，并说明表示的意义</a:t>
            </a: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数学书第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页练一练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题做在作业本上，第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题填书上。</a:t>
            </a: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要求：书写工整、过程清晰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05958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/>
              <a:t>学习</a:t>
            </a:r>
            <a:r>
              <a:rPr lang="zh-CN" altLang="en-US" sz="2400" b="1" dirty="0" smtClean="0"/>
              <a:t>目标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en-US" altLang="zh-CN" sz="2400" b="1" dirty="0" smtClean="0"/>
              <a:t>.</a:t>
            </a:r>
            <a:r>
              <a:rPr lang="zh-CN" altLang="en-US" sz="2400" b="1" dirty="0"/>
              <a:t>理解比例尺的意义并能正确地求出平面图的比例尺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2.</a:t>
            </a:r>
            <a:r>
              <a:rPr lang="zh-CN" altLang="en-US" sz="2400" b="1" dirty="0"/>
              <a:t>能够应用比例知识，根据比例尺求图上距离或实际距离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3.</a:t>
            </a:r>
            <a:r>
              <a:rPr lang="zh-CN" altLang="en-US" sz="2400" b="1" dirty="0"/>
              <a:t>利用所学知识解决生活中的问题，进一步</a:t>
            </a:r>
            <a:r>
              <a:rPr lang="zh-CN" altLang="en-US" sz="2400" b="1" dirty="0" smtClean="0"/>
              <a:t>培养学生</a:t>
            </a:r>
            <a:r>
              <a:rPr lang="zh-CN" altLang="en-US" sz="2400" b="1" dirty="0"/>
              <a:t>综合运用知识的能力及情感、价值观的发展。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43376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课前复习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69859" y="1312227"/>
                <a:ext cx="6984776" cy="2802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/>
                  <a:t>5</a:t>
                </a:r>
                <a:r>
                  <a:rPr lang="zh-CN" altLang="en-US" sz="2400" dirty="0"/>
                  <a:t>千米</a:t>
                </a:r>
                <a:r>
                  <a:rPr lang="en-US" altLang="zh-CN" sz="2400" dirty="0"/>
                  <a:t>=</a:t>
                </a:r>
                <a:r>
                  <a:rPr lang="zh-CN" altLang="en-US" sz="2400" dirty="0" smtClean="0"/>
                  <a:t>（              </a:t>
                </a:r>
                <a:r>
                  <a:rPr lang="zh-CN" altLang="en-US" sz="2400" dirty="0"/>
                  <a:t>）</a:t>
                </a:r>
                <a:r>
                  <a:rPr lang="zh-CN" altLang="en-US" sz="2400" dirty="0" smtClean="0"/>
                  <a:t>厘米</a:t>
                </a:r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1000</a:t>
                </a:r>
                <a:r>
                  <a:rPr lang="zh-CN" altLang="en-US" sz="2400" dirty="0"/>
                  <a:t>厘米</a:t>
                </a:r>
                <a:r>
                  <a:rPr lang="en-US" altLang="zh-CN" sz="2400" dirty="0"/>
                  <a:t>=</a:t>
                </a:r>
                <a:r>
                  <a:rPr lang="zh-CN" altLang="en-US" sz="2400" dirty="0"/>
                  <a:t>（    </a:t>
                </a:r>
                <a:r>
                  <a:rPr lang="zh-CN" altLang="en-US" sz="2400" dirty="0" smtClean="0"/>
                  <a:t>     </a:t>
                </a:r>
                <a:r>
                  <a:rPr lang="zh-CN" altLang="en-US" sz="2400" dirty="0"/>
                  <a:t>）</a:t>
                </a:r>
                <a:r>
                  <a:rPr lang="zh-CN" altLang="en-US" sz="2400" dirty="0" smtClean="0"/>
                  <a:t>米</a:t>
                </a:r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  =</a:t>
                </a:r>
                <a:r>
                  <a:rPr lang="zh-CN" altLang="en-US" sz="2400" dirty="0" smtClean="0"/>
                  <a:t>（      </a:t>
                </a:r>
                <a:r>
                  <a:rPr lang="zh-CN" altLang="en-US" sz="2400" dirty="0"/>
                  <a:t>）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（  </a:t>
                </a:r>
                <a:r>
                  <a:rPr lang="zh-CN" altLang="en-US" sz="2400" dirty="0" smtClean="0"/>
                  <a:t>     ）</a:t>
                </a:r>
                <a:endParaRPr lang="zh-CN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5cm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10m =</a:t>
                </a:r>
                <a:r>
                  <a:rPr lang="zh-CN" altLang="en-US" sz="2400" dirty="0"/>
                  <a:t>（         </a:t>
                </a:r>
                <a:r>
                  <a:rPr lang="zh-CN" altLang="en-US" sz="2400" dirty="0" smtClean="0"/>
                  <a:t>    </a:t>
                </a:r>
                <a:r>
                  <a:rPr lang="zh-CN" altLang="en-US" sz="2400" dirty="0"/>
                  <a:t>）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59" y="1312227"/>
                <a:ext cx="6984776" cy="2802049"/>
              </a:xfrm>
              <a:prstGeom prst="rect">
                <a:avLst/>
              </a:prstGeom>
              <a:blipFill rotWithShape="1">
                <a:blip r:embed="rId3"/>
                <a:stretch>
                  <a:fillRect l="-7" t="-11" r="4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483768" y="1419622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500000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05733" y="199447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13689" y="27663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53557" y="278405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3848" y="3630898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1:200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激趣导入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92609"/>
            <a:ext cx="2467669" cy="33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4564543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淘气爸爸从上海开车到北京用了</a:t>
            </a:r>
            <a:r>
              <a:rPr lang="en-US" altLang="zh-CN" dirty="0"/>
              <a:t>12</a:t>
            </a:r>
            <a:r>
              <a:rPr lang="zh-CN" altLang="en-US" dirty="0"/>
              <a:t>小时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306986"/>
            <a:ext cx="3554377" cy="22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03849" y="2653483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这只蜗牛从上海爬到北京只用了二分钟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2165" y="2345515"/>
            <a:ext cx="1693660" cy="24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激趣导入</a:t>
            </a:r>
          </a:p>
        </p:txBody>
      </p:sp>
      <p:sp>
        <p:nvSpPr>
          <p:cNvPr id="5" name="矩形 4"/>
          <p:cNvSpPr/>
          <p:nvPr/>
        </p:nvSpPr>
        <p:spPr>
          <a:xfrm>
            <a:off x="3636653" y="1601759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这只蜗牛是在地图上爬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8074" y="1937492"/>
            <a:ext cx="2054457" cy="291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140" y="681071"/>
            <a:ext cx="26987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56" l="981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522094">
            <a:off x="3002533" y="3817095"/>
            <a:ext cx="1020711" cy="62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爆炸形 1 2"/>
          <p:cNvSpPr/>
          <p:nvPr/>
        </p:nvSpPr>
        <p:spPr>
          <a:xfrm>
            <a:off x="6513465" y="1601759"/>
            <a:ext cx="2374672" cy="1037273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dirty="0"/>
              <a:t>宝宝知道了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引入新课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933" y="1173242"/>
            <a:ext cx="4014020" cy="27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173243"/>
            <a:ext cx="3933748" cy="27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学习新知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577989"/>
            <a:ext cx="3271312" cy="21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0467" y="2568326"/>
            <a:ext cx="3791059" cy="21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317" y="843558"/>
            <a:ext cx="3867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826348"/>
            <a:ext cx="551582" cy="8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32394" y="826348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谁画的  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更</a:t>
            </a:r>
            <a:r>
              <a:rPr lang="zh-CN" altLang="en-US" sz="2000" b="1" dirty="0"/>
              <a:t>合理？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认一认</a:t>
            </a:r>
          </a:p>
        </p:txBody>
      </p:sp>
      <p:sp>
        <p:nvSpPr>
          <p:cNvPr id="3" name="矩形 2"/>
          <p:cNvSpPr/>
          <p:nvPr/>
        </p:nvSpPr>
        <p:spPr>
          <a:xfrm>
            <a:off x="2065672" y="10595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一幅图的图上距离和实际距离的比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叫做这幅图的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9217" y="2204648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︰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实际距离＝比例尺</a:t>
            </a:r>
          </a:p>
        </p:txBody>
      </p:sp>
      <p:sp>
        <p:nvSpPr>
          <p:cNvPr id="5" name="矩形 4"/>
          <p:cNvSpPr/>
          <p:nvPr/>
        </p:nvSpPr>
        <p:spPr>
          <a:xfrm>
            <a:off x="2445620" y="314676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06325" y="29644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</a:t>
            </a:r>
          </a:p>
        </p:txBody>
      </p:sp>
      <p:sp>
        <p:nvSpPr>
          <p:cNvPr id="7" name="矩形 6"/>
          <p:cNvSpPr/>
          <p:nvPr/>
        </p:nvSpPr>
        <p:spPr>
          <a:xfrm>
            <a:off x="3106325" y="34875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</a:t>
            </a:r>
          </a:p>
        </p:txBody>
      </p:sp>
      <p:sp>
        <p:nvSpPr>
          <p:cNvPr id="8" name="矩形 7"/>
          <p:cNvSpPr/>
          <p:nvPr/>
        </p:nvSpPr>
        <p:spPr>
          <a:xfrm>
            <a:off x="5004048" y="321982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</a:p>
        </p:txBody>
      </p:sp>
      <p:sp>
        <p:nvSpPr>
          <p:cNvPr id="9" name="矩形 8"/>
          <p:cNvSpPr/>
          <p:nvPr/>
        </p:nvSpPr>
        <p:spPr>
          <a:xfrm>
            <a:off x="4471966" y="32317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</a:p>
        </p:txBody>
      </p:sp>
      <p:cxnSp>
        <p:nvCxnSpPr>
          <p:cNvPr id="11" name="直接连接符 10"/>
          <p:cNvCxnSpPr>
            <a:endCxn id="9" idx="1"/>
          </p:cNvCxnSpPr>
          <p:nvPr/>
        </p:nvCxnSpPr>
        <p:spPr>
          <a:xfrm>
            <a:off x="3106325" y="3450653"/>
            <a:ext cx="1365641" cy="11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759" y="2029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学习新知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355726"/>
            <a:ext cx="3791059" cy="21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757" y="799791"/>
            <a:ext cx="3325757" cy="13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0" y="393936"/>
            <a:ext cx="42066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︰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实际距离＝比例尺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571750"/>
            <a:ext cx="3021732" cy="11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80100" y="45306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数值比例尺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全球航路的开辟</Template>
  <TotalTime>0</TotalTime>
  <Words>522</Words>
  <Application>Microsoft Office PowerPoint</Application>
  <PresentationFormat>全屏显示(16:9)</PresentationFormat>
  <Paragraphs>77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华文楷体</vt:lpstr>
      <vt:lpstr>宋体</vt:lpstr>
      <vt:lpstr>微软雅黑</vt:lpstr>
      <vt:lpstr>Arial</vt:lpstr>
      <vt:lpstr>Calibri</vt:lpstr>
      <vt:lpstr>Calibri Light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2020-02-12T14:44:00Z</dcterms:created>
  <dcterms:modified xsi:type="dcterms:W3CDTF">2023-01-17T02:33:12Z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">
    <vt:lpwstr>100111021000101210101002100010021010010210000012100011121001111210011102</vt:lpwstr>
  </property>
  <property fmtid="{D5CDD505-2E9C-101B-9397-08002B2CF9AE}" pid="3" name="ICV">
    <vt:lpwstr>E62A99520DE64880BA833A31776C144A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