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4"/>
  </p:notesMasterIdLst>
  <p:handoutMasterIdLst>
    <p:handoutMasterId r:id="rId15"/>
  </p:handoutMasterIdLst>
  <p:sldIdLst>
    <p:sldId id="256" r:id="rId2"/>
    <p:sldId id="257" r:id="rId3"/>
    <p:sldId id="265" r:id="rId4"/>
    <p:sldId id="262" r:id="rId5"/>
    <p:sldId id="260" r:id="rId6"/>
    <p:sldId id="259" r:id="rId7"/>
    <p:sldId id="263" r:id="rId8"/>
    <p:sldId id="266" r:id="rId9"/>
    <p:sldId id="267" r:id="rId10"/>
    <p:sldId id="261" r:id="rId11"/>
    <p:sldId id="264" r:id="rId12"/>
    <p:sldId id="258" r:id="rId1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ea typeface="宋体" panose="02010600030101010101"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ea typeface="宋体" panose="02010600030101010101" pitchFamily="2" charset="-122"/>
              </a:defRPr>
            </a:lvl1pPr>
          </a:lstStyle>
          <a:p>
            <a:pPr>
              <a:defRPr/>
            </a:pPr>
            <a:fld id="{2C52EF04-0304-4D54-AC14-CC5369CA988C}" type="datetimeFigureOut">
              <a:rPr lang="zh-CN" altLang="en-US"/>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ea typeface="宋体" panose="02010600030101010101" pitchFamily="2" charset="-122"/>
              </a:defRPr>
            </a:lvl1pPr>
          </a:lstStyle>
          <a:p>
            <a:pPr>
              <a:defRPr/>
            </a:pPr>
            <a:fld id="{59906034-DD17-4198-B69B-512B7905DBFD}"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638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1638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71FBDE1D-CA38-4CFE-B38B-B7A1859E483F}" type="slidenum">
              <a:rPr lang="zh-CN" altLang="en-US"/>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560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2560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5671DCF7-FEEB-4F12-9A7D-E464947E19CA}" type="slidenum">
              <a:rPr lang="zh-CN" altLang="en-US"/>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662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2662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15DB7847-CF2C-4F7D-A481-4DE35348DB39}" type="slidenum">
              <a:rPr lang="zh-CN" altLang="en-US"/>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DA679C3B-7A33-4F28-ACB2-9AE69AB4E527}" type="slidenum">
              <a:rPr lang="zh-CN" altLang="en-US"/>
              <a:t>12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74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174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E8D063E3-458E-41ED-BA8F-278B86E71076}" type="slidenum">
              <a:rPr lang="zh-CN" altLang="en-US"/>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843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1843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0452472F-A372-4829-BFEC-50C078F2F929}" type="slidenum">
              <a:rPr lang="zh-CN" altLang="en-US"/>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945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1946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7D1DB419-FC00-47C2-9309-5A872A6001E7}" type="slidenum">
              <a:rPr lang="zh-CN" altLang="en-US"/>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AAF8CCE9-0FEB-4762-8F6E-1ABCE46907E9}" type="slidenum">
              <a:rPr lang="zh-CN" altLang="en-US"/>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150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2150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CCD4AD9F-E14A-49D2-9D83-AA12C36FBDE7}" type="slidenum">
              <a:rPr lang="zh-CN" altLang="en-US"/>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253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2253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4B581609-2659-442A-9C28-4468D421F1C8}" type="slidenum">
              <a:rPr lang="zh-CN" altLang="en-US"/>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355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2355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2AF21856-CC87-451B-8CF5-5141A50B5DE6}" type="slidenum">
              <a:rPr lang="zh-CN" altLang="en-US"/>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457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2458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6958F06F-79A4-4312-8640-A586B09EB916}" type="slidenum">
              <a:rPr lang="zh-CN" altLang="en-US"/>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21" Type="http://schemas.openxmlformats.org/officeDocument/2006/relationships/image" Target="../media/image9.png"/><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20"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7.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6" name="Picture 6" descr="未标题-1"/>
          <p:cNvPicPr>
            <a:picLocks noChangeAspect="1" noChangeArrowheads="1"/>
          </p:cNvPicPr>
          <p:nvPr userDrawn="1"/>
        </p:nvPicPr>
        <p:blipFill>
          <a:blip r:embed="rId13" cstate="email"/>
          <a:srcRect/>
          <a:stretch>
            <a:fillRect/>
          </a:stretch>
        </p:blipFill>
        <p:spPr bwMode="auto">
          <a:xfrm rot="7475063">
            <a:off x="7725569" y="3483769"/>
            <a:ext cx="1449387"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未标题-1"/>
          <p:cNvPicPr>
            <a:picLocks noChangeAspect="1" noChangeArrowheads="1"/>
          </p:cNvPicPr>
          <p:nvPr userDrawn="1"/>
        </p:nvPicPr>
        <p:blipFill>
          <a:blip r:embed="rId14" cstate="email"/>
          <a:srcRect/>
          <a:stretch>
            <a:fillRect/>
          </a:stretch>
        </p:blipFill>
        <p:spPr bwMode="auto">
          <a:xfrm>
            <a:off x="8340725" y="2632075"/>
            <a:ext cx="550863"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8" descr="未标题-1"/>
          <p:cNvPicPr>
            <a:picLocks noChangeAspect="1" noChangeArrowheads="1"/>
          </p:cNvPicPr>
          <p:nvPr userDrawn="1"/>
        </p:nvPicPr>
        <p:blipFill>
          <a:blip r:embed="rId14" cstate="email"/>
          <a:srcRect/>
          <a:stretch>
            <a:fillRect/>
          </a:stretch>
        </p:blipFill>
        <p:spPr bwMode="auto">
          <a:xfrm rot="-722109">
            <a:off x="7861300" y="3954463"/>
            <a:ext cx="550863"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9" descr="未标题-1"/>
          <p:cNvPicPr>
            <a:picLocks noChangeAspect="1" noChangeArrowheads="1"/>
          </p:cNvPicPr>
          <p:nvPr userDrawn="1"/>
        </p:nvPicPr>
        <p:blipFill>
          <a:blip r:embed="rId15" cstate="email"/>
          <a:srcRect/>
          <a:stretch>
            <a:fillRect/>
          </a:stretch>
        </p:blipFill>
        <p:spPr bwMode="auto">
          <a:xfrm rot="20873640" flipH="1">
            <a:off x="8342313" y="2066925"/>
            <a:ext cx="492125"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0" name="Picture 10" descr="未标题-1"/>
          <p:cNvPicPr>
            <a:picLocks noChangeAspect="1" noChangeArrowheads="1"/>
          </p:cNvPicPr>
          <p:nvPr userDrawn="1"/>
        </p:nvPicPr>
        <p:blipFill>
          <a:blip r:embed="rId16" cstate="email"/>
          <a:srcRect/>
          <a:stretch>
            <a:fillRect/>
          </a:stretch>
        </p:blipFill>
        <p:spPr bwMode="auto">
          <a:xfrm rot="617908" flipH="1">
            <a:off x="8043863" y="4673600"/>
            <a:ext cx="608012"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1" name="Picture 11" descr="未标题-1"/>
          <p:cNvPicPr>
            <a:picLocks noChangeAspect="1" noChangeArrowheads="1"/>
          </p:cNvPicPr>
          <p:nvPr userDrawn="1"/>
        </p:nvPicPr>
        <p:blipFill>
          <a:blip r:embed="rId17" cstate="email"/>
          <a:srcRect/>
          <a:stretch>
            <a:fillRect/>
          </a:stretch>
        </p:blipFill>
        <p:spPr bwMode="auto">
          <a:xfrm rot="20873640" flipH="1">
            <a:off x="8329613" y="1751013"/>
            <a:ext cx="287337"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3" name="Picture 13" descr="未标题-1"/>
          <p:cNvPicPr>
            <a:picLocks noChangeAspect="1" noChangeArrowheads="1"/>
          </p:cNvPicPr>
          <p:nvPr userDrawn="1"/>
        </p:nvPicPr>
        <p:blipFill>
          <a:blip r:embed="rId18" cstate="email"/>
          <a:srcRect/>
          <a:stretch>
            <a:fillRect/>
          </a:stretch>
        </p:blipFill>
        <p:spPr bwMode="auto">
          <a:xfrm rot="7475063">
            <a:off x="326232" y="699294"/>
            <a:ext cx="671512"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Picture 14" descr="未标题-1"/>
          <p:cNvPicPr>
            <a:picLocks noChangeAspect="1" noChangeArrowheads="1"/>
          </p:cNvPicPr>
          <p:nvPr userDrawn="1"/>
        </p:nvPicPr>
        <p:blipFill>
          <a:blip r:embed="rId19" cstate="email"/>
          <a:srcRect/>
          <a:stretch>
            <a:fillRect/>
          </a:stretch>
        </p:blipFill>
        <p:spPr bwMode="auto">
          <a:xfrm rot="447492">
            <a:off x="395288" y="1035050"/>
            <a:ext cx="350837"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5" name="Picture 15" descr="未标题-1"/>
          <p:cNvPicPr>
            <a:picLocks noChangeAspect="1" noChangeArrowheads="1"/>
          </p:cNvPicPr>
          <p:nvPr userDrawn="1"/>
        </p:nvPicPr>
        <p:blipFill>
          <a:blip r:embed="rId20" cstate="email"/>
          <a:srcRect/>
          <a:stretch>
            <a:fillRect/>
          </a:stretch>
        </p:blipFill>
        <p:spPr bwMode="auto">
          <a:xfrm rot="16634938" flipH="1">
            <a:off x="908050" y="604838"/>
            <a:ext cx="3206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6" name="Picture 16" descr="未标题-1"/>
          <p:cNvPicPr>
            <a:picLocks noChangeAspect="1" noChangeArrowheads="1"/>
          </p:cNvPicPr>
          <p:nvPr userDrawn="1"/>
        </p:nvPicPr>
        <p:blipFill>
          <a:blip r:embed="rId21" cstate="email"/>
          <a:srcRect/>
          <a:stretch>
            <a:fillRect/>
          </a:stretch>
        </p:blipFill>
        <p:spPr bwMode="auto">
          <a:xfrm rot="5454909" flipH="1">
            <a:off x="1474787" y="561976"/>
            <a:ext cx="2254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1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7"/>
                                        </p:tgtEl>
                                        <p:attrNameLst>
                                          <p:attrName>style.visibility</p:attrName>
                                        </p:attrNameLst>
                                      </p:cBhvr>
                                      <p:to>
                                        <p:strVal val="visible"/>
                                      </p:to>
                                    </p:set>
                                  </p:childTnLst>
                                </p:cTn>
                              </p:par>
                              <p:par>
                                <p:cTn id="9" presetID="26" presetClass="emph" presetSubtype="0" repeatCount="indefinite" fill="hold" nodeType="withEffect">
                                  <p:stCondLst>
                                    <p:cond delay="0"/>
                                  </p:stCondLst>
                                  <p:childTnLst>
                                    <p:animEffect transition="out" filter="fade">
                                      <p:cBhvr>
                                        <p:cTn id="10" dur="1000" tmFilter="0, 0; .2, .5; .8, .5; 1, 0"/>
                                        <p:tgtEl>
                                          <p:spTgt spid="5126"/>
                                        </p:tgtEl>
                                      </p:cBhvr>
                                    </p:animEffect>
                                    <p:animScale>
                                      <p:cBhvr>
                                        <p:cTn id="11" dur="500" autoRev="1" fill="hold"/>
                                        <p:tgtEl>
                                          <p:spTgt spid="5126"/>
                                        </p:tgtEl>
                                      </p:cBhvr>
                                      <p:by x="105000" y="105000"/>
                                    </p:animScale>
                                  </p:childTnLst>
                                </p:cTn>
                              </p:par>
                              <p:par>
                                <p:cTn id="12" presetID="26" presetClass="emph" presetSubtype="0" repeatCount="indefinite" fill="hold" nodeType="withEffect">
                                  <p:stCondLst>
                                    <p:cond delay="200"/>
                                  </p:stCondLst>
                                  <p:childTnLst>
                                    <p:animEffect transition="out" filter="fade">
                                      <p:cBhvr>
                                        <p:cTn id="13" dur="1000" tmFilter="0, 0; .2, .5; .8, .5; 1, 0"/>
                                        <p:tgtEl>
                                          <p:spTgt spid="5127"/>
                                        </p:tgtEl>
                                      </p:cBhvr>
                                    </p:animEffect>
                                    <p:animScale>
                                      <p:cBhvr>
                                        <p:cTn id="14" dur="500" autoRev="1" fill="hold"/>
                                        <p:tgtEl>
                                          <p:spTgt spid="5127"/>
                                        </p:tgtEl>
                                      </p:cBhvr>
                                      <p:by x="105000" y="105000"/>
                                    </p:animScale>
                                  </p:childTnLst>
                                </p:cTn>
                              </p:par>
                              <p:par>
                                <p:cTn id="15" presetID="1" presetClass="entr" presetSubtype="0" fill="hold" nodeType="withEffect">
                                  <p:stCondLst>
                                    <p:cond delay="0"/>
                                  </p:stCondLst>
                                  <p:childTnLst>
                                    <p:set>
                                      <p:cBhvr>
                                        <p:cTn id="16" dur="1" fill="hold">
                                          <p:stCondLst>
                                            <p:cond delay="0"/>
                                          </p:stCondLst>
                                        </p:cTn>
                                        <p:tgtEl>
                                          <p:spTgt spid="5128"/>
                                        </p:tgtEl>
                                        <p:attrNameLst>
                                          <p:attrName>style.visibility</p:attrName>
                                        </p:attrNameLst>
                                      </p:cBhvr>
                                      <p:to>
                                        <p:strVal val="visible"/>
                                      </p:to>
                                    </p:set>
                                  </p:childTnLst>
                                </p:cTn>
                              </p:par>
                              <p:par>
                                <p:cTn id="17" presetID="26" presetClass="emph" presetSubtype="0" repeatCount="indefinite" fill="hold" nodeType="withEffect">
                                  <p:stCondLst>
                                    <p:cond delay="200"/>
                                  </p:stCondLst>
                                  <p:childTnLst>
                                    <p:animEffect transition="out" filter="fade">
                                      <p:cBhvr>
                                        <p:cTn id="18" dur="1000" tmFilter="0, 0; .2, .5; .8, .5; 1, 0"/>
                                        <p:tgtEl>
                                          <p:spTgt spid="5128"/>
                                        </p:tgtEl>
                                      </p:cBhvr>
                                    </p:animEffect>
                                    <p:animScale>
                                      <p:cBhvr>
                                        <p:cTn id="19" dur="500" autoRev="1" fill="hold"/>
                                        <p:tgtEl>
                                          <p:spTgt spid="5128"/>
                                        </p:tgtEl>
                                      </p:cBhvr>
                                      <p:by x="105000" y="105000"/>
                                    </p:animScale>
                                  </p:childTnLst>
                                </p:cTn>
                              </p:par>
                              <p:par>
                                <p:cTn id="20" presetID="1" presetClass="entr" presetSubtype="0" fill="hold" nodeType="withEffect">
                                  <p:stCondLst>
                                    <p:cond delay="0"/>
                                  </p:stCondLst>
                                  <p:childTnLst>
                                    <p:set>
                                      <p:cBhvr>
                                        <p:cTn id="21" dur="1" fill="hold">
                                          <p:stCondLst>
                                            <p:cond delay="0"/>
                                          </p:stCondLst>
                                        </p:cTn>
                                        <p:tgtEl>
                                          <p:spTgt spid="5129"/>
                                        </p:tgtEl>
                                        <p:attrNameLst>
                                          <p:attrName>style.visibility</p:attrName>
                                        </p:attrNameLst>
                                      </p:cBhvr>
                                      <p:to>
                                        <p:strVal val="visible"/>
                                      </p:to>
                                    </p:set>
                                  </p:childTnLst>
                                </p:cTn>
                              </p:par>
                              <p:par>
                                <p:cTn id="22" presetID="26" presetClass="emph" presetSubtype="0" repeatCount="indefinite" fill="hold" nodeType="withEffect">
                                  <p:stCondLst>
                                    <p:cond delay="0"/>
                                  </p:stCondLst>
                                  <p:childTnLst>
                                    <p:animEffect transition="out" filter="fade">
                                      <p:cBhvr>
                                        <p:cTn id="23" dur="1000" tmFilter="0, 0; .2, .5; .8, .5; 1, 0"/>
                                        <p:tgtEl>
                                          <p:spTgt spid="5129"/>
                                        </p:tgtEl>
                                      </p:cBhvr>
                                    </p:animEffect>
                                    <p:animScale>
                                      <p:cBhvr>
                                        <p:cTn id="24" dur="500" autoRev="1" fill="hold"/>
                                        <p:tgtEl>
                                          <p:spTgt spid="5129"/>
                                        </p:tgtEl>
                                      </p:cBhvr>
                                      <p:by x="105000" y="105000"/>
                                    </p:animScale>
                                  </p:childTnLst>
                                </p:cTn>
                              </p:par>
                              <p:par>
                                <p:cTn id="25" presetID="1" presetClass="entr" presetSubtype="0" fill="hold" nodeType="withEffect">
                                  <p:stCondLst>
                                    <p:cond delay="0"/>
                                  </p:stCondLst>
                                  <p:childTnLst>
                                    <p:set>
                                      <p:cBhvr>
                                        <p:cTn id="26" dur="1" fill="hold">
                                          <p:stCondLst>
                                            <p:cond delay="0"/>
                                          </p:stCondLst>
                                        </p:cTn>
                                        <p:tgtEl>
                                          <p:spTgt spid="5130"/>
                                        </p:tgtEl>
                                        <p:attrNameLst>
                                          <p:attrName>style.visibility</p:attrName>
                                        </p:attrNameLst>
                                      </p:cBhvr>
                                      <p:to>
                                        <p:strVal val="visible"/>
                                      </p:to>
                                    </p:set>
                                  </p:childTnLst>
                                </p:cTn>
                              </p:par>
                              <p:par>
                                <p:cTn id="27" presetID="26" presetClass="emph" presetSubtype="0" repeatCount="indefinite" fill="hold" nodeType="withEffect">
                                  <p:stCondLst>
                                    <p:cond delay="0"/>
                                  </p:stCondLst>
                                  <p:childTnLst>
                                    <p:animEffect transition="out" filter="fade">
                                      <p:cBhvr>
                                        <p:cTn id="28" dur="1000" tmFilter="0, 0; .2, .5; .8, .5; 1, 0"/>
                                        <p:tgtEl>
                                          <p:spTgt spid="5130"/>
                                        </p:tgtEl>
                                      </p:cBhvr>
                                    </p:animEffect>
                                    <p:animScale>
                                      <p:cBhvr>
                                        <p:cTn id="29" dur="500" autoRev="1" fill="hold"/>
                                        <p:tgtEl>
                                          <p:spTgt spid="5130"/>
                                        </p:tgtEl>
                                      </p:cBhvr>
                                      <p:by x="105000" y="105000"/>
                                    </p:animScale>
                                  </p:childTnLst>
                                </p:cTn>
                              </p:par>
                              <p:par>
                                <p:cTn id="30" presetID="1" presetClass="entr" presetSubtype="0" fill="hold" nodeType="withEffect">
                                  <p:stCondLst>
                                    <p:cond delay="0"/>
                                  </p:stCondLst>
                                  <p:childTnLst>
                                    <p:set>
                                      <p:cBhvr>
                                        <p:cTn id="31" dur="1" fill="hold">
                                          <p:stCondLst>
                                            <p:cond delay="0"/>
                                          </p:stCondLst>
                                        </p:cTn>
                                        <p:tgtEl>
                                          <p:spTgt spid="5131"/>
                                        </p:tgtEl>
                                        <p:attrNameLst>
                                          <p:attrName>style.visibility</p:attrName>
                                        </p:attrNameLst>
                                      </p:cBhvr>
                                      <p:to>
                                        <p:strVal val="visible"/>
                                      </p:to>
                                    </p:set>
                                  </p:childTnLst>
                                </p:cTn>
                              </p:par>
                              <p:par>
                                <p:cTn id="32" presetID="26" presetClass="emph" presetSubtype="0" repeatCount="indefinite" fill="hold" nodeType="withEffect">
                                  <p:stCondLst>
                                    <p:cond delay="0"/>
                                  </p:stCondLst>
                                  <p:childTnLst>
                                    <p:animEffect transition="out" filter="fade">
                                      <p:cBhvr>
                                        <p:cTn id="33" dur="1000" tmFilter="0, 0; .2, .5; .8, .5; 1, 0"/>
                                        <p:tgtEl>
                                          <p:spTgt spid="5131"/>
                                        </p:tgtEl>
                                      </p:cBhvr>
                                    </p:animEffect>
                                    <p:animScale>
                                      <p:cBhvr>
                                        <p:cTn id="34" dur="500" autoRev="1" fill="hold"/>
                                        <p:tgtEl>
                                          <p:spTgt spid="5131"/>
                                        </p:tgtEl>
                                      </p:cBhvr>
                                      <p:by x="105000" y="105000"/>
                                    </p:animScale>
                                  </p:childTnLst>
                                </p:cTn>
                              </p:par>
                              <p:par>
                                <p:cTn id="35" presetID="1" presetClass="entr" presetSubtype="0" fill="hold" nodeType="withEffect">
                                  <p:stCondLst>
                                    <p:cond delay="0"/>
                                  </p:stCondLst>
                                  <p:childTnLst>
                                    <p:set>
                                      <p:cBhvr>
                                        <p:cTn id="36" dur="1" fill="hold">
                                          <p:stCondLst>
                                            <p:cond delay="0"/>
                                          </p:stCondLst>
                                        </p:cTn>
                                        <p:tgtEl>
                                          <p:spTgt spid="5133"/>
                                        </p:tgtEl>
                                        <p:attrNameLst>
                                          <p:attrName>style.visibility</p:attrName>
                                        </p:attrNameLst>
                                      </p:cBhvr>
                                      <p:to>
                                        <p:strVal val="visible"/>
                                      </p:to>
                                    </p:set>
                                  </p:childTnLst>
                                </p:cTn>
                              </p:par>
                              <p:par>
                                <p:cTn id="37" presetID="26" presetClass="emph" presetSubtype="0" repeatCount="indefinite" fill="hold" nodeType="withEffect">
                                  <p:stCondLst>
                                    <p:cond delay="200"/>
                                  </p:stCondLst>
                                  <p:childTnLst>
                                    <p:animEffect transition="out" filter="fade">
                                      <p:cBhvr>
                                        <p:cTn id="38" dur="1000" tmFilter="0, 0; .2, .5; .8, .5; 1, 0"/>
                                        <p:tgtEl>
                                          <p:spTgt spid="5133"/>
                                        </p:tgtEl>
                                      </p:cBhvr>
                                    </p:animEffect>
                                    <p:animScale>
                                      <p:cBhvr>
                                        <p:cTn id="39" dur="500" autoRev="1" fill="hold"/>
                                        <p:tgtEl>
                                          <p:spTgt spid="5133"/>
                                        </p:tgtEl>
                                      </p:cBhvr>
                                      <p:by x="105000" y="105000"/>
                                    </p:animScale>
                                  </p:childTnLst>
                                </p:cTn>
                              </p:par>
                              <p:par>
                                <p:cTn id="40" presetID="1" presetClass="entr" presetSubtype="0" fill="hold" nodeType="withEffect">
                                  <p:stCondLst>
                                    <p:cond delay="0"/>
                                  </p:stCondLst>
                                  <p:childTnLst>
                                    <p:set>
                                      <p:cBhvr>
                                        <p:cTn id="41" dur="1" fill="hold">
                                          <p:stCondLst>
                                            <p:cond delay="0"/>
                                          </p:stCondLst>
                                        </p:cTn>
                                        <p:tgtEl>
                                          <p:spTgt spid="5134"/>
                                        </p:tgtEl>
                                        <p:attrNameLst>
                                          <p:attrName>style.visibility</p:attrName>
                                        </p:attrNameLst>
                                      </p:cBhvr>
                                      <p:to>
                                        <p:strVal val="visible"/>
                                      </p:to>
                                    </p:set>
                                  </p:childTnLst>
                                </p:cTn>
                              </p:par>
                              <p:par>
                                <p:cTn id="42" presetID="26" presetClass="emph" presetSubtype="0" repeatCount="indefinite" fill="hold" nodeType="withEffect">
                                  <p:stCondLst>
                                    <p:cond delay="0"/>
                                  </p:stCondLst>
                                  <p:childTnLst>
                                    <p:animEffect transition="out" filter="fade">
                                      <p:cBhvr>
                                        <p:cTn id="43" dur="1000" tmFilter="0, 0; .2, .5; .8, .5; 1, 0"/>
                                        <p:tgtEl>
                                          <p:spTgt spid="5134"/>
                                        </p:tgtEl>
                                      </p:cBhvr>
                                    </p:animEffect>
                                    <p:animScale>
                                      <p:cBhvr>
                                        <p:cTn id="44" dur="500" autoRev="1" fill="hold"/>
                                        <p:tgtEl>
                                          <p:spTgt spid="5134"/>
                                        </p:tgtEl>
                                      </p:cBhvr>
                                      <p:by x="105000" y="105000"/>
                                    </p:animScale>
                                  </p:childTnLst>
                                </p:cTn>
                              </p:par>
                              <p:par>
                                <p:cTn id="45" presetID="1" presetClass="entr" presetSubtype="0" fill="hold" nodeType="withEffect">
                                  <p:stCondLst>
                                    <p:cond delay="0"/>
                                  </p:stCondLst>
                                  <p:childTnLst>
                                    <p:set>
                                      <p:cBhvr>
                                        <p:cTn id="46" dur="1" fill="hold">
                                          <p:stCondLst>
                                            <p:cond delay="0"/>
                                          </p:stCondLst>
                                        </p:cTn>
                                        <p:tgtEl>
                                          <p:spTgt spid="5135"/>
                                        </p:tgtEl>
                                        <p:attrNameLst>
                                          <p:attrName>style.visibility</p:attrName>
                                        </p:attrNameLst>
                                      </p:cBhvr>
                                      <p:to>
                                        <p:strVal val="visible"/>
                                      </p:to>
                                    </p:set>
                                  </p:childTnLst>
                                </p:cTn>
                              </p:par>
                              <p:par>
                                <p:cTn id="47" presetID="26" presetClass="emph" presetSubtype="0" repeatCount="indefinite" fill="hold" nodeType="withEffect">
                                  <p:stCondLst>
                                    <p:cond delay="0"/>
                                  </p:stCondLst>
                                  <p:childTnLst>
                                    <p:animEffect transition="out" filter="fade">
                                      <p:cBhvr>
                                        <p:cTn id="48" dur="1000" tmFilter="0, 0; .2, .5; .8, .5; 1, 0"/>
                                        <p:tgtEl>
                                          <p:spTgt spid="5135"/>
                                        </p:tgtEl>
                                      </p:cBhvr>
                                    </p:animEffect>
                                    <p:animScale>
                                      <p:cBhvr>
                                        <p:cTn id="49" dur="500" autoRev="1" fill="hold"/>
                                        <p:tgtEl>
                                          <p:spTgt spid="5135"/>
                                        </p:tgtEl>
                                      </p:cBhvr>
                                      <p:by x="105000" y="105000"/>
                                    </p:animScale>
                                  </p:childTnLst>
                                </p:cTn>
                              </p:par>
                              <p:par>
                                <p:cTn id="50" presetID="1" presetClass="entr" presetSubtype="0" fill="hold" nodeType="withEffect">
                                  <p:stCondLst>
                                    <p:cond delay="0"/>
                                  </p:stCondLst>
                                  <p:childTnLst>
                                    <p:set>
                                      <p:cBhvr>
                                        <p:cTn id="51" dur="1" fill="hold">
                                          <p:stCondLst>
                                            <p:cond delay="0"/>
                                          </p:stCondLst>
                                        </p:cTn>
                                        <p:tgtEl>
                                          <p:spTgt spid="5136"/>
                                        </p:tgtEl>
                                        <p:attrNameLst>
                                          <p:attrName>style.visibility</p:attrName>
                                        </p:attrNameLst>
                                      </p:cBhvr>
                                      <p:to>
                                        <p:strVal val="visible"/>
                                      </p:to>
                                    </p:set>
                                  </p:childTnLst>
                                </p:cTn>
                              </p:par>
                              <p:par>
                                <p:cTn id="52" presetID="26" presetClass="emph" presetSubtype="0" repeatCount="indefinite" fill="hold" nodeType="withEffect">
                                  <p:stCondLst>
                                    <p:cond delay="200"/>
                                  </p:stCondLst>
                                  <p:childTnLst>
                                    <p:animEffect transition="out" filter="fade">
                                      <p:cBhvr>
                                        <p:cTn id="53" dur="1000" tmFilter="0, 0; .2, .5; .8, .5; 1, 0"/>
                                        <p:tgtEl>
                                          <p:spTgt spid="5136"/>
                                        </p:tgtEl>
                                      </p:cBhvr>
                                    </p:animEffect>
                                    <p:animScale>
                                      <p:cBhvr>
                                        <p:cTn id="54" dur="500" autoRev="1" fill="hold"/>
                                        <p:tgtEl>
                                          <p:spTgt spid="513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jpeg"/></Relationships>
</file>

<file path=ppt/slides/_rels/slide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7.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63"/>
          <p:cNvSpPr txBox="1">
            <a:spLocks noChangeArrowheads="1"/>
          </p:cNvSpPr>
          <p:nvPr/>
        </p:nvSpPr>
        <p:spPr bwMode="auto">
          <a:xfrm>
            <a:off x="0" y="1700508"/>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4000" b="1" dirty="0">
                <a:latin typeface="微软雅黑" panose="020B0503020204020204" pitchFamily="34" charset="-122"/>
                <a:ea typeface="微软雅黑" panose="020B0503020204020204" pitchFamily="34" charset="-122"/>
              </a:rPr>
              <a:t>6.4 </a:t>
            </a:r>
            <a:r>
              <a:rPr lang="zh-CN" altLang="en-US" sz="4000" b="1" dirty="0">
                <a:latin typeface="微软雅黑" panose="020B0503020204020204" pitchFamily="34" charset="-122"/>
                <a:ea typeface="微软雅黑" panose="020B0503020204020204" pitchFamily="34" charset="-122"/>
              </a:rPr>
              <a:t>随机现象的变化趋势</a:t>
            </a:r>
          </a:p>
        </p:txBody>
      </p:sp>
      <p:pic>
        <p:nvPicPr>
          <p:cNvPr id="2051" name="Picture 64" descr="727e5403-962e-41d7-a3a4-89d88a7b8462"/>
          <p:cNvPicPr>
            <a:picLocks noChangeAspect="1" noChangeArrowheads="1"/>
          </p:cNvPicPr>
          <p:nvPr/>
        </p:nvPicPr>
        <p:blipFill>
          <a:blip r:embed="rId3" cstate="email"/>
          <a:srcRect/>
          <a:stretch>
            <a:fillRect/>
          </a:stretch>
        </p:blipFill>
        <p:spPr bwMode="auto">
          <a:xfrm>
            <a:off x="2743200" y="2971800"/>
            <a:ext cx="3962400" cy="234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矩形 3"/>
          <p:cNvSpPr/>
          <p:nvPr/>
        </p:nvSpPr>
        <p:spPr>
          <a:xfrm>
            <a:off x="0" y="5867400"/>
            <a:ext cx="9144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381000" y="1447800"/>
            <a:ext cx="8458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a:t>        </a:t>
            </a:r>
            <a:r>
              <a:rPr lang="zh-CN" altLang="en-US" sz="2400" b="1" dirty="0"/>
              <a:t>山青林场为了了解某种乔木的树高与胸径的关系，随机抽取了十株，统计了他们的树龄并测量了，他们的胸径结果如下表所示，</a:t>
            </a:r>
          </a:p>
        </p:txBody>
      </p:sp>
      <p:graphicFrame>
        <p:nvGraphicFramePr>
          <p:cNvPr id="10302" name="Group 62"/>
          <p:cNvGraphicFramePr>
            <a:graphicFrameLocks noGrp="1"/>
          </p:cNvGraphicFramePr>
          <p:nvPr/>
        </p:nvGraphicFramePr>
        <p:xfrm>
          <a:off x="457200" y="2743200"/>
          <a:ext cx="8305800" cy="1574800"/>
        </p:xfrm>
        <a:graphic>
          <a:graphicData uri="http://schemas.openxmlformats.org/drawingml/2006/table">
            <a:tbl>
              <a:tblPr/>
              <a:tblGrid>
                <a:gridCol w="1023938">
                  <a:extLst>
                    <a:ext uri="{9D8B030D-6E8A-4147-A177-3AD203B41FA5}">
                      <a16:colId xmlns:a16="http://schemas.microsoft.com/office/drawing/2014/main" val="20000"/>
                    </a:ext>
                  </a:extLst>
                </a:gridCol>
                <a:gridCol w="730250">
                  <a:extLst>
                    <a:ext uri="{9D8B030D-6E8A-4147-A177-3AD203B41FA5}">
                      <a16:colId xmlns:a16="http://schemas.microsoft.com/office/drawing/2014/main" val="20001"/>
                    </a:ext>
                  </a:extLst>
                </a:gridCol>
                <a:gridCol w="727075">
                  <a:extLst>
                    <a:ext uri="{9D8B030D-6E8A-4147-A177-3AD203B41FA5}">
                      <a16:colId xmlns:a16="http://schemas.microsoft.com/office/drawing/2014/main" val="20002"/>
                    </a:ext>
                  </a:extLst>
                </a:gridCol>
                <a:gridCol w="719137">
                  <a:extLst>
                    <a:ext uri="{9D8B030D-6E8A-4147-A177-3AD203B41FA5}">
                      <a16:colId xmlns:a16="http://schemas.microsoft.com/office/drawing/2014/main" val="20003"/>
                    </a:ext>
                  </a:extLst>
                </a:gridCol>
                <a:gridCol w="735013">
                  <a:extLst>
                    <a:ext uri="{9D8B030D-6E8A-4147-A177-3AD203B41FA5}">
                      <a16:colId xmlns:a16="http://schemas.microsoft.com/office/drawing/2014/main" val="20004"/>
                    </a:ext>
                  </a:extLst>
                </a:gridCol>
                <a:gridCol w="731837">
                  <a:extLst>
                    <a:ext uri="{9D8B030D-6E8A-4147-A177-3AD203B41FA5}">
                      <a16:colId xmlns:a16="http://schemas.microsoft.com/office/drawing/2014/main" val="20005"/>
                    </a:ext>
                  </a:extLst>
                </a:gridCol>
                <a:gridCol w="727075">
                  <a:extLst>
                    <a:ext uri="{9D8B030D-6E8A-4147-A177-3AD203B41FA5}">
                      <a16:colId xmlns:a16="http://schemas.microsoft.com/office/drawing/2014/main" val="20006"/>
                    </a:ext>
                  </a:extLst>
                </a:gridCol>
                <a:gridCol w="728663">
                  <a:extLst>
                    <a:ext uri="{9D8B030D-6E8A-4147-A177-3AD203B41FA5}">
                      <a16:colId xmlns:a16="http://schemas.microsoft.com/office/drawing/2014/main" val="20007"/>
                    </a:ext>
                  </a:extLst>
                </a:gridCol>
                <a:gridCol w="728662">
                  <a:extLst>
                    <a:ext uri="{9D8B030D-6E8A-4147-A177-3AD203B41FA5}">
                      <a16:colId xmlns:a16="http://schemas.microsoft.com/office/drawing/2014/main" val="20008"/>
                    </a:ext>
                  </a:extLst>
                </a:gridCol>
                <a:gridCol w="727075">
                  <a:extLst>
                    <a:ext uri="{9D8B030D-6E8A-4147-A177-3AD203B41FA5}">
                      <a16:colId xmlns:a16="http://schemas.microsoft.com/office/drawing/2014/main" val="20009"/>
                    </a:ext>
                  </a:extLst>
                </a:gridCol>
                <a:gridCol w="727075">
                  <a:extLst>
                    <a:ext uri="{9D8B030D-6E8A-4147-A177-3AD203B41FA5}">
                      <a16:colId xmlns:a16="http://schemas.microsoft.com/office/drawing/2014/main" val="20010"/>
                    </a:ext>
                  </a:extLst>
                </a:gridCol>
              </a:tblGrid>
              <a:tr h="78740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a:t>
                      </a: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树龄</a:t>
                      </a:r>
                    </a:p>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a:t>
                      </a: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年</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8740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a:t>
                      </a: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胸径</a:t>
                      </a:r>
                    </a:p>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a:t>
                      </a: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/cm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33.6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29.1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24.3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24.9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19.8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15.9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1305" name="Rectangle 63"/>
          <p:cNvSpPr>
            <a:spLocks noChangeArrowheads="1"/>
          </p:cNvSpPr>
          <p:nvPr/>
        </p:nvSpPr>
        <p:spPr bwMode="auto">
          <a:xfrm>
            <a:off x="228600" y="4343400"/>
            <a:ext cx="10363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b="1">
                <a:latin typeface="宋体" panose="02010600030101010101" pitchFamily="2" charset="-122"/>
              </a:rPr>
              <a:t>（</a:t>
            </a:r>
            <a:r>
              <a:rPr lang="en-US" altLang="zh-CN" sz="2400" b="1">
                <a:latin typeface="宋体" panose="02010600030101010101" pitchFamily="2" charset="-122"/>
              </a:rPr>
              <a:t>1</a:t>
            </a:r>
            <a:r>
              <a:rPr lang="zh-CN" altLang="en-US" sz="2400" b="1">
                <a:latin typeface="宋体" panose="02010600030101010101" pitchFamily="2" charset="-122"/>
              </a:rPr>
              <a:t>）在直角坐标系中，描出表中各有序数对（胸径、树龄）</a:t>
            </a:r>
          </a:p>
          <a:p>
            <a:r>
              <a:rPr lang="zh-CN" altLang="en-US" sz="2400" b="1">
                <a:latin typeface="宋体" panose="02010600030101010101" pitchFamily="2" charset="-122"/>
              </a:rPr>
              <a:t>     对应的点</a:t>
            </a:r>
            <a:r>
              <a:rPr lang="en-US" altLang="zh-CN" sz="2400" b="1">
                <a:latin typeface="宋体" panose="02010600030101010101" pitchFamily="2" charset="-122"/>
              </a:rPr>
              <a:t>.</a:t>
            </a:r>
          </a:p>
        </p:txBody>
      </p:sp>
      <p:sp>
        <p:nvSpPr>
          <p:cNvPr id="11306" name="Rectangle 64"/>
          <p:cNvSpPr>
            <a:spLocks noChangeArrowheads="1"/>
          </p:cNvSpPr>
          <p:nvPr/>
        </p:nvSpPr>
        <p:spPr bwMode="auto">
          <a:xfrm>
            <a:off x="228600" y="5181600"/>
            <a:ext cx="83042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latin typeface="宋体" panose="02010600030101010101" pitchFamily="2" charset="-122"/>
              </a:rPr>
              <a:t>（</a:t>
            </a:r>
            <a:r>
              <a:rPr lang="en-US" altLang="zh-CN" sz="2400" b="1">
                <a:latin typeface="宋体" panose="02010600030101010101" pitchFamily="2" charset="-122"/>
              </a:rPr>
              <a:t>2</a:t>
            </a:r>
            <a:r>
              <a:rPr lang="zh-CN" altLang="en-US" sz="2400" b="1">
                <a:latin typeface="宋体" panose="02010600030101010101" pitchFamily="2" charset="-122"/>
              </a:rPr>
              <a:t>）在直角坐标系中，画出一条直线，使它能近似反映胸径</a:t>
            </a:r>
          </a:p>
          <a:p>
            <a:r>
              <a:rPr lang="zh-CN" altLang="en-US" sz="2400" b="1">
                <a:latin typeface="宋体" panose="02010600030101010101" pitchFamily="2" charset="-122"/>
              </a:rPr>
              <a:t>     与树龄之间的相关关系</a:t>
            </a:r>
            <a:r>
              <a:rPr lang="en-US" altLang="zh-CN" sz="2400" b="1">
                <a:latin typeface="宋体" panose="02010600030101010101" pitchFamily="2" charset="-122"/>
              </a:rPr>
              <a:t>.</a:t>
            </a:r>
          </a:p>
        </p:txBody>
      </p:sp>
      <p:sp>
        <p:nvSpPr>
          <p:cNvPr id="11307" name="Rectangle 65"/>
          <p:cNvSpPr>
            <a:spLocks noChangeArrowheads="1"/>
          </p:cNvSpPr>
          <p:nvPr/>
        </p:nvSpPr>
        <p:spPr bwMode="auto">
          <a:xfrm>
            <a:off x="228600" y="6096000"/>
            <a:ext cx="714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solidFill>
                  <a:schemeClr val="tx2"/>
                </a:solidFill>
                <a:latin typeface="宋体" panose="02010600030101010101" pitchFamily="2" charset="-122"/>
              </a:rPr>
              <a:t>（</a:t>
            </a:r>
            <a:r>
              <a:rPr lang="en-US" altLang="zh-CN" sz="2400" b="1">
                <a:solidFill>
                  <a:schemeClr val="tx2"/>
                </a:solidFill>
                <a:latin typeface="宋体" panose="02010600030101010101" pitchFamily="2" charset="-122"/>
              </a:rPr>
              <a:t>3</a:t>
            </a:r>
            <a:r>
              <a:rPr lang="zh-CN" altLang="en-US" sz="2400" b="1">
                <a:solidFill>
                  <a:schemeClr val="tx2"/>
                </a:solidFill>
                <a:latin typeface="宋体" panose="02010600030101010101" pitchFamily="2" charset="-122"/>
              </a:rPr>
              <a:t>）估计树龄为</a:t>
            </a:r>
            <a:r>
              <a:rPr lang="en-US" altLang="zh-CN" sz="2400" b="1">
                <a:solidFill>
                  <a:schemeClr val="tx2"/>
                </a:solidFill>
                <a:latin typeface="宋体" panose="02010600030101010101" pitchFamily="2" charset="-122"/>
              </a:rPr>
              <a:t>40</a:t>
            </a:r>
            <a:r>
              <a:rPr lang="zh-CN" altLang="en-US" sz="2400" b="1">
                <a:solidFill>
                  <a:schemeClr val="tx2"/>
                </a:solidFill>
                <a:latin typeface="宋体" panose="02010600030101010101" pitchFamily="2" charset="-122"/>
              </a:rPr>
              <a:t>年的这种乔木胸径大约是多少？</a:t>
            </a:r>
            <a:r>
              <a:rPr lang="en-US" altLang="zh-CN"/>
              <a:t>.</a:t>
            </a:r>
          </a:p>
        </p:txBody>
      </p:sp>
      <p:pic>
        <p:nvPicPr>
          <p:cNvPr id="11308" name="Picture 66" descr="图片2"/>
          <p:cNvPicPr>
            <a:picLocks noChangeAspect="1" noChangeArrowheads="1"/>
          </p:cNvPicPr>
          <p:nvPr/>
        </p:nvPicPr>
        <p:blipFill>
          <a:blip r:embed="rId3" cstate="email"/>
          <a:srcRect/>
          <a:stretch>
            <a:fillRect/>
          </a:stretch>
        </p:blipFill>
        <p:spPr bwMode="auto">
          <a:xfrm>
            <a:off x="381000" y="685800"/>
            <a:ext cx="358140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2"/>
          <p:cNvGrpSpPr/>
          <p:nvPr/>
        </p:nvGrpSpPr>
        <p:grpSpPr bwMode="auto">
          <a:xfrm>
            <a:off x="762000" y="914400"/>
            <a:ext cx="6540500" cy="4419600"/>
            <a:chOff x="432" y="576"/>
            <a:chExt cx="4120" cy="2784"/>
          </a:xfrm>
        </p:grpSpPr>
        <p:grpSp>
          <p:nvGrpSpPr>
            <p:cNvPr id="12295" name="Group 69"/>
            <p:cNvGrpSpPr/>
            <p:nvPr/>
          </p:nvGrpSpPr>
          <p:grpSpPr bwMode="auto">
            <a:xfrm>
              <a:off x="1248" y="576"/>
              <a:ext cx="3304" cy="2490"/>
              <a:chOff x="1248" y="576"/>
              <a:chExt cx="3304" cy="2490"/>
            </a:xfrm>
          </p:grpSpPr>
          <p:grpSp>
            <p:nvGrpSpPr>
              <p:cNvPr id="12297" name="Group 7"/>
              <p:cNvGrpSpPr/>
              <p:nvPr/>
            </p:nvGrpSpPr>
            <p:grpSpPr bwMode="auto">
              <a:xfrm>
                <a:off x="1540" y="576"/>
                <a:ext cx="2923" cy="2278"/>
                <a:chOff x="1872" y="1008"/>
                <a:chExt cx="2448" cy="2022"/>
              </a:xfrm>
            </p:grpSpPr>
            <p:grpSp>
              <p:nvGrpSpPr>
                <p:cNvPr id="12344" name="Group 8"/>
                <p:cNvGrpSpPr/>
                <p:nvPr/>
              </p:nvGrpSpPr>
              <p:grpSpPr bwMode="auto">
                <a:xfrm>
                  <a:off x="1872" y="1008"/>
                  <a:ext cx="70" cy="1968"/>
                  <a:chOff x="1776" y="960"/>
                  <a:chExt cx="70" cy="1968"/>
                </a:xfrm>
              </p:grpSpPr>
              <p:sp>
                <p:nvSpPr>
                  <p:cNvPr id="12348" name="Line 9"/>
                  <p:cNvSpPr>
                    <a:spLocks noChangeShapeType="1"/>
                  </p:cNvSpPr>
                  <p:nvPr/>
                </p:nvSpPr>
                <p:spPr bwMode="auto">
                  <a:xfrm flipV="1">
                    <a:off x="1776" y="960"/>
                    <a:ext cx="0" cy="1728"/>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2349" name="Freeform 10"/>
                  <p:cNvSpPr/>
                  <p:nvPr/>
                </p:nvSpPr>
                <p:spPr bwMode="auto">
                  <a:xfrm>
                    <a:off x="1776" y="2688"/>
                    <a:ext cx="70" cy="240"/>
                  </a:xfrm>
                  <a:custGeom>
                    <a:avLst/>
                    <a:gdLst>
                      <a:gd name="T0" fmla="*/ 0 w 78"/>
                      <a:gd name="T1" fmla="*/ 3 h 342"/>
                      <a:gd name="T2" fmla="*/ 39 w 78"/>
                      <a:gd name="T3" fmla="*/ 13 h 342"/>
                      <a:gd name="T4" fmla="*/ 0 w 78"/>
                      <a:gd name="T5" fmla="*/ 73 h 342"/>
                      <a:gd name="T6" fmla="*/ 10 w 78"/>
                      <a:gd name="T7" fmla="*/ 103 h 342"/>
                      <a:gd name="T8" fmla="*/ 30 w 78"/>
                      <a:gd name="T9" fmla="*/ 132 h 342"/>
                      <a:gd name="T10" fmla="*/ 0 w 78"/>
                      <a:gd name="T11" fmla="*/ 152 h 342"/>
                      <a:gd name="T12" fmla="*/ 10 w 78"/>
                      <a:gd name="T13" fmla="*/ 182 h 342"/>
                      <a:gd name="T14" fmla="*/ 30 w 78"/>
                      <a:gd name="T15" fmla="*/ 232 h 342"/>
                      <a:gd name="T16" fmla="*/ 0 w 78"/>
                      <a:gd name="T17" fmla="*/ 242 h 342"/>
                      <a:gd name="T18" fmla="*/ 30 w 78"/>
                      <a:gd name="T19" fmla="*/ 281 h 342"/>
                      <a:gd name="T20" fmla="*/ 10 w 78"/>
                      <a:gd name="T21" fmla="*/ 311 h 342"/>
                      <a:gd name="T22" fmla="*/ 10 w 78"/>
                      <a:gd name="T23" fmla="*/ 341 h 342"/>
                      <a:gd name="T24" fmla="*/ 0 w 78"/>
                      <a:gd name="T25" fmla="*/ 341 h 34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8"/>
                      <a:gd name="T40" fmla="*/ 0 h 342"/>
                      <a:gd name="T41" fmla="*/ 78 w 78"/>
                      <a:gd name="T42" fmla="*/ 342 h 34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8" h="342">
                        <a:moveTo>
                          <a:pt x="0" y="3"/>
                        </a:moveTo>
                        <a:cubicBezTo>
                          <a:pt x="13" y="6"/>
                          <a:pt x="39" y="0"/>
                          <a:pt x="39" y="13"/>
                        </a:cubicBezTo>
                        <a:cubicBezTo>
                          <a:pt x="39" y="37"/>
                          <a:pt x="0" y="73"/>
                          <a:pt x="0" y="73"/>
                        </a:cubicBezTo>
                        <a:cubicBezTo>
                          <a:pt x="3" y="83"/>
                          <a:pt x="5" y="94"/>
                          <a:pt x="10" y="103"/>
                        </a:cubicBezTo>
                        <a:cubicBezTo>
                          <a:pt x="15" y="113"/>
                          <a:pt x="32" y="120"/>
                          <a:pt x="30" y="132"/>
                        </a:cubicBezTo>
                        <a:cubicBezTo>
                          <a:pt x="28" y="144"/>
                          <a:pt x="10" y="145"/>
                          <a:pt x="0" y="152"/>
                        </a:cubicBezTo>
                        <a:cubicBezTo>
                          <a:pt x="3" y="162"/>
                          <a:pt x="4" y="174"/>
                          <a:pt x="10" y="182"/>
                        </a:cubicBezTo>
                        <a:cubicBezTo>
                          <a:pt x="24" y="200"/>
                          <a:pt x="63" y="198"/>
                          <a:pt x="30" y="232"/>
                        </a:cubicBezTo>
                        <a:cubicBezTo>
                          <a:pt x="23" y="240"/>
                          <a:pt x="10" y="239"/>
                          <a:pt x="0" y="242"/>
                        </a:cubicBezTo>
                        <a:cubicBezTo>
                          <a:pt x="70" y="266"/>
                          <a:pt x="76" y="251"/>
                          <a:pt x="30" y="281"/>
                        </a:cubicBezTo>
                        <a:cubicBezTo>
                          <a:pt x="23" y="291"/>
                          <a:pt x="8" y="299"/>
                          <a:pt x="10" y="311"/>
                        </a:cubicBezTo>
                        <a:cubicBezTo>
                          <a:pt x="15" y="341"/>
                          <a:pt x="78" y="324"/>
                          <a:pt x="10" y="341"/>
                        </a:cubicBezTo>
                        <a:cubicBezTo>
                          <a:pt x="7" y="342"/>
                          <a:pt x="3" y="341"/>
                          <a:pt x="0" y="341"/>
                        </a:cubicBezTo>
                      </a:path>
                    </a:pathLst>
                  </a:cu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12345" name="Group 11"/>
                <p:cNvGrpSpPr/>
                <p:nvPr/>
              </p:nvGrpSpPr>
              <p:grpSpPr bwMode="auto">
                <a:xfrm>
                  <a:off x="1874" y="2963"/>
                  <a:ext cx="2446" cy="67"/>
                  <a:chOff x="1874" y="2963"/>
                  <a:chExt cx="2446" cy="67"/>
                </a:xfrm>
              </p:grpSpPr>
              <p:sp>
                <p:nvSpPr>
                  <p:cNvPr id="12346" name="Line 12"/>
                  <p:cNvSpPr>
                    <a:spLocks noChangeShapeType="1"/>
                  </p:cNvSpPr>
                  <p:nvPr/>
                </p:nvSpPr>
                <p:spPr bwMode="auto">
                  <a:xfrm flipV="1">
                    <a:off x="2160" y="2976"/>
                    <a:ext cx="2160" cy="0"/>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2347" name="Freeform 13"/>
                  <p:cNvSpPr/>
                  <p:nvPr/>
                </p:nvSpPr>
                <p:spPr bwMode="auto">
                  <a:xfrm rot="428018">
                    <a:off x="1874" y="2963"/>
                    <a:ext cx="304" cy="67"/>
                  </a:xfrm>
                  <a:custGeom>
                    <a:avLst/>
                    <a:gdLst>
                      <a:gd name="T0" fmla="*/ 380 w 401"/>
                      <a:gd name="T1" fmla="*/ 12 h 112"/>
                      <a:gd name="T2" fmla="*/ 320 w 401"/>
                      <a:gd name="T3" fmla="*/ 2 h 112"/>
                      <a:gd name="T4" fmla="*/ 281 w 401"/>
                      <a:gd name="T5" fmla="*/ 12 h 112"/>
                      <a:gd name="T6" fmla="*/ 271 w 401"/>
                      <a:gd name="T7" fmla="*/ 42 h 112"/>
                      <a:gd name="T8" fmla="*/ 181 w 401"/>
                      <a:gd name="T9" fmla="*/ 2 h 112"/>
                      <a:gd name="T10" fmla="*/ 162 w 401"/>
                      <a:gd name="T11" fmla="*/ 32 h 112"/>
                      <a:gd name="T12" fmla="*/ 152 w 401"/>
                      <a:gd name="T13" fmla="*/ 62 h 112"/>
                      <a:gd name="T14" fmla="*/ 132 w 401"/>
                      <a:gd name="T15" fmla="*/ 32 h 112"/>
                      <a:gd name="T16" fmla="*/ 82 w 401"/>
                      <a:gd name="T17" fmla="*/ 42 h 112"/>
                      <a:gd name="T18" fmla="*/ 62 w 401"/>
                      <a:gd name="T19" fmla="*/ 72 h 112"/>
                      <a:gd name="T20" fmla="*/ 52 w 401"/>
                      <a:gd name="T21" fmla="*/ 42 h 112"/>
                      <a:gd name="T22" fmla="*/ 23 w 401"/>
                      <a:gd name="T23" fmla="*/ 32 h 112"/>
                      <a:gd name="T24" fmla="*/ 32 w 401"/>
                      <a:gd name="T25" fmla="*/ 72 h 112"/>
                      <a:gd name="T26" fmla="*/ 3 w 401"/>
                      <a:gd name="T27" fmla="*/ 42 h 1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01"/>
                      <a:gd name="T43" fmla="*/ 0 h 112"/>
                      <a:gd name="T44" fmla="*/ 401 w 401"/>
                      <a:gd name="T45" fmla="*/ 112 h 1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01" h="112">
                        <a:moveTo>
                          <a:pt x="380" y="12"/>
                        </a:moveTo>
                        <a:cubicBezTo>
                          <a:pt x="302" y="38"/>
                          <a:pt x="401" y="14"/>
                          <a:pt x="320" y="2"/>
                        </a:cubicBezTo>
                        <a:cubicBezTo>
                          <a:pt x="307" y="0"/>
                          <a:pt x="294" y="9"/>
                          <a:pt x="281" y="12"/>
                        </a:cubicBezTo>
                        <a:cubicBezTo>
                          <a:pt x="278" y="22"/>
                          <a:pt x="280" y="37"/>
                          <a:pt x="271" y="42"/>
                        </a:cubicBezTo>
                        <a:cubicBezTo>
                          <a:pt x="265" y="45"/>
                          <a:pt x="194" y="6"/>
                          <a:pt x="181" y="2"/>
                        </a:cubicBezTo>
                        <a:cubicBezTo>
                          <a:pt x="175" y="12"/>
                          <a:pt x="167" y="21"/>
                          <a:pt x="162" y="32"/>
                        </a:cubicBezTo>
                        <a:cubicBezTo>
                          <a:pt x="157" y="41"/>
                          <a:pt x="163" y="62"/>
                          <a:pt x="152" y="62"/>
                        </a:cubicBezTo>
                        <a:cubicBezTo>
                          <a:pt x="140" y="62"/>
                          <a:pt x="139" y="42"/>
                          <a:pt x="132" y="32"/>
                        </a:cubicBezTo>
                        <a:cubicBezTo>
                          <a:pt x="79" y="112"/>
                          <a:pt x="149" y="29"/>
                          <a:pt x="82" y="42"/>
                        </a:cubicBezTo>
                        <a:cubicBezTo>
                          <a:pt x="70" y="44"/>
                          <a:pt x="69" y="62"/>
                          <a:pt x="62" y="72"/>
                        </a:cubicBezTo>
                        <a:cubicBezTo>
                          <a:pt x="59" y="62"/>
                          <a:pt x="59" y="50"/>
                          <a:pt x="52" y="42"/>
                        </a:cubicBezTo>
                        <a:cubicBezTo>
                          <a:pt x="45" y="35"/>
                          <a:pt x="29" y="23"/>
                          <a:pt x="23" y="32"/>
                        </a:cubicBezTo>
                        <a:cubicBezTo>
                          <a:pt x="15" y="43"/>
                          <a:pt x="42" y="62"/>
                          <a:pt x="32" y="72"/>
                        </a:cubicBezTo>
                        <a:cubicBezTo>
                          <a:pt x="0" y="104"/>
                          <a:pt x="3" y="49"/>
                          <a:pt x="3" y="42"/>
                        </a:cubicBezTo>
                      </a:path>
                    </a:pathLst>
                  </a:cu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sp>
            <p:nvSpPr>
              <p:cNvPr id="12298" name="Line 14"/>
              <p:cNvSpPr>
                <a:spLocks noChangeShapeType="1"/>
              </p:cNvSpPr>
              <p:nvPr/>
            </p:nvSpPr>
            <p:spPr bwMode="auto">
              <a:xfrm flipV="1">
                <a:off x="1930" y="2768"/>
                <a:ext cx="0" cy="43"/>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299" name="Line 15"/>
              <p:cNvSpPr>
                <a:spLocks noChangeShapeType="1"/>
              </p:cNvSpPr>
              <p:nvPr/>
            </p:nvSpPr>
            <p:spPr bwMode="auto">
              <a:xfrm flipV="1">
                <a:off x="2222" y="2768"/>
                <a:ext cx="0" cy="43"/>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00" name="Line 16"/>
              <p:cNvSpPr>
                <a:spLocks noChangeShapeType="1"/>
              </p:cNvSpPr>
              <p:nvPr/>
            </p:nvSpPr>
            <p:spPr bwMode="auto">
              <a:xfrm flipH="1" flipV="1">
                <a:off x="3635" y="2768"/>
                <a:ext cx="0" cy="43"/>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01" name="Line 17"/>
              <p:cNvSpPr>
                <a:spLocks noChangeShapeType="1"/>
              </p:cNvSpPr>
              <p:nvPr/>
            </p:nvSpPr>
            <p:spPr bwMode="auto">
              <a:xfrm flipV="1">
                <a:off x="2506" y="2768"/>
                <a:ext cx="0" cy="43"/>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02" name="Line 18"/>
              <p:cNvSpPr>
                <a:spLocks noChangeShapeType="1"/>
              </p:cNvSpPr>
              <p:nvPr/>
            </p:nvSpPr>
            <p:spPr bwMode="auto">
              <a:xfrm flipV="1">
                <a:off x="3360" y="2768"/>
                <a:ext cx="0" cy="43"/>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03" name="Line 19"/>
              <p:cNvSpPr>
                <a:spLocks noChangeShapeType="1"/>
              </p:cNvSpPr>
              <p:nvPr/>
            </p:nvSpPr>
            <p:spPr bwMode="auto">
              <a:xfrm flipV="1">
                <a:off x="2790" y="2768"/>
                <a:ext cx="0" cy="43"/>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04" name="Line 20"/>
              <p:cNvSpPr>
                <a:spLocks noChangeShapeType="1"/>
              </p:cNvSpPr>
              <p:nvPr/>
            </p:nvSpPr>
            <p:spPr bwMode="auto">
              <a:xfrm flipV="1">
                <a:off x="3076" y="2768"/>
                <a:ext cx="0" cy="43"/>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12305" name="Group 21"/>
              <p:cNvGrpSpPr/>
              <p:nvPr/>
            </p:nvGrpSpPr>
            <p:grpSpPr bwMode="auto">
              <a:xfrm rot="5400000" flipH="1">
                <a:off x="899" y="2120"/>
                <a:ext cx="1332" cy="49"/>
                <a:chOff x="2208" y="2736"/>
                <a:chExt cx="1776" cy="240"/>
              </a:xfrm>
            </p:grpSpPr>
            <p:sp>
              <p:nvSpPr>
                <p:cNvPr id="12337" name="Line 22"/>
                <p:cNvSpPr>
                  <a:spLocks noChangeShapeType="1"/>
                </p:cNvSpPr>
                <p:nvPr/>
              </p:nvSpPr>
              <p:spPr bwMode="auto">
                <a:xfrm flipV="1">
                  <a:off x="2208"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38" name="Line 23"/>
                <p:cNvSpPr>
                  <a:spLocks noChangeShapeType="1"/>
                </p:cNvSpPr>
                <p:nvPr/>
              </p:nvSpPr>
              <p:spPr bwMode="auto">
                <a:xfrm flipV="1">
                  <a:off x="2544"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39" name="Line 24"/>
                <p:cNvSpPr>
                  <a:spLocks noChangeShapeType="1"/>
                </p:cNvSpPr>
                <p:nvPr/>
              </p:nvSpPr>
              <p:spPr bwMode="auto">
                <a:xfrm flipV="1">
                  <a:off x="3984"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40" name="Line 25"/>
                <p:cNvSpPr>
                  <a:spLocks noChangeShapeType="1"/>
                </p:cNvSpPr>
                <p:nvPr/>
              </p:nvSpPr>
              <p:spPr bwMode="auto">
                <a:xfrm flipV="1">
                  <a:off x="2832"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41" name="Line 26"/>
                <p:cNvSpPr>
                  <a:spLocks noChangeShapeType="1"/>
                </p:cNvSpPr>
                <p:nvPr/>
              </p:nvSpPr>
              <p:spPr bwMode="auto">
                <a:xfrm flipV="1">
                  <a:off x="3696"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42" name="Line 27"/>
                <p:cNvSpPr>
                  <a:spLocks noChangeShapeType="1"/>
                </p:cNvSpPr>
                <p:nvPr/>
              </p:nvSpPr>
              <p:spPr bwMode="auto">
                <a:xfrm flipV="1">
                  <a:off x="3120"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43" name="Line 28"/>
                <p:cNvSpPr>
                  <a:spLocks noChangeShapeType="1"/>
                </p:cNvSpPr>
                <p:nvPr/>
              </p:nvSpPr>
              <p:spPr bwMode="auto">
                <a:xfrm flipV="1">
                  <a:off x="3408"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12306" name="Text Box 29"/>
              <p:cNvSpPr txBox="1">
                <a:spLocks noChangeArrowheads="1"/>
              </p:cNvSpPr>
              <p:nvPr/>
            </p:nvSpPr>
            <p:spPr bwMode="auto">
              <a:xfrm>
                <a:off x="1832" y="2854"/>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10</a:t>
                </a:r>
              </a:p>
            </p:txBody>
          </p:sp>
          <p:sp>
            <p:nvSpPr>
              <p:cNvPr id="12307" name="Text Box 30"/>
              <p:cNvSpPr txBox="1">
                <a:spLocks noChangeArrowheads="1"/>
              </p:cNvSpPr>
              <p:nvPr/>
            </p:nvSpPr>
            <p:spPr bwMode="auto">
              <a:xfrm>
                <a:off x="3928" y="2486"/>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a:latin typeface="宋体" panose="02010600030101010101" pitchFamily="2" charset="-122"/>
                  </a:rPr>
                  <a:t>树龄</a:t>
                </a:r>
                <a:r>
                  <a:rPr lang="en-US" altLang="zh-CN" b="1">
                    <a:latin typeface="宋体" panose="02010600030101010101" pitchFamily="2" charset="-122"/>
                  </a:rPr>
                  <a:t>/</a:t>
                </a:r>
                <a:r>
                  <a:rPr lang="zh-CN" altLang="en-US" b="1">
                    <a:latin typeface="宋体" panose="02010600030101010101" pitchFamily="2" charset="-122"/>
                  </a:rPr>
                  <a:t>年</a:t>
                </a:r>
              </a:p>
            </p:txBody>
          </p:sp>
          <p:sp>
            <p:nvSpPr>
              <p:cNvPr id="12308" name="Text Box 31"/>
              <p:cNvSpPr txBox="1">
                <a:spLocks noChangeArrowheads="1"/>
              </p:cNvSpPr>
              <p:nvPr/>
            </p:nvSpPr>
            <p:spPr bwMode="auto">
              <a:xfrm>
                <a:off x="2076" y="2854"/>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15</a:t>
                </a:r>
              </a:p>
            </p:txBody>
          </p:sp>
          <p:sp>
            <p:nvSpPr>
              <p:cNvPr id="12309" name="Text Box 32"/>
              <p:cNvSpPr txBox="1">
                <a:spLocks noChangeArrowheads="1"/>
              </p:cNvSpPr>
              <p:nvPr/>
            </p:nvSpPr>
            <p:spPr bwMode="auto">
              <a:xfrm>
                <a:off x="2368" y="2854"/>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20</a:t>
                </a:r>
              </a:p>
            </p:txBody>
          </p:sp>
          <p:sp>
            <p:nvSpPr>
              <p:cNvPr id="12310" name="Text Box 33"/>
              <p:cNvSpPr txBox="1">
                <a:spLocks noChangeArrowheads="1"/>
              </p:cNvSpPr>
              <p:nvPr/>
            </p:nvSpPr>
            <p:spPr bwMode="auto">
              <a:xfrm>
                <a:off x="2661" y="2854"/>
                <a:ext cx="25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25</a:t>
                </a:r>
              </a:p>
            </p:txBody>
          </p:sp>
          <p:sp>
            <p:nvSpPr>
              <p:cNvPr id="12311" name="Text Box 34"/>
              <p:cNvSpPr txBox="1">
                <a:spLocks noChangeArrowheads="1"/>
              </p:cNvSpPr>
              <p:nvPr/>
            </p:nvSpPr>
            <p:spPr bwMode="auto">
              <a:xfrm>
                <a:off x="2953" y="2854"/>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30</a:t>
                </a:r>
              </a:p>
            </p:txBody>
          </p:sp>
          <p:sp>
            <p:nvSpPr>
              <p:cNvPr id="12312" name="Text Box 35"/>
              <p:cNvSpPr txBox="1">
                <a:spLocks noChangeArrowheads="1"/>
              </p:cNvSpPr>
              <p:nvPr/>
            </p:nvSpPr>
            <p:spPr bwMode="auto">
              <a:xfrm>
                <a:off x="3245" y="2854"/>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35</a:t>
                </a:r>
              </a:p>
            </p:txBody>
          </p:sp>
          <p:sp>
            <p:nvSpPr>
              <p:cNvPr id="12313" name="Text Box 36"/>
              <p:cNvSpPr txBox="1">
                <a:spLocks noChangeArrowheads="1"/>
              </p:cNvSpPr>
              <p:nvPr/>
            </p:nvSpPr>
            <p:spPr bwMode="auto">
              <a:xfrm>
                <a:off x="1248" y="2467"/>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10</a:t>
                </a:r>
              </a:p>
            </p:txBody>
          </p:sp>
          <p:sp>
            <p:nvSpPr>
              <p:cNvPr id="12314" name="Text Box 37"/>
              <p:cNvSpPr txBox="1">
                <a:spLocks noChangeArrowheads="1"/>
              </p:cNvSpPr>
              <p:nvPr/>
            </p:nvSpPr>
            <p:spPr bwMode="auto">
              <a:xfrm>
                <a:off x="1248" y="1607"/>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30</a:t>
                </a:r>
              </a:p>
            </p:txBody>
          </p:sp>
          <p:sp>
            <p:nvSpPr>
              <p:cNvPr id="12315" name="Text Box 38"/>
              <p:cNvSpPr txBox="1">
                <a:spLocks noChangeArrowheads="1"/>
              </p:cNvSpPr>
              <p:nvPr/>
            </p:nvSpPr>
            <p:spPr bwMode="auto">
              <a:xfrm>
                <a:off x="1248" y="1822"/>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25</a:t>
                </a:r>
              </a:p>
            </p:txBody>
          </p:sp>
          <p:sp>
            <p:nvSpPr>
              <p:cNvPr id="12316" name="Text Box 39"/>
              <p:cNvSpPr txBox="1">
                <a:spLocks noChangeArrowheads="1"/>
              </p:cNvSpPr>
              <p:nvPr/>
            </p:nvSpPr>
            <p:spPr bwMode="auto">
              <a:xfrm>
                <a:off x="1248" y="2037"/>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20</a:t>
                </a:r>
              </a:p>
            </p:txBody>
          </p:sp>
          <p:sp>
            <p:nvSpPr>
              <p:cNvPr id="12317" name="Text Box 40"/>
              <p:cNvSpPr txBox="1">
                <a:spLocks noChangeArrowheads="1"/>
              </p:cNvSpPr>
              <p:nvPr/>
            </p:nvSpPr>
            <p:spPr bwMode="auto">
              <a:xfrm>
                <a:off x="1248" y="2252"/>
                <a:ext cx="34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15</a:t>
                </a:r>
              </a:p>
            </p:txBody>
          </p:sp>
          <p:sp>
            <p:nvSpPr>
              <p:cNvPr id="12318" name="Text Box 41"/>
              <p:cNvSpPr txBox="1">
                <a:spLocks noChangeArrowheads="1"/>
              </p:cNvSpPr>
              <p:nvPr/>
            </p:nvSpPr>
            <p:spPr bwMode="auto">
              <a:xfrm>
                <a:off x="1584" y="672"/>
                <a:ext cx="63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a:latin typeface="宋体" panose="02010600030101010101" pitchFamily="2" charset="-122"/>
                  </a:rPr>
                  <a:t>胸径</a:t>
                </a:r>
                <a:r>
                  <a:rPr lang="en-US" altLang="zh-CN" b="1">
                    <a:latin typeface="宋体" panose="02010600030101010101" pitchFamily="2" charset="-122"/>
                  </a:rPr>
                  <a:t>/c</a:t>
                </a:r>
                <a:r>
                  <a:rPr lang="en-US" altLang="zh-CN" sz="2000" b="1">
                    <a:latin typeface="宋体" panose="02010600030101010101" pitchFamily="2" charset="-122"/>
                  </a:rPr>
                  <a:t>m</a:t>
                </a:r>
              </a:p>
            </p:txBody>
          </p:sp>
          <p:sp>
            <p:nvSpPr>
              <p:cNvPr id="12319" name="Rectangle 42"/>
              <p:cNvSpPr>
                <a:spLocks noChangeArrowheads="1"/>
              </p:cNvSpPr>
              <p:nvPr/>
            </p:nvSpPr>
            <p:spPr bwMode="auto">
              <a:xfrm>
                <a:off x="2125" y="2166"/>
                <a:ext cx="20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t>·</a:t>
                </a:r>
              </a:p>
            </p:txBody>
          </p:sp>
          <p:sp>
            <p:nvSpPr>
              <p:cNvPr id="12320" name="Rectangle 43"/>
              <p:cNvSpPr>
                <a:spLocks noChangeArrowheads="1"/>
              </p:cNvSpPr>
              <p:nvPr/>
            </p:nvSpPr>
            <p:spPr bwMode="auto">
              <a:xfrm>
                <a:off x="2125" y="2080"/>
                <a:ext cx="19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r>
                  <a:rPr lang="en-US" altLang="zh-CN" sz="4000"/>
                  <a:t>·</a:t>
                </a:r>
              </a:p>
            </p:txBody>
          </p:sp>
          <p:sp>
            <p:nvSpPr>
              <p:cNvPr id="12321" name="Rectangle 44"/>
              <p:cNvSpPr>
                <a:spLocks noChangeArrowheads="1"/>
              </p:cNvSpPr>
              <p:nvPr/>
            </p:nvSpPr>
            <p:spPr bwMode="auto">
              <a:xfrm>
                <a:off x="1832" y="2295"/>
                <a:ext cx="20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t>·</a:t>
                </a:r>
              </a:p>
            </p:txBody>
          </p:sp>
          <p:sp>
            <p:nvSpPr>
              <p:cNvPr id="12322" name="Rectangle 45"/>
              <p:cNvSpPr>
                <a:spLocks noChangeArrowheads="1"/>
              </p:cNvSpPr>
              <p:nvPr/>
            </p:nvSpPr>
            <p:spPr bwMode="auto">
              <a:xfrm>
                <a:off x="1832" y="2338"/>
                <a:ext cx="20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t>·</a:t>
                </a:r>
              </a:p>
            </p:txBody>
          </p:sp>
          <p:sp>
            <p:nvSpPr>
              <p:cNvPr id="12323" name="Rectangle 47"/>
              <p:cNvSpPr>
                <a:spLocks noChangeArrowheads="1"/>
              </p:cNvSpPr>
              <p:nvPr/>
            </p:nvSpPr>
            <p:spPr bwMode="auto">
              <a:xfrm>
                <a:off x="2953" y="1479"/>
                <a:ext cx="20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t>·</a:t>
                </a:r>
              </a:p>
            </p:txBody>
          </p:sp>
          <p:sp>
            <p:nvSpPr>
              <p:cNvPr id="12324" name="Rectangle 50"/>
              <p:cNvSpPr>
                <a:spLocks noChangeArrowheads="1"/>
              </p:cNvSpPr>
              <p:nvPr/>
            </p:nvSpPr>
            <p:spPr bwMode="auto">
              <a:xfrm>
                <a:off x="2661" y="1779"/>
                <a:ext cx="204"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t>·</a:t>
                </a:r>
              </a:p>
            </p:txBody>
          </p:sp>
          <p:sp>
            <p:nvSpPr>
              <p:cNvPr id="12325" name="Rectangle 51"/>
              <p:cNvSpPr>
                <a:spLocks noChangeArrowheads="1"/>
              </p:cNvSpPr>
              <p:nvPr/>
            </p:nvSpPr>
            <p:spPr bwMode="auto">
              <a:xfrm>
                <a:off x="2417" y="1908"/>
                <a:ext cx="20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t>·</a:t>
                </a:r>
              </a:p>
            </p:txBody>
          </p:sp>
          <p:sp>
            <p:nvSpPr>
              <p:cNvPr id="12326" name="Rectangle 52"/>
              <p:cNvSpPr>
                <a:spLocks noChangeArrowheads="1"/>
              </p:cNvSpPr>
              <p:nvPr/>
            </p:nvSpPr>
            <p:spPr bwMode="auto">
              <a:xfrm>
                <a:off x="2661" y="1736"/>
                <a:ext cx="204"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t>·</a:t>
                </a:r>
              </a:p>
            </p:txBody>
          </p:sp>
          <p:sp>
            <p:nvSpPr>
              <p:cNvPr id="12327" name="Rectangle 55"/>
              <p:cNvSpPr>
                <a:spLocks noChangeArrowheads="1"/>
              </p:cNvSpPr>
              <p:nvPr/>
            </p:nvSpPr>
            <p:spPr bwMode="auto">
              <a:xfrm>
                <a:off x="3148" y="1350"/>
                <a:ext cx="29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r>
                  <a:rPr lang="en-US" altLang="zh-CN" sz="4000"/>
                  <a:t>·</a:t>
                </a:r>
              </a:p>
            </p:txBody>
          </p:sp>
          <p:sp>
            <p:nvSpPr>
              <p:cNvPr id="12328" name="Text Box 57"/>
              <p:cNvSpPr txBox="1">
                <a:spLocks noChangeArrowheads="1"/>
              </p:cNvSpPr>
              <p:nvPr/>
            </p:nvSpPr>
            <p:spPr bwMode="auto">
              <a:xfrm>
                <a:off x="3537" y="2854"/>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40</a:t>
                </a:r>
              </a:p>
            </p:txBody>
          </p:sp>
          <p:sp>
            <p:nvSpPr>
              <p:cNvPr id="12329" name="Text Box 58"/>
              <p:cNvSpPr txBox="1">
                <a:spLocks noChangeArrowheads="1"/>
              </p:cNvSpPr>
              <p:nvPr/>
            </p:nvSpPr>
            <p:spPr bwMode="auto">
              <a:xfrm>
                <a:off x="3878" y="2854"/>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45</a:t>
                </a:r>
              </a:p>
            </p:txBody>
          </p:sp>
          <p:sp>
            <p:nvSpPr>
              <p:cNvPr id="12330" name="Line 59"/>
              <p:cNvSpPr>
                <a:spLocks noChangeShapeType="1"/>
              </p:cNvSpPr>
              <p:nvPr/>
            </p:nvSpPr>
            <p:spPr bwMode="auto">
              <a:xfrm flipH="1" flipV="1">
                <a:off x="3927" y="2768"/>
                <a:ext cx="9" cy="43"/>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31" name="Text Box 60"/>
              <p:cNvSpPr txBox="1">
                <a:spLocks noChangeArrowheads="1"/>
              </p:cNvSpPr>
              <p:nvPr/>
            </p:nvSpPr>
            <p:spPr bwMode="auto">
              <a:xfrm>
                <a:off x="1297" y="2811"/>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t>0</a:t>
                </a:r>
              </a:p>
            </p:txBody>
          </p:sp>
          <p:sp>
            <p:nvSpPr>
              <p:cNvPr id="12332" name="Line 61"/>
              <p:cNvSpPr>
                <a:spLocks noChangeShapeType="1"/>
              </p:cNvSpPr>
              <p:nvPr/>
            </p:nvSpPr>
            <p:spPr bwMode="auto">
              <a:xfrm flipV="1">
                <a:off x="1540" y="1264"/>
                <a:ext cx="49"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33" name="Line 62"/>
              <p:cNvSpPr>
                <a:spLocks noChangeShapeType="1"/>
              </p:cNvSpPr>
              <p:nvPr/>
            </p:nvSpPr>
            <p:spPr bwMode="auto">
              <a:xfrm>
                <a:off x="1540" y="1049"/>
                <a:ext cx="49"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34" name="Text Box 63"/>
              <p:cNvSpPr txBox="1">
                <a:spLocks noChangeArrowheads="1"/>
              </p:cNvSpPr>
              <p:nvPr/>
            </p:nvSpPr>
            <p:spPr bwMode="auto">
              <a:xfrm>
                <a:off x="1248" y="1006"/>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45</a:t>
                </a:r>
              </a:p>
            </p:txBody>
          </p:sp>
          <p:sp>
            <p:nvSpPr>
              <p:cNvPr id="12335" name="Text Box 64"/>
              <p:cNvSpPr txBox="1">
                <a:spLocks noChangeArrowheads="1"/>
              </p:cNvSpPr>
              <p:nvPr/>
            </p:nvSpPr>
            <p:spPr bwMode="auto">
              <a:xfrm>
                <a:off x="1248" y="1178"/>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40</a:t>
                </a:r>
              </a:p>
            </p:txBody>
          </p:sp>
          <p:sp>
            <p:nvSpPr>
              <p:cNvPr id="12336" name="Text Box 65"/>
              <p:cNvSpPr txBox="1">
                <a:spLocks noChangeArrowheads="1"/>
              </p:cNvSpPr>
              <p:nvPr/>
            </p:nvSpPr>
            <p:spPr bwMode="auto">
              <a:xfrm>
                <a:off x="1248" y="1393"/>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35</a:t>
                </a:r>
              </a:p>
            </p:txBody>
          </p:sp>
        </p:grpSp>
        <p:sp>
          <p:nvSpPr>
            <p:cNvPr id="12296" name="Text Box 67"/>
            <p:cNvSpPr txBox="1">
              <a:spLocks noChangeArrowheads="1"/>
            </p:cNvSpPr>
            <p:nvPr/>
          </p:nvSpPr>
          <p:spPr bwMode="auto">
            <a:xfrm>
              <a:off x="432" y="3072"/>
              <a:ext cx="146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0000FF"/>
                  </a:solidFill>
                  <a:latin typeface="宋体" panose="02010600030101010101" pitchFamily="2" charset="-122"/>
                </a:rPr>
                <a:t>解</a:t>
              </a:r>
              <a:r>
                <a:rPr lang="en-US" altLang="zh-CN" sz="2400" b="1">
                  <a:solidFill>
                    <a:srgbClr val="0000FF"/>
                  </a:solidFill>
                  <a:latin typeface="宋体" panose="02010600030101010101" pitchFamily="2" charset="-122"/>
                  <a:sym typeface="Wingdings" panose="05000000000000000000" pitchFamily="2" charset="2"/>
                </a:rPr>
                <a:t>:(1)</a:t>
              </a:r>
              <a:r>
                <a:rPr lang="zh-CN" altLang="en-US" sz="2400" b="1">
                  <a:solidFill>
                    <a:srgbClr val="0000FF"/>
                  </a:solidFill>
                  <a:latin typeface="宋体" panose="02010600030101010101" pitchFamily="2" charset="-122"/>
                  <a:sym typeface="Wingdings" panose="05000000000000000000" pitchFamily="2" charset="2"/>
                </a:rPr>
                <a:t>如图所示</a:t>
              </a:r>
            </a:p>
          </p:txBody>
        </p:sp>
      </p:grpSp>
      <p:grpSp>
        <p:nvGrpSpPr>
          <p:cNvPr id="8" name="Group 73"/>
          <p:cNvGrpSpPr/>
          <p:nvPr/>
        </p:nvGrpSpPr>
        <p:grpSpPr bwMode="auto">
          <a:xfrm>
            <a:off x="1219200" y="1828800"/>
            <a:ext cx="5029200" cy="3962400"/>
            <a:chOff x="720" y="1152"/>
            <a:chExt cx="3168" cy="2496"/>
          </a:xfrm>
        </p:grpSpPr>
        <p:sp>
          <p:nvSpPr>
            <p:cNvPr id="12293" name="Line 56"/>
            <p:cNvSpPr>
              <a:spLocks noChangeShapeType="1"/>
            </p:cNvSpPr>
            <p:nvPr/>
          </p:nvSpPr>
          <p:spPr bwMode="auto">
            <a:xfrm flipV="1">
              <a:off x="1824" y="1152"/>
              <a:ext cx="2064" cy="1487"/>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294" name="Rectangle 70"/>
            <p:cNvSpPr>
              <a:spLocks noChangeArrowheads="1"/>
            </p:cNvSpPr>
            <p:nvPr/>
          </p:nvSpPr>
          <p:spPr bwMode="auto">
            <a:xfrm>
              <a:off x="720" y="3360"/>
              <a:ext cx="117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0000FF"/>
                  </a:solidFill>
                  <a:latin typeface="宋体" panose="02010600030101010101" pitchFamily="2" charset="-122"/>
                  <a:sym typeface="Wingdings" panose="05000000000000000000" pitchFamily="2" charset="2"/>
                </a:rPr>
                <a:t>(2)</a:t>
              </a:r>
              <a:r>
                <a:rPr lang="zh-CN" altLang="en-US" sz="2400" b="1">
                  <a:solidFill>
                    <a:srgbClr val="0000FF"/>
                  </a:solidFill>
                  <a:latin typeface="宋体" panose="02010600030101010101" pitchFamily="2" charset="-122"/>
                  <a:sym typeface="Wingdings" panose="05000000000000000000" pitchFamily="2" charset="2"/>
                </a:rPr>
                <a:t>如图所示</a:t>
              </a:r>
            </a:p>
          </p:txBody>
        </p:sp>
      </p:grpSp>
      <p:sp>
        <p:nvSpPr>
          <p:cNvPr id="13383" name="Rectangle 71"/>
          <p:cNvSpPr>
            <a:spLocks noChangeArrowheads="1"/>
          </p:cNvSpPr>
          <p:nvPr/>
        </p:nvSpPr>
        <p:spPr bwMode="auto">
          <a:xfrm>
            <a:off x="914400" y="5695950"/>
            <a:ext cx="63150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0000FF"/>
                </a:solidFill>
                <a:latin typeface="宋体" panose="02010600030101010101" pitchFamily="2" charset="-122"/>
                <a:sym typeface="Wingdings" panose="05000000000000000000" pitchFamily="2" charset="2"/>
              </a:rPr>
              <a:t> </a:t>
            </a:r>
            <a:r>
              <a:rPr lang="zh-CN" altLang="en-US" sz="2400" b="1">
                <a:solidFill>
                  <a:srgbClr val="0000FF"/>
                </a:solidFill>
                <a:latin typeface="宋体" panose="02010600030101010101" pitchFamily="2" charset="-122"/>
                <a:sym typeface="Wingdings" panose="05000000000000000000" pitchFamily="2" charset="2"/>
              </a:rPr>
              <a:t>（</a:t>
            </a:r>
            <a:r>
              <a:rPr lang="en-US" altLang="zh-CN" sz="2400" b="1">
                <a:solidFill>
                  <a:srgbClr val="0000FF"/>
                </a:solidFill>
                <a:latin typeface="宋体" panose="02010600030101010101" pitchFamily="2" charset="-122"/>
                <a:sym typeface="Wingdings" panose="05000000000000000000" pitchFamily="2" charset="2"/>
              </a:rPr>
              <a:t>3</a:t>
            </a:r>
            <a:r>
              <a:rPr lang="zh-CN" altLang="en-US" sz="2400" b="1">
                <a:solidFill>
                  <a:srgbClr val="0000FF"/>
                </a:solidFill>
                <a:latin typeface="宋体" panose="02010600030101010101" pitchFamily="2" charset="-122"/>
                <a:sym typeface="Wingdings" panose="05000000000000000000" pitchFamily="2" charset="2"/>
              </a:rPr>
              <a:t>）由直线估计</a:t>
            </a:r>
            <a:r>
              <a:rPr lang="zh-CN" altLang="en-US" sz="2400" b="1">
                <a:solidFill>
                  <a:srgbClr val="0000FF"/>
                </a:solidFill>
                <a:latin typeface="宋体" panose="02010600030101010101" pitchFamily="2" charset="-122"/>
              </a:rPr>
              <a:t>树龄为</a:t>
            </a:r>
            <a:r>
              <a:rPr lang="en-US" altLang="zh-CN" sz="2400" b="1">
                <a:solidFill>
                  <a:srgbClr val="0000FF"/>
                </a:solidFill>
                <a:latin typeface="宋体" panose="02010600030101010101" pitchFamily="2" charset="-122"/>
              </a:rPr>
              <a:t>40</a:t>
            </a:r>
            <a:r>
              <a:rPr lang="zh-CN" altLang="en-US" sz="2400" b="1">
                <a:solidFill>
                  <a:srgbClr val="0000FF"/>
                </a:solidFill>
                <a:latin typeface="宋体" panose="02010600030101010101" pitchFamily="2" charset="-122"/>
              </a:rPr>
              <a:t>年的这种乔木胸径</a:t>
            </a:r>
          </a:p>
          <a:p>
            <a:r>
              <a:rPr lang="zh-CN" altLang="en-US" sz="2400" b="1">
                <a:solidFill>
                  <a:srgbClr val="0000FF"/>
                </a:solidFill>
                <a:latin typeface="宋体" panose="02010600030101010101" pitchFamily="2" charset="-122"/>
              </a:rPr>
              <a:t>      大约是</a:t>
            </a:r>
            <a:r>
              <a:rPr lang="en-US" altLang="zh-CN" sz="2400" b="1">
                <a:solidFill>
                  <a:srgbClr val="0000FF"/>
                </a:solidFill>
                <a:latin typeface="宋体" panose="02010600030101010101" pitchFamily="2" charset="-122"/>
              </a:rPr>
              <a:t>38 cm.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13383"/>
                                        </p:tgtEl>
                                        <p:attrNameLst>
                                          <p:attrName>style.visibility</p:attrName>
                                        </p:attrNameLst>
                                      </p:cBhvr>
                                      <p:to>
                                        <p:strVal val="visible"/>
                                      </p:to>
                                    </p:set>
                                    <p:animEffect transition="in" filter="diamond(in)">
                                      <p:cBhvr>
                                        <p:cTn id="19" dur="2000"/>
                                        <p:tgtEl>
                                          <p:spTgt spid="133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8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图片3"/>
          <p:cNvPicPr>
            <a:picLocks noChangeAspect="1" noChangeArrowheads="1"/>
          </p:cNvPicPr>
          <p:nvPr/>
        </p:nvPicPr>
        <p:blipFill>
          <a:blip r:embed="rId3" cstate="email"/>
          <a:srcRect/>
          <a:stretch>
            <a:fillRect/>
          </a:stretch>
        </p:blipFill>
        <p:spPr bwMode="auto">
          <a:xfrm>
            <a:off x="304800" y="838200"/>
            <a:ext cx="320040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6"/>
          <p:cNvSpPr>
            <a:spLocks noChangeArrowheads="1"/>
          </p:cNvSpPr>
          <p:nvPr/>
        </p:nvSpPr>
        <p:spPr bwMode="auto">
          <a:xfrm>
            <a:off x="381000" y="2133600"/>
            <a:ext cx="8382000"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dirty="0">
                <a:solidFill>
                  <a:srgbClr val="0000FF"/>
                </a:solidFill>
                <a:latin typeface="宋体" panose="02010600030101010101" pitchFamily="2" charset="-122"/>
              </a:rPr>
              <a:t>    </a:t>
            </a:r>
            <a:r>
              <a:rPr lang="zh-CN" altLang="en-US" sz="2400" b="1" dirty="0">
                <a:solidFill>
                  <a:srgbClr val="0000FF"/>
                </a:solidFill>
                <a:latin typeface="宋体" panose="02010600030101010101" pitchFamily="2" charset="-122"/>
              </a:rPr>
              <a:t>相互联系的随机现象中变量之间的相关关系虽然有的不能够完全确定，但有的一个随机产生的数据确定后可以借助一次函数直线去估计另一个变量的近似值</a:t>
            </a:r>
            <a:r>
              <a:rPr lang="en-US" altLang="zh-CN" sz="2400" b="1" dirty="0">
                <a:solidFill>
                  <a:srgbClr val="0000FF"/>
                </a:solidFill>
                <a:latin typeface="宋体" panose="02010600030101010101" pitchFamily="2" charset="-122"/>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381000" y="1981200"/>
            <a:ext cx="83058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a:solidFill>
                  <a:srgbClr val="0000FF"/>
                </a:solidFill>
                <a:latin typeface="宋体" panose="02010600030101010101" pitchFamily="2" charset="-122"/>
              </a:rPr>
              <a:t>       </a:t>
            </a:r>
          </a:p>
          <a:p>
            <a:pPr eaLnBrk="1" hangingPunct="1">
              <a:lnSpc>
                <a:spcPct val="150000"/>
              </a:lnSpc>
            </a:pPr>
            <a:r>
              <a:rPr lang="en-US" altLang="zh-CN" sz="2400" b="1" dirty="0">
                <a:solidFill>
                  <a:srgbClr val="0000FF"/>
                </a:solidFill>
                <a:latin typeface="宋体" panose="02010600030101010101" pitchFamily="2" charset="-122"/>
              </a:rPr>
              <a:t>    </a:t>
            </a:r>
            <a:r>
              <a:rPr lang="zh-CN" altLang="en-US" sz="2800" b="1" dirty="0">
                <a:solidFill>
                  <a:srgbClr val="0000FF"/>
                </a:solidFill>
                <a:latin typeface="宋体" panose="02010600030101010101" pitchFamily="2" charset="-122"/>
              </a:rPr>
              <a:t>利用坐标系研究某些随机现象的变化趋势以及随机现象之间的相关关系</a:t>
            </a:r>
            <a:r>
              <a:rPr lang="en-US" altLang="zh-CN" sz="2800" b="1" dirty="0">
                <a:solidFill>
                  <a:srgbClr val="0000FF"/>
                </a:solidFill>
                <a:latin typeface="宋体" panose="02010600030101010101" pitchFamily="2" charset="-122"/>
              </a:rPr>
              <a:t>.</a:t>
            </a:r>
          </a:p>
        </p:txBody>
      </p:sp>
      <p:pic>
        <p:nvPicPr>
          <p:cNvPr id="3075" name="Picture 4" descr="童趣"/>
          <p:cNvPicPr>
            <a:picLocks noChangeAspect="1" noChangeArrowheads="1"/>
          </p:cNvPicPr>
          <p:nvPr/>
        </p:nvPicPr>
        <p:blipFill>
          <a:blip r:embed="rId3"/>
          <a:srcRect/>
          <a:stretch>
            <a:fillRect/>
          </a:stretch>
        </p:blipFill>
        <p:spPr bwMode="auto">
          <a:xfrm>
            <a:off x="228600" y="685800"/>
            <a:ext cx="3887788"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381000" y="1828800"/>
            <a:ext cx="83820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a:t>        </a:t>
            </a:r>
            <a:r>
              <a:rPr lang="zh-CN" altLang="en-US" sz="2400" b="1" dirty="0"/>
              <a:t>客观世界中，相互联系的随机现象中变量之间的相关关系有的能够确定，如一次函数，二次函数等</a:t>
            </a:r>
            <a:r>
              <a:rPr lang="en-US" altLang="zh-CN" sz="2400" b="1" dirty="0">
                <a:latin typeface="宋体" panose="02010600030101010101" pitchFamily="2" charset="-122"/>
              </a:rPr>
              <a:t>.</a:t>
            </a:r>
            <a:r>
              <a:rPr lang="zh-CN" altLang="en-US" sz="2400" b="1" dirty="0"/>
              <a:t>有的一个随机产生的数据确定后，另一个与它相关的值却不能够完全确定</a:t>
            </a:r>
            <a:r>
              <a:rPr lang="en-US" altLang="zh-CN" sz="2400" b="1" dirty="0">
                <a:latin typeface="宋体" panose="02010600030101010101" pitchFamily="2" charset="-122"/>
              </a:rPr>
              <a:t>.</a:t>
            </a:r>
            <a:r>
              <a:rPr lang="zh-CN" altLang="en-US" sz="2400" b="1" dirty="0"/>
              <a:t>如粮食产量与农作物的施肥量之间的关系，在一定范围内，施肥量多，农作物的产量就高，但不能由施肥量完全确定农作物的产量</a:t>
            </a:r>
            <a:r>
              <a:rPr lang="en-US" altLang="zh-CN" sz="2400" b="1" dirty="0">
                <a:latin typeface="宋体" panose="02010600030101010101" pitchFamily="2" charset="-122"/>
              </a:rPr>
              <a:t>.</a:t>
            </a:r>
          </a:p>
        </p:txBody>
      </p:sp>
      <p:pic>
        <p:nvPicPr>
          <p:cNvPr id="4099" name="Picture 6" descr="图片2"/>
          <p:cNvPicPr>
            <a:picLocks noChangeAspect="1" noChangeArrowheads="1"/>
          </p:cNvPicPr>
          <p:nvPr/>
        </p:nvPicPr>
        <p:blipFill>
          <a:blip r:embed="rId3" cstate="email"/>
          <a:srcRect/>
          <a:stretch>
            <a:fillRect/>
          </a:stretch>
        </p:blipFill>
        <p:spPr bwMode="auto">
          <a:xfrm>
            <a:off x="304800" y="762000"/>
            <a:ext cx="34448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7" descr="727e5403-962e-41d7-a3a4-89d88a7b8462"/>
          <p:cNvPicPr>
            <a:picLocks noChangeAspect="1" noChangeArrowheads="1"/>
          </p:cNvPicPr>
          <p:nvPr/>
        </p:nvPicPr>
        <p:blipFill>
          <a:blip r:embed="rId4" cstate="email"/>
          <a:srcRect/>
          <a:stretch>
            <a:fillRect/>
          </a:stretch>
        </p:blipFill>
        <p:spPr bwMode="auto">
          <a:xfrm>
            <a:off x="685800" y="4114800"/>
            <a:ext cx="3657600" cy="216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8" descr="x1_1_1372053275_1014_848_122378"/>
          <p:cNvPicPr>
            <a:picLocks noChangeAspect="1" noChangeArrowheads="1"/>
          </p:cNvPicPr>
          <p:nvPr/>
        </p:nvPicPr>
        <p:blipFill>
          <a:blip r:embed="rId5" cstate="email"/>
          <a:srcRect/>
          <a:stretch>
            <a:fillRect/>
          </a:stretch>
        </p:blipFill>
        <p:spPr bwMode="auto">
          <a:xfrm>
            <a:off x="4648200" y="4191000"/>
            <a:ext cx="3048000" cy="216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381000" y="1447800"/>
            <a:ext cx="8534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a:latin typeface="宋体" panose="02010600030101010101" pitchFamily="2" charset="-122"/>
              </a:rPr>
              <a:t>    </a:t>
            </a:r>
            <a:r>
              <a:rPr lang="zh-CN" altLang="en-US" sz="2400" b="1" dirty="0">
                <a:latin typeface="宋体" panose="02010600030101010101" pitchFamily="2" charset="-122"/>
              </a:rPr>
              <a:t>为研究请少年身高和体重的关系，九年级一班数学兴趣小组随机抽取了本班</a:t>
            </a:r>
            <a:r>
              <a:rPr lang="en-US" altLang="zh-CN" sz="2400" b="1" dirty="0">
                <a:latin typeface="宋体" panose="02010600030101010101" pitchFamily="2" charset="-122"/>
              </a:rPr>
              <a:t>13</a:t>
            </a:r>
            <a:r>
              <a:rPr lang="zh-CN" altLang="en-US" sz="2400" b="1" dirty="0">
                <a:latin typeface="宋体" panose="02010600030101010101" pitchFamily="2" charset="-122"/>
              </a:rPr>
              <a:t>名男生，测量出他们的身高（单位：</a:t>
            </a:r>
            <a:r>
              <a:rPr lang="en-US" altLang="zh-CN" sz="2400" b="1" dirty="0">
                <a:latin typeface="宋体" panose="02010600030101010101" pitchFamily="2" charset="-122"/>
              </a:rPr>
              <a:t>cm)</a:t>
            </a:r>
          </a:p>
          <a:p>
            <a:pPr eaLnBrk="1" hangingPunct="1"/>
            <a:r>
              <a:rPr lang="zh-CN" altLang="en-US" sz="2400" b="1" dirty="0">
                <a:latin typeface="宋体" panose="02010600030101010101" pitchFamily="2" charset="-122"/>
              </a:rPr>
              <a:t>和体重</a:t>
            </a:r>
            <a:r>
              <a:rPr lang="en-US" altLang="zh-CN" sz="2400" b="1" dirty="0">
                <a:latin typeface="宋体" panose="02010600030101010101" pitchFamily="2" charset="-122"/>
              </a:rPr>
              <a:t>(</a:t>
            </a:r>
            <a:r>
              <a:rPr lang="zh-CN" altLang="en-US" sz="2400" b="1" dirty="0">
                <a:latin typeface="宋体" panose="02010600030101010101" pitchFamily="2" charset="-122"/>
              </a:rPr>
              <a:t>单位：</a:t>
            </a:r>
            <a:r>
              <a:rPr lang="en-US" altLang="zh-CN" sz="2400" b="1" dirty="0">
                <a:latin typeface="宋体" panose="02010600030101010101" pitchFamily="2" charset="-122"/>
              </a:rPr>
              <a:t>kg)</a:t>
            </a:r>
            <a:r>
              <a:rPr lang="zh-CN" altLang="en-US" sz="2400" b="1" dirty="0">
                <a:latin typeface="宋体" panose="02010600030101010101" pitchFamily="2" charset="-122"/>
              </a:rPr>
              <a:t>，得到下表中的两组数据：</a:t>
            </a:r>
          </a:p>
        </p:txBody>
      </p:sp>
      <p:graphicFrame>
        <p:nvGraphicFramePr>
          <p:cNvPr id="11344" name="Group 80"/>
          <p:cNvGraphicFramePr>
            <a:graphicFrameLocks noGrp="1"/>
          </p:cNvGraphicFramePr>
          <p:nvPr/>
        </p:nvGraphicFramePr>
        <p:xfrm>
          <a:off x="381000" y="2971800"/>
          <a:ext cx="8458200" cy="1695450"/>
        </p:xfrm>
        <a:graphic>
          <a:graphicData uri="http://schemas.openxmlformats.org/drawingml/2006/table">
            <a:tbl>
              <a:tblPr/>
              <a:tblGrid>
                <a:gridCol w="668338">
                  <a:extLst>
                    <a:ext uri="{9D8B030D-6E8A-4147-A177-3AD203B41FA5}">
                      <a16:colId xmlns:a16="http://schemas.microsoft.com/office/drawing/2014/main" val="20000"/>
                    </a:ext>
                  </a:extLst>
                </a:gridCol>
                <a:gridCol w="550862">
                  <a:extLst>
                    <a:ext uri="{9D8B030D-6E8A-4147-A177-3AD203B41FA5}">
                      <a16:colId xmlns:a16="http://schemas.microsoft.com/office/drawing/2014/main" val="20001"/>
                    </a:ext>
                  </a:extLst>
                </a:gridCol>
                <a:gridCol w="593725">
                  <a:extLst>
                    <a:ext uri="{9D8B030D-6E8A-4147-A177-3AD203B41FA5}">
                      <a16:colId xmlns:a16="http://schemas.microsoft.com/office/drawing/2014/main" val="20002"/>
                    </a:ext>
                  </a:extLst>
                </a:gridCol>
                <a:gridCol w="603250">
                  <a:extLst>
                    <a:ext uri="{9D8B030D-6E8A-4147-A177-3AD203B41FA5}">
                      <a16:colId xmlns:a16="http://schemas.microsoft.com/office/drawing/2014/main" val="20003"/>
                    </a:ext>
                  </a:extLst>
                </a:gridCol>
                <a:gridCol w="603250">
                  <a:extLst>
                    <a:ext uri="{9D8B030D-6E8A-4147-A177-3AD203B41FA5}">
                      <a16:colId xmlns:a16="http://schemas.microsoft.com/office/drawing/2014/main" val="20004"/>
                    </a:ext>
                  </a:extLst>
                </a:gridCol>
                <a:gridCol w="606425">
                  <a:extLst>
                    <a:ext uri="{9D8B030D-6E8A-4147-A177-3AD203B41FA5}">
                      <a16:colId xmlns:a16="http://schemas.microsoft.com/office/drawing/2014/main" val="20005"/>
                    </a:ext>
                  </a:extLst>
                </a:gridCol>
                <a:gridCol w="603250">
                  <a:extLst>
                    <a:ext uri="{9D8B030D-6E8A-4147-A177-3AD203B41FA5}">
                      <a16:colId xmlns:a16="http://schemas.microsoft.com/office/drawing/2014/main" val="20006"/>
                    </a:ext>
                  </a:extLst>
                </a:gridCol>
                <a:gridCol w="603250">
                  <a:extLst>
                    <a:ext uri="{9D8B030D-6E8A-4147-A177-3AD203B41FA5}">
                      <a16:colId xmlns:a16="http://schemas.microsoft.com/office/drawing/2014/main" val="20007"/>
                    </a:ext>
                  </a:extLst>
                </a:gridCol>
                <a:gridCol w="606425">
                  <a:extLst>
                    <a:ext uri="{9D8B030D-6E8A-4147-A177-3AD203B41FA5}">
                      <a16:colId xmlns:a16="http://schemas.microsoft.com/office/drawing/2014/main" val="20008"/>
                    </a:ext>
                  </a:extLst>
                </a:gridCol>
                <a:gridCol w="603250">
                  <a:extLst>
                    <a:ext uri="{9D8B030D-6E8A-4147-A177-3AD203B41FA5}">
                      <a16:colId xmlns:a16="http://schemas.microsoft.com/office/drawing/2014/main" val="20009"/>
                    </a:ext>
                  </a:extLst>
                </a:gridCol>
                <a:gridCol w="603250">
                  <a:extLst>
                    <a:ext uri="{9D8B030D-6E8A-4147-A177-3AD203B41FA5}">
                      <a16:colId xmlns:a16="http://schemas.microsoft.com/office/drawing/2014/main" val="20010"/>
                    </a:ext>
                  </a:extLst>
                </a:gridCol>
                <a:gridCol w="603250">
                  <a:extLst>
                    <a:ext uri="{9D8B030D-6E8A-4147-A177-3AD203B41FA5}">
                      <a16:colId xmlns:a16="http://schemas.microsoft.com/office/drawing/2014/main" val="20011"/>
                    </a:ext>
                  </a:extLst>
                </a:gridCol>
                <a:gridCol w="606425">
                  <a:extLst>
                    <a:ext uri="{9D8B030D-6E8A-4147-A177-3AD203B41FA5}">
                      <a16:colId xmlns:a16="http://schemas.microsoft.com/office/drawing/2014/main" val="20012"/>
                    </a:ext>
                  </a:extLst>
                </a:gridCol>
                <a:gridCol w="603250">
                  <a:extLst>
                    <a:ext uri="{9D8B030D-6E8A-4147-A177-3AD203B41FA5}">
                      <a16:colId xmlns:a16="http://schemas.microsoft.com/office/drawing/2014/main" val="20013"/>
                    </a:ext>
                  </a:extLst>
                </a:gridCol>
              </a:tblGrid>
              <a:tr h="83820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身高</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153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147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153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145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174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165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159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172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162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170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5725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体重</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71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5170" name="Rectangle 68"/>
          <p:cNvSpPr>
            <a:spLocks noChangeArrowheads="1"/>
          </p:cNvSpPr>
          <p:nvPr/>
        </p:nvSpPr>
        <p:spPr bwMode="auto">
          <a:xfrm>
            <a:off x="5334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b="1">
                <a:latin typeface="宋体" panose="02010600030101010101" pitchFamily="2" charset="-122"/>
              </a:rPr>
              <a:t>怎样将表中的两组数据直观的表示出来？</a:t>
            </a:r>
          </a:p>
          <a:p>
            <a:r>
              <a:rPr lang="zh-CN" altLang="en-US" sz="2400" b="1"/>
              <a:t>身高和体重</a:t>
            </a:r>
            <a:r>
              <a:rPr lang="zh-CN" altLang="en-US" sz="2400" b="1">
                <a:latin typeface="宋体" panose="02010600030101010101" pitchFamily="2" charset="-122"/>
              </a:rPr>
              <a:t>有什么联系吗？</a:t>
            </a:r>
          </a:p>
        </p:txBody>
      </p:sp>
      <p:grpSp>
        <p:nvGrpSpPr>
          <p:cNvPr id="5171" name="Group 75"/>
          <p:cNvGrpSpPr/>
          <p:nvPr/>
        </p:nvGrpSpPr>
        <p:grpSpPr bwMode="auto">
          <a:xfrm>
            <a:off x="377825" y="709613"/>
            <a:ext cx="3097213" cy="955675"/>
            <a:chOff x="238" y="447"/>
            <a:chExt cx="1951" cy="602"/>
          </a:xfrm>
        </p:grpSpPr>
        <p:pic>
          <p:nvPicPr>
            <p:cNvPr id="5172" name="Picture 4" descr="知识拓展"/>
            <p:cNvPicPr>
              <a:picLocks noChangeAspect="1" noChangeArrowheads="1"/>
            </p:cNvPicPr>
            <p:nvPr/>
          </p:nvPicPr>
          <p:blipFill>
            <a:blip r:embed="rId3" cstate="email"/>
            <a:srcRect/>
            <a:stretch>
              <a:fillRect/>
            </a:stretch>
          </p:blipFill>
          <p:spPr bwMode="auto">
            <a:xfrm>
              <a:off x="238" y="447"/>
              <a:ext cx="1951" cy="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73" name="Picture 5" descr="9518-120243"/>
            <p:cNvPicPr>
              <a:picLocks noChangeAspect="1" noChangeArrowheads="1" noCrop="1"/>
            </p:cNvPicPr>
            <p:nvPr/>
          </p:nvPicPr>
          <p:blipFill>
            <a:blip r:embed="rId4" cstate="email"/>
            <a:srcRect/>
            <a:stretch>
              <a:fillRect/>
            </a:stretch>
          </p:blipFill>
          <p:spPr bwMode="auto">
            <a:xfrm>
              <a:off x="1655" y="482"/>
              <a:ext cx="362" cy="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74" name="Freeform 6"/>
            <p:cNvSpPr/>
            <p:nvPr/>
          </p:nvSpPr>
          <p:spPr bwMode="auto">
            <a:xfrm>
              <a:off x="1701" y="762"/>
              <a:ext cx="226" cy="83"/>
            </a:xfrm>
            <a:custGeom>
              <a:avLst/>
              <a:gdLst>
                <a:gd name="T0" fmla="*/ 0 w 217"/>
                <a:gd name="T1" fmla="*/ 35282307 h 83"/>
                <a:gd name="T2" fmla="*/ 59784811 w 217"/>
                <a:gd name="T3" fmla="*/ 88206528 h 83"/>
                <a:gd name="T4" fmla="*/ 281844358 w 217"/>
                <a:gd name="T5" fmla="*/ 209174515 h 83"/>
                <a:gd name="T6" fmla="*/ 367251255 w 217"/>
                <a:gd name="T7" fmla="*/ 201613174 h 83"/>
                <a:gd name="T8" fmla="*/ 418495393 w 217"/>
                <a:gd name="T9" fmla="*/ 186492155 h 83"/>
                <a:gd name="T10" fmla="*/ 520983669 w 217"/>
                <a:gd name="T11" fmla="*/ 110887287 h 83"/>
                <a:gd name="T12" fmla="*/ 555148027 w 217"/>
                <a:gd name="T13" fmla="*/ 50403293 h 83"/>
                <a:gd name="T14" fmla="*/ 617778996 w 217"/>
                <a:gd name="T15" fmla="*/ 0 h 83"/>
                <a:gd name="T16" fmla="*/ 0 60000 65536"/>
                <a:gd name="T17" fmla="*/ 0 60000 65536"/>
                <a:gd name="T18" fmla="*/ 0 60000 65536"/>
                <a:gd name="T19" fmla="*/ 0 60000 65536"/>
                <a:gd name="T20" fmla="*/ 0 60000 65536"/>
                <a:gd name="T21" fmla="*/ 0 60000 65536"/>
                <a:gd name="T22" fmla="*/ 0 60000 65536"/>
                <a:gd name="T23" fmla="*/ 0 60000 65536"/>
                <a:gd name="T24" fmla="*/ 0 w 217"/>
                <a:gd name="T25" fmla="*/ 0 h 83"/>
                <a:gd name="T26" fmla="*/ 217 w 217"/>
                <a:gd name="T27" fmla="*/ 83 h 8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7" h="83">
                  <a:moveTo>
                    <a:pt x="0" y="14"/>
                  </a:moveTo>
                  <a:cubicBezTo>
                    <a:pt x="12" y="18"/>
                    <a:pt x="12" y="26"/>
                    <a:pt x="21" y="35"/>
                  </a:cubicBezTo>
                  <a:cubicBezTo>
                    <a:pt x="35" y="76"/>
                    <a:pt x="60" y="75"/>
                    <a:pt x="99" y="83"/>
                  </a:cubicBezTo>
                  <a:cubicBezTo>
                    <a:pt x="109" y="82"/>
                    <a:pt x="119" y="82"/>
                    <a:pt x="129" y="80"/>
                  </a:cubicBezTo>
                  <a:cubicBezTo>
                    <a:pt x="135" y="79"/>
                    <a:pt x="147" y="74"/>
                    <a:pt x="147" y="74"/>
                  </a:cubicBezTo>
                  <a:cubicBezTo>
                    <a:pt x="158" y="63"/>
                    <a:pt x="170" y="53"/>
                    <a:pt x="183" y="44"/>
                  </a:cubicBezTo>
                  <a:cubicBezTo>
                    <a:pt x="186" y="35"/>
                    <a:pt x="191" y="28"/>
                    <a:pt x="195" y="20"/>
                  </a:cubicBezTo>
                  <a:lnTo>
                    <a:pt x="217" y="0"/>
                  </a:lnTo>
                </a:path>
              </a:pathLst>
            </a:custGeom>
            <a:noFill/>
            <a:ln w="28575">
              <a:solidFill>
                <a:srgbClr val="FF0000"/>
              </a:solidFill>
              <a:round/>
            </a:ln>
            <a:extLst>
              <a:ext uri="{909E8E84-426E-40DD-AFC4-6F175D3DCCD1}">
                <a14:hiddenFill xmlns:a14="http://schemas.microsoft.com/office/drawing/2010/main">
                  <a:solidFill>
                    <a:srgbClr val="FFFFFF"/>
                  </a:solidFill>
                </a14:hiddenFill>
              </a:ext>
            </a:extLst>
          </p:spPr>
          <p:txBody>
            <a:bodyPr>
              <a:spAutoFit/>
            </a:bodyPr>
            <a:lstStyle/>
            <a:p>
              <a:endParaRPr lang="zh-CN" altLang="zh-CN"/>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84" name="Text Box 68"/>
          <p:cNvSpPr txBox="1">
            <a:spLocks noChangeArrowheads="1"/>
          </p:cNvSpPr>
          <p:nvPr/>
        </p:nvSpPr>
        <p:spPr bwMode="auto">
          <a:xfrm>
            <a:off x="457200" y="4648200"/>
            <a:ext cx="8305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a:solidFill>
                  <a:srgbClr val="0000FF"/>
                </a:solidFill>
              </a:rPr>
              <a:t>       </a:t>
            </a:r>
            <a:r>
              <a:rPr lang="zh-CN" altLang="en-US" sz="2400" b="1" dirty="0">
                <a:solidFill>
                  <a:srgbClr val="0000FF"/>
                </a:solidFill>
              </a:rPr>
              <a:t>直线</a:t>
            </a:r>
            <a:r>
              <a:rPr lang="en-US" altLang="zh-CN" sz="2400" b="1" dirty="0">
                <a:solidFill>
                  <a:srgbClr val="FF0000"/>
                </a:solidFill>
                <a:latin typeface="EU-BX" pitchFamily="65" charset="-122"/>
                <a:ea typeface="EU-BX" pitchFamily="65" charset="-122"/>
              </a:rPr>
              <a:t>b</a:t>
            </a:r>
            <a:r>
              <a:rPr lang="zh-CN" altLang="en-US" sz="2400" b="1" dirty="0">
                <a:solidFill>
                  <a:srgbClr val="0000FF"/>
                </a:solidFill>
              </a:rPr>
              <a:t>比直线</a:t>
            </a:r>
            <a:r>
              <a:rPr lang="en-US" altLang="zh-CN" sz="2400" b="1" dirty="0">
                <a:solidFill>
                  <a:srgbClr val="0000FF"/>
                </a:solidFill>
                <a:latin typeface="EU-BX" pitchFamily="65" charset="-122"/>
                <a:ea typeface="EU-BX" pitchFamily="65" charset="-122"/>
              </a:rPr>
              <a:t>a</a:t>
            </a:r>
            <a:r>
              <a:rPr lang="zh-CN" altLang="en-US" sz="2400" b="1" dirty="0">
                <a:solidFill>
                  <a:srgbClr val="0000FF"/>
                </a:solidFill>
              </a:rPr>
              <a:t>能够更近似地代表列表中各点的分布，所以直线</a:t>
            </a:r>
            <a:r>
              <a:rPr lang="en-US" altLang="zh-CN" sz="2400" b="1" dirty="0">
                <a:solidFill>
                  <a:srgbClr val="FF0000"/>
                </a:solidFill>
                <a:latin typeface="EU-BX" pitchFamily="65" charset="-122"/>
                <a:ea typeface="EU-BX" pitchFamily="65" charset="-122"/>
              </a:rPr>
              <a:t>b</a:t>
            </a:r>
            <a:r>
              <a:rPr lang="zh-CN" altLang="en-US" sz="2400" b="1" dirty="0">
                <a:solidFill>
                  <a:srgbClr val="0000FF"/>
                </a:solidFill>
              </a:rPr>
              <a:t>比直线</a:t>
            </a:r>
            <a:r>
              <a:rPr lang="en-US" altLang="zh-CN" sz="2400" b="1" dirty="0">
                <a:solidFill>
                  <a:srgbClr val="0000FF"/>
                </a:solidFill>
                <a:latin typeface="EU-BX" pitchFamily="65" charset="-122"/>
                <a:ea typeface="EU-BX" pitchFamily="65" charset="-122"/>
              </a:rPr>
              <a:t>a</a:t>
            </a:r>
            <a:r>
              <a:rPr lang="zh-CN" altLang="en-US" sz="2400" b="1" dirty="0">
                <a:solidFill>
                  <a:srgbClr val="0000FF"/>
                </a:solidFill>
              </a:rPr>
              <a:t>能更好地反映样本中男生的体重与身高的相关关系，即体重随着身高的增加呈现一种线性的增长趋势</a:t>
            </a:r>
            <a:r>
              <a:rPr lang="en-US" altLang="zh-CN" sz="2400" b="1" dirty="0">
                <a:solidFill>
                  <a:srgbClr val="0000FF"/>
                </a:solidFill>
              </a:rPr>
              <a:t>.</a:t>
            </a:r>
          </a:p>
        </p:txBody>
      </p:sp>
      <p:sp>
        <p:nvSpPr>
          <p:cNvPr id="9279" name="Line 63"/>
          <p:cNvSpPr>
            <a:spLocks noChangeShapeType="1"/>
          </p:cNvSpPr>
          <p:nvPr/>
        </p:nvSpPr>
        <p:spPr bwMode="auto">
          <a:xfrm flipV="1">
            <a:off x="3810000" y="1905000"/>
            <a:ext cx="2895600" cy="1828800"/>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80" name="Line 64"/>
          <p:cNvSpPr>
            <a:spLocks noChangeShapeType="1"/>
          </p:cNvSpPr>
          <p:nvPr/>
        </p:nvSpPr>
        <p:spPr bwMode="auto">
          <a:xfrm flipV="1">
            <a:off x="3733800" y="1447800"/>
            <a:ext cx="2514600" cy="2286000"/>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6149" name="Group 134"/>
          <p:cNvGrpSpPr/>
          <p:nvPr/>
        </p:nvGrpSpPr>
        <p:grpSpPr bwMode="auto">
          <a:xfrm>
            <a:off x="2514600" y="838200"/>
            <a:ext cx="5048250" cy="3689350"/>
            <a:chOff x="1584" y="528"/>
            <a:chExt cx="3180" cy="2324"/>
          </a:xfrm>
        </p:grpSpPr>
        <p:grpSp>
          <p:nvGrpSpPr>
            <p:cNvPr id="6150" name="Group 32"/>
            <p:cNvGrpSpPr/>
            <p:nvPr/>
          </p:nvGrpSpPr>
          <p:grpSpPr bwMode="auto">
            <a:xfrm>
              <a:off x="1872" y="624"/>
              <a:ext cx="2448" cy="2022"/>
              <a:chOff x="1872" y="1008"/>
              <a:chExt cx="2448" cy="2022"/>
            </a:xfrm>
          </p:grpSpPr>
          <p:grpSp>
            <p:nvGrpSpPr>
              <p:cNvPr id="6181" name="Group 13"/>
              <p:cNvGrpSpPr/>
              <p:nvPr/>
            </p:nvGrpSpPr>
            <p:grpSpPr bwMode="auto">
              <a:xfrm>
                <a:off x="1872" y="1008"/>
                <a:ext cx="2448" cy="2022"/>
                <a:chOff x="1872" y="1008"/>
                <a:chExt cx="2448" cy="2022"/>
              </a:xfrm>
            </p:grpSpPr>
            <p:grpSp>
              <p:nvGrpSpPr>
                <p:cNvPr id="6197" name="Group 12"/>
                <p:cNvGrpSpPr/>
                <p:nvPr/>
              </p:nvGrpSpPr>
              <p:grpSpPr bwMode="auto">
                <a:xfrm>
                  <a:off x="1872" y="1008"/>
                  <a:ext cx="70" cy="1968"/>
                  <a:chOff x="1776" y="960"/>
                  <a:chExt cx="70" cy="1968"/>
                </a:xfrm>
              </p:grpSpPr>
              <p:sp>
                <p:nvSpPr>
                  <p:cNvPr id="6201" name="Line 5"/>
                  <p:cNvSpPr>
                    <a:spLocks noChangeShapeType="1"/>
                  </p:cNvSpPr>
                  <p:nvPr/>
                </p:nvSpPr>
                <p:spPr bwMode="auto">
                  <a:xfrm flipV="1">
                    <a:off x="1776" y="960"/>
                    <a:ext cx="0" cy="1728"/>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202" name="Freeform 9"/>
                  <p:cNvSpPr/>
                  <p:nvPr/>
                </p:nvSpPr>
                <p:spPr bwMode="auto">
                  <a:xfrm>
                    <a:off x="1776" y="2688"/>
                    <a:ext cx="70" cy="240"/>
                  </a:xfrm>
                  <a:custGeom>
                    <a:avLst/>
                    <a:gdLst>
                      <a:gd name="T0" fmla="*/ 0 w 78"/>
                      <a:gd name="T1" fmla="*/ 3 h 342"/>
                      <a:gd name="T2" fmla="*/ 39 w 78"/>
                      <a:gd name="T3" fmla="*/ 13 h 342"/>
                      <a:gd name="T4" fmla="*/ 0 w 78"/>
                      <a:gd name="T5" fmla="*/ 73 h 342"/>
                      <a:gd name="T6" fmla="*/ 10 w 78"/>
                      <a:gd name="T7" fmla="*/ 103 h 342"/>
                      <a:gd name="T8" fmla="*/ 30 w 78"/>
                      <a:gd name="T9" fmla="*/ 132 h 342"/>
                      <a:gd name="T10" fmla="*/ 0 w 78"/>
                      <a:gd name="T11" fmla="*/ 152 h 342"/>
                      <a:gd name="T12" fmla="*/ 10 w 78"/>
                      <a:gd name="T13" fmla="*/ 182 h 342"/>
                      <a:gd name="T14" fmla="*/ 30 w 78"/>
                      <a:gd name="T15" fmla="*/ 232 h 342"/>
                      <a:gd name="T16" fmla="*/ 0 w 78"/>
                      <a:gd name="T17" fmla="*/ 242 h 342"/>
                      <a:gd name="T18" fmla="*/ 30 w 78"/>
                      <a:gd name="T19" fmla="*/ 281 h 342"/>
                      <a:gd name="T20" fmla="*/ 10 w 78"/>
                      <a:gd name="T21" fmla="*/ 311 h 342"/>
                      <a:gd name="T22" fmla="*/ 10 w 78"/>
                      <a:gd name="T23" fmla="*/ 341 h 342"/>
                      <a:gd name="T24" fmla="*/ 0 w 78"/>
                      <a:gd name="T25" fmla="*/ 341 h 34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8"/>
                      <a:gd name="T40" fmla="*/ 0 h 342"/>
                      <a:gd name="T41" fmla="*/ 78 w 78"/>
                      <a:gd name="T42" fmla="*/ 342 h 34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8" h="342">
                        <a:moveTo>
                          <a:pt x="0" y="3"/>
                        </a:moveTo>
                        <a:cubicBezTo>
                          <a:pt x="13" y="6"/>
                          <a:pt x="39" y="0"/>
                          <a:pt x="39" y="13"/>
                        </a:cubicBezTo>
                        <a:cubicBezTo>
                          <a:pt x="39" y="37"/>
                          <a:pt x="0" y="73"/>
                          <a:pt x="0" y="73"/>
                        </a:cubicBezTo>
                        <a:cubicBezTo>
                          <a:pt x="3" y="83"/>
                          <a:pt x="5" y="94"/>
                          <a:pt x="10" y="103"/>
                        </a:cubicBezTo>
                        <a:cubicBezTo>
                          <a:pt x="15" y="113"/>
                          <a:pt x="32" y="120"/>
                          <a:pt x="30" y="132"/>
                        </a:cubicBezTo>
                        <a:cubicBezTo>
                          <a:pt x="28" y="144"/>
                          <a:pt x="10" y="145"/>
                          <a:pt x="0" y="152"/>
                        </a:cubicBezTo>
                        <a:cubicBezTo>
                          <a:pt x="3" y="162"/>
                          <a:pt x="4" y="174"/>
                          <a:pt x="10" y="182"/>
                        </a:cubicBezTo>
                        <a:cubicBezTo>
                          <a:pt x="24" y="200"/>
                          <a:pt x="63" y="198"/>
                          <a:pt x="30" y="232"/>
                        </a:cubicBezTo>
                        <a:cubicBezTo>
                          <a:pt x="23" y="240"/>
                          <a:pt x="10" y="239"/>
                          <a:pt x="0" y="242"/>
                        </a:cubicBezTo>
                        <a:cubicBezTo>
                          <a:pt x="70" y="266"/>
                          <a:pt x="76" y="251"/>
                          <a:pt x="30" y="281"/>
                        </a:cubicBezTo>
                        <a:cubicBezTo>
                          <a:pt x="23" y="291"/>
                          <a:pt x="8" y="299"/>
                          <a:pt x="10" y="311"/>
                        </a:cubicBezTo>
                        <a:cubicBezTo>
                          <a:pt x="15" y="341"/>
                          <a:pt x="78" y="324"/>
                          <a:pt x="10" y="341"/>
                        </a:cubicBezTo>
                        <a:cubicBezTo>
                          <a:pt x="7" y="342"/>
                          <a:pt x="3" y="341"/>
                          <a:pt x="0" y="341"/>
                        </a:cubicBezTo>
                      </a:path>
                    </a:pathLst>
                  </a:cu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198" name="Group 11"/>
                <p:cNvGrpSpPr/>
                <p:nvPr/>
              </p:nvGrpSpPr>
              <p:grpSpPr bwMode="auto">
                <a:xfrm>
                  <a:off x="1874" y="2963"/>
                  <a:ext cx="2446" cy="67"/>
                  <a:chOff x="1874" y="2963"/>
                  <a:chExt cx="2446" cy="67"/>
                </a:xfrm>
              </p:grpSpPr>
              <p:sp>
                <p:nvSpPr>
                  <p:cNvPr id="6199" name="Line 6"/>
                  <p:cNvSpPr>
                    <a:spLocks noChangeShapeType="1"/>
                  </p:cNvSpPr>
                  <p:nvPr/>
                </p:nvSpPr>
                <p:spPr bwMode="auto">
                  <a:xfrm flipV="1">
                    <a:off x="2160" y="2976"/>
                    <a:ext cx="2160" cy="0"/>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200" name="Freeform 10"/>
                  <p:cNvSpPr/>
                  <p:nvPr/>
                </p:nvSpPr>
                <p:spPr bwMode="auto">
                  <a:xfrm rot="428018">
                    <a:off x="1874" y="2963"/>
                    <a:ext cx="304" cy="67"/>
                  </a:xfrm>
                  <a:custGeom>
                    <a:avLst/>
                    <a:gdLst>
                      <a:gd name="T0" fmla="*/ 380 w 401"/>
                      <a:gd name="T1" fmla="*/ 12 h 112"/>
                      <a:gd name="T2" fmla="*/ 320 w 401"/>
                      <a:gd name="T3" fmla="*/ 2 h 112"/>
                      <a:gd name="T4" fmla="*/ 281 w 401"/>
                      <a:gd name="T5" fmla="*/ 12 h 112"/>
                      <a:gd name="T6" fmla="*/ 271 w 401"/>
                      <a:gd name="T7" fmla="*/ 42 h 112"/>
                      <a:gd name="T8" fmla="*/ 181 w 401"/>
                      <a:gd name="T9" fmla="*/ 2 h 112"/>
                      <a:gd name="T10" fmla="*/ 162 w 401"/>
                      <a:gd name="T11" fmla="*/ 32 h 112"/>
                      <a:gd name="T12" fmla="*/ 152 w 401"/>
                      <a:gd name="T13" fmla="*/ 62 h 112"/>
                      <a:gd name="T14" fmla="*/ 132 w 401"/>
                      <a:gd name="T15" fmla="*/ 32 h 112"/>
                      <a:gd name="T16" fmla="*/ 82 w 401"/>
                      <a:gd name="T17" fmla="*/ 42 h 112"/>
                      <a:gd name="T18" fmla="*/ 62 w 401"/>
                      <a:gd name="T19" fmla="*/ 72 h 112"/>
                      <a:gd name="T20" fmla="*/ 52 w 401"/>
                      <a:gd name="T21" fmla="*/ 42 h 112"/>
                      <a:gd name="T22" fmla="*/ 23 w 401"/>
                      <a:gd name="T23" fmla="*/ 32 h 112"/>
                      <a:gd name="T24" fmla="*/ 32 w 401"/>
                      <a:gd name="T25" fmla="*/ 72 h 112"/>
                      <a:gd name="T26" fmla="*/ 3 w 401"/>
                      <a:gd name="T27" fmla="*/ 42 h 1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01"/>
                      <a:gd name="T43" fmla="*/ 0 h 112"/>
                      <a:gd name="T44" fmla="*/ 401 w 401"/>
                      <a:gd name="T45" fmla="*/ 112 h 1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01" h="112">
                        <a:moveTo>
                          <a:pt x="380" y="12"/>
                        </a:moveTo>
                        <a:cubicBezTo>
                          <a:pt x="302" y="38"/>
                          <a:pt x="401" y="14"/>
                          <a:pt x="320" y="2"/>
                        </a:cubicBezTo>
                        <a:cubicBezTo>
                          <a:pt x="307" y="0"/>
                          <a:pt x="294" y="9"/>
                          <a:pt x="281" y="12"/>
                        </a:cubicBezTo>
                        <a:cubicBezTo>
                          <a:pt x="278" y="22"/>
                          <a:pt x="280" y="37"/>
                          <a:pt x="271" y="42"/>
                        </a:cubicBezTo>
                        <a:cubicBezTo>
                          <a:pt x="265" y="45"/>
                          <a:pt x="194" y="6"/>
                          <a:pt x="181" y="2"/>
                        </a:cubicBezTo>
                        <a:cubicBezTo>
                          <a:pt x="175" y="12"/>
                          <a:pt x="167" y="21"/>
                          <a:pt x="162" y="32"/>
                        </a:cubicBezTo>
                        <a:cubicBezTo>
                          <a:pt x="157" y="41"/>
                          <a:pt x="163" y="62"/>
                          <a:pt x="152" y="62"/>
                        </a:cubicBezTo>
                        <a:cubicBezTo>
                          <a:pt x="140" y="62"/>
                          <a:pt x="139" y="42"/>
                          <a:pt x="132" y="32"/>
                        </a:cubicBezTo>
                        <a:cubicBezTo>
                          <a:pt x="79" y="112"/>
                          <a:pt x="149" y="29"/>
                          <a:pt x="82" y="42"/>
                        </a:cubicBezTo>
                        <a:cubicBezTo>
                          <a:pt x="70" y="44"/>
                          <a:pt x="69" y="62"/>
                          <a:pt x="62" y="72"/>
                        </a:cubicBezTo>
                        <a:cubicBezTo>
                          <a:pt x="59" y="62"/>
                          <a:pt x="59" y="50"/>
                          <a:pt x="52" y="42"/>
                        </a:cubicBezTo>
                        <a:cubicBezTo>
                          <a:pt x="45" y="35"/>
                          <a:pt x="29" y="23"/>
                          <a:pt x="23" y="32"/>
                        </a:cubicBezTo>
                        <a:cubicBezTo>
                          <a:pt x="15" y="43"/>
                          <a:pt x="42" y="62"/>
                          <a:pt x="32" y="72"/>
                        </a:cubicBezTo>
                        <a:cubicBezTo>
                          <a:pt x="0" y="104"/>
                          <a:pt x="3" y="49"/>
                          <a:pt x="3" y="42"/>
                        </a:cubicBezTo>
                      </a:path>
                    </a:pathLst>
                  </a:cu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sp>
            <p:nvSpPr>
              <p:cNvPr id="6182" name="Line 14"/>
              <p:cNvSpPr>
                <a:spLocks noChangeShapeType="1"/>
              </p:cNvSpPr>
              <p:nvPr/>
            </p:nvSpPr>
            <p:spPr bwMode="auto">
              <a:xfrm flipV="1">
                <a:off x="2256" y="2928"/>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83" name="Line 15"/>
              <p:cNvSpPr>
                <a:spLocks noChangeShapeType="1"/>
              </p:cNvSpPr>
              <p:nvPr/>
            </p:nvSpPr>
            <p:spPr bwMode="auto">
              <a:xfrm flipV="1">
                <a:off x="2544" y="2928"/>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84" name="Line 16"/>
              <p:cNvSpPr>
                <a:spLocks noChangeShapeType="1"/>
              </p:cNvSpPr>
              <p:nvPr/>
            </p:nvSpPr>
            <p:spPr bwMode="auto">
              <a:xfrm flipV="1">
                <a:off x="3945" y="2928"/>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85" name="Line 17"/>
              <p:cNvSpPr>
                <a:spLocks noChangeShapeType="1"/>
              </p:cNvSpPr>
              <p:nvPr/>
            </p:nvSpPr>
            <p:spPr bwMode="auto">
              <a:xfrm flipV="1">
                <a:off x="2824" y="2928"/>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86" name="Line 18"/>
              <p:cNvSpPr>
                <a:spLocks noChangeShapeType="1"/>
              </p:cNvSpPr>
              <p:nvPr/>
            </p:nvSpPr>
            <p:spPr bwMode="auto">
              <a:xfrm flipV="1">
                <a:off x="3665" y="2928"/>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87" name="Line 19"/>
              <p:cNvSpPr>
                <a:spLocks noChangeShapeType="1"/>
              </p:cNvSpPr>
              <p:nvPr/>
            </p:nvSpPr>
            <p:spPr bwMode="auto">
              <a:xfrm flipV="1">
                <a:off x="3104" y="2928"/>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88" name="Line 21"/>
              <p:cNvSpPr>
                <a:spLocks noChangeShapeType="1"/>
              </p:cNvSpPr>
              <p:nvPr/>
            </p:nvSpPr>
            <p:spPr bwMode="auto">
              <a:xfrm flipV="1">
                <a:off x="3385" y="2928"/>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6189" name="Group 23"/>
              <p:cNvGrpSpPr/>
              <p:nvPr/>
            </p:nvGrpSpPr>
            <p:grpSpPr bwMode="auto">
              <a:xfrm rot="5400000" flipH="1">
                <a:off x="1056" y="2112"/>
                <a:ext cx="1680" cy="48"/>
                <a:chOff x="2208" y="2736"/>
                <a:chExt cx="1776" cy="240"/>
              </a:xfrm>
            </p:grpSpPr>
            <p:sp>
              <p:nvSpPr>
                <p:cNvPr id="6190" name="Line 24"/>
                <p:cNvSpPr>
                  <a:spLocks noChangeShapeType="1"/>
                </p:cNvSpPr>
                <p:nvPr/>
              </p:nvSpPr>
              <p:spPr bwMode="auto">
                <a:xfrm flipV="1">
                  <a:off x="2208"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91" name="Line 25"/>
                <p:cNvSpPr>
                  <a:spLocks noChangeShapeType="1"/>
                </p:cNvSpPr>
                <p:nvPr/>
              </p:nvSpPr>
              <p:spPr bwMode="auto">
                <a:xfrm flipV="1">
                  <a:off x="2544"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92" name="Line 26"/>
                <p:cNvSpPr>
                  <a:spLocks noChangeShapeType="1"/>
                </p:cNvSpPr>
                <p:nvPr/>
              </p:nvSpPr>
              <p:spPr bwMode="auto">
                <a:xfrm flipV="1">
                  <a:off x="3984"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93" name="Line 27"/>
                <p:cNvSpPr>
                  <a:spLocks noChangeShapeType="1"/>
                </p:cNvSpPr>
                <p:nvPr/>
              </p:nvSpPr>
              <p:spPr bwMode="auto">
                <a:xfrm flipV="1">
                  <a:off x="2832"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94" name="Line 28"/>
                <p:cNvSpPr>
                  <a:spLocks noChangeShapeType="1"/>
                </p:cNvSpPr>
                <p:nvPr/>
              </p:nvSpPr>
              <p:spPr bwMode="auto">
                <a:xfrm flipV="1">
                  <a:off x="3696"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95" name="Line 29"/>
                <p:cNvSpPr>
                  <a:spLocks noChangeShapeType="1"/>
                </p:cNvSpPr>
                <p:nvPr/>
              </p:nvSpPr>
              <p:spPr bwMode="auto">
                <a:xfrm flipV="1">
                  <a:off x="3120"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96" name="Line 30"/>
                <p:cNvSpPr>
                  <a:spLocks noChangeShapeType="1"/>
                </p:cNvSpPr>
                <p:nvPr/>
              </p:nvSpPr>
              <p:spPr bwMode="auto">
                <a:xfrm flipV="1">
                  <a:off x="3408"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grpSp>
        <p:sp>
          <p:nvSpPr>
            <p:cNvPr id="6151" name="Text Box 33"/>
            <p:cNvSpPr txBox="1">
              <a:spLocks noChangeArrowheads="1"/>
            </p:cNvSpPr>
            <p:nvPr/>
          </p:nvSpPr>
          <p:spPr bwMode="auto">
            <a:xfrm>
              <a:off x="2064" y="2640"/>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140</a:t>
              </a:r>
            </a:p>
          </p:txBody>
        </p:sp>
        <p:sp>
          <p:nvSpPr>
            <p:cNvPr id="6152" name="Text Box 34"/>
            <p:cNvSpPr txBox="1">
              <a:spLocks noChangeArrowheads="1"/>
            </p:cNvSpPr>
            <p:nvPr/>
          </p:nvSpPr>
          <p:spPr bwMode="auto">
            <a:xfrm>
              <a:off x="4224" y="2640"/>
              <a:ext cx="5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b="1"/>
                <a:t>身高</a:t>
              </a:r>
              <a:r>
                <a:rPr lang="en-US" altLang="zh-CN" sz="1600" b="1"/>
                <a:t>/</a:t>
              </a:r>
              <a:r>
                <a:rPr lang="en-US" altLang="zh-CN" sz="1600" b="1">
                  <a:latin typeface="宋体" panose="02010600030101010101" pitchFamily="2" charset="-122"/>
                </a:rPr>
                <a:t>cm</a:t>
              </a:r>
            </a:p>
          </p:txBody>
        </p:sp>
        <p:sp>
          <p:nvSpPr>
            <p:cNvPr id="6153" name="Text Box 35"/>
            <p:cNvSpPr txBox="1">
              <a:spLocks noChangeArrowheads="1"/>
            </p:cNvSpPr>
            <p:nvPr/>
          </p:nvSpPr>
          <p:spPr bwMode="auto">
            <a:xfrm>
              <a:off x="2400" y="2640"/>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150</a:t>
              </a:r>
            </a:p>
          </p:txBody>
        </p:sp>
        <p:sp>
          <p:nvSpPr>
            <p:cNvPr id="6154" name="Text Box 36"/>
            <p:cNvSpPr txBox="1">
              <a:spLocks noChangeArrowheads="1"/>
            </p:cNvSpPr>
            <p:nvPr/>
          </p:nvSpPr>
          <p:spPr bwMode="auto">
            <a:xfrm>
              <a:off x="2688" y="2640"/>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160</a:t>
              </a:r>
            </a:p>
          </p:txBody>
        </p:sp>
        <p:sp>
          <p:nvSpPr>
            <p:cNvPr id="6155" name="Text Box 37"/>
            <p:cNvSpPr txBox="1">
              <a:spLocks noChangeArrowheads="1"/>
            </p:cNvSpPr>
            <p:nvPr/>
          </p:nvSpPr>
          <p:spPr bwMode="auto">
            <a:xfrm>
              <a:off x="2976" y="2640"/>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170</a:t>
              </a:r>
            </a:p>
          </p:txBody>
        </p:sp>
        <p:sp>
          <p:nvSpPr>
            <p:cNvPr id="6156" name="Text Box 38"/>
            <p:cNvSpPr txBox="1">
              <a:spLocks noChangeArrowheads="1"/>
            </p:cNvSpPr>
            <p:nvPr/>
          </p:nvSpPr>
          <p:spPr bwMode="auto">
            <a:xfrm>
              <a:off x="3264" y="2640"/>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180</a:t>
              </a:r>
            </a:p>
          </p:txBody>
        </p:sp>
        <p:sp>
          <p:nvSpPr>
            <p:cNvPr id="6157" name="Text Box 39"/>
            <p:cNvSpPr txBox="1">
              <a:spLocks noChangeArrowheads="1"/>
            </p:cNvSpPr>
            <p:nvPr/>
          </p:nvSpPr>
          <p:spPr bwMode="auto">
            <a:xfrm>
              <a:off x="3552" y="2640"/>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190</a:t>
              </a:r>
            </a:p>
          </p:txBody>
        </p:sp>
        <p:sp>
          <p:nvSpPr>
            <p:cNvPr id="6158" name="Text Box 40"/>
            <p:cNvSpPr txBox="1">
              <a:spLocks noChangeArrowheads="1"/>
            </p:cNvSpPr>
            <p:nvPr/>
          </p:nvSpPr>
          <p:spPr bwMode="auto">
            <a:xfrm>
              <a:off x="1584" y="2160"/>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40</a:t>
              </a:r>
            </a:p>
          </p:txBody>
        </p:sp>
        <p:sp>
          <p:nvSpPr>
            <p:cNvPr id="6159" name="Text Box 41"/>
            <p:cNvSpPr txBox="1">
              <a:spLocks noChangeArrowheads="1"/>
            </p:cNvSpPr>
            <p:nvPr/>
          </p:nvSpPr>
          <p:spPr bwMode="auto">
            <a:xfrm>
              <a:off x="1584" y="1056"/>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80</a:t>
              </a:r>
            </a:p>
          </p:txBody>
        </p:sp>
        <p:sp>
          <p:nvSpPr>
            <p:cNvPr id="6160" name="Text Box 42"/>
            <p:cNvSpPr txBox="1">
              <a:spLocks noChangeArrowheads="1"/>
            </p:cNvSpPr>
            <p:nvPr/>
          </p:nvSpPr>
          <p:spPr bwMode="auto">
            <a:xfrm>
              <a:off x="1584" y="1344"/>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70</a:t>
              </a:r>
            </a:p>
          </p:txBody>
        </p:sp>
        <p:sp>
          <p:nvSpPr>
            <p:cNvPr id="6161" name="Text Box 43"/>
            <p:cNvSpPr txBox="1">
              <a:spLocks noChangeArrowheads="1"/>
            </p:cNvSpPr>
            <p:nvPr/>
          </p:nvSpPr>
          <p:spPr bwMode="auto">
            <a:xfrm>
              <a:off x="1584" y="1632"/>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60</a:t>
              </a:r>
            </a:p>
          </p:txBody>
        </p:sp>
        <p:sp>
          <p:nvSpPr>
            <p:cNvPr id="6162" name="Text Box 44"/>
            <p:cNvSpPr txBox="1">
              <a:spLocks noChangeArrowheads="1"/>
            </p:cNvSpPr>
            <p:nvPr/>
          </p:nvSpPr>
          <p:spPr bwMode="auto">
            <a:xfrm>
              <a:off x="1584" y="1920"/>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50</a:t>
              </a:r>
            </a:p>
          </p:txBody>
        </p:sp>
        <p:sp>
          <p:nvSpPr>
            <p:cNvPr id="6163" name="Text Box 45"/>
            <p:cNvSpPr txBox="1">
              <a:spLocks noChangeArrowheads="1"/>
            </p:cNvSpPr>
            <p:nvPr/>
          </p:nvSpPr>
          <p:spPr bwMode="auto">
            <a:xfrm>
              <a:off x="1920" y="528"/>
              <a:ext cx="5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b="1"/>
                <a:t>体重</a:t>
              </a:r>
              <a:r>
                <a:rPr lang="en-US" altLang="zh-CN" sz="1600" b="1"/>
                <a:t>/</a:t>
              </a:r>
              <a:r>
                <a:rPr lang="en-US" altLang="zh-CN" sz="1600" b="1">
                  <a:latin typeface="宋体" panose="02010600030101010101" pitchFamily="2" charset="-122"/>
                </a:rPr>
                <a:t>kg</a:t>
              </a:r>
            </a:p>
          </p:txBody>
        </p:sp>
        <p:sp>
          <p:nvSpPr>
            <p:cNvPr id="6164" name="Rectangle 46"/>
            <p:cNvSpPr>
              <a:spLocks noChangeArrowheads="1"/>
            </p:cNvSpPr>
            <p:nvPr/>
          </p:nvSpPr>
          <p:spPr bwMode="auto">
            <a:xfrm>
              <a:off x="2304" y="2028"/>
              <a:ext cx="20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t>·</a:t>
              </a:r>
            </a:p>
          </p:txBody>
        </p:sp>
        <p:sp>
          <p:nvSpPr>
            <p:cNvPr id="6165" name="Rectangle 49"/>
            <p:cNvSpPr>
              <a:spLocks noChangeArrowheads="1"/>
            </p:cNvSpPr>
            <p:nvPr/>
          </p:nvSpPr>
          <p:spPr bwMode="auto">
            <a:xfrm>
              <a:off x="2496" y="1824"/>
              <a:ext cx="19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r>
                <a:rPr lang="en-US" altLang="zh-CN" sz="4000">
                  <a:latin typeface="Times New Roman" panose="02020603050405020304" pitchFamily="18" charset="0"/>
                </a:rPr>
                <a:t>·</a:t>
              </a:r>
            </a:p>
          </p:txBody>
        </p:sp>
        <p:sp>
          <p:nvSpPr>
            <p:cNvPr id="6166" name="Rectangle 50"/>
            <p:cNvSpPr>
              <a:spLocks noChangeArrowheads="1"/>
            </p:cNvSpPr>
            <p:nvPr/>
          </p:nvSpPr>
          <p:spPr bwMode="auto">
            <a:xfrm>
              <a:off x="2304" y="2016"/>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6167" name="Rectangle 51"/>
            <p:cNvSpPr>
              <a:spLocks noChangeArrowheads="1"/>
            </p:cNvSpPr>
            <p:nvPr/>
          </p:nvSpPr>
          <p:spPr bwMode="auto">
            <a:xfrm>
              <a:off x="2496" y="2030"/>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6168" name="Rectangle 52"/>
            <p:cNvSpPr>
              <a:spLocks noChangeArrowheads="1"/>
            </p:cNvSpPr>
            <p:nvPr/>
          </p:nvSpPr>
          <p:spPr bwMode="auto">
            <a:xfrm>
              <a:off x="2352" y="1970"/>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6169" name="Rectangle 53"/>
            <p:cNvSpPr>
              <a:spLocks noChangeArrowheads="1"/>
            </p:cNvSpPr>
            <p:nvPr/>
          </p:nvSpPr>
          <p:spPr bwMode="auto">
            <a:xfrm>
              <a:off x="2688" y="1694"/>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6170" name="Rectangle 54"/>
            <p:cNvSpPr>
              <a:spLocks noChangeArrowheads="1"/>
            </p:cNvSpPr>
            <p:nvPr/>
          </p:nvSpPr>
          <p:spPr bwMode="auto">
            <a:xfrm>
              <a:off x="2832" y="1742"/>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6171" name="Rectangle 55"/>
            <p:cNvSpPr>
              <a:spLocks noChangeArrowheads="1"/>
            </p:cNvSpPr>
            <p:nvPr/>
          </p:nvSpPr>
          <p:spPr bwMode="auto">
            <a:xfrm>
              <a:off x="2736" y="1920"/>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6172" name="Rectangle 56"/>
            <p:cNvSpPr>
              <a:spLocks noChangeArrowheads="1"/>
            </p:cNvSpPr>
            <p:nvPr/>
          </p:nvSpPr>
          <p:spPr bwMode="auto">
            <a:xfrm>
              <a:off x="2976" y="1790"/>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6173" name="Rectangle 57"/>
            <p:cNvSpPr>
              <a:spLocks noChangeArrowheads="1"/>
            </p:cNvSpPr>
            <p:nvPr/>
          </p:nvSpPr>
          <p:spPr bwMode="auto">
            <a:xfrm>
              <a:off x="2976" y="1550"/>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6174" name="Rectangle 58"/>
            <p:cNvSpPr>
              <a:spLocks noChangeArrowheads="1"/>
            </p:cNvSpPr>
            <p:nvPr/>
          </p:nvSpPr>
          <p:spPr bwMode="auto">
            <a:xfrm>
              <a:off x="2976" y="1406"/>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6175" name="Rectangle 59"/>
            <p:cNvSpPr>
              <a:spLocks noChangeArrowheads="1"/>
            </p:cNvSpPr>
            <p:nvPr/>
          </p:nvSpPr>
          <p:spPr bwMode="auto">
            <a:xfrm>
              <a:off x="3264" y="1310"/>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6176" name="Rectangle 60"/>
            <p:cNvSpPr>
              <a:spLocks noChangeArrowheads="1"/>
            </p:cNvSpPr>
            <p:nvPr/>
          </p:nvSpPr>
          <p:spPr bwMode="auto">
            <a:xfrm>
              <a:off x="3024" y="1344"/>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6177" name="Rectangle 61"/>
            <p:cNvSpPr>
              <a:spLocks noChangeArrowheads="1"/>
            </p:cNvSpPr>
            <p:nvPr/>
          </p:nvSpPr>
          <p:spPr bwMode="auto">
            <a:xfrm>
              <a:off x="3168" y="1056"/>
              <a:ext cx="28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r>
                <a:rPr lang="en-US" altLang="zh-CN" sz="4000">
                  <a:latin typeface="Times New Roman" panose="02020603050405020304" pitchFamily="18" charset="0"/>
                </a:rPr>
                <a:t>·</a:t>
              </a:r>
            </a:p>
          </p:txBody>
        </p:sp>
        <p:sp>
          <p:nvSpPr>
            <p:cNvPr id="6178" name="Text Box 65"/>
            <p:cNvSpPr txBox="1">
              <a:spLocks noChangeArrowheads="1"/>
            </p:cNvSpPr>
            <p:nvPr/>
          </p:nvSpPr>
          <p:spPr bwMode="auto">
            <a:xfrm>
              <a:off x="4214" y="1087"/>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latin typeface="EU-BX" pitchFamily="65" charset="-122"/>
                  <a:ea typeface="EU-BX" pitchFamily="65" charset="-122"/>
                </a:rPr>
                <a:t>a</a:t>
              </a:r>
            </a:p>
          </p:txBody>
        </p:sp>
        <p:sp>
          <p:nvSpPr>
            <p:cNvPr id="6179" name="Text Box 66"/>
            <p:cNvSpPr txBox="1">
              <a:spLocks noChangeArrowheads="1"/>
            </p:cNvSpPr>
            <p:nvPr/>
          </p:nvSpPr>
          <p:spPr bwMode="auto">
            <a:xfrm>
              <a:off x="4080" y="624"/>
              <a:ext cx="20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latin typeface="EU-BX" pitchFamily="65" charset="-122"/>
                  <a:ea typeface="EU-BX" pitchFamily="65" charset="-122"/>
                </a:rPr>
                <a:t>b</a:t>
              </a:r>
            </a:p>
          </p:txBody>
        </p:sp>
        <p:sp>
          <p:nvSpPr>
            <p:cNvPr id="6180" name="Text Box 70"/>
            <p:cNvSpPr txBox="1">
              <a:spLocks noChangeArrowheads="1"/>
            </p:cNvSpPr>
            <p:nvPr/>
          </p:nvSpPr>
          <p:spPr bwMode="auto">
            <a:xfrm>
              <a:off x="1680" y="2544"/>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t>0</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9279"/>
                                        </p:tgtEl>
                                        <p:attrNameLst>
                                          <p:attrName>style.visibility</p:attrName>
                                        </p:attrNameLst>
                                      </p:cBhvr>
                                      <p:to>
                                        <p:strVal val="visible"/>
                                      </p:to>
                                    </p:set>
                                    <p:anim calcmode="lin" valueType="num">
                                      <p:cBhvr additive="base">
                                        <p:cTn id="7" dur="500" fill="hold"/>
                                        <p:tgtEl>
                                          <p:spTgt spid="9279"/>
                                        </p:tgtEl>
                                        <p:attrNameLst>
                                          <p:attrName>ppt_x</p:attrName>
                                        </p:attrNameLst>
                                      </p:cBhvr>
                                      <p:tavLst>
                                        <p:tav tm="0">
                                          <p:val>
                                            <p:strVal val="0-#ppt_w/2"/>
                                          </p:val>
                                        </p:tav>
                                        <p:tav tm="100000">
                                          <p:val>
                                            <p:strVal val="#ppt_x"/>
                                          </p:val>
                                        </p:tav>
                                      </p:tavLst>
                                    </p:anim>
                                    <p:anim calcmode="lin" valueType="num">
                                      <p:cBhvr additive="base">
                                        <p:cTn id="8" dur="500" fill="hold"/>
                                        <p:tgtEl>
                                          <p:spTgt spid="927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9280"/>
                                        </p:tgtEl>
                                        <p:attrNameLst>
                                          <p:attrName>style.visibility</p:attrName>
                                        </p:attrNameLst>
                                      </p:cBhvr>
                                      <p:to>
                                        <p:strVal val="visible"/>
                                      </p:to>
                                    </p:set>
                                    <p:anim calcmode="lin" valueType="num">
                                      <p:cBhvr additive="base">
                                        <p:cTn id="13" dur="500" fill="hold"/>
                                        <p:tgtEl>
                                          <p:spTgt spid="9280"/>
                                        </p:tgtEl>
                                        <p:attrNameLst>
                                          <p:attrName>ppt_x</p:attrName>
                                        </p:attrNameLst>
                                      </p:cBhvr>
                                      <p:tavLst>
                                        <p:tav tm="0">
                                          <p:val>
                                            <p:strVal val="0-#ppt_w/2"/>
                                          </p:val>
                                        </p:tav>
                                        <p:tav tm="100000">
                                          <p:val>
                                            <p:strVal val="#ppt_x"/>
                                          </p:val>
                                        </p:tav>
                                      </p:tavLst>
                                    </p:anim>
                                    <p:anim calcmode="lin" valueType="num">
                                      <p:cBhvr additive="base">
                                        <p:cTn id="14" dur="500" fill="hold"/>
                                        <p:tgtEl>
                                          <p:spTgt spid="928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9" presetClass="entr" presetSubtype="0" decel="100000" fill="hold" grpId="0" nodeType="clickEffect">
                                  <p:stCondLst>
                                    <p:cond delay="0"/>
                                  </p:stCondLst>
                                  <p:childTnLst>
                                    <p:set>
                                      <p:cBhvr>
                                        <p:cTn id="18" dur="1" fill="hold">
                                          <p:stCondLst>
                                            <p:cond delay="0"/>
                                          </p:stCondLst>
                                        </p:cTn>
                                        <p:tgtEl>
                                          <p:spTgt spid="9284"/>
                                        </p:tgtEl>
                                        <p:attrNameLst>
                                          <p:attrName>style.visibility</p:attrName>
                                        </p:attrNameLst>
                                      </p:cBhvr>
                                      <p:to>
                                        <p:strVal val="visible"/>
                                      </p:to>
                                    </p:set>
                                    <p:anim calcmode="lin" valueType="num">
                                      <p:cBhvr>
                                        <p:cTn id="19" dur="500" fill="hold"/>
                                        <p:tgtEl>
                                          <p:spTgt spid="9284"/>
                                        </p:tgtEl>
                                        <p:attrNameLst>
                                          <p:attrName>ppt_w</p:attrName>
                                        </p:attrNameLst>
                                      </p:cBhvr>
                                      <p:tavLst>
                                        <p:tav tm="0">
                                          <p:val>
                                            <p:fltVal val="0"/>
                                          </p:val>
                                        </p:tav>
                                        <p:tav tm="100000">
                                          <p:val>
                                            <p:strVal val="#ppt_w"/>
                                          </p:val>
                                        </p:tav>
                                      </p:tavLst>
                                    </p:anim>
                                    <p:anim calcmode="lin" valueType="num">
                                      <p:cBhvr>
                                        <p:cTn id="20" dur="500" fill="hold"/>
                                        <p:tgtEl>
                                          <p:spTgt spid="9284"/>
                                        </p:tgtEl>
                                        <p:attrNameLst>
                                          <p:attrName>ppt_h</p:attrName>
                                        </p:attrNameLst>
                                      </p:cBhvr>
                                      <p:tavLst>
                                        <p:tav tm="0">
                                          <p:val>
                                            <p:fltVal val="0"/>
                                          </p:val>
                                        </p:tav>
                                        <p:tav tm="100000">
                                          <p:val>
                                            <p:strVal val="#ppt_h"/>
                                          </p:val>
                                        </p:tav>
                                      </p:tavLst>
                                    </p:anim>
                                    <p:anim calcmode="lin" valueType="num">
                                      <p:cBhvr>
                                        <p:cTn id="21" dur="500" fill="hold"/>
                                        <p:tgtEl>
                                          <p:spTgt spid="9284"/>
                                        </p:tgtEl>
                                        <p:attrNameLst>
                                          <p:attrName>style.rotation</p:attrName>
                                        </p:attrNameLst>
                                      </p:cBhvr>
                                      <p:tavLst>
                                        <p:tav tm="0">
                                          <p:val>
                                            <p:fltVal val="360"/>
                                          </p:val>
                                        </p:tav>
                                        <p:tav tm="100000">
                                          <p:val>
                                            <p:fltVal val="0"/>
                                          </p:val>
                                        </p:tav>
                                      </p:tavLst>
                                    </p:anim>
                                    <p:animEffect transition="in" filter="fade">
                                      <p:cBhvr>
                                        <p:cTn id="22" dur="500"/>
                                        <p:tgtEl>
                                          <p:spTgt spid="92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84" grpId="0"/>
      <p:bldP spid="9279" grpId="0" animBg="1"/>
      <p:bldP spid="928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533400" y="1371600"/>
            <a:ext cx="8151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latin typeface="宋体" panose="02010600030101010101" pitchFamily="2" charset="-122"/>
              </a:rPr>
              <a:t>某超市随机抽取了</a:t>
            </a:r>
            <a:r>
              <a:rPr lang="en-US" altLang="zh-CN" sz="2400" b="1" dirty="0">
                <a:latin typeface="宋体" panose="02010600030101010101" pitchFamily="2" charset="-122"/>
              </a:rPr>
              <a:t>12</a:t>
            </a:r>
            <a:r>
              <a:rPr lang="zh-CN" altLang="en-US" sz="2400" b="1" dirty="0">
                <a:latin typeface="宋体" panose="02010600030101010101" pitchFamily="2" charset="-122"/>
              </a:rPr>
              <a:t>天的日利润与日营业额，如下表表示：</a:t>
            </a:r>
          </a:p>
        </p:txBody>
      </p:sp>
      <p:graphicFrame>
        <p:nvGraphicFramePr>
          <p:cNvPr id="8262" name="Group 70"/>
          <p:cNvGraphicFramePr>
            <a:graphicFrameLocks noGrp="1"/>
          </p:cNvGraphicFramePr>
          <p:nvPr/>
        </p:nvGraphicFramePr>
        <p:xfrm>
          <a:off x="457200" y="1981200"/>
          <a:ext cx="8382000" cy="1536700"/>
        </p:xfrm>
        <a:graphic>
          <a:graphicData uri="http://schemas.openxmlformats.org/drawingml/2006/table">
            <a:tbl>
              <a:tblPr/>
              <a:tblGrid>
                <a:gridCol w="1196975">
                  <a:extLst>
                    <a:ext uri="{9D8B030D-6E8A-4147-A177-3AD203B41FA5}">
                      <a16:colId xmlns:a16="http://schemas.microsoft.com/office/drawing/2014/main" val="20000"/>
                    </a:ext>
                  </a:extLst>
                </a:gridCol>
                <a:gridCol w="598488">
                  <a:extLst>
                    <a:ext uri="{9D8B030D-6E8A-4147-A177-3AD203B41FA5}">
                      <a16:colId xmlns:a16="http://schemas.microsoft.com/office/drawing/2014/main" val="20001"/>
                    </a:ext>
                  </a:extLst>
                </a:gridCol>
                <a:gridCol w="600075">
                  <a:extLst>
                    <a:ext uri="{9D8B030D-6E8A-4147-A177-3AD203B41FA5}">
                      <a16:colId xmlns:a16="http://schemas.microsoft.com/office/drawing/2014/main" val="20002"/>
                    </a:ext>
                  </a:extLst>
                </a:gridCol>
                <a:gridCol w="600075">
                  <a:extLst>
                    <a:ext uri="{9D8B030D-6E8A-4147-A177-3AD203B41FA5}">
                      <a16:colId xmlns:a16="http://schemas.microsoft.com/office/drawing/2014/main" val="20003"/>
                    </a:ext>
                  </a:extLst>
                </a:gridCol>
                <a:gridCol w="596900">
                  <a:extLst>
                    <a:ext uri="{9D8B030D-6E8A-4147-A177-3AD203B41FA5}">
                      <a16:colId xmlns:a16="http://schemas.microsoft.com/office/drawing/2014/main" val="20004"/>
                    </a:ext>
                  </a:extLst>
                </a:gridCol>
                <a:gridCol w="598487">
                  <a:extLst>
                    <a:ext uri="{9D8B030D-6E8A-4147-A177-3AD203B41FA5}">
                      <a16:colId xmlns:a16="http://schemas.microsoft.com/office/drawing/2014/main" val="20005"/>
                    </a:ext>
                  </a:extLst>
                </a:gridCol>
                <a:gridCol w="598488">
                  <a:extLst>
                    <a:ext uri="{9D8B030D-6E8A-4147-A177-3AD203B41FA5}">
                      <a16:colId xmlns:a16="http://schemas.microsoft.com/office/drawing/2014/main" val="20006"/>
                    </a:ext>
                  </a:extLst>
                </a:gridCol>
                <a:gridCol w="598487">
                  <a:extLst>
                    <a:ext uri="{9D8B030D-6E8A-4147-A177-3AD203B41FA5}">
                      <a16:colId xmlns:a16="http://schemas.microsoft.com/office/drawing/2014/main" val="20007"/>
                    </a:ext>
                  </a:extLst>
                </a:gridCol>
                <a:gridCol w="596900">
                  <a:extLst>
                    <a:ext uri="{9D8B030D-6E8A-4147-A177-3AD203B41FA5}">
                      <a16:colId xmlns:a16="http://schemas.microsoft.com/office/drawing/2014/main" val="20008"/>
                    </a:ext>
                  </a:extLst>
                </a:gridCol>
                <a:gridCol w="601663">
                  <a:extLst>
                    <a:ext uri="{9D8B030D-6E8A-4147-A177-3AD203B41FA5}">
                      <a16:colId xmlns:a16="http://schemas.microsoft.com/office/drawing/2014/main" val="20009"/>
                    </a:ext>
                  </a:extLst>
                </a:gridCol>
                <a:gridCol w="598487">
                  <a:extLst>
                    <a:ext uri="{9D8B030D-6E8A-4147-A177-3AD203B41FA5}">
                      <a16:colId xmlns:a16="http://schemas.microsoft.com/office/drawing/2014/main" val="20010"/>
                    </a:ext>
                  </a:extLst>
                </a:gridCol>
                <a:gridCol w="598488">
                  <a:extLst>
                    <a:ext uri="{9D8B030D-6E8A-4147-A177-3AD203B41FA5}">
                      <a16:colId xmlns:a16="http://schemas.microsoft.com/office/drawing/2014/main" val="20011"/>
                    </a:ext>
                  </a:extLst>
                </a:gridCol>
                <a:gridCol w="598487">
                  <a:extLst>
                    <a:ext uri="{9D8B030D-6E8A-4147-A177-3AD203B41FA5}">
                      <a16:colId xmlns:a16="http://schemas.microsoft.com/office/drawing/2014/main" val="20012"/>
                    </a:ext>
                  </a:extLst>
                </a:gridCol>
              </a:tblGrid>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日营业</a:t>
                      </a: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额</a:t>
                      </a: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万元</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7.2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12.3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9.8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9.3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15.1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13.2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7470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日利润</a:t>
                      </a: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万元</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215" name="Rectangle 69"/>
          <p:cNvSpPr>
            <a:spLocks noChangeArrowheads="1"/>
          </p:cNvSpPr>
          <p:nvPr/>
        </p:nvSpPr>
        <p:spPr bwMode="auto">
          <a:xfrm>
            <a:off x="228600" y="3810000"/>
            <a:ext cx="8566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dirty="0">
                <a:latin typeface="宋体" panose="02010600030101010101" pitchFamily="2" charset="-122"/>
              </a:rPr>
              <a:t>（</a:t>
            </a:r>
            <a:r>
              <a:rPr lang="en-US" altLang="zh-CN" sz="2400" b="1" dirty="0">
                <a:latin typeface="宋体" panose="02010600030101010101" pitchFamily="2" charset="-122"/>
              </a:rPr>
              <a:t>1</a:t>
            </a:r>
            <a:r>
              <a:rPr lang="zh-CN" altLang="en-US" sz="2400" b="1" dirty="0">
                <a:latin typeface="宋体" panose="02010600030101010101" pitchFamily="2" charset="-122"/>
              </a:rPr>
              <a:t>）在直角坐标系中，用横轴表示营业额，纵轴表示日利润，</a:t>
            </a:r>
          </a:p>
          <a:p>
            <a:r>
              <a:rPr lang="zh-CN" altLang="en-US" sz="2400" b="1" dirty="0">
                <a:latin typeface="宋体" panose="02010600030101010101" pitchFamily="2" charset="-122"/>
              </a:rPr>
              <a:t>     描述</a:t>
            </a:r>
            <a:r>
              <a:rPr lang="en-US" altLang="zh-CN" sz="2400" b="1" dirty="0">
                <a:latin typeface="宋体" panose="02010600030101010101" pitchFamily="2" charset="-122"/>
              </a:rPr>
              <a:t>12</a:t>
            </a:r>
            <a:r>
              <a:rPr lang="zh-CN" altLang="en-US" sz="2400" b="1" dirty="0">
                <a:latin typeface="宋体" panose="02010600030101010101" pitchFamily="2" charset="-122"/>
              </a:rPr>
              <a:t>个数对对应的数据点；</a:t>
            </a:r>
          </a:p>
        </p:txBody>
      </p:sp>
      <p:sp>
        <p:nvSpPr>
          <p:cNvPr id="7216" name="Rectangle 71"/>
          <p:cNvSpPr>
            <a:spLocks noChangeArrowheads="1"/>
          </p:cNvSpPr>
          <p:nvPr/>
        </p:nvSpPr>
        <p:spPr bwMode="auto">
          <a:xfrm>
            <a:off x="228600" y="4632325"/>
            <a:ext cx="8915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b="1" dirty="0">
                <a:latin typeface="宋体" panose="02010600030101010101" pitchFamily="2" charset="-122"/>
              </a:rPr>
              <a:t>（</a:t>
            </a:r>
            <a:r>
              <a:rPr lang="en-US" altLang="zh-CN" sz="2400" b="1" dirty="0">
                <a:latin typeface="宋体" panose="02010600030101010101" pitchFamily="2" charset="-122"/>
              </a:rPr>
              <a:t>2</a:t>
            </a:r>
            <a:r>
              <a:rPr lang="zh-CN" altLang="en-US" sz="2400" b="1" dirty="0">
                <a:latin typeface="宋体" panose="02010600030101010101" pitchFamily="2" charset="-122"/>
              </a:rPr>
              <a:t>）在坐标系中，画出一条直线，是他能近似反映日利润与营</a:t>
            </a:r>
          </a:p>
          <a:p>
            <a:r>
              <a:rPr lang="zh-CN" altLang="en-US" sz="2400" b="1" dirty="0">
                <a:latin typeface="宋体" panose="02010600030101010101" pitchFamily="2" charset="-122"/>
              </a:rPr>
              <a:t>     业额的相关关系；</a:t>
            </a:r>
          </a:p>
        </p:txBody>
      </p:sp>
      <p:sp>
        <p:nvSpPr>
          <p:cNvPr id="7217" name="Rectangle 72"/>
          <p:cNvSpPr>
            <a:spLocks noChangeArrowheads="1"/>
          </p:cNvSpPr>
          <p:nvPr/>
        </p:nvSpPr>
        <p:spPr bwMode="auto">
          <a:xfrm>
            <a:off x="161925" y="5562600"/>
            <a:ext cx="8982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dirty="0">
                <a:solidFill>
                  <a:schemeClr val="tx2"/>
                </a:solidFill>
                <a:latin typeface="宋体" panose="02010600030101010101" pitchFamily="2" charset="-122"/>
              </a:rPr>
              <a:t>（</a:t>
            </a:r>
            <a:r>
              <a:rPr lang="en-US" altLang="zh-CN" sz="2400" b="1" dirty="0">
                <a:solidFill>
                  <a:schemeClr val="tx2"/>
                </a:solidFill>
                <a:latin typeface="宋体" panose="02010600030101010101" pitchFamily="2" charset="-122"/>
              </a:rPr>
              <a:t>3</a:t>
            </a:r>
            <a:r>
              <a:rPr lang="zh-CN" altLang="en-US" sz="2400" b="1" dirty="0">
                <a:solidFill>
                  <a:schemeClr val="tx2"/>
                </a:solidFill>
                <a:latin typeface="宋体" panose="02010600030101010101" pitchFamily="2" charset="-122"/>
              </a:rPr>
              <a:t>）估计这家超市的日营业额为</a:t>
            </a:r>
            <a:r>
              <a:rPr lang="en-US" altLang="zh-CN" sz="2400" b="1" dirty="0">
                <a:solidFill>
                  <a:schemeClr val="tx2"/>
                </a:solidFill>
                <a:latin typeface="宋体" panose="02010600030101010101" pitchFamily="2" charset="-122"/>
              </a:rPr>
              <a:t>16</a:t>
            </a:r>
            <a:r>
              <a:rPr lang="zh-CN" altLang="en-US" sz="2400" b="1" dirty="0">
                <a:solidFill>
                  <a:schemeClr val="tx2"/>
                </a:solidFill>
                <a:latin typeface="宋体" panose="02010600030101010101" pitchFamily="2" charset="-122"/>
              </a:rPr>
              <a:t>万元时，日利润大约是多少？</a:t>
            </a:r>
            <a:r>
              <a:rPr lang="en-US" altLang="zh-CN" dirty="0"/>
              <a:t>.</a:t>
            </a:r>
          </a:p>
        </p:txBody>
      </p:sp>
      <p:pic>
        <p:nvPicPr>
          <p:cNvPr id="7218" name="Picture 73" descr="典例透析"/>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381000" y="609600"/>
            <a:ext cx="2449513"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63" name="Text Box 75"/>
          <p:cNvSpPr txBox="1">
            <a:spLocks noChangeArrowheads="1"/>
          </p:cNvSpPr>
          <p:nvPr/>
        </p:nvSpPr>
        <p:spPr bwMode="auto">
          <a:xfrm>
            <a:off x="457200" y="4800600"/>
            <a:ext cx="8077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solidFill>
                  <a:srgbClr val="0000FF"/>
                </a:solidFill>
              </a:rPr>
              <a:t>（</a:t>
            </a:r>
            <a:r>
              <a:rPr lang="en-US" altLang="zh-CN" sz="2400" b="1" dirty="0">
                <a:solidFill>
                  <a:srgbClr val="0000FF"/>
                </a:solidFill>
              </a:rPr>
              <a:t>3</a:t>
            </a:r>
            <a:r>
              <a:rPr lang="zh-CN" altLang="en-US" sz="2400" b="1" dirty="0">
                <a:solidFill>
                  <a:srgbClr val="0000FF"/>
                </a:solidFill>
              </a:rPr>
              <a:t>）在这条直线上取横坐标为</a:t>
            </a:r>
            <a:r>
              <a:rPr lang="en-US" altLang="zh-CN" sz="2400" b="1" dirty="0">
                <a:solidFill>
                  <a:srgbClr val="0000FF"/>
                </a:solidFill>
              </a:rPr>
              <a:t>16</a:t>
            </a:r>
            <a:r>
              <a:rPr lang="zh-CN" altLang="en-US" sz="2400" b="1" dirty="0">
                <a:solidFill>
                  <a:srgbClr val="0000FF"/>
                </a:solidFill>
              </a:rPr>
              <a:t>的点，其坐标为</a:t>
            </a:r>
            <a:r>
              <a:rPr lang="en-US" altLang="zh-CN" sz="2400" b="1" dirty="0">
                <a:solidFill>
                  <a:srgbClr val="0000FF"/>
                </a:solidFill>
              </a:rPr>
              <a:t>2.8</a:t>
            </a:r>
            <a:r>
              <a:rPr lang="zh-CN" altLang="en-US" sz="2400" b="1" dirty="0">
                <a:solidFill>
                  <a:srgbClr val="0000FF"/>
                </a:solidFill>
              </a:rPr>
              <a:t>，所以，估计这家超市的日营业额为</a:t>
            </a:r>
            <a:r>
              <a:rPr lang="en-US" altLang="zh-CN" sz="2400" b="1" dirty="0">
                <a:solidFill>
                  <a:srgbClr val="0000FF"/>
                </a:solidFill>
              </a:rPr>
              <a:t>16</a:t>
            </a:r>
            <a:r>
              <a:rPr lang="zh-CN" altLang="en-US" sz="2400" b="1" dirty="0">
                <a:solidFill>
                  <a:srgbClr val="0000FF"/>
                </a:solidFill>
              </a:rPr>
              <a:t>万元时，日利润大约是</a:t>
            </a:r>
            <a:r>
              <a:rPr lang="en-US" altLang="zh-CN" sz="2400" b="1" dirty="0">
                <a:solidFill>
                  <a:srgbClr val="0000FF"/>
                </a:solidFill>
              </a:rPr>
              <a:t>2.8</a:t>
            </a:r>
            <a:r>
              <a:rPr lang="zh-CN" altLang="en-US" sz="2400" b="1" dirty="0">
                <a:solidFill>
                  <a:srgbClr val="0000FF"/>
                </a:solidFill>
              </a:rPr>
              <a:t>万元</a:t>
            </a:r>
            <a:r>
              <a:rPr lang="en-US" altLang="zh-CN" sz="2400" b="1" dirty="0">
                <a:solidFill>
                  <a:srgbClr val="0000FF"/>
                </a:solidFill>
              </a:rPr>
              <a:t>.</a:t>
            </a:r>
          </a:p>
        </p:txBody>
      </p:sp>
      <p:grpSp>
        <p:nvGrpSpPr>
          <p:cNvPr id="2" name="Group 82"/>
          <p:cNvGrpSpPr/>
          <p:nvPr/>
        </p:nvGrpSpPr>
        <p:grpSpPr bwMode="auto">
          <a:xfrm>
            <a:off x="609600" y="762000"/>
            <a:ext cx="8242300" cy="3689350"/>
            <a:chOff x="384" y="480"/>
            <a:chExt cx="5192" cy="2324"/>
          </a:xfrm>
        </p:grpSpPr>
        <p:sp>
          <p:nvSpPr>
            <p:cNvPr id="8199" name="Text Box 74"/>
            <p:cNvSpPr txBox="1">
              <a:spLocks noChangeArrowheads="1"/>
            </p:cNvSpPr>
            <p:nvPr/>
          </p:nvSpPr>
          <p:spPr bwMode="auto">
            <a:xfrm>
              <a:off x="384" y="768"/>
              <a:ext cx="17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0000FF"/>
                  </a:solidFill>
                </a:rPr>
                <a:t>解</a:t>
              </a:r>
              <a:r>
                <a:rPr lang="zh-CN" altLang="en-US" sz="2400" b="1">
                  <a:solidFill>
                    <a:srgbClr val="0000FF"/>
                  </a:solidFill>
                  <a:sym typeface="Wingdings" panose="05000000000000000000" pitchFamily="2" charset="2"/>
                </a:rPr>
                <a:t>：（</a:t>
              </a:r>
              <a:r>
                <a:rPr lang="en-US" altLang="zh-CN" sz="2400" b="1">
                  <a:solidFill>
                    <a:srgbClr val="0000FF"/>
                  </a:solidFill>
                  <a:sym typeface="Wingdings" panose="05000000000000000000" pitchFamily="2" charset="2"/>
                </a:rPr>
                <a:t>1 </a:t>
              </a:r>
              <a:r>
                <a:rPr lang="en-US" altLang="zh-CN" sz="2400" b="1">
                  <a:solidFill>
                    <a:srgbClr val="0000FF"/>
                  </a:solidFill>
                  <a:latin typeface="宋体" panose="02010600030101010101" pitchFamily="2" charset="-122"/>
                  <a:sym typeface="Wingdings" panose="05000000000000000000" pitchFamily="2" charset="2"/>
                </a:rPr>
                <a:t>)</a:t>
              </a:r>
              <a:r>
                <a:rPr lang="zh-CN" altLang="en-US" sz="2400" b="1">
                  <a:solidFill>
                    <a:srgbClr val="0000FF"/>
                  </a:solidFill>
                  <a:sym typeface="Wingdings" panose="05000000000000000000" pitchFamily="2" charset="2"/>
                </a:rPr>
                <a:t>如图所示</a:t>
              </a:r>
              <a:endParaRPr lang="zh-CN" altLang="en-US"/>
            </a:p>
          </p:txBody>
        </p:sp>
        <p:grpSp>
          <p:nvGrpSpPr>
            <p:cNvPr id="8200" name="Group 81"/>
            <p:cNvGrpSpPr/>
            <p:nvPr/>
          </p:nvGrpSpPr>
          <p:grpSpPr bwMode="auto">
            <a:xfrm>
              <a:off x="2256" y="480"/>
              <a:ext cx="3320" cy="2324"/>
              <a:chOff x="2256" y="480"/>
              <a:chExt cx="3320" cy="2324"/>
            </a:xfrm>
          </p:grpSpPr>
          <p:grpSp>
            <p:nvGrpSpPr>
              <p:cNvPr id="8201" name="Group 8"/>
              <p:cNvGrpSpPr/>
              <p:nvPr/>
            </p:nvGrpSpPr>
            <p:grpSpPr bwMode="auto">
              <a:xfrm>
                <a:off x="2544" y="528"/>
                <a:ext cx="82" cy="2009"/>
                <a:chOff x="1776" y="960"/>
                <a:chExt cx="70" cy="1968"/>
              </a:xfrm>
            </p:grpSpPr>
            <p:sp>
              <p:nvSpPr>
                <p:cNvPr id="8250" name="Line 9"/>
                <p:cNvSpPr>
                  <a:spLocks noChangeShapeType="1"/>
                </p:cNvSpPr>
                <p:nvPr/>
              </p:nvSpPr>
              <p:spPr bwMode="auto">
                <a:xfrm flipV="1">
                  <a:off x="1776" y="960"/>
                  <a:ext cx="0" cy="1728"/>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8251" name="Freeform 10"/>
                <p:cNvSpPr/>
                <p:nvPr/>
              </p:nvSpPr>
              <p:spPr bwMode="auto">
                <a:xfrm>
                  <a:off x="1776" y="2688"/>
                  <a:ext cx="70" cy="240"/>
                </a:xfrm>
                <a:custGeom>
                  <a:avLst/>
                  <a:gdLst>
                    <a:gd name="T0" fmla="*/ 0 w 78"/>
                    <a:gd name="T1" fmla="*/ 3 h 342"/>
                    <a:gd name="T2" fmla="*/ 39 w 78"/>
                    <a:gd name="T3" fmla="*/ 13 h 342"/>
                    <a:gd name="T4" fmla="*/ 0 w 78"/>
                    <a:gd name="T5" fmla="*/ 73 h 342"/>
                    <a:gd name="T6" fmla="*/ 10 w 78"/>
                    <a:gd name="T7" fmla="*/ 103 h 342"/>
                    <a:gd name="T8" fmla="*/ 30 w 78"/>
                    <a:gd name="T9" fmla="*/ 132 h 342"/>
                    <a:gd name="T10" fmla="*/ 0 w 78"/>
                    <a:gd name="T11" fmla="*/ 152 h 342"/>
                    <a:gd name="T12" fmla="*/ 10 w 78"/>
                    <a:gd name="T13" fmla="*/ 182 h 342"/>
                    <a:gd name="T14" fmla="*/ 30 w 78"/>
                    <a:gd name="T15" fmla="*/ 232 h 342"/>
                    <a:gd name="T16" fmla="*/ 0 w 78"/>
                    <a:gd name="T17" fmla="*/ 242 h 342"/>
                    <a:gd name="T18" fmla="*/ 30 w 78"/>
                    <a:gd name="T19" fmla="*/ 281 h 342"/>
                    <a:gd name="T20" fmla="*/ 10 w 78"/>
                    <a:gd name="T21" fmla="*/ 311 h 342"/>
                    <a:gd name="T22" fmla="*/ 10 w 78"/>
                    <a:gd name="T23" fmla="*/ 341 h 342"/>
                    <a:gd name="T24" fmla="*/ 0 w 78"/>
                    <a:gd name="T25" fmla="*/ 341 h 34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8"/>
                    <a:gd name="T40" fmla="*/ 0 h 342"/>
                    <a:gd name="T41" fmla="*/ 78 w 78"/>
                    <a:gd name="T42" fmla="*/ 342 h 34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8" h="342">
                      <a:moveTo>
                        <a:pt x="0" y="3"/>
                      </a:moveTo>
                      <a:cubicBezTo>
                        <a:pt x="13" y="6"/>
                        <a:pt x="39" y="0"/>
                        <a:pt x="39" y="13"/>
                      </a:cubicBezTo>
                      <a:cubicBezTo>
                        <a:pt x="39" y="37"/>
                        <a:pt x="0" y="73"/>
                        <a:pt x="0" y="73"/>
                      </a:cubicBezTo>
                      <a:cubicBezTo>
                        <a:pt x="3" y="83"/>
                        <a:pt x="5" y="94"/>
                        <a:pt x="10" y="103"/>
                      </a:cubicBezTo>
                      <a:cubicBezTo>
                        <a:pt x="15" y="113"/>
                        <a:pt x="32" y="120"/>
                        <a:pt x="30" y="132"/>
                      </a:cubicBezTo>
                      <a:cubicBezTo>
                        <a:pt x="28" y="144"/>
                        <a:pt x="10" y="145"/>
                        <a:pt x="0" y="152"/>
                      </a:cubicBezTo>
                      <a:cubicBezTo>
                        <a:pt x="3" y="162"/>
                        <a:pt x="4" y="174"/>
                        <a:pt x="10" y="182"/>
                      </a:cubicBezTo>
                      <a:cubicBezTo>
                        <a:pt x="24" y="200"/>
                        <a:pt x="63" y="198"/>
                        <a:pt x="30" y="232"/>
                      </a:cubicBezTo>
                      <a:cubicBezTo>
                        <a:pt x="23" y="240"/>
                        <a:pt x="10" y="239"/>
                        <a:pt x="0" y="242"/>
                      </a:cubicBezTo>
                      <a:cubicBezTo>
                        <a:pt x="70" y="266"/>
                        <a:pt x="76" y="251"/>
                        <a:pt x="30" y="281"/>
                      </a:cubicBezTo>
                      <a:cubicBezTo>
                        <a:pt x="23" y="291"/>
                        <a:pt x="8" y="299"/>
                        <a:pt x="10" y="311"/>
                      </a:cubicBezTo>
                      <a:cubicBezTo>
                        <a:pt x="15" y="341"/>
                        <a:pt x="78" y="324"/>
                        <a:pt x="10" y="341"/>
                      </a:cubicBezTo>
                      <a:cubicBezTo>
                        <a:pt x="7" y="342"/>
                        <a:pt x="3" y="341"/>
                        <a:pt x="0" y="341"/>
                      </a:cubicBezTo>
                    </a:path>
                  </a:pathLst>
                </a:cu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8202" name="Group 11"/>
              <p:cNvGrpSpPr/>
              <p:nvPr/>
            </p:nvGrpSpPr>
            <p:grpSpPr bwMode="auto">
              <a:xfrm>
                <a:off x="2546" y="2524"/>
                <a:ext cx="2878" cy="68"/>
                <a:chOff x="1874" y="2963"/>
                <a:chExt cx="2446" cy="67"/>
              </a:xfrm>
            </p:grpSpPr>
            <p:sp>
              <p:nvSpPr>
                <p:cNvPr id="8248" name="Line 12"/>
                <p:cNvSpPr>
                  <a:spLocks noChangeShapeType="1"/>
                </p:cNvSpPr>
                <p:nvPr/>
              </p:nvSpPr>
              <p:spPr bwMode="auto">
                <a:xfrm flipV="1">
                  <a:off x="2160" y="2976"/>
                  <a:ext cx="2160" cy="0"/>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8249" name="Freeform 13"/>
                <p:cNvSpPr/>
                <p:nvPr/>
              </p:nvSpPr>
              <p:spPr bwMode="auto">
                <a:xfrm rot="428018">
                  <a:off x="1874" y="2963"/>
                  <a:ext cx="304" cy="67"/>
                </a:xfrm>
                <a:custGeom>
                  <a:avLst/>
                  <a:gdLst>
                    <a:gd name="T0" fmla="*/ 380 w 401"/>
                    <a:gd name="T1" fmla="*/ 12 h 112"/>
                    <a:gd name="T2" fmla="*/ 320 w 401"/>
                    <a:gd name="T3" fmla="*/ 2 h 112"/>
                    <a:gd name="T4" fmla="*/ 281 w 401"/>
                    <a:gd name="T5" fmla="*/ 12 h 112"/>
                    <a:gd name="T6" fmla="*/ 271 w 401"/>
                    <a:gd name="T7" fmla="*/ 42 h 112"/>
                    <a:gd name="T8" fmla="*/ 181 w 401"/>
                    <a:gd name="T9" fmla="*/ 2 h 112"/>
                    <a:gd name="T10" fmla="*/ 162 w 401"/>
                    <a:gd name="T11" fmla="*/ 32 h 112"/>
                    <a:gd name="T12" fmla="*/ 152 w 401"/>
                    <a:gd name="T13" fmla="*/ 62 h 112"/>
                    <a:gd name="T14" fmla="*/ 132 w 401"/>
                    <a:gd name="T15" fmla="*/ 32 h 112"/>
                    <a:gd name="T16" fmla="*/ 82 w 401"/>
                    <a:gd name="T17" fmla="*/ 42 h 112"/>
                    <a:gd name="T18" fmla="*/ 62 w 401"/>
                    <a:gd name="T19" fmla="*/ 72 h 112"/>
                    <a:gd name="T20" fmla="*/ 52 w 401"/>
                    <a:gd name="T21" fmla="*/ 42 h 112"/>
                    <a:gd name="T22" fmla="*/ 23 w 401"/>
                    <a:gd name="T23" fmla="*/ 32 h 112"/>
                    <a:gd name="T24" fmla="*/ 32 w 401"/>
                    <a:gd name="T25" fmla="*/ 72 h 112"/>
                    <a:gd name="T26" fmla="*/ 3 w 401"/>
                    <a:gd name="T27" fmla="*/ 42 h 1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01"/>
                    <a:gd name="T43" fmla="*/ 0 h 112"/>
                    <a:gd name="T44" fmla="*/ 401 w 401"/>
                    <a:gd name="T45" fmla="*/ 112 h 1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01" h="112">
                      <a:moveTo>
                        <a:pt x="380" y="12"/>
                      </a:moveTo>
                      <a:cubicBezTo>
                        <a:pt x="302" y="38"/>
                        <a:pt x="401" y="14"/>
                        <a:pt x="320" y="2"/>
                      </a:cubicBezTo>
                      <a:cubicBezTo>
                        <a:pt x="307" y="0"/>
                        <a:pt x="294" y="9"/>
                        <a:pt x="281" y="12"/>
                      </a:cubicBezTo>
                      <a:cubicBezTo>
                        <a:pt x="278" y="22"/>
                        <a:pt x="280" y="37"/>
                        <a:pt x="271" y="42"/>
                      </a:cubicBezTo>
                      <a:cubicBezTo>
                        <a:pt x="265" y="45"/>
                        <a:pt x="194" y="6"/>
                        <a:pt x="181" y="2"/>
                      </a:cubicBezTo>
                      <a:cubicBezTo>
                        <a:pt x="175" y="12"/>
                        <a:pt x="167" y="21"/>
                        <a:pt x="162" y="32"/>
                      </a:cubicBezTo>
                      <a:cubicBezTo>
                        <a:pt x="157" y="41"/>
                        <a:pt x="163" y="62"/>
                        <a:pt x="152" y="62"/>
                      </a:cubicBezTo>
                      <a:cubicBezTo>
                        <a:pt x="140" y="62"/>
                        <a:pt x="139" y="42"/>
                        <a:pt x="132" y="32"/>
                      </a:cubicBezTo>
                      <a:cubicBezTo>
                        <a:pt x="79" y="112"/>
                        <a:pt x="149" y="29"/>
                        <a:pt x="82" y="42"/>
                      </a:cubicBezTo>
                      <a:cubicBezTo>
                        <a:pt x="70" y="44"/>
                        <a:pt x="69" y="62"/>
                        <a:pt x="62" y="72"/>
                      </a:cubicBezTo>
                      <a:cubicBezTo>
                        <a:pt x="59" y="62"/>
                        <a:pt x="59" y="50"/>
                        <a:pt x="52" y="42"/>
                      </a:cubicBezTo>
                      <a:cubicBezTo>
                        <a:pt x="45" y="35"/>
                        <a:pt x="29" y="23"/>
                        <a:pt x="23" y="32"/>
                      </a:cubicBezTo>
                      <a:cubicBezTo>
                        <a:pt x="15" y="43"/>
                        <a:pt x="42" y="62"/>
                        <a:pt x="32" y="72"/>
                      </a:cubicBezTo>
                      <a:cubicBezTo>
                        <a:pt x="0" y="104"/>
                        <a:pt x="3" y="49"/>
                        <a:pt x="3" y="42"/>
                      </a:cubicBezTo>
                    </a:path>
                  </a:pathLst>
                </a:cu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sp>
            <p:nvSpPr>
              <p:cNvPr id="8203" name="Line 14"/>
              <p:cNvSpPr>
                <a:spLocks noChangeShapeType="1"/>
              </p:cNvSpPr>
              <p:nvPr/>
            </p:nvSpPr>
            <p:spPr bwMode="auto">
              <a:xfrm flipV="1">
                <a:off x="2928" y="2496"/>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04" name="Line 15"/>
              <p:cNvSpPr>
                <a:spLocks noChangeShapeType="1"/>
              </p:cNvSpPr>
              <p:nvPr/>
            </p:nvSpPr>
            <p:spPr bwMode="auto">
              <a:xfrm flipV="1">
                <a:off x="3216" y="2496"/>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05" name="Line 16"/>
              <p:cNvSpPr>
                <a:spLocks noChangeShapeType="1"/>
              </p:cNvSpPr>
              <p:nvPr/>
            </p:nvSpPr>
            <p:spPr bwMode="auto">
              <a:xfrm flipH="1" flipV="1">
                <a:off x="4608" y="2496"/>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06" name="Line 17"/>
              <p:cNvSpPr>
                <a:spLocks noChangeShapeType="1"/>
              </p:cNvSpPr>
              <p:nvPr/>
            </p:nvSpPr>
            <p:spPr bwMode="auto">
              <a:xfrm flipV="1">
                <a:off x="3496" y="2496"/>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07" name="Line 18"/>
              <p:cNvSpPr>
                <a:spLocks noChangeShapeType="1"/>
              </p:cNvSpPr>
              <p:nvPr/>
            </p:nvSpPr>
            <p:spPr bwMode="auto">
              <a:xfrm flipV="1">
                <a:off x="4337" y="2496"/>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08" name="Line 19"/>
              <p:cNvSpPr>
                <a:spLocks noChangeShapeType="1"/>
              </p:cNvSpPr>
              <p:nvPr/>
            </p:nvSpPr>
            <p:spPr bwMode="auto">
              <a:xfrm flipV="1">
                <a:off x="3776" y="2496"/>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09" name="Line 20"/>
              <p:cNvSpPr>
                <a:spLocks noChangeShapeType="1"/>
              </p:cNvSpPr>
              <p:nvPr/>
            </p:nvSpPr>
            <p:spPr bwMode="auto">
              <a:xfrm flipV="1">
                <a:off x="4057" y="2496"/>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0" name="Line 22"/>
              <p:cNvSpPr>
                <a:spLocks noChangeShapeType="1"/>
              </p:cNvSpPr>
              <p:nvPr/>
            </p:nvSpPr>
            <p:spPr bwMode="auto">
              <a:xfrm rot="5400000" flipH="1" flipV="1">
                <a:off x="2567" y="2520"/>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1" name="Line 23"/>
              <p:cNvSpPr>
                <a:spLocks noChangeShapeType="1"/>
              </p:cNvSpPr>
              <p:nvPr/>
            </p:nvSpPr>
            <p:spPr bwMode="auto">
              <a:xfrm rot="5400000" flipH="1" flipV="1">
                <a:off x="2567" y="2202"/>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2" name="Line 24"/>
              <p:cNvSpPr>
                <a:spLocks noChangeShapeType="1"/>
              </p:cNvSpPr>
              <p:nvPr/>
            </p:nvSpPr>
            <p:spPr bwMode="auto">
              <a:xfrm rot="5400000" flipH="1" flipV="1">
                <a:off x="2567" y="840"/>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3" name="Line 25"/>
              <p:cNvSpPr>
                <a:spLocks noChangeShapeType="1"/>
              </p:cNvSpPr>
              <p:nvPr/>
            </p:nvSpPr>
            <p:spPr bwMode="auto">
              <a:xfrm rot="5400000" flipH="1" flipV="1">
                <a:off x="2567" y="1930"/>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4" name="Line 26"/>
              <p:cNvSpPr>
                <a:spLocks noChangeShapeType="1"/>
              </p:cNvSpPr>
              <p:nvPr/>
            </p:nvSpPr>
            <p:spPr bwMode="auto">
              <a:xfrm rot="5400000" flipH="1" flipV="1">
                <a:off x="2567" y="1112"/>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5" name="Line 27"/>
              <p:cNvSpPr>
                <a:spLocks noChangeShapeType="1"/>
              </p:cNvSpPr>
              <p:nvPr/>
            </p:nvSpPr>
            <p:spPr bwMode="auto">
              <a:xfrm rot="5400000" flipH="1" flipV="1">
                <a:off x="2567" y="1657"/>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6" name="Line 28"/>
              <p:cNvSpPr>
                <a:spLocks noChangeShapeType="1"/>
              </p:cNvSpPr>
              <p:nvPr/>
            </p:nvSpPr>
            <p:spPr bwMode="auto">
              <a:xfrm rot="5400000" flipH="1" flipV="1">
                <a:off x="2567" y="1385"/>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7" name="Text Box 29"/>
              <p:cNvSpPr txBox="1">
                <a:spLocks noChangeArrowheads="1"/>
              </p:cNvSpPr>
              <p:nvPr/>
            </p:nvSpPr>
            <p:spPr bwMode="auto">
              <a:xfrm>
                <a:off x="2736" y="2592"/>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4</a:t>
                </a:r>
              </a:p>
            </p:txBody>
          </p:sp>
          <p:sp>
            <p:nvSpPr>
              <p:cNvPr id="8218" name="Text Box 30"/>
              <p:cNvSpPr txBox="1">
                <a:spLocks noChangeArrowheads="1"/>
              </p:cNvSpPr>
              <p:nvPr/>
            </p:nvSpPr>
            <p:spPr bwMode="auto">
              <a:xfrm>
                <a:off x="4656" y="2256"/>
                <a:ext cx="92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a:t>日营业额</a:t>
                </a:r>
                <a:r>
                  <a:rPr lang="en-US" altLang="zh-CN" sz="1600"/>
                  <a:t>/</a:t>
                </a:r>
                <a:r>
                  <a:rPr lang="zh-CN" altLang="en-US" sz="1600"/>
                  <a:t>万元</a:t>
                </a:r>
              </a:p>
            </p:txBody>
          </p:sp>
          <p:sp>
            <p:nvSpPr>
              <p:cNvPr id="8219" name="Text Box 31"/>
              <p:cNvSpPr txBox="1">
                <a:spLocks noChangeArrowheads="1"/>
              </p:cNvSpPr>
              <p:nvPr/>
            </p:nvSpPr>
            <p:spPr bwMode="auto">
              <a:xfrm>
                <a:off x="3072" y="2592"/>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6</a:t>
                </a:r>
              </a:p>
            </p:txBody>
          </p:sp>
          <p:sp>
            <p:nvSpPr>
              <p:cNvPr id="8220" name="Text Box 32"/>
              <p:cNvSpPr txBox="1">
                <a:spLocks noChangeArrowheads="1"/>
              </p:cNvSpPr>
              <p:nvPr/>
            </p:nvSpPr>
            <p:spPr bwMode="auto">
              <a:xfrm>
                <a:off x="3360" y="2592"/>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8</a:t>
                </a:r>
              </a:p>
            </p:txBody>
          </p:sp>
          <p:sp>
            <p:nvSpPr>
              <p:cNvPr id="8221" name="Text Box 33"/>
              <p:cNvSpPr txBox="1">
                <a:spLocks noChangeArrowheads="1"/>
              </p:cNvSpPr>
              <p:nvPr/>
            </p:nvSpPr>
            <p:spPr bwMode="auto">
              <a:xfrm>
                <a:off x="3648" y="2592"/>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10</a:t>
                </a:r>
              </a:p>
            </p:txBody>
          </p:sp>
          <p:sp>
            <p:nvSpPr>
              <p:cNvPr id="8222" name="Text Box 34"/>
              <p:cNvSpPr txBox="1">
                <a:spLocks noChangeArrowheads="1"/>
              </p:cNvSpPr>
              <p:nvPr/>
            </p:nvSpPr>
            <p:spPr bwMode="auto">
              <a:xfrm>
                <a:off x="3936" y="2592"/>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12</a:t>
                </a:r>
              </a:p>
            </p:txBody>
          </p:sp>
          <p:sp>
            <p:nvSpPr>
              <p:cNvPr id="8223" name="Text Box 35"/>
              <p:cNvSpPr txBox="1">
                <a:spLocks noChangeArrowheads="1"/>
              </p:cNvSpPr>
              <p:nvPr/>
            </p:nvSpPr>
            <p:spPr bwMode="auto">
              <a:xfrm>
                <a:off x="4224" y="2592"/>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14</a:t>
                </a:r>
              </a:p>
            </p:txBody>
          </p:sp>
          <p:sp>
            <p:nvSpPr>
              <p:cNvPr id="8224" name="Text Box 36"/>
              <p:cNvSpPr txBox="1">
                <a:spLocks noChangeArrowheads="1"/>
              </p:cNvSpPr>
              <p:nvPr/>
            </p:nvSpPr>
            <p:spPr bwMode="auto">
              <a:xfrm>
                <a:off x="2256" y="2112"/>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a:t>
                </a:r>
              </a:p>
            </p:txBody>
          </p:sp>
          <p:sp>
            <p:nvSpPr>
              <p:cNvPr id="8225" name="Text Box 37"/>
              <p:cNvSpPr txBox="1">
                <a:spLocks noChangeArrowheads="1"/>
              </p:cNvSpPr>
              <p:nvPr/>
            </p:nvSpPr>
            <p:spPr bwMode="auto">
              <a:xfrm>
                <a:off x="2256" y="1056"/>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3</a:t>
                </a:r>
              </a:p>
            </p:txBody>
          </p:sp>
          <p:sp>
            <p:nvSpPr>
              <p:cNvPr id="8226" name="Text Box 38"/>
              <p:cNvSpPr txBox="1">
                <a:spLocks noChangeArrowheads="1"/>
              </p:cNvSpPr>
              <p:nvPr/>
            </p:nvSpPr>
            <p:spPr bwMode="auto">
              <a:xfrm>
                <a:off x="2256" y="1296"/>
                <a:ext cx="29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2.5</a:t>
                </a:r>
              </a:p>
            </p:txBody>
          </p:sp>
          <p:sp>
            <p:nvSpPr>
              <p:cNvPr id="8227" name="Text Box 39"/>
              <p:cNvSpPr txBox="1">
                <a:spLocks noChangeArrowheads="1"/>
              </p:cNvSpPr>
              <p:nvPr/>
            </p:nvSpPr>
            <p:spPr bwMode="auto">
              <a:xfrm>
                <a:off x="2256" y="1584"/>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2</a:t>
                </a:r>
              </a:p>
            </p:txBody>
          </p:sp>
          <p:sp>
            <p:nvSpPr>
              <p:cNvPr id="8228" name="Text Box 40"/>
              <p:cNvSpPr txBox="1">
                <a:spLocks noChangeArrowheads="1"/>
              </p:cNvSpPr>
              <p:nvPr/>
            </p:nvSpPr>
            <p:spPr bwMode="auto">
              <a:xfrm>
                <a:off x="2256" y="1872"/>
                <a:ext cx="33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1.5</a:t>
                </a:r>
              </a:p>
            </p:txBody>
          </p:sp>
          <p:sp>
            <p:nvSpPr>
              <p:cNvPr id="8229" name="Text Box 41"/>
              <p:cNvSpPr txBox="1">
                <a:spLocks noChangeArrowheads="1"/>
              </p:cNvSpPr>
              <p:nvPr/>
            </p:nvSpPr>
            <p:spPr bwMode="auto">
              <a:xfrm>
                <a:off x="2592" y="480"/>
                <a:ext cx="7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a:t>日利润</a:t>
                </a:r>
                <a:r>
                  <a:rPr lang="en-US" altLang="zh-CN" sz="1600"/>
                  <a:t>/</a:t>
                </a:r>
                <a:r>
                  <a:rPr lang="zh-CN" altLang="en-US" sz="1600"/>
                  <a:t>万元</a:t>
                </a:r>
              </a:p>
            </p:txBody>
          </p:sp>
          <p:sp>
            <p:nvSpPr>
              <p:cNvPr id="8230" name="Rectangle 42"/>
              <p:cNvSpPr>
                <a:spLocks noChangeArrowheads="1"/>
              </p:cNvSpPr>
              <p:nvPr/>
            </p:nvSpPr>
            <p:spPr bwMode="auto">
              <a:xfrm>
                <a:off x="2976" y="1980"/>
                <a:ext cx="20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t>·</a:t>
                </a:r>
              </a:p>
            </p:txBody>
          </p:sp>
          <p:sp>
            <p:nvSpPr>
              <p:cNvPr id="8231" name="Rectangle 43"/>
              <p:cNvSpPr>
                <a:spLocks noChangeArrowheads="1"/>
              </p:cNvSpPr>
              <p:nvPr/>
            </p:nvSpPr>
            <p:spPr bwMode="auto">
              <a:xfrm>
                <a:off x="3168" y="1776"/>
                <a:ext cx="19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r>
                  <a:rPr lang="en-US" altLang="zh-CN" sz="4000">
                    <a:latin typeface="Times New Roman" panose="02020603050405020304" pitchFamily="18" charset="0"/>
                  </a:rPr>
                  <a:t>·</a:t>
                </a:r>
              </a:p>
            </p:txBody>
          </p:sp>
          <p:sp>
            <p:nvSpPr>
              <p:cNvPr id="8232" name="Rectangle 44"/>
              <p:cNvSpPr>
                <a:spLocks noChangeArrowheads="1"/>
              </p:cNvSpPr>
              <p:nvPr/>
            </p:nvSpPr>
            <p:spPr bwMode="auto">
              <a:xfrm>
                <a:off x="2976" y="1982"/>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8233" name="Rectangle 45"/>
              <p:cNvSpPr>
                <a:spLocks noChangeArrowheads="1"/>
              </p:cNvSpPr>
              <p:nvPr/>
            </p:nvSpPr>
            <p:spPr bwMode="auto">
              <a:xfrm>
                <a:off x="3024" y="2018"/>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8234" name="Rectangle 46"/>
              <p:cNvSpPr>
                <a:spLocks noChangeArrowheads="1"/>
              </p:cNvSpPr>
              <p:nvPr/>
            </p:nvSpPr>
            <p:spPr bwMode="auto">
              <a:xfrm>
                <a:off x="4128" y="1200"/>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8235" name="Rectangle 47"/>
              <p:cNvSpPr>
                <a:spLocks noChangeArrowheads="1"/>
              </p:cNvSpPr>
              <p:nvPr/>
            </p:nvSpPr>
            <p:spPr bwMode="auto">
              <a:xfrm>
                <a:off x="3744" y="1298"/>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8236" name="Rectangle 48"/>
              <p:cNvSpPr>
                <a:spLocks noChangeArrowheads="1"/>
              </p:cNvSpPr>
              <p:nvPr/>
            </p:nvSpPr>
            <p:spPr bwMode="auto">
              <a:xfrm>
                <a:off x="3504" y="1694"/>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8237" name="Rectangle 49"/>
              <p:cNvSpPr>
                <a:spLocks noChangeArrowheads="1"/>
              </p:cNvSpPr>
              <p:nvPr/>
            </p:nvSpPr>
            <p:spPr bwMode="auto">
              <a:xfrm>
                <a:off x="3216" y="1874"/>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8238" name="Rectangle 50"/>
              <p:cNvSpPr>
                <a:spLocks noChangeArrowheads="1"/>
              </p:cNvSpPr>
              <p:nvPr/>
            </p:nvSpPr>
            <p:spPr bwMode="auto">
              <a:xfrm>
                <a:off x="3696" y="1586"/>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8239" name="Rectangle 51"/>
              <p:cNvSpPr>
                <a:spLocks noChangeArrowheads="1"/>
              </p:cNvSpPr>
              <p:nvPr/>
            </p:nvSpPr>
            <p:spPr bwMode="auto">
              <a:xfrm>
                <a:off x="3312" y="1776"/>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8240" name="Rectangle 52"/>
              <p:cNvSpPr>
                <a:spLocks noChangeArrowheads="1"/>
              </p:cNvSpPr>
              <p:nvPr/>
            </p:nvSpPr>
            <p:spPr bwMode="auto">
              <a:xfrm>
                <a:off x="3600" y="1344"/>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8241" name="Rectangle 53"/>
              <p:cNvSpPr>
                <a:spLocks noChangeArrowheads="1"/>
              </p:cNvSpPr>
              <p:nvPr/>
            </p:nvSpPr>
            <p:spPr bwMode="auto">
              <a:xfrm>
                <a:off x="3936" y="1262"/>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8242" name="Rectangle 54"/>
              <p:cNvSpPr>
                <a:spLocks noChangeArrowheads="1"/>
              </p:cNvSpPr>
              <p:nvPr/>
            </p:nvSpPr>
            <p:spPr bwMode="auto">
              <a:xfrm>
                <a:off x="4368" y="1200"/>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8243" name="Rectangle 55"/>
              <p:cNvSpPr>
                <a:spLocks noChangeArrowheads="1"/>
              </p:cNvSpPr>
              <p:nvPr/>
            </p:nvSpPr>
            <p:spPr bwMode="auto">
              <a:xfrm>
                <a:off x="4128" y="912"/>
                <a:ext cx="28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r>
                  <a:rPr lang="en-US" altLang="zh-CN" sz="4000">
                    <a:latin typeface="Times New Roman" panose="02020603050405020304" pitchFamily="18" charset="0"/>
                  </a:rPr>
                  <a:t>·</a:t>
                </a:r>
              </a:p>
            </p:txBody>
          </p:sp>
          <p:sp>
            <p:nvSpPr>
              <p:cNvPr id="8244" name="Text Box 67"/>
              <p:cNvSpPr txBox="1">
                <a:spLocks noChangeArrowheads="1"/>
              </p:cNvSpPr>
              <p:nvPr/>
            </p:nvSpPr>
            <p:spPr bwMode="auto">
              <a:xfrm>
                <a:off x="4512" y="2592"/>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16</a:t>
                </a:r>
              </a:p>
            </p:txBody>
          </p:sp>
          <p:sp>
            <p:nvSpPr>
              <p:cNvPr id="8245" name="Text Box 68"/>
              <p:cNvSpPr txBox="1">
                <a:spLocks noChangeArrowheads="1"/>
              </p:cNvSpPr>
              <p:nvPr/>
            </p:nvSpPr>
            <p:spPr bwMode="auto">
              <a:xfrm>
                <a:off x="4848" y="2592"/>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18</a:t>
                </a:r>
              </a:p>
            </p:txBody>
          </p:sp>
          <p:sp>
            <p:nvSpPr>
              <p:cNvPr id="8246" name="Line 70"/>
              <p:cNvSpPr>
                <a:spLocks noChangeShapeType="1"/>
              </p:cNvSpPr>
              <p:nvPr/>
            </p:nvSpPr>
            <p:spPr bwMode="auto">
              <a:xfrm flipH="1" flipV="1">
                <a:off x="4896" y="2496"/>
                <a:ext cx="9"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47" name="Text Box 72"/>
              <p:cNvSpPr txBox="1">
                <a:spLocks noChangeArrowheads="1"/>
              </p:cNvSpPr>
              <p:nvPr/>
            </p:nvSpPr>
            <p:spPr bwMode="auto">
              <a:xfrm>
                <a:off x="2304" y="2544"/>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t>0</a:t>
                </a:r>
              </a:p>
            </p:txBody>
          </p:sp>
        </p:grpSp>
      </p:grpSp>
      <p:grpSp>
        <p:nvGrpSpPr>
          <p:cNvPr id="6" name="Group 83"/>
          <p:cNvGrpSpPr/>
          <p:nvPr/>
        </p:nvGrpSpPr>
        <p:grpSpPr bwMode="auto">
          <a:xfrm>
            <a:off x="1219200" y="1524000"/>
            <a:ext cx="6172200" cy="2133600"/>
            <a:chOff x="768" y="960"/>
            <a:chExt cx="3888" cy="1344"/>
          </a:xfrm>
        </p:grpSpPr>
        <p:sp>
          <p:nvSpPr>
            <p:cNvPr id="8197" name="Line 57"/>
            <p:cNvSpPr>
              <a:spLocks noChangeShapeType="1"/>
            </p:cNvSpPr>
            <p:nvPr/>
          </p:nvSpPr>
          <p:spPr bwMode="auto">
            <a:xfrm flipV="1">
              <a:off x="3024" y="960"/>
              <a:ext cx="1632" cy="1344"/>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8198" name="Rectangle 77"/>
            <p:cNvSpPr>
              <a:spLocks noChangeArrowheads="1"/>
            </p:cNvSpPr>
            <p:nvPr/>
          </p:nvSpPr>
          <p:spPr bwMode="auto">
            <a:xfrm>
              <a:off x="768" y="1344"/>
              <a:ext cx="13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solidFill>
                    <a:srgbClr val="0000FF"/>
                  </a:solidFill>
                  <a:sym typeface="Wingdings" panose="05000000000000000000" pitchFamily="2" charset="2"/>
                </a:rPr>
                <a:t>（</a:t>
              </a:r>
              <a:r>
                <a:rPr lang="en-US" altLang="zh-CN" sz="2400" b="1">
                  <a:solidFill>
                    <a:srgbClr val="0000FF"/>
                  </a:solidFill>
                  <a:sym typeface="Wingdings" panose="05000000000000000000" pitchFamily="2" charset="2"/>
                </a:rPr>
                <a:t>2 </a:t>
              </a:r>
              <a:r>
                <a:rPr lang="en-US" altLang="zh-CN" sz="2400" b="1">
                  <a:solidFill>
                    <a:srgbClr val="0000FF"/>
                  </a:solidFill>
                  <a:latin typeface="宋体" panose="02010600030101010101" pitchFamily="2" charset="-122"/>
                  <a:sym typeface="Wingdings" panose="05000000000000000000" pitchFamily="2" charset="2"/>
                </a:rPr>
                <a:t>)</a:t>
              </a:r>
              <a:r>
                <a:rPr lang="zh-CN" altLang="en-US" sz="2400" b="1">
                  <a:solidFill>
                    <a:srgbClr val="0000FF"/>
                  </a:solidFill>
                  <a:sym typeface="Wingdings" panose="05000000000000000000" pitchFamily="2" charset="2"/>
                </a:rPr>
                <a:t>如图所示</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363"/>
                                        </p:tgtEl>
                                        <p:attrNameLst>
                                          <p:attrName>style.visibility</p:attrName>
                                        </p:attrNameLst>
                                      </p:cBhvr>
                                      <p:to>
                                        <p:strVal val="visible"/>
                                      </p:to>
                                    </p:set>
                                    <p:anim calcmode="lin" valueType="num">
                                      <p:cBhvr additive="base">
                                        <p:cTn id="19" dur="500" fill="hold"/>
                                        <p:tgtEl>
                                          <p:spTgt spid="12363"/>
                                        </p:tgtEl>
                                        <p:attrNameLst>
                                          <p:attrName>ppt_x</p:attrName>
                                        </p:attrNameLst>
                                      </p:cBhvr>
                                      <p:tavLst>
                                        <p:tav tm="0">
                                          <p:val>
                                            <p:strVal val="#ppt_x"/>
                                          </p:val>
                                        </p:tav>
                                        <p:tav tm="100000">
                                          <p:val>
                                            <p:strVal val="#ppt_x"/>
                                          </p:val>
                                        </p:tav>
                                      </p:tavLst>
                                    </p:anim>
                                    <p:anim calcmode="lin" valueType="num">
                                      <p:cBhvr additive="base">
                                        <p:cTn id="20" dur="500" fill="hold"/>
                                        <p:tgtEl>
                                          <p:spTgt spid="123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6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381000" y="1447800"/>
            <a:ext cx="876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t>以下是某企业某种产品的销售额与所投入的广告费的数据资料：</a:t>
            </a:r>
          </a:p>
        </p:txBody>
      </p:sp>
      <p:graphicFrame>
        <p:nvGraphicFramePr>
          <p:cNvPr id="15400" name="Group 40"/>
          <p:cNvGraphicFramePr>
            <a:graphicFrameLocks noGrp="1"/>
          </p:cNvGraphicFramePr>
          <p:nvPr/>
        </p:nvGraphicFramePr>
        <p:xfrm>
          <a:off x="609600" y="2362200"/>
          <a:ext cx="7467600" cy="1498600"/>
        </p:xfrm>
        <a:graphic>
          <a:graphicData uri="http://schemas.openxmlformats.org/drawingml/2006/table">
            <a:tbl>
              <a:tblPr/>
              <a:tblGrid>
                <a:gridCol w="2178050">
                  <a:extLst>
                    <a:ext uri="{9D8B030D-6E8A-4147-A177-3AD203B41FA5}">
                      <a16:colId xmlns:a16="http://schemas.microsoft.com/office/drawing/2014/main" val="20000"/>
                    </a:ext>
                  </a:extLst>
                </a:gridCol>
                <a:gridCol w="881063">
                  <a:extLst>
                    <a:ext uri="{9D8B030D-6E8A-4147-A177-3AD203B41FA5}">
                      <a16:colId xmlns:a16="http://schemas.microsoft.com/office/drawing/2014/main" val="20001"/>
                    </a:ext>
                  </a:extLst>
                </a:gridCol>
                <a:gridCol w="882650">
                  <a:extLst>
                    <a:ext uri="{9D8B030D-6E8A-4147-A177-3AD203B41FA5}">
                      <a16:colId xmlns:a16="http://schemas.microsoft.com/office/drawing/2014/main" val="20002"/>
                    </a:ext>
                  </a:extLst>
                </a:gridCol>
                <a:gridCol w="858837">
                  <a:extLst>
                    <a:ext uri="{9D8B030D-6E8A-4147-A177-3AD203B41FA5}">
                      <a16:colId xmlns:a16="http://schemas.microsoft.com/office/drawing/2014/main" val="20003"/>
                    </a:ext>
                  </a:extLst>
                </a:gridCol>
                <a:gridCol w="903288">
                  <a:extLst>
                    <a:ext uri="{9D8B030D-6E8A-4147-A177-3AD203B41FA5}">
                      <a16:colId xmlns:a16="http://schemas.microsoft.com/office/drawing/2014/main" val="20004"/>
                    </a:ext>
                  </a:extLst>
                </a:gridCol>
                <a:gridCol w="881062">
                  <a:extLst>
                    <a:ext uri="{9D8B030D-6E8A-4147-A177-3AD203B41FA5}">
                      <a16:colId xmlns:a16="http://schemas.microsoft.com/office/drawing/2014/main" val="20005"/>
                    </a:ext>
                  </a:extLst>
                </a:gridCol>
                <a:gridCol w="882650">
                  <a:extLst>
                    <a:ext uri="{9D8B030D-6E8A-4147-A177-3AD203B41FA5}">
                      <a16:colId xmlns:a16="http://schemas.microsoft.com/office/drawing/2014/main" val="20006"/>
                    </a:ext>
                  </a:extLst>
                </a:gridCol>
              </a:tblGrid>
              <a:tr h="74930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广告费</a:t>
                      </a: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万元</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4930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销售额</a:t>
                      </a: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万元</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70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9245" name="Rectangle 36"/>
          <p:cNvSpPr>
            <a:spLocks noChangeArrowheads="1"/>
          </p:cNvSpPr>
          <p:nvPr/>
        </p:nvSpPr>
        <p:spPr bwMode="auto">
          <a:xfrm>
            <a:off x="227013" y="4191000"/>
            <a:ext cx="88709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latin typeface="宋体" panose="02010600030101010101" pitchFamily="2" charset="-122"/>
              </a:rPr>
              <a:t>（</a:t>
            </a:r>
            <a:r>
              <a:rPr lang="en-US" altLang="zh-CN" sz="2400" b="1">
                <a:latin typeface="宋体" panose="02010600030101010101" pitchFamily="2" charset="-122"/>
              </a:rPr>
              <a:t>1</a:t>
            </a:r>
            <a:r>
              <a:rPr lang="zh-CN" altLang="en-US" sz="2400" b="1">
                <a:latin typeface="宋体" panose="02010600030101010101" pitchFamily="2" charset="-122"/>
              </a:rPr>
              <a:t>）在直角坐标系中，描出表中各有序数对（广告费、销售额）</a:t>
            </a:r>
          </a:p>
          <a:p>
            <a:r>
              <a:rPr lang="zh-CN" altLang="en-US" sz="2400" b="1">
                <a:latin typeface="宋体" panose="02010600030101010101" pitchFamily="2" charset="-122"/>
              </a:rPr>
              <a:t>     对应的点</a:t>
            </a:r>
            <a:r>
              <a:rPr lang="en-US" altLang="zh-CN" sz="2400" b="1">
                <a:latin typeface="宋体" panose="02010600030101010101" pitchFamily="2" charset="-122"/>
              </a:rPr>
              <a:t>.</a:t>
            </a:r>
          </a:p>
        </p:txBody>
      </p:sp>
      <p:sp>
        <p:nvSpPr>
          <p:cNvPr id="9246" name="Rectangle 37"/>
          <p:cNvSpPr>
            <a:spLocks noChangeArrowheads="1"/>
          </p:cNvSpPr>
          <p:nvPr/>
        </p:nvSpPr>
        <p:spPr bwMode="auto">
          <a:xfrm>
            <a:off x="228600" y="5181600"/>
            <a:ext cx="8610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latin typeface="宋体" panose="02010600030101010101" pitchFamily="2" charset="-122"/>
              </a:rPr>
              <a:t>（</a:t>
            </a:r>
            <a:r>
              <a:rPr lang="en-US" altLang="zh-CN" sz="2400" b="1">
                <a:latin typeface="宋体" panose="02010600030101010101" pitchFamily="2" charset="-122"/>
              </a:rPr>
              <a:t>2</a:t>
            </a:r>
            <a:r>
              <a:rPr lang="zh-CN" altLang="en-US" sz="2400" b="1">
                <a:latin typeface="宋体" panose="02010600030101010101" pitchFamily="2" charset="-122"/>
              </a:rPr>
              <a:t>）在直角坐标系中，画出一条直线，使它能近似反映</a:t>
            </a:r>
            <a:r>
              <a:rPr lang="zh-CN" altLang="en-US" sz="2400" b="1"/>
              <a:t>广告费</a:t>
            </a:r>
          </a:p>
          <a:p>
            <a:r>
              <a:rPr lang="zh-CN" altLang="en-US" sz="2400" b="1"/>
              <a:t>         与销售额</a:t>
            </a:r>
            <a:r>
              <a:rPr lang="zh-CN" altLang="en-US" sz="2400" b="1">
                <a:latin typeface="宋体" panose="02010600030101010101" pitchFamily="2" charset="-122"/>
              </a:rPr>
              <a:t>之间的相关关系</a:t>
            </a:r>
            <a:r>
              <a:rPr lang="en-US" altLang="zh-CN" sz="2400" b="1">
                <a:latin typeface="宋体" panose="02010600030101010101" pitchFamily="2" charset="-122"/>
              </a:rPr>
              <a:t>.</a:t>
            </a:r>
          </a:p>
        </p:txBody>
      </p:sp>
      <p:pic>
        <p:nvPicPr>
          <p:cNvPr id="9247" name="Picture 39" descr="图片1"/>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533400" y="685800"/>
            <a:ext cx="266700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39" name="Line 55"/>
          <p:cNvSpPr>
            <a:spLocks noChangeShapeType="1"/>
          </p:cNvSpPr>
          <p:nvPr/>
        </p:nvSpPr>
        <p:spPr bwMode="auto">
          <a:xfrm flipV="1">
            <a:off x="2971800" y="2057400"/>
            <a:ext cx="3048000" cy="2514600"/>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10243" name="Group 63"/>
          <p:cNvGrpSpPr/>
          <p:nvPr/>
        </p:nvGrpSpPr>
        <p:grpSpPr bwMode="auto">
          <a:xfrm>
            <a:off x="1905000" y="1600200"/>
            <a:ext cx="5208588" cy="3713163"/>
            <a:chOff x="1200" y="1008"/>
            <a:chExt cx="3281" cy="2339"/>
          </a:xfrm>
        </p:grpSpPr>
        <p:sp>
          <p:nvSpPr>
            <p:cNvPr id="10245" name="Rectangle 52"/>
            <p:cNvSpPr>
              <a:spLocks noChangeArrowheads="1"/>
            </p:cNvSpPr>
            <p:nvPr/>
          </p:nvSpPr>
          <p:spPr bwMode="auto">
            <a:xfrm>
              <a:off x="1200" y="1536"/>
              <a:ext cx="20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t>·</a:t>
              </a:r>
            </a:p>
          </p:txBody>
        </p:sp>
        <p:grpSp>
          <p:nvGrpSpPr>
            <p:cNvPr id="10246" name="Group 6"/>
            <p:cNvGrpSpPr/>
            <p:nvPr/>
          </p:nvGrpSpPr>
          <p:grpSpPr bwMode="auto">
            <a:xfrm>
              <a:off x="1488" y="1071"/>
              <a:ext cx="2880" cy="2064"/>
              <a:chOff x="1872" y="1008"/>
              <a:chExt cx="2448" cy="2022"/>
            </a:xfrm>
          </p:grpSpPr>
          <p:grpSp>
            <p:nvGrpSpPr>
              <p:cNvPr id="10286" name="Group 7"/>
              <p:cNvGrpSpPr/>
              <p:nvPr/>
            </p:nvGrpSpPr>
            <p:grpSpPr bwMode="auto">
              <a:xfrm>
                <a:off x="1872" y="1008"/>
                <a:ext cx="70" cy="1968"/>
                <a:chOff x="1776" y="960"/>
                <a:chExt cx="70" cy="1968"/>
              </a:xfrm>
            </p:grpSpPr>
            <p:sp>
              <p:nvSpPr>
                <p:cNvPr id="10290" name="Line 8"/>
                <p:cNvSpPr>
                  <a:spLocks noChangeShapeType="1"/>
                </p:cNvSpPr>
                <p:nvPr/>
              </p:nvSpPr>
              <p:spPr bwMode="auto">
                <a:xfrm flipV="1">
                  <a:off x="1776" y="960"/>
                  <a:ext cx="0" cy="1728"/>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0291" name="Freeform 9"/>
                <p:cNvSpPr/>
                <p:nvPr/>
              </p:nvSpPr>
              <p:spPr bwMode="auto">
                <a:xfrm>
                  <a:off x="1776" y="2688"/>
                  <a:ext cx="70" cy="240"/>
                </a:xfrm>
                <a:custGeom>
                  <a:avLst/>
                  <a:gdLst>
                    <a:gd name="T0" fmla="*/ 0 w 78"/>
                    <a:gd name="T1" fmla="*/ 3 h 342"/>
                    <a:gd name="T2" fmla="*/ 39 w 78"/>
                    <a:gd name="T3" fmla="*/ 13 h 342"/>
                    <a:gd name="T4" fmla="*/ 0 w 78"/>
                    <a:gd name="T5" fmla="*/ 73 h 342"/>
                    <a:gd name="T6" fmla="*/ 10 w 78"/>
                    <a:gd name="T7" fmla="*/ 103 h 342"/>
                    <a:gd name="T8" fmla="*/ 30 w 78"/>
                    <a:gd name="T9" fmla="*/ 132 h 342"/>
                    <a:gd name="T10" fmla="*/ 0 w 78"/>
                    <a:gd name="T11" fmla="*/ 152 h 342"/>
                    <a:gd name="T12" fmla="*/ 10 w 78"/>
                    <a:gd name="T13" fmla="*/ 182 h 342"/>
                    <a:gd name="T14" fmla="*/ 30 w 78"/>
                    <a:gd name="T15" fmla="*/ 232 h 342"/>
                    <a:gd name="T16" fmla="*/ 0 w 78"/>
                    <a:gd name="T17" fmla="*/ 242 h 342"/>
                    <a:gd name="T18" fmla="*/ 30 w 78"/>
                    <a:gd name="T19" fmla="*/ 281 h 342"/>
                    <a:gd name="T20" fmla="*/ 10 w 78"/>
                    <a:gd name="T21" fmla="*/ 311 h 342"/>
                    <a:gd name="T22" fmla="*/ 10 w 78"/>
                    <a:gd name="T23" fmla="*/ 341 h 342"/>
                    <a:gd name="T24" fmla="*/ 0 w 78"/>
                    <a:gd name="T25" fmla="*/ 341 h 34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8"/>
                    <a:gd name="T40" fmla="*/ 0 h 342"/>
                    <a:gd name="T41" fmla="*/ 78 w 78"/>
                    <a:gd name="T42" fmla="*/ 342 h 34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8" h="342">
                      <a:moveTo>
                        <a:pt x="0" y="3"/>
                      </a:moveTo>
                      <a:cubicBezTo>
                        <a:pt x="13" y="6"/>
                        <a:pt x="39" y="0"/>
                        <a:pt x="39" y="13"/>
                      </a:cubicBezTo>
                      <a:cubicBezTo>
                        <a:pt x="39" y="37"/>
                        <a:pt x="0" y="73"/>
                        <a:pt x="0" y="73"/>
                      </a:cubicBezTo>
                      <a:cubicBezTo>
                        <a:pt x="3" y="83"/>
                        <a:pt x="5" y="94"/>
                        <a:pt x="10" y="103"/>
                      </a:cubicBezTo>
                      <a:cubicBezTo>
                        <a:pt x="15" y="113"/>
                        <a:pt x="32" y="120"/>
                        <a:pt x="30" y="132"/>
                      </a:cubicBezTo>
                      <a:cubicBezTo>
                        <a:pt x="28" y="144"/>
                        <a:pt x="10" y="145"/>
                        <a:pt x="0" y="152"/>
                      </a:cubicBezTo>
                      <a:cubicBezTo>
                        <a:pt x="3" y="162"/>
                        <a:pt x="4" y="174"/>
                        <a:pt x="10" y="182"/>
                      </a:cubicBezTo>
                      <a:cubicBezTo>
                        <a:pt x="24" y="200"/>
                        <a:pt x="63" y="198"/>
                        <a:pt x="30" y="232"/>
                      </a:cubicBezTo>
                      <a:cubicBezTo>
                        <a:pt x="23" y="240"/>
                        <a:pt x="10" y="239"/>
                        <a:pt x="0" y="242"/>
                      </a:cubicBezTo>
                      <a:cubicBezTo>
                        <a:pt x="70" y="266"/>
                        <a:pt x="76" y="251"/>
                        <a:pt x="30" y="281"/>
                      </a:cubicBezTo>
                      <a:cubicBezTo>
                        <a:pt x="23" y="291"/>
                        <a:pt x="8" y="299"/>
                        <a:pt x="10" y="311"/>
                      </a:cubicBezTo>
                      <a:cubicBezTo>
                        <a:pt x="15" y="341"/>
                        <a:pt x="78" y="324"/>
                        <a:pt x="10" y="341"/>
                      </a:cubicBezTo>
                      <a:cubicBezTo>
                        <a:pt x="7" y="342"/>
                        <a:pt x="3" y="341"/>
                        <a:pt x="0" y="341"/>
                      </a:cubicBezTo>
                    </a:path>
                  </a:pathLst>
                </a:cu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10287" name="Group 10"/>
              <p:cNvGrpSpPr/>
              <p:nvPr/>
            </p:nvGrpSpPr>
            <p:grpSpPr bwMode="auto">
              <a:xfrm>
                <a:off x="1874" y="2963"/>
                <a:ext cx="2446" cy="67"/>
                <a:chOff x="1874" y="2963"/>
                <a:chExt cx="2446" cy="67"/>
              </a:xfrm>
            </p:grpSpPr>
            <p:sp>
              <p:nvSpPr>
                <p:cNvPr id="10288" name="Line 11"/>
                <p:cNvSpPr>
                  <a:spLocks noChangeShapeType="1"/>
                </p:cNvSpPr>
                <p:nvPr/>
              </p:nvSpPr>
              <p:spPr bwMode="auto">
                <a:xfrm flipV="1">
                  <a:off x="2160" y="2976"/>
                  <a:ext cx="2160" cy="0"/>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0289" name="Freeform 12"/>
                <p:cNvSpPr/>
                <p:nvPr/>
              </p:nvSpPr>
              <p:spPr bwMode="auto">
                <a:xfrm rot="428018">
                  <a:off x="1874" y="2963"/>
                  <a:ext cx="304" cy="67"/>
                </a:xfrm>
                <a:custGeom>
                  <a:avLst/>
                  <a:gdLst>
                    <a:gd name="T0" fmla="*/ 380 w 401"/>
                    <a:gd name="T1" fmla="*/ 12 h 112"/>
                    <a:gd name="T2" fmla="*/ 320 w 401"/>
                    <a:gd name="T3" fmla="*/ 2 h 112"/>
                    <a:gd name="T4" fmla="*/ 281 w 401"/>
                    <a:gd name="T5" fmla="*/ 12 h 112"/>
                    <a:gd name="T6" fmla="*/ 271 w 401"/>
                    <a:gd name="T7" fmla="*/ 42 h 112"/>
                    <a:gd name="T8" fmla="*/ 181 w 401"/>
                    <a:gd name="T9" fmla="*/ 2 h 112"/>
                    <a:gd name="T10" fmla="*/ 162 w 401"/>
                    <a:gd name="T11" fmla="*/ 32 h 112"/>
                    <a:gd name="T12" fmla="*/ 152 w 401"/>
                    <a:gd name="T13" fmla="*/ 62 h 112"/>
                    <a:gd name="T14" fmla="*/ 132 w 401"/>
                    <a:gd name="T15" fmla="*/ 32 h 112"/>
                    <a:gd name="T16" fmla="*/ 82 w 401"/>
                    <a:gd name="T17" fmla="*/ 42 h 112"/>
                    <a:gd name="T18" fmla="*/ 62 w 401"/>
                    <a:gd name="T19" fmla="*/ 72 h 112"/>
                    <a:gd name="T20" fmla="*/ 52 w 401"/>
                    <a:gd name="T21" fmla="*/ 42 h 112"/>
                    <a:gd name="T22" fmla="*/ 23 w 401"/>
                    <a:gd name="T23" fmla="*/ 32 h 112"/>
                    <a:gd name="T24" fmla="*/ 32 w 401"/>
                    <a:gd name="T25" fmla="*/ 72 h 112"/>
                    <a:gd name="T26" fmla="*/ 3 w 401"/>
                    <a:gd name="T27" fmla="*/ 42 h 1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01"/>
                    <a:gd name="T43" fmla="*/ 0 h 112"/>
                    <a:gd name="T44" fmla="*/ 401 w 401"/>
                    <a:gd name="T45" fmla="*/ 112 h 1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01" h="112">
                      <a:moveTo>
                        <a:pt x="380" y="12"/>
                      </a:moveTo>
                      <a:cubicBezTo>
                        <a:pt x="302" y="38"/>
                        <a:pt x="401" y="14"/>
                        <a:pt x="320" y="2"/>
                      </a:cubicBezTo>
                      <a:cubicBezTo>
                        <a:pt x="307" y="0"/>
                        <a:pt x="294" y="9"/>
                        <a:pt x="281" y="12"/>
                      </a:cubicBezTo>
                      <a:cubicBezTo>
                        <a:pt x="278" y="22"/>
                        <a:pt x="280" y="37"/>
                        <a:pt x="271" y="42"/>
                      </a:cubicBezTo>
                      <a:cubicBezTo>
                        <a:pt x="265" y="45"/>
                        <a:pt x="194" y="6"/>
                        <a:pt x="181" y="2"/>
                      </a:cubicBezTo>
                      <a:cubicBezTo>
                        <a:pt x="175" y="12"/>
                        <a:pt x="167" y="21"/>
                        <a:pt x="162" y="32"/>
                      </a:cubicBezTo>
                      <a:cubicBezTo>
                        <a:pt x="157" y="41"/>
                        <a:pt x="163" y="62"/>
                        <a:pt x="152" y="62"/>
                      </a:cubicBezTo>
                      <a:cubicBezTo>
                        <a:pt x="140" y="62"/>
                        <a:pt x="139" y="42"/>
                        <a:pt x="132" y="32"/>
                      </a:cubicBezTo>
                      <a:cubicBezTo>
                        <a:pt x="79" y="112"/>
                        <a:pt x="149" y="29"/>
                        <a:pt x="82" y="42"/>
                      </a:cubicBezTo>
                      <a:cubicBezTo>
                        <a:pt x="70" y="44"/>
                        <a:pt x="69" y="62"/>
                        <a:pt x="62" y="72"/>
                      </a:cubicBezTo>
                      <a:cubicBezTo>
                        <a:pt x="59" y="62"/>
                        <a:pt x="59" y="50"/>
                        <a:pt x="52" y="42"/>
                      </a:cubicBezTo>
                      <a:cubicBezTo>
                        <a:pt x="45" y="35"/>
                        <a:pt x="29" y="23"/>
                        <a:pt x="23" y="32"/>
                      </a:cubicBezTo>
                      <a:cubicBezTo>
                        <a:pt x="15" y="43"/>
                        <a:pt x="42" y="62"/>
                        <a:pt x="32" y="72"/>
                      </a:cubicBezTo>
                      <a:cubicBezTo>
                        <a:pt x="0" y="104"/>
                        <a:pt x="3" y="49"/>
                        <a:pt x="3" y="42"/>
                      </a:cubicBezTo>
                    </a:path>
                  </a:pathLst>
                </a:cu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sp>
          <p:nvSpPr>
            <p:cNvPr id="10247" name="Line 13"/>
            <p:cNvSpPr>
              <a:spLocks noChangeShapeType="1"/>
            </p:cNvSpPr>
            <p:nvPr/>
          </p:nvSpPr>
          <p:spPr bwMode="auto">
            <a:xfrm flipV="1">
              <a:off x="1872" y="3039"/>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48" name="Line 14"/>
            <p:cNvSpPr>
              <a:spLocks noChangeShapeType="1"/>
            </p:cNvSpPr>
            <p:nvPr/>
          </p:nvSpPr>
          <p:spPr bwMode="auto">
            <a:xfrm flipV="1">
              <a:off x="2160" y="3039"/>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49" name="Line 15"/>
            <p:cNvSpPr>
              <a:spLocks noChangeShapeType="1"/>
            </p:cNvSpPr>
            <p:nvPr/>
          </p:nvSpPr>
          <p:spPr bwMode="auto">
            <a:xfrm flipH="1" flipV="1">
              <a:off x="3552" y="3039"/>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50" name="Line 16"/>
            <p:cNvSpPr>
              <a:spLocks noChangeShapeType="1"/>
            </p:cNvSpPr>
            <p:nvPr/>
          </p:nvSpPr>
          <p:spPr bwMode="auto">
            <a:xfrm flipV="1">
              <a:off x="2440" y="3039"/>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51" name="Line 17"/>
            <p:cNvSpPr>
              <a:spLocks noChangeShapeType="1"/>
            </p:cNvSpPr>
            <p:nvPr/>
          </p:nvSpPr>
          <p:spPr bwMode="auto">
            <a:xfrm flipV="1">
              <a:off x="3281" y="3039"/>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52" name="Line 18"/>
            <p:cNvSpPr>
              <a:spLocks noChangeShapeType="1"/>
            </p:cNvSpPr>
            <p:nvPr/>
          </p:nvSpPr>
          <p:spPr bwMode="auto">
            <a:xfrm flipV="1">
              <a:off x="2720" y="3039"/>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53" name="Line 19"/>
            <p:cNvSpPr>
              <a:spLocks noChangeShapeType="1"/>
            </p:cNvSpPr>
            <p:nvPr/>
          </p:nvSpPr>
          <p:spPr bwMode="auto">
            <a:xfrm flipV="1">
              <a:off x="3001" y="3039"/>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10254" name="Group 20"/>
            <p:cNvGrpSpPr/>
            <p:nvPr/>
          </p:nvGrpSpPr>
          <p:grpSpPr bwMode="auto">
            <a:xfrm rot="5400000" flipH="1">
              <a:off x="672" y="2223"/>
              <a:ext cx="1680" cy="48"/>
              <a:chOff x="2208" y="2736"/>
              <a:chExt cx="1776" cy="240"/>
            </a:xfrm>
          </p:grpSpPr>
          <p:sp>
            <p:nvSpPr>
              <p:cNvPr id="10279" name="Line 21"/>
              <p:cNvSpPr>
                <a:spLocks noChangeShapeType="1"/>
              </p:cNvSpPr>
              <p:nvPr/>
            </p:nvSpPr>
            <p:spPr bwMode="auto">
              <a:xfrm flipV="1">
                <a:off x="2208"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80" name="Line 22"/>
              <p:cNvSpPr>
                <a:spLocks noChangeShapeType="1"/>
              </p:cNvSpPr>
              <p:nvPr/>
            </p:nvSpPr>
            <p:spPr bwMode="auto">
              <a:xfrm flipV="1">
                <a:off x="2544"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81" name="Line 23"/>
              <p:cNvSpPr>
                <a:spLocks noChangeShapeType="1"/>
              </p:cNvSpPr>
              <p:nvPr/>
            </p:nvSpPr>
            <p:spPr bwMode="auto">
              <a:xfrm flipV="1">
                <a:off x="3984"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82" name="Line 24"/>
              <p:cNvSpPr>
                <a:spLocks noChangeShapeType="1"/>
              </p:cNvSpPr>
              <p:nvPr/>
            </p:nvSpPr>
            <p:spPr bwMode="auto">
              <a:xfrm flipV="1">
                <a:off x="2832"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83" name="Line 25"/>
              <p:cNvSpPr>
                <a:spLocks noChangeShapeType="1"/>
              </p:cNvSpPr>
              <p:nvPr/>
            </p:nvSpPr>
            <p:spPr bwMode="auto">
              <a:xfrm flipV="1">
                <a:off x="3696"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84" name="Line 26"/>
              <p:cNvSpPr>
                <a:spLocks noChangeShapeType="1"/>
              </p:cNvSpPr>
              <p:nvPr/>
            </p:nvSpPr>
            <p:spPr bwMode="auto">
              <a:xfrm flipV="1">
                <a:off x="3120"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85" name="Line 27"/>
              <p:cNvSpPr>
                <a:spLocks noChangeShapeType="1"/>
              </p:cNvSpPr>
              <p:nvPr/>
            </p:nvSpPr>
            <p:spPr bwMode="auto">
              <a:xfrm flipV="1">
                <a:off x="3408"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10255" name="Text Box 28"/>
            <p:cNvSpPr txBox="1">
              <a:spLocks noChangeArrowheads="1"/>
            </p:cNvSpPr>
            <p:nvPr/>
          </p:nvSpPr>
          <p:spPr bwMode="auto">
            <a:xfrm>
              <a:off x="1776" y="3135"/>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2</a:t>
              </a:r>
            </a:p>
          </p:txBody>
        </p:sp>
        <p:sp>
          <p:nvSpPr>
            <p:cNvPr id="10256" name="Text Box 29"/>
            <p:cNvSpPr txBox="1">
              <a:spLocks noChangeArrowheads="1"/>
            </p:cNvSpPr>
            <p:nvPr/>
          </p:nvSpPr>
          <p:spPr bwMode="auto">
            <a:xfrm>
              <a:off x="3600" y="2784"/>
              <a:ext cx="88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a:t>广告费</a:t>
              </a:r>
              <a:r>
                <a:rPr lang="en-US" altLang="zh-CN" b="1"/>
                <a:t>/</a:t>
              </a:r>
              <a:r>
                <a:rPr lang="zh-CN" altLang="en-US" b="1"/>
                <a:t>万元</a:t>
              </a:r>
            </a:p>
          </p:txBody>
        </p:sp>
        <p:sp>
          <p:nvSpPr>
            <p:cNvPr id="10257" name="Text Box 30"/>
            <p:cNvSpPr txBox="1">
              <a:spLocks noChangeArrowheads="1"/>
            </p:cNvSpPr>
            <p:nvPr/>
          </p:nvSpPr>
          <p:spPr bwMode="auto">
            <a:xfrm>
              <a:off x="2064" y="3135"/>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3</a:t>
              </a:r>
            </a:p>
          </p:txBody>
        </p:sp>
        <p:sp>
          <p:nvSpPr>
            <p:cNvPr id="10258" name="Text Box 31"/>
            <p:cNvSpPr txBox="1">
              <a:spLocks noChangeArrowheads="1"/>
            </p:cNvSpPr>
            <p:nvPr/>
          </p:nvSpPr>
          <p:spPr bwMode="auto">
            <a:xfrm>
              <a:off x="2352" y="3135"/>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4</a:t>
              </a:r>
            </a:p>
          </p:txBody>
        </p:sp>
        <p:sp>
          <p:nvSpPr>
            <p:cNvPr id="10259" name="Text Box 32"/>
            <p:cNvSpPr txBox="1">
              <a:spLocks noChangeArrowheads="1"/>
            </p:cNvSpPr>
            <p:nvPr/>
          </p:nvSpPr>
          <p:spPr bwMode="auto">
            <a:xfrm>
              <a:off x="2592" y="3135"/>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5</a:t>
              </a:r>
            </a:p>
          </p:txBody>
        </p:sp>
        <p:sp>
          <p:nvSpPr>
            <p:cNvPr id="10260" name="Text Box 33"/>
            <p:cNvSpPr txBox="1">
              <a:spLocks noChangeArrowheads="1"/>
            </p:cNvSpPr>
            <p:nvPr/>
          </p:nvSpPr>
          <p:spPr bwMode="auto">
            <a:xfrm>
              <a:off x="2880" y="3135"/>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6</a:t>
              </a:r>
            </a:p>
          </p:txBody>
        </p:sp>
        <p:sp>
          <p:nvSpPr>
            <p:cNvPr id="10261" name="Text Box 34"/>
            <p:cNvSpPr txBox="1">
              <a:spLocks noChangeArrowheads="1"/>
            </p:cNvSpPr>
            <p:nvPr/>
          </p:nvSpPr>
          <p:spPr bwMode="auto">
            <a:xfrm>
              <a:off x="3168" y="3135"/>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7</a:t>
              </a:r>
            </a:p>
          </p:txBody>
        </p:sp>
        <p:sp>
          <p:nvSpPr>
            <p:cNvPr id="10262" name="Text Box 35"/>
            <p:cNvSpPr txBox="1">
              <a:spLocks noChangeArrowheads="1"/>
            </p:cNvSpPr>
            <p:nvPr/>
          </p:nvSpPr>
          <p:spPr bwMode="auto">
            <a:xfrm>
              <a:off x="1200" y="2655"/>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30</a:t>
              </a:r>
            </a:p>
          </p:txBody>
        </p:sp>
        <p:sp>
          <p:nvSpPr>
            <p:cNvPr id="10263" name="Text Box 36"/>
            <p:cNvSpPr txBox="1">
              <a:spLocks noChangeArrowheads="1"/>
            </p:cNvSpPr>
            <p:nvPr/>
          </p:nvSpPr>
          <p:spPr bwMode="auto">
            <a:xfrm>
              <a:off x="1200" y="1599"/>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70</a:t>
              </a:r>
            </a:p>
          </p:txBody>
        </p:sp>
        <p:sp>
          <p:nvSpPr>
            <p:cNvPr id="10264" name="Text Box 37"/>
            <p:cNvSpPr txBox="1">
              <a:spLocks noChangeArrowheads="1"/>
            </p:cNvSpPr>
            <p:nvPr/>
          </p:nvSpPr>
          <p:spPr bwMode="auto">
            <a:xfrm>
              <a:off x="1200" y="1839"/>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60</a:t>
              </a:r>
            </a:p>
          </p:txBody>
        </p:sp>
        <p:sp>
          <p:nvSpPr>
            <p:cNvPr id="10265" name="Text Box 38"/>
            <p:cNvSpPr txBox="1">
              <a:spLocks noChangeArrowheads="1"/>
            </p:cNvSpPr>
            <p:nvPr/>
          </p:nvSpPr>
          <p:spPr bwMode="auto">
            <a:xfrm>
              <a:off x="1200" y="2127"/>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50</a:t>
              </a:r>
            </a:p>
          </p:txBody>
        </p:sp>
        <p:sp>
          <p:nvSpPr>
            <p:cNvPr id="10266" name="Text Box 39"/>
            <p:cNvSpPr txBox="1">
              <a:spLocks noChangeArrowheads="1"/>
            </p:cNvSpPr>
            <p:nvPr/>
          </p:nvSpPr>
          <p:spPr bwMode="auto">
            <a:xfrm>
              <a:off x="1200" y="2415"/>
              <a:ext cx="33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40</a:t>
              </a:r>
            </a:p>
          </p:txBody>
        </p:sp>
        <p:sp>
          <p:nvSpPr>
            <p:cNvPr id="10267" name="Text Box 40"/>
            <p:cNvSpPr txBox="1">
              <a:spLocks noChangeArrowheads="1"/>
            </p:cNvSpPr>
            <p:nvPr/>
          </p:nvSpPr>
          <p:spPr bwMode="auto">
            <a:xfrm>
              <a:off x="1536" y="1008"/>
              <a:ext cx="88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a:t>销售额</a:t>
              </a:r>
              <a:r>
                <a:rPr lang="en-US" altLang="zh-CN" b="1"/>
                <a:t>/</a:t>
              </a:r>
              <a:r>
                <a:rPr lang="zh-CN" altLang="en-US" b="1"/>
                <a:t>万元</a:t>
              </a:r>
            </a:p>
          </p:txBody>
        </p:sp>
        <p:sp>
          <p:nvSpPr>
            <p:cNvPr id="10268" name="Rectangle 43"/>
            <p:cNvSpPr>
              <a:spLocks noChangeArrowheads="1"/>
            </p:cNvSpPr>
            <p:nvPr/>
          </p:nvSpPr>
          <p:spPr bwMode="auto">
            <a:xfrm>
              <a:off x="1728" y="2513"/>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10269" name="Rectangle 46"/>
            <p:cNvSpPr>
              <a:spLocks noChangeArrowheads="1"/>
            </p:cNvSpPr>
            <p:nvPr/>
          </p:nvSpPr>
          <p:spPr bwMode="auto">
            <a:xfrm>
              <a:off x="2640" y="1697"/>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10270" name="Rectangle 49"/>
            <p:cNvSpPr>
              <a:spLocks noChangeArrowheads="1"/>
            </p:cNvSpPr>
            <p:nvPr/>
          </p:nvSpPr>
          <p:spPr bwMode="auto">
            <a:xfrm>
              <a:off x="2640" y="1985"/>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10271" name="Rectangle 50"/>
            <p:cNvSpPr>
              <a:spLocks noChangeArrowheads="1"/>
            </p:cNvSpPr>
            <p:nvPr/>
          </p:nvSpPr>
          <p:spPr bwMode="auto">
            <a:xfrm>
              <a:off x="2304" y="2273"/>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10272" name="Rectangle 53"/>
            <p:cNvSpPr>
              <a:spLocks noChangeArrowheads="1"/>
            </p:cNvSpPr>
            <p:nvPr/>
          </p:nvSpPr>
          <p:spPr bwMode="auto">
            <a:xfrm>
              <a:off x="3408" y="1457"/>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10273" name="Rectangle 54"/>
            <p:cNvSpPr>
              <a:spLocks noChangeArrowheads="1"/>
            </p:cNvSpPr>
            <p:nvPr/>
          </p:nvSpPr>
          <p:spPr bwMode="auto">
            <a:xfrm>
              <a:off x="3120" y="1455"/>
              <a:ext cx="28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r>
                <a:rPr lang="en-US" altLang="zh-CN" sz="4000">
                  <a:latin typeface="Times New Roman" panose="02020603050405020304" pitchFamily="18" charset="0"/>
                </a:rPr>
                <a:t>·</a:t>
              </a:r>
            </a:p>
          </p:txBody>
        </p:sp>
        <p:sp>
          <p:nvSpPr>
            <p:cNvPr id="10274" name="Text Box 56"/>
            <p:cNvSpPr txBox="1">
              <a:spLocks noChangeArrowheads="1"/>
            </p:cNvSpPr>
            <p:nvPr/>
          </p:nvSpPr>
          <p:spPr bwMode="auto">
            <a:xfrm>
              <a:off x="3456" y="3135"/>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8</a:t>
              </a:r>
            </a:p>
          </p:txBody>
        </p:sp>
        <p:sp>
          <p:nvSpPr>
            <p:cNvPr id="10275" name="Text Box 57"/>
            <p:cNvSpPr txBox="1">
              <a:spLocks noChangeArrowheads="1"/>
            </p:cNvSpPr>
            <p:nvPr/>
          </p:nvSpPr>
          <p:spPr bwMode="auto">
            <a:xfrm>
              <a:off x="3792" y="3135"/>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9</a:t>
              </a:r>
            </a:p>
          </p:txBody>
        </p:sp>
        <p:sp>
          <p:nvSpPr>
            <p:cNvPr id="10276" name="Line 58"/>
            <p:cNvSpPr>
              <a:spLocks noChangeShapeType="1"/>
            </p:cNvSpPr>
            <p:nvPr/>
          </p:nvSpPr>
          <p:spPr bwMode="auto">
            <a:xfrm flipH="1" flipV="1">
              <a:off x="3840" y="3039"/>
              <a:ext cx="9"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77" name="Text Box 59"/>
            <p:cNvSpPr txBox="1">
              <a:spLocks noChangeArrowheads="1"/>
            </p:cNvSpPr>
            <p:nvPr/>
          </p:nvSpPr>
          <p:spPr bwMode="auto">
            <a:xfrm>
              <a:off x="1248" y="3087"/>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t>0</a:t>
              </a:r>
            </a:p>
          </p:txBody>
        </p:sp>
        <p:sp>
          <p:nvSpPr>
            <p:cNvPr id="10278" name="Text Box 60"/>
            <p:cNvSpPr txBox="1">
              <a:spLocks noChangeArrowheads="1"/>
            </p:cNvSpPr>
            <p:nvPr/>
          </p:nvSpPr>
          <p:spPr bwMode="auto">
            <a:xfrm>
              <a:off x="1200" y="1311"/>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80</a:t>
              </a:r>
            </a:p>
          </p:txBody>
        </p:sp>
      </p:grpSp>
      <p:sp>
        <p:nvSpPr>
          <p:cNvPr id="10244" name="Text Box 62"/>
          <p:cNvSpPr txBox="1">
            <a:spLocks noChangeArrowheads="1"/>
          </p:cNvSpPr>
          <p:nvPr/>
        </p:nvSpPr>
        <p:spPr bwMode="auto">
          <a:xfrm>
            <a:off x="517525" y="1697038"/>
            <a:ext cx="796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t>解：</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6439"/>
                                        </p:tgtEl>
                                        <p:attrNameLst>
                                          <p:attrName>style.visibility</p:attrName>
                                        </p:attrNameLst>
                                      </p:cBhvr>
                                      <p:to>
                                        <p:strVal val="visible"/>
                                      </p:to>
                                    </p:set>
                                    <p:anim calcmode="lin" valueType="num">
                                      <p:cBhvr additive="base">
                                        <p:cTn id="7" dur="500" fill="hold"/>
                                        <p:tgtEl>
                                          <p:spTgt spid="16439"/>
                                        </p:tgtEl>
                                        <p:attrNameLst>
                                          <p:attrName>ppt_x</p:attrName>
                                        </p:attrNameLst>
                                      </p:cBhvr>
                                      <p:tavLst>
                                        <p:tav tm="0">
                                          <p:val>
                                            <p:strVal val="0-#ppt_w/2"/>
                                          </p:val>
                                        </p:tav>
                                        <p:tav tm="100000">
                                          <p:val>
                                            <p:strVal val="#ppt_x"/>
                                          </p:val>
                                        </p:tav>
                                      </p:tavLst>
                                    </p:anim>
                                    <p:anim calcmode="lin" valueType="num">
                                      <p:cBhvr additive="base">
                                        <p:cTn id="8" dur="500" fill="hold"/>
                                        <p:tgtEl>
                                          <p:spTgt spid="164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39" grpId="0" animBg="1"/>
    </p:bldLst>
  </p:timing>
</p:sld>
</file>

<file path=ppt/theme/theme1.xml><?xml version="1.0" encoding="utf-8"?>
<a:theme xmlns:a="http://schemas.openxmlformats.org/drawingml/2006/main" name="WWW.2PPT.COM">
  <a:themeElements>
    <a:clrScheme name="1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903</Words>
  <Application>Microsoft Office PowerPoint</Application>
  <PresentationFormat>全屏显示(4:3)</PresentationFormat>
  <Paragraphs>254</Paragraphs>
  <Slides>12</Slides>
  <Notes>12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12</vt:i4>
      </vt:variant>
    </vt:vector>
  </HeadingPairs>
  <TitlesOfParts>
    <vt:vector size="20" baseType="lpstr">
      <vt:lpstr>EU-BX</vt:lpstr>
      <vt:lpstr>宋体</vt:lpstr>
      <vt:lpstr>微软雅黑</vt:lpstr>
      <vt:lpstr>Arial</vt:lpstr>
      <vt:lpstr>Calibri</vt:lpstr>
      <vt:lpstr>Times New Roman</vt:lpstr>
      <vt:lpstr>Wingdings</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dcterms:created xsi:type="dcterms:W3CDTF">2015-01-21T09:53:00Z</dcterms:created>
  <dcterms:modified xsi:type="dcterms:W3CDTF">2023-01-17T02:33:17Z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B78A7DFAF1D347E799373EC8BFE6BBE2</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