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4" r:id="rId2"/>
    <p:sldId id="321" r:id="rId3"/>
    <p:sldId id="322" r:id="rId4"/>
    <p:sldId id="273" r:id="rId5"/>
    <p:sldId id="324" r:id="rId6"/>
    <p:sldId id="326" r:id="rId7"/>
    <p:sldId id="294" r:id="rId8"/>
    <p:sldId id="380" r:id="rId9"/>
    <p:sldId id="366" r:id="rId10"/>
    <p:sldId id="389" r:id="rId11"/>
    <p:sldId id="390" r:id="rId12"/>
    <p:sldId id="391" r:id="rId13"/>
    <p:sldId id="355" r:id="rId14"/>
    <p:sldId id="356" r:id="rId15"/>
    <p:sldId id="357" r:id="rId16"/>
    <p:sldId id="363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5">
          <p15:clr>
            <a:srgbClr val="A4A3A4"/>
          </p15:clr>
        </p15:guide>
        <p15:guide id="2" pos="2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2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C8D927"/>
    <a:srgbClr val="DBE11D"/>
    <a:srgbClr val="FF0066"/>
    <a:srgbClr val="FF3399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565"/>
        <p:guide pos="2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782"/>
        <p:guide pos="22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2BC8D4-D463-4CF6-822E-8E88BD87FD6E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84390" tIns="42195" rIns="84390" bIns="42195"/>
          <a:lstStyle/>
          <a:p>
            <a:endParaRPr lang="zh-CN" altLang="zh-CN" dirty="0"/>
          </a:p>
        </p:txBody>
      </p:sp>
      <p:sp>
        <p:nvSpPr>
          <p:cNvPr id="8196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/>
          <a:p>
            <a:pPr algn="r" defTabSz="844550"/>
            <a:fld id="{91E51601-E925-49AC-A250-24473191482A}" type="slidenum">
              <a:rPr lang="en-US" altLang="zh-CN" sz="1100">
                <a:latin typeface="Calibri" panose="020F0502020204030204" pitchFamily="34" charset="0"/>
              </a:rPr>
              <a:t>3</a:t>
            </a:fld>
            <a:endParaRPr lang="en-US" altLang="zh-CN" sz="11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31" y="749147"/>
            <a:ext cx="9144000" cy="602603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 algn="ctr"/>
            <a:r>
              <a:rPr lang="zh-CN" altLang="en-US" sz="35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二</a:t>
            </a:r>
            <a:r>
              <a:rPr lang="en-US" altLang="zh-CN" sz="35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 </a:t>
            </a:r>
            <a:r>
              <a:rPr lang="zh-CN" altLang="en-US" sz="350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长方体（一）</a:t>
            </a:r>
          </a:p>
        </p:txBody>
      </p:sp>
      <p:sp>
        <p:nvSpPr>
          <p:cNvPr id="6" name="矩形 5"/>
          <p:cNvSpPr/>
          <p:nvPr/>
        </p:nvSpPr>
        <p:spPr>
          <a:xfrm>
            <a:off x="2488051" y="1945145"/>
            <a:ext cx="4167895" cy="870427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 algn="ctr"/>
            <a:r>
              <a:rPr lang="zh-CN" altLang="en-US" sz="5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露在外面的面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38263"/>
            <a:ext cx="9144000" cy="404495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29087" y="3583488"/>
          <a:ext cx="5570121" cy="939804"/>
        </p:xfrm>
        <a:graphic>
          <a:graphicData uri="http://schemas.openxmlformats.org/drawingml/2006/table">
            <a:tbl>
              <a:tblPr/>
              <a:tblGrid>
                <a:gridCol w="2095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9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小</a:t>
                      </a:r>
                      <a:r>
                        <a:rPr 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正方体个数</a:t>
                      </a:r>
                      <a:r>
                        <a:rPr lang="en-US" alt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1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2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3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4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5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6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露在外面的</a:t>
                      </a:r>
                      <a:r>
                        <a:rPr 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面</a:t>
                      </a:r>
                      <a:r>
                        <a:rPr lang="en-US" alt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2000" b="0" kern="100" dirty="0" smtClean="0">
                        <a:solidFill>
                          <a:srgbClr val="C00000"/>
                        </a:solidFill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2165098" y="1044125"/>
            <a:ext cx="57475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844358" y="844813"/>
            <a:ext cx="2318139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有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个面露在外面。</a:t>
            </a: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65098" y="1944154"/>
            <a:ext cx="57475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844358" y="1598872"/>
            <a:ext cx="3543790" cy="691172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从上、左、右、前、后面看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共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有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个面露在外面。</a:t>
            </a: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165038" y="2914302"/>
            <a:ext cx="57475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844297" y="2569131"/>
            <a:ext cx="3543790" cy="691172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从上、左、右、前、后面看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共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有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11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个面露在外面。</a:t>
            </a:r>
          </a:p>
        </p:txBody>
      </p:sp>
      <p:sp>
        <p:nvSpPr>
          <p:cNvPr id="14" name="矩形 13"/>
          <p:cNvSpPr/>
          <p:nvPr/>
        </p:nvSpPr>
        <p:spPr>
          <a:xfrm>
            <a:off x="3523617" y="4105659"/>
            <a:ext cx="242826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5</a:t>
            </a:r>
          </a:p>
        </p:txBody>
      </p:sp>
      <p:sp>
        <p:nvSpPr>
          <p:cNvPr id="15" name="矩形 14"/>
          <p:cNvSpPr/>
          <p:nvPr/>
        </p:nvSpPr>
        <p:spPr>
          <a:xfrm>
            <a:off x="4012861" y="4105659"/>
            <a:ext cx="248356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8</a:t>
            </a:r>
          </a:p>
        </p:txBody>
      </p:sp>
      <p:sp>
        <p:nvSpPr>
          <p:cNvPr id="16" name="矩形 15"/>
          <p:cNvSpPr/>
          <p:nvPr/>
        </p:nvSpPr>
        <p:spPr>
          <a:xfrm>
            <a:off x="4444897" y="4105659"/>
            <a:ext cx="272776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11</a:t>
            </a:r>
          </a:p>
        </p:txBody>
      </p:sp>
      <p:sp>
        <p:nvSpPr>
          <p:cNvPr id="17" name="矩形 16"/>
          <p:cNvSpPr/>
          <p:nvPr/>
        </p:nvSpPr>
        <p:spPr>
          <a:xfrm>
            <a:off x="4913641" y="4105659"/>
            <a:ext cx="312863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14</a:t>
            </a:r>
          </a:p>
        </p:txBody>
      </p:sp>
      <p:sp>
        <p:nvSpPr>
          <p:cNvPr id="18" name="矩形 17"/>
          <p:cNvSpPr/>
          <p:nvPr/>
        </p:nvSpPr>
        <p:spPr>
          <a:xfrm>
            <a:off x="5436148" y="4105659"/>
            <a:ext cx="315628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17</a:t>
            </a:r>
          </a:p>
        </p:txBody>
      </p:sp>
      <p:sp>
        <p:nvSpPr>
          <p:cNvPr id="19" name="矩形 18"/>
          <p:cNvSpPr/>
          <p:nvPr/>
        </p:nvSpPr>
        <p:spPr>
          <a:xfrm>
            <a:off x="5906404" y="4105659"/>
            <a:ext cx="358480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20</a:t>
            </a:r>
          </a:p>
        </p:txBody>
      </p:sp>
      <p:sp>
        <p:nvSpPr>
          <p:cNvPr id="20" name="矩形 19"/>
          <p:cNvSpPr/>
          <p:nvPr/>
        </p:nvSpPr>
        <p:spPr>
          <a:xfrm>
            <a:off x="6493631" y="4001225"/>
            <a:ext cx="390734" cy="534611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0" kern="100" dirty="0">
                <a:solidFill>
                  <a:srgbClr val="C00000"/>
                </a:solidFill>
                <a:latin typeface="华文行楷" panose="02010800040101010101" charset="-122"/>
                <a:ea typeface="华文行楷" panose="02010800040101010101" charset="-122"/>
                <a:cs typeface="Times New Roman" panose="02020603050405020304"/>
              </a:rPr>
              <a:t>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43122" y="864311"/>
            <a:ext cx="373224" cy="3591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60183" y="1747501"/>
            <a:ext cx="456163" cy="39370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60184" y="2665687"/>
            <a:ext cx="504544" cy="49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77020" y="3635521"/>
          <a:ext cx="5570121" cy="939804"/>
        </p:xfrm>
        <a:graphic>
          <a:graphicData uri="http://schemas.openxmlformats.org/drawingml/2006/table">
            <a:tbl>
              <a:tblPr/>
              <a:tblGrid>
                <a:gridCol w="2095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6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9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小</a:t>
                      </a:r>
                      <a:r>
                        <a:rPr 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正方体个数</a:t>
                      </a:r>
                      <a:r>
                        <a:rPr lang="en-US" alt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华文行楷" panose="02010800040101010101" charset="-122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1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2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3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4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5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6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露在外面的</a:t>
                      </a:r>
                      <a:r>
                        <a:rPr 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面</a:t>
                      </a:r>
                      <a:r>
                        <a:rPr lang="en-US" altLang="zh-CN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20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华文行楷" panose="02010800040101010101" charset="-122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0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2000" b="0" kern="100" dirty="0" smtClean="0">
                        <a:solidFill>
                          <a:srgbClr val="C00000"/>
                        </a:solidFill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直接箭头连接符 7"/>
          <p:cNvCxnSpPr/>
          <p:nvPr/>
        </p:nvCxnSpPr>
        <p:spPr>
          <a:xfrm>
            <a:off x="2165098" y="1020641"/>
            <a:ext cx="57475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844358" y="814882"/>
            <a:ext cx="2318139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有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个面露在外面。</a:t>
            </a: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165098" y="1944154"/>
            <a:ext cx="57475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844358" y="1598872"/>
            <a:ext cx="3543790" cy="691172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从上、左、右、前、后面看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共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有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个面露在外面。</a:t>
            </a: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165038" y="3046919"/>
            <a:ext cx="574758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853973" y="2701748"/>
            <a:ext cx="3543790" cy="691172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从上、左、右、前、后面看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共</a:t>
            </a:r>
            <a:endParaRPr lang="en-US" altLang="zh-CN" b="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有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13</a:t>
            </a:r>
            <a:r>
              <a:rPr lang="zh-CN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个面露在外面。</a:t>
            </a:r>
          </a:p>
        </p:txBody>
      </p:sp>
      <p:sp>
        <p:nvSpPr>
          <p:cNvPr id="14" name="矩形 13"/>
          <p:cNvSpPr/>
          <p:nvPr/>
        </p:nvSpPr>
        <p:spPr>
          <a:xfrm>
            <a:off x="3471550" y="4157692"/>
            <a:ext cx="242826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5</a:t>
            </a:r>
          </a:p>
        </p:txBody>
      </p:sp>
      <p:sp>
        <p:nvSpPr>
          <p:cNvPr id="15" name="矩形 14"/>
          <p:cNvSpPr/>
          <p:nvPr/>
        </p:nvSpPr>
        <p:spPr>
          <a:xfrm>
            <a:off x="3960794" y="4157692"/>
            <a:ext cx="250659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9</a:t>
            </a:r>
          </a:p>
        </p:txBody>
      </p:sp>
      <p:sp>
        <p:nvSpPr>
          <p:cNvPr id="16" name="矩形 15"/>
          <p:cNvSpPr/>
          <p:nvPr/>
        </p:nvSpPr>
        <p:spPr>
          <a:xfrm>
            <a:off x="4392830" y="4157692"/>
            <a:ext cx="334520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13</a:t>
            </a:r>
          </a:p>
        </p:txBody>
      </p:sp>
      <p:sp>
        <p:nvSpPr>
          <p:cNvPr id="17" name="矩形 16"/>
          <p:cNvSpPr/>
          <p:nvPr/>
        </p:nvSpPr>
        <p:spPr>
          <a:xfrm>
            <a:off x="4861574" y="4157692"/>
            <a:ext cx="315628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17</a:t>
            </a:r>
          </a:p>
        </p:txBody>
      </p:sp>
      <p:sp>
        <p:nvSpPr>
          <p:cNvPr id="18" name="矩形 17"/>
          <p:cNvSpPr/>
          <p:nvPr/>
        </p:nvSpPr>
        <p:spPr>
          <a:xfrm>
            <a:off x="5384081" y="4157692"/>
            <a:ext cx="315628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21</a:t>
            </a:r>
          </a:p>
        </p:txBody>
      </p:sp>
      <p:sp>
        <p:nvSpPr>
          <p:cNvPr id="19" name="矩形 18"/>
          <p:cNvSpPr/>
          <p:nvPr/>
        </p:nvSpPr>
        <p:spPr>
          <a:xfrm>
            <a:off x="5854337" y="4157692"/>
            <a:ext cx="355715" cy="378510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b="0" dirty="0">
                <a:latin typeface="华文行楷" panose="02010800040101010101" charset="-122"/>
                <a:ea typeface="华文行楷" panose="02010800040101010101" charset="-122"/>
              </a:rPr>
              <a:t>25</a:t>
            </a:r>
          </a:p>
        </p:txBody>
      </p:sp>
      <p:sp>
        <p:nvSpPr>
          <p:cNvPr id="20" name="矩形 19"/>
          <p:cNvSpPr/>
          <p:nvPr/>
        </p:nvSpPr>
        <p:spPr>
          <a:xfrm>
            <a:off x="6441564" y="4053258"/>
            <a:ext cx="390734" cy="534611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0" kern="100" dirty="0">
                <a:solidFill>
                  <a:srgbClr val="C00000"/>
                </a:solidFill>
                <a:latin typeface="华文行楷" panose="02010800040101010101" charset="-122"/>
                <a:ea typeface="华文行楷" panose="02010800040101010101" charset="-122"/>
                <a:cs typeface="Times New Roman" panose="02020603050405020304"/>
              </a:rPr>
              <a:t>…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61092" y="790635"/>
            <a:ext cx="345578" cy="3591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64330" y="1555944"/>
            <a:ext cx="442340" cy="60091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64331" y="2556094"/>
            <a:ext cx="380136" cy="73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82726" y="980811"/>
            <a:ext cx="893896" cy="1237755"/>
          </a:xfrm>
          <a:prstGeom prst="rect">
            <a:avLst/>
          </a:prstGeom>
        </p:spPr>
      </p:pic>
      <p:sp>
        <p:nvSpPr>
          <p:cNvPr id="22" name="圆角矩形标注 21"/>
          <p:cNvSpPr/>
          <p:nvPr/>
        </p:nvSpPr>
        <p:spPr>
          <a:xfrm flipH="1">
            <a:off x="2468350" y="980811"/>
            <a:ext cx="2688599" cy="644664"/>
          </a:xfrm>
          <a:prstGeom prst="wedgeRoundRectCallout">
            <a:avLst>
              <a:gd name="adj1" fmla="val -59168"/>
              <a:gd name="adj2" fmla="val -864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你发现了什么规律？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970257" y="2218566"/>
            <a:ext cx="5590534" cy="1148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n</a:t>
            </a:r>
            <a:r>
              <a:rPr lang="zh-CN" altLang="en-US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个小正方体按照第一种摆放方式，露在外面的面的个数为（</a:t>
            </a:r>
            <a:r>
              <a:rPr lang="en-US" altLang="zh-CN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2+3n</a:t>
            </a:r>
            <a:r>
              <a:rPr lang="zh-CN" altLang="en-US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）个。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970257" y="3602753"/>
            <a:ext cx="5590534" cy="1148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>
              <a:lnSpc>
                <a:spcPct val="140000"/>
              </a:lnSpc>
            </a:pPr>
            <a:r>
              <a:rPr lang="en-US" altLang="zh-CN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n</a:t>
            </a:r>
            <a:r>
              <a:rPr lang="zh-CN" altLang="en-US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个小正方体按照第二种摆放方式，露在外面的面的个数为（</a:t>
            </a:r>
            <a:r>
              <a:rPr lang="en-US" altLang="zh-CN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1+4n</a:t>
            </a:r>
            <a:r>
              <a:rPr lang="zh-CN" altLang="en-US" dirty="0">
                <a:solidFill>
                  <a:srgbClr val="FFFF00"/>
                </a:solidFill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）个。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514782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122177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5919" y="1351263"/>
            <a:ext cx="7009478" cy="3994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露在外面的面的面积计算方法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8067" y="2075359"/>
            <a:ext cx="6962710" cy="503299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）首先要看露出了几个面，再计算这几个面的面积之和。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6087" y="2739823"/>
            <a:ext cx="6962710" cy="503299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）先求这几个小正方体的表面积之和，再去掉重叠的面。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  <p:bldP spid="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33652" y="754259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68935" y="1387435"/>
            <a:ext cx="3923004" cy="440674"/>
          </a:xfrm>
          <a:prstGeom prst="rect">
            <a:avLst/>
          </a:prstGeom>
        </p:spPr>
        <p:txBody>
          <a:bodyPr wrap="none" lIns="66331" tIns="33165" rIns="66331" bIns="33165">
            <a:spAutoFit/>
          </a:bodyPr>
          <a:lstStyle/>
          <a:p>
            <a:pPr defTabSz="663575">
              <a:lnSpc>
                <a:spcPct val="120000"/>
              </a:lnSpc>
              <a:defRPr/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数一数，各有几个面露在外面？</a:t>
            </a:r>
          </a:p>
        </p:txBody>
      </p:sp>
      <p:grpSp>
        <p:nvGrpSpPr>
          <p:cNvPr id="14342" name="组合 46"/>
          <p:cNvGrpSpPr/>
          <p:nvPr/>
        </p:nvGrpSpPr>
        <p:grpSpPr>
          <a:xfrm>
            <a:off x="1451890" y="1974976"/>
            <a:ext cx="2838810" cy="2242971"/>
            <a:chOff x="252285" y="1642448"/>
            <a:chExt cx="4607747" cy="4032448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2411760" y="1642448"/>
              <a:ext cx="0" cy="28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2411760" y="4487786"/>
              <a:ext cx="2448272" cy="1187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52285" y="4500293"/>
              <a:ext cx="2160240" cy="1044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59" name="图片 52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63294" y="3022094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60" name="图片 54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63294" y="2520177"/>
            <a:ext cx="837452" cy="88411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65" name="图片 61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80855" y="3213191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980394" y="4407662"/>
            <a:ext cx="1533446" cy="423176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sz="23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）个</a:t>
            </a:r>
          </a:p>
        </p:txBody>
      </p:sp>
      <p:grpSp>
        <p:nvGrpSpPr>
          <p:cNvPr id="4" name="组合 46"/>
          <p:cNvGrpSpPr/>
          <p:nvPr/>
        </p:nvGrpSpPr>
        <p:grpSpPr>
          <a:xfrm>
            <a:off x="4889702" y="1936756"/>
            <a:ext cx="2792272" cy="2229157"/>
            <a:chOff x="252285" y="1642448"/>
            <a:chExt cx="4607747" cy="403244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2411760" y="1642448"/>
              <a:ext cx="0" cy="28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411760" y="4487786"/>
              <a:ext cx="2448272" cy="1187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252285" y="4500293"/>
              <a:ext cx="2160240" cy="1044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52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52726" y="2989861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54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52726" y="2487944"/>
            <a:ext cx="837452" cy="88411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55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51574" y="1995236"/>
            <a:ext cx="837451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图片 57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53597" y="3175202"/>
            <a:ext cx="836299" cy="885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61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70286" y="3180958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文本框 23"/>
          <p:cNvSpPr txBox="1"/>
          <p:nvPr/>
        </p:nvSpPr>
        <p:spPr>
          <a:xfrm>
            <a:off x="5456450" y="4407662"/>
            <a:ext cx="1533446" cy="423176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sz="23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       ）个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485398" y="4407662"/>
            <a:ext cx="296737" cy="423176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sz="2300" b="0"/>
              <a:t>7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823224" y="4397071"/>
            <a:ext cx="438654" cy="423176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sz="2300" b="0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9"/>
          <p:cNvSpPr txBox="1"/>
          <p:nvPr/>
        </p:nvSpPr>
        <p:spPr>
          <a:xfrm>
            <a:off x="1328864" y="929698"/>
            <a:ext cx="6465078" cy="1283803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把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个棱长为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100cm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的正方体纸箱放在墙角（如右图）。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）有几个面露在外面？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）露在外面的面积是多少平方厘米？</a:t>
            </a:r>
          </a:p>
        </p:txBody>
      </p:sp>
      <p:pic>
        <p:nvPicPr>
          <p:cNvPr id="21508" name="图片 8" descr="10.png"/>
          <p:cNvPicPr>
            <a:picLocks noChangeAspect="1"/>
          </p:cNvPicPr>
          <p:nvPr/>
        </p:nvPicPr>
        <p:blipFill>
          <a:blip r:embed="rId2" cstate="email">
            <a:lum bright="-20001" contrast="40000"/>
          </a:blip>
          <a:stretch>
            <a:fillRect/>
          </a:stretch>
        </p:blipFill>
        <p:spPr>
          <a:xfrm>
            <a:off x="6184468" y="2176663"/>
            <a:ext cx="1609243" cy="1709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341766" y="2779424"/>
            <a:ext cx="4061696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  <a:r>
              <a:rPr lang="en-US" altLang="zh-CN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40396" y="3463229"/>
            <a:ext cx="4664385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</a:t>
            </a:r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</a:t>
            </a:r>
            <a:r>
              <a:rPr lang="en-US" altLang="zh-CN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100</a:t>
            </a:r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100</a:t>
            </a:r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×</a:t>
            </a:r>
            <a:r>
              <a:rPr lang="en-US" altLang="zh-CN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7=70000</a:t>
            </a:r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（</a:t>
            </a:r>
            <a:r>
              <a:rPr lang="en-US" altLang="zh-CN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cm²</a:t>
            </a:r>
            <a:r>
              <a:rPr lang="zh-CN" altLang="en-US" sz="2300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" grpId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28828" y="570758"/>
            <a:ext cx="2076003" cy="468994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课后作业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652" name="Rectangle 2"/>
          <p:cNvSpPr/>
          <p:nvPr/>
        </p:nvSpPr>
        <p:spPr>
          <a:xfrm>
            <a:off x="1066685" y="1371063"/>
            <a:ext cx="7086658" cy="2686869"/>
          </a:xfrm>
          <a:prstGeom prst="rect">
            <a:avLst/>
          </a:prstGeom>
          <a:noFill/>
          <a:ln w="9525">
            <a:noFill/>
          </a:ln>
        </p:spPr>
        <p:txBody>
          <a:bodyPr lIns="66327" tIns="33164" rIns="66327" bIns="33164"/>
          <a:lstStyle/>
          <a:p>
            <a:pPr marL="248920" indent="-248920" defTabSz="663575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从课后习题中选取；</a:t>
            </a:r>
            <a:endParaRPr lang="zh-CN" altLang="en-US" sz="2300" dirty="0">
              <a:solidFill>
                <a:srgbClr val="000000"/>
              </a:solidFill>
              <a:latin typeface="+mj-lt"/>
              <a:ea typeface="黑体" panose="02010609060101010101" pitchFamily="49" charset="-122"/>
            </a:endParaRPr>
          </a:p>
          <a:p>
            <a:pPr marL="248920" indent="-248920" defTabSz="663575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+mj-lt"/>
                <a:ea typeface="黑体" panose="02010609060101010101" pitchFamily="49" charset="-122"/>
                <a:sym typeface="+mn-ea"/>
              </a:rPr>
              <a:t>完成练习册本课时的习题。</a:t>
            </a:r>
            <a:endParaRPr lang="zh-CN" altLang="en-US" sz="23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419319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3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9456" y="900898"/>
            <a:ext cx="7192343" cy="1949188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经历求正方体搭成的组合体的表面积的探索过程，获得求物体露在外面的面积的计算方法。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掌握求物体露在外面的面积计算方法，会解决有关的应用问题，进一步发展空间观念。</a:t>
            </a:r>
            <a:endParaRPr lang="zh-CN" altLang="en-US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9456" y="2732788"/>
            <a:ext cx="7296845" cy="2083187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掌握求物体露在外面的面积计算方法，会解决有关的应用问题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</a:t>
            </a:r>
            <a:endParaRPr lang="en-US" altLang="zh-CN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掌握求物体露在外面的面积计算方法，会解决有关的应用问题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</a:t>
            </a:r>
            <a:endParaRPr lang="zh-CN" altLang="en-US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83861" y="416271"/>
            <a:ext cx="1360444" cy="430794"/>
          </a:xfrm>
          <a:prstGeom prst="rect">
            <a:avLst/>
          </a:prstGeom>
          <a:noFill/>
          <a:ln>
            <a:noFill/>
          </a:ln>
        </p:spPr>
        <p:txBody>
          <a:bodyPr wrap="none" lIns="60868" tIns="30434" rIns="60868" bIns="30434">
            <a:spAutoFit/>
          </a:bodyPr>
          <a:lstStyle/>
          <a:p>
            <a:pPr algn="ctr" fontAlgn="auto"/>
            <a:r>
              <a:rPr lang="zh-CN" altLang="en-US" sz="2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回顾复习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025" y="1996617"/>
            <a:ext cx="2275287" cy="1900839"/>
          </a:xfrm>
          <a:prstGeom prst="rect">
            <a:avLst/>
          </a:prstGeom>
        </p:spPr>
      </p:pic>
      <p:sp>
        <p:nvSpPr>
          <p:cNvPr id="18435" name="TextBox 9"/>
          <p:cNvSpPr txBox="1"/>
          <p:nvPr/>
        </p:nvSpPr>
        <p:spPr>
          <a:xfrm>
            <a:off x="1169897" y="1125860"/>
            <a:ext cx="6850743" cy="958708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制作一个棱长为 </a:t>
            </a:r>
            <a:r>
              <a:rPr lang="en-US" altLang="zh-CN" sz="2300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35 cm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的正方体无盖玻璃鱼缸，至少需要多大面积的玻璃？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5122" y="3201910"/>
            <a:ext cx="4075519" cy="423176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sz="2300" b="0">
                <a:solidFill>
                  <a:srgbClr val="FF0000"/>
                </a:solidFill>
                <a:cs typeface="Arial" panose="020B0604020202020204" pitchFamily="34" charset="0"/>
              </a:rPr>
              <a:t>35×35×5</a:t>
            </a:r>
            <a:r>
              <a:rPr lang="zh-CN" altLang="en-US" sz="2300" b="0" dirty="0">
                <a:solidFill>
                  <a:srgbClr val="FF0000"/>
                </a:solidFill>
                <a:cs typeface="Arial" panose="020B0604020202020204" pitchFamily="34" charset="0"/>
              </a:rPr>
              <a:t>＝</a:t>
            </a:r>
            <a:r>
              <a:rPr lang="en-US" altLang="zh-CN" sz="2300" b="0">
                <a:solidFill>
                  <a:srgbClr val="FF0000"/>
                </a:solidFill>
                <a:cs typeface="Arial" panose="020B0604020202020204" pitchFamily="34" charset="0"/>
              </a:rPr>
              <a:t>6125</a:t>
            </a:r>
            <a:r>
              <a:rPr lang="zh-CN" altLang="en-US" sz="2300" b="0" dirty="0">
                <a:solidFill>
                  <a:srgbClr val="FF0000"/>
                </a:solidFill>
                <a:cs typeface="Arial" panose="020B0604020202020204" pitchFamily="34" charset="0"/>
              </a:rPr>
              <a:t>（</a:t>
            </a:r>
            <a:r>
              <a:rPr lang="en-US" altLang="zh-CN" sz="2300" b="0">
                <a:solidFill>
                  <a:srgbClr val="FF0000"/>
                </a:solidFill>
                <a:cs typeface="Arial" panose="020B0604020202020204" pitchFamily="34" charset="0"/>
              </a:rPr>
              <a:t>cm</a:t>
            </a:r>
            <a:r>
              <a:rPr lang="en-US" altLang="zh-CN" sz="2300" b="0" baseline="3000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zh-CN" altLang="en-US" sz="2300" b="0" dirty="0">
                <a:solidFill>
                  <a:srgbClr val="FF0000"/>
                </a:solidFill>
                <a:cs typeface="Arial" panose="020B0604020202020204" pitchFamily="34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778" y="537396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80884" y="1899457"/>
            <a:ext cx="2685373" cy="2683645"/>
          </a:xfrm>
          <a:prstGeom prst="rect">
            <a:avLst/>
          </a:prstGeom>
        </p:spPr>
      </p:pic>
      <p:sp>
        <p:nvSpPr>
          <p:cNvPr id="18435" name="TextBox 9"/>
          <p:cNvSpPr txBox="1"/>
          <p:nvPr/>
        </p:nvSpPr>
        <p:spPr>
          <a:xfrm>
            <a:off x="821555" y="1899457"/>
            <a:ext cx="4262592" cy="958708"/>
          </a:xfrm>
          <a:prstGeom prst="rect">
            <a:avLst/>
          </a:prstGeom>
          <a:noFill/>
          <a:ln w="9525">
            <a:noFill/>
          </a:ln>
        </p:spPr>
        <p:txBody>
          <a:bodyPr wrap="square" lIns="66331" tIns="33165" rIns="66331" bIns="33165"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个棱长为 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50 cm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的正方体纸箱放在墙角处，如右图。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6975612" y="1579428"/>
            <a:ext cx="16588" cy="6667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7815137" y="3620711"/>
            <a:ext cx="623423" cy="256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5895104" y="3682414"/>
            <a:ext cx="267708" cy="1335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9"/>
          <p:cNvGrpSpPr/>
          <p:nvPr/>
        </p:nvGrpSpPr>
        <p:grpSpPr>
          <a:xfrm>
            <a:off x="1149855" y="922791"/>
            <a:ext cx="6977455" cy="446276"/>
            <a:chOff x="395536" y="1177588"/>
            <a:chExt cx="9615540" cy="616518"/>
          </a:xfrm>
        </p:grpSpPr>
        <p:pic>
          <p:nvPicPr>
            <p:cNvPr id="13340" name="图片 7" descr="1.png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95536" y="1268760"/>
              <a:ext cx="378327" cy="3600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" name="TextBox 8"/>
            <p:cNvSpPr txBox="1"/>
            <p:nvPr/>
          </p:nvSpPr>
          <p:spPr>
            <a:xfrm>
              <a:off x="798115" y="1177588"/>
              <a:ext cx="9212961" cy="616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63575">
                <a:defRPr/>
              </a:pPr>
              <a:r>
                <a:rPr lang="zh-CN" altLang="en-US" sz="2300" b="0" spc="-145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有几个面露在外面？露在外面的面积是多少平方厘米？</a:t>
              </a:r>
            </a:p>
          </p:txBody>
        </p:sp>
      </p:grpSp>
      <p:pic>
        <p:nvPicPr>
          <p:cNvPr id="13317" name="图片 6" descr="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63463" y="1805752"/>
            <a:ext cx="3448871" cy="217459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组合 18"/>
          <p:cNvGrpSpPr/>
          <p:nvPr/>
        </p:nvGrpSpPr>
        <p:grpSpPr>
          <a:xfrm>
            <a:off x="7566320" y="2948879"/>
            <a:ext cx="194676" cy="574442"/>
            <a:chOff x="5619674" y="3493028"/>
            <a:chExt cx="268404" cy="792000"/>
          </a:xfrm>
        </p:grpSpPr>
        <p:cxnSp>
          <p:nvCxnSpPr>
            <p:cNvPr id="15" name="直接箭头连接符 14"/>
            <p:cNvCxnSpPr/>
            <p:nvPr/>
          </p:nvCxnSpPr>
          <p:spPr>
            <a:xfrm>
              <a:off x="5748010" y="3493028"/>
              <a:ext cx="0" cy="79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5619674" y="3509210"/>
              <a:ext cx="2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5636078" y="4285005"/>
              <a:ext cx="2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99483" y="3066070"/>
            <a:ext cx="866249" cy="37851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66331" tIns="33165" rIns="66331" bIns="33165" anchor="ctr">
            <a:spAutoFit/>
          </a:bodyPr>
          <a:lstStyle/>
          <a:p>
            <a:r>
              <a:rPr lang="en-US" altLang="zh-CN" b="0"/>
              <a:t>50 cm</a:t>
            </a:r>
            <a:endParaRPr lang="zh-CN" altLang="en-US" b="0" dirty="0"/>
          </a:p>
        </p:txBody>
      </p:sp>
      <p:sp>
        <p:nvSpPr>
          <p:cNvPr id="10" name="任意多边形 9"/>
          <p:cNvSpPr/>
          <p:nvPr/>
        </p:nvSpPr>
        <p:spPr>
          <a:xfrm>
            <a:off x="5732452" y="2962693"/>
            <a:ext cx="460771" cy="773597"/>
          </a:xfrm>
          <a:custGeom>
            <a:avLst/>
            <a:gdLst>
              <a:gd name="connsiteX0" fmla="*/ 628650 w 635000"/>
              <a:gd name="connsiteY0" fmla="*/ 279400 h 1066800"/>
              <a:gd name="connsiteX1" fmla="*/ 635000 w 635000"/>
              <a:gd name="connsiteY1" fmla="*/ 1066800 h 1066800"/>
              <a:gd name="connsiteX2" fmla="*/ 0 w 635000"/>
              <a:gd name="connsiteY2" fmla="*/ 774700 h 1066800"/>
              <a:gd name="connsiteX3" fmla="*/ 0 w 635000"/>
              <a:gd name="connsiteY3" fmla="*/ 0 h 1066800"/>
              <a:gd name="connsiteX4" fmla="*/ 628650 w 635000"/>
              <a:gd name="connsiteY4" fmla="*/ 279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00" h="1066800">
                <a:moveTo>
                  <a:pt x="628650" y="279400"/>
                </a:moveTo>
                <a:cubicBezTo>
                  <a:pt x="630767" y="541867"/>
                  <a:pt x="632883" y="804333"/>
                  <a:pt x="635000" y="1066800"/>
                </a:cubicBezTo>
                <a:lnTo>
                  <a:pt x="0" y="774700"/>
                </a:lnTo>
                <a:lnTo>
                  <a:pt x="0" y="0"/>
                </a:lnTo>
                <a:lnTo>
                  <a:pt x="628650" y="279400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12" name="任意多边形 11"/>
          <p:cNvSpPr/>
          <p:nvPr/>
        </p:nvSpPr>
        <p:spPr>
          <a:xfrm>
            <a:off x="5737059" y="2750874"/>
            <a:ext cx="921542" cy="419032"/>
          </a:xfrm>
          <a:custGeom>
            <a:avLst/>
            <a:gdLst>
              <a:gd name="connsiteX0" fmla="*/ 622300 w 1270000"/>
              <a:gd name="connsiteY0" fmla="*/ 577850 h 577850"/>
              <a:gd name="connsiteX1" fmla="*/ 1270000 w 1270000"/>
              <a:gd name="connsiteY1" fmla="*/ 285750 h 577850"/>
              <a:gd name="connsiteX2" fmla="*/ 628650 w 1270000"/>
              <a:gd name="connsiteY2" fmla="*/ 0 h 577850"/>
              <a:gd name="connsiteX3" fmla="*/ 0 w 1270000"/>
              <a:gd name="connsiteY3" fmla="*/ 292100 h 577850"/>
              <a:gd name="connsiteX4" fmla="*/ 622300 w 1270000"/>
              <a:gd name="connsiteY4" fmla="*/ 57785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0" h="577850">
                <a:moveTo>
                  <a:pt x="622300" y="577850"/>
                </a:moveTo>
                <a:lnTo>
                  <a:pt x="1270000" y="285750"/>
                </a:lnTo>
                <a:lnTo>
                  <a:pt x="628650" y="0"/>
                </a:lnTo>
                <a:lnTo>
                  <a:pt x="0" y="292100"/>
                </a:lnTo>
                <a:lnTo>
                  <a:pt x="622300" y="577850"/>
                </a:lnTo>
                <a:close/>
              </a:path>
            </a:pathLst>
          </a:cu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13" name="任意多边形 12"/>
          <p:cNvSpPr/>
          <p:nvPr/>
        </p:nvSpPr>
        <p:spPr>
          <a:xfrm>
            <a:off x="6193683" y="2965456"/>
            <a:ext cx="470908" cy="770834"/>
          </a:xfrm>
          <a:custGeom>
            <a:avLst/>
            <a:gdLst>
              <a:gd name="connsiteX0" fmla="*/ 6350 w 641350"/>
              <a:gd name="connsiteY0" fmla="*/ 298450 h 1073150"/>
              <a:gd name="connsiteX1" fmla="*/ 0 w 641350"/>
              <a:gd name="connsiteY1" fmla="*/ 1073150 h 1073150"/>
              <a:gd name="connsiteX2" fmla="*/ 641350 w 641350"/>
              <a:gd name="connsiteY2" fmla="*/ 787400 h 1073150"/>
              <a:gd name="connsiteX3" fmla="*/ 635000 w 641350"/>
              <a:gd name="connsiteY3" fmla="*/ 0 h 1073150"/>
              <a:gd name="connsiteX4" fmla="*/ 6350 w 641350"/>
              <a:gd name="connsiteY4" fmla="*/ 2984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350" h="1073150">
                <a:moveTo>
                  <a:pt x="6350" y="298450"/>
                </a:moveTo>
                <a:cubicBezTo>
                  <a:pt x="4233" y="556683"/>
                  <a:pt x="2117" y="814917"/>
                  <a:pt x="0" y="1073150"/>
                </a:cubicBezTo>
                <a:lnTo>
                  <a:pt x="641350" y="787400"/>
                </a:lnTo>
                <a:cubicBezTo>
                  <a:pt x="639233" y="524933"/>
                  <a:pt x="637117" y="262467"/>
                  <a:pt x="635000" y="0"/>
                </a:cubicBezTo>
                <a:lnTo>
                  <a:pt x="6350" y="298450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14" name="任意多边形 13"/>
          <p:cNvSpPr/>
          <p:nvPr/>
        </p:nvSpPr>
        <p:spPr>
          <a:xfrm>
            <a:off x="6663209" y="2964995"/>
            <a:ext cx="460771" cy="773597"/>
          </a:xfrm>
          <a:custGeom>
            <a:avLst/>
            <a:gdLst>
              <a:gd name="connsiteX0" fmla="*/ 628650 w 635000"/>
              <a:gd name="connsiteY0" fmla="*/ 279400 h 1066800"/>
              <a:gd name="connsiteX1" fmla="*/ 635000 w 635000"/>
              <a:gd name="connsiteY1" fmla="*/ 1066800 h 1066800"/>
              <a:gd name="connsiteX2" fmla="*/ 0 w 635000"/>
              <a:gd name="connsiteY2" fmla="*/ 774700 h 1066800"/>
              <a:gd name="connsiteX3" fmla="*/ 0 w 635000"/>
              <a:gd name="connsiteY3" fmla="*/ 0 h 1066800"/>
              <a:gd name="connsiteX4" fmla="*/ 628650 w 635000"/>
              <a:gd name="connsiteY4" fmla="*/ 279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00" h="1066800">
                <a:moveTo>
                  <a:pt x="628650" y="279400"/>
                </a:moveTo>
                <a:cubicBezTo>
                  <a:pt x="630767" y="541867"/>
                  <a:pt x="632883" y="804333"/>
                  <a:pt x="635000" y="1066800"/>
                </a:cubicBezTo>
                <a:lnTo>
                  <a:pt x="0" y="774700"/>
                </a:lnTo>
                <a:lnTo>
                  <a:pt x="0" y="0"/>
                </a:lnTo>
                <a:lnTo>
                  <a:pt x="628650" y="279400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16" name="任意多边形 15"/>
          <p:cNvSpPr/>
          <p:nvPr/>
        </p:nvSpPr>
        <p:spPr>
          <a:xfrm>
            <a:off x="6667817" y="2753177"/>
            <a:ext cx="921542" cy="419032"/>
          </a:xfrm>
          <a:custGeom>
            <a:avLst/>
            <a:gdLst>
              <a:gd name="connsiteX0" fmla="*/ 622300 w 1270000"/>
              <a:gd name="connsiteY0" fmla="*/ 577850 h 577850"/>
              <a:gd name="connsiteX1" fmla="*/ 1270000 w 1270000"/>
              <a:gd name="connsiteY1" fmla="*/ 285750 h 577850"/>
              <a:gd name="connsiteX2" fmla="*/ 628650 w 1270000"/>
              <a:gd name="connsiteY2" fmla="*/ 0 h 577850"/>
              <a:gd name="connsiteX3" fmla="*/ 0 w 1270000"/>
              <a:gd name="connsiteY3" fmla="*/ 292100 h 577850"/>
              <a:gd name="connsiteX4" fmla="*/ 622300 w 1270000"/>
              <a:gd name="connsiteY4" fmla="*/ 57785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0" h="577850">
                <a:moveTo>
                  <a:pt x="622300" y="577850"/>
                </a:moveTo>
                <a:lnTo>
                  <a:pt x="1270000" y="285750"/>
                </a:lnTo>
                <a:lnTo>
                  <a:pt x="628650" y="0"/>
                </a:lnTo>
                <a:lnTo>
                  <a:pt x="0" y="292100"/>
                </a:lnTo>
                <a:lnTo>
                  <a:pt x="622300" y="577850"/>
                </a:lnTo>
                <a:close/>
              </a:path>
            </a:pathLst>
          </a:cu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3" name="任意多边形 32"/>
          <p:cNvSpPr/>
          <p:nvPr/>
        </p:nvSpPr>
        <p:spPr>
          <a:xfrm>
            <a:off x="7119372" y="2960390"/>
            <a:ext cx="465379" cy="778202"/>
          </a:xfrm>
          <a:custGeom>
            <a:avLst/>
            <a:gdLst>
              <a:gd name="connsiteX0" fmla="*/ 6350 w 641350"/>
              <a:gd name="connsiteY0" fmla="*/ 298450 h 1073150"/>
              <a:gd name="connsiteX1" fmla="*/ 0 w 641350"/>
              <a:gd name="connsiteY1" fmla="*/ 1073150 h 1073150"/>
              <a:gd name="connsiteX2" fmla="*/ 641350 w 641350"/>
              <a:gd name="connsiteY2" fmla="*/ 787400 h 1073150"/>
              <a:gd name="connsiteX3" fmla="*/ 635000 w 641350"/>
              <a:gd name="connsiteY3" fmla="*/ 0 h 1073150"/>
              <a:gd name="connsiteX4" fmla="*/ 6350 w 641350"/>
              <a:gd name="connsiteY4" fmla="*/ 2984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350" h="1073150">
                <a:moveTo>
                  <a:pt x="6350" y="298450"/>
                </a:moveTo>
                <a:cubicBezTo>
                  <a:pt x="4233" y="556683"/>
                  <a:pt x="2117" y="814917"/>
                  <a:pt x="0" y="1073150"/>
                </a:cubicBezTo>
                <a:lnTo>
                  <a:pt x="641350" y="787400"/>
                </a:lnTo>
                <a:cubicBezTo>
                  <a:pt x="639233" y="524933"/>
                  <a:pt x="637117" y="262467"/>
                  <a:pt x="635000" y="0"/>
                </a:cubicBezTo>
                <a:lnTo>
                  <a:pt x="6350" y="298450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4" name="任意多边形 33"/>
          <p:cNvSpPr/>
          <p:nvPr/>
        </p:nvSpPr>
        <p:spPr>
          <a:xfrm>
            <a:off x="6203590" y="2175282"/>
            <a:ext cx="460771" cy="773597"/>
          </a:xfrm>
          <a:custGeom>
            <a:avLst/>
            <a:gdLst>
              <a:gd name="connsiteX0" fmla="*/ 628650 w 635000"/>
              <a:gd name="connsiteY0" fmla="*/ 279400 h 1066800"/>
              <a:gd name="connsiteX1" fmla="*/ 635000 w 635000"/>
              <a:gd name="connsiteY1" fmla="*/ 1066800 h 1066800"/>
              <a:gd name="connsiteX2" fmla="*/ 0 w 635000"/>
              <a:gd name="connsiteY2" fmla="*/ 774700 h 1066800"/>
              <a:gd name="connsiteX3" fmla="*/ 0 w 635000"/>
              <a:gd name="connsiteY3" fmla="*/ 0 h 1066800"/>
              <a:gd name="connsiteX4" fmla="*/ 628650 w 635000"/>
              <a:gd name="connsiteY4" fmla="*/ 279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00" h="1066800">
                <a:moveTo>
                  <a:pt x="628650" y="279400"/>
                </a:moveTo>
                <a:cubicBezTo>
                  <a:pt x="630767" y="541867"/>
                  <a:pt x="632883" y="804333"/>
                  <a:pt x="635000" y="1066800"/>
                </a:cubicBezTo>
                <a:lnTo>
                  <a:pt x="0" y="774700"/>
                </a:lnTo>
                <a:lnTo>
                  <a:pt x="0" y="0"/>
                </a:lnTo>
                <a:lnTo>
                  <a:pt x="628650" y="279400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5" name="任意多边形 34"/>
          <p:cNvSpPr/>
          <p:nvPr/>
        </p:nvSpPr>
        <p:spPr>
          <a:xfrm>
            <a:off x="6208198" y="1963463"/>
            <a:ext cx="921542" cy="419032"/>
          </a:xfrm>
          <a:custGeom>
            <a:avLst/>
            <a:gdLst>
              <a:gd name="connsiteX0" fmla="*/ 622300 w 1270000"/>
              <a:gd name="connsiteY0" fmla="*/ 577850 h 577850"/>
              <a:gd name="connsiteX1" fmla="*/ 1270000 w 1270000"/>
              <a:gd name="connsiteY1" fmla="*/ 285750 h 577850"/>
              <a:gd name="connsiteX2" fmla="*/ 628650 w 1270000"/>
              <a:gd name="connsiteY2" fmla="*/ 0 h 577850"/>
              <a:gd name="connsiteX3" fmla="*/ 0 w 1270000"/>
              <a:gd name="connsiteY3" fmla="*/ 292100 h 577850"/>
              <a:gd name="connsiteX4" fmla="*/ 622300 w 1270000"/>
              <a:gd name="connsiteY4" fmla="*/ 57785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0" h="577850">
                <a:moveTo>
                  <a:pt x="622300" y="577850"/>
                </a:moveTo>
                <a:lnTo>
                  <a:pt x="1270000" y="285750"/>
                </a:lnTo>
                <a:lnTo>
                  <a:pt x="628650" y="0"/>
                </a:lnTo>
                <a:lnTo>
                  <a:pt x="0" y="292100"/>
                </a:lnTo>
                <a:lnTo>
                  <a:pt x="622300" y="577850"/>
                </a:lnTo>
                <a:close/>
              </a:path>
            </a:pathLst>
          </a:cu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6" name="任意多边形 35"/>
          <p:cNvSpPr/>
          <p:nvPr/>
        </p:nvSpPr>
        <p:spPr>
          <a:xfrm>
            <a:off x="6659753" y="2170677"/>
            <a:ext cx="465379" cy="778202"/>
          </a:xfrm>
          <a:custGeom>
            <a:avLst/>
            <a:gdLst>
              <a:gd name="connsiteX0" fmla="*/ 6350 w 641350"/>
              <a:gd name="connsiteY0" fmla="*/ 298450 h 1073150"/>
              <a:gd name="connsiteX1" fmla="*/ 0 w 641350"/>
              <a:gd name="connsiteY1" fmla="*/ 1073150 h 1073150"/>
              <a:gd name="connsiteX2" fmla="*/ 641350 w 641350"/>
              <a:gd name="connsiteY2" fmla="*/ 787400 h 1073150"/>
              <a:gd name="connsiteX3" fmla="*/ 635000 w 641350"/>
              <a:gd name="connsiteY3" fmla="*/ 0 h 1073150"/>
              <a:gd name="connsiteX4" fmla="*/ 6350 w 641350"/>
              <a:gd name="connsiteY4" fmla="*/ 2984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350" h="1073150">
                <a:moveTo>
                  <a:pt x="6350" y="298450"/>
                </a:moveTo>
                <a:cubicBezTo>
                  <a:pt x="4233" y="556683"/>
                  <a:pt x="2117" y="814917"/>
                  <a:pt x="0" y="1073150"/>
                </a:cubicBezTo>
                <a:lnTo>
                  <a:pt x="641350" y="787400"/>
                </a:lnTo>
                <a:cubicBezTo>
                  <a:pt x="639233" y="524933"/>
                  <a:pt x="637117" y="262467"/>
                  <a:pt x="635000" y="0"/>
                </a:cubicBezTo>
                <a:lnTo>
                  <a:pt x="6350" y="298450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42" name="圆角矩形 41"/>
          <p:cNvSpPr/>
          <p:nvPr/>
        </p:nvSpPr>
        <p:spPr>
          <a:xfrm>
            <a:off x="914631" y="1683956"/>
            <a:ext cx="1368951" cy="470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23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方法一：</a:t>
            </a:r>
          </a:p>
        </p:txBody>
      </p:sp>
      <p:pic>
        <p:nvPicPr>
          <p:cNvPr id="63" name="图片 62" descr="11.png"/>
          <p:cNvPicPr>
            <a:picLocks noChangeAspect="1"/>
          </p:cNvPicPr>
          <p:nvPr/>
        </p:nvPicPr>
        <p:blipFill rotWithShape="1">
          <a:blip r:embed="rId4" cstate="email"/>
          <a:srcRect b="-4075"/>
          <a:stretch>
            <a:fillRect/>
          </a:stretch>
        </p:blipFill>
        <p:spPr>
          <a:xfrm>
            <a:off x="707840" y="3066440"/>
            <a:ext cx="825689" cy="116492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" name="圆角矩形标注 63"/>
          <p:cNvSpPr/>
          <p:nvPr/>
        </p:nvSpPr>
        <p:spPr>
          <a:xfrm>
            <a:off x="1811291" y="2648189"/>
            <a:ext cx="2741587" cy="1312813"/>
          </a:xfrm>
          <a:prstGeom prst="wedgeRoundRectCallout">
            <a:avLst>
              <a:gd name="adj1" fmla="val -63781"/>
              <a:gd name="adj2" fmla="val 3860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>
              <a:lnSpc>
                <a:spcPct val="12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外面的每个纸箱有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个面露在外面，一共有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个面露在外面。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42" grpId="0" animBg="1"/>
      <p:bldP spid="6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8903" y="3493620"/>
            <a:ext cx="1033970" cy="1163619"/>
          </a:xfrm>
          <a:prstGeom prst="rect">
            <a:avLst/>
          </a:prstGeom>
          <a:ln>
            <a:noFill/>
          </a:ln>
        </p:spPr>
      </p:pic>
      <p:sp>
        <p:nvSpPr>
          <p:cNvPr id="22" name="圆角矩形标注 21"/>
          <p:cNvSpPr/>
          <p:nvPr/>
        </p:nvSpPr>
        <p:spPr>
          <a:xfrm flipH="1">
            <a:off x="1692873" y="3493620"/>
            <a:ext cx="2688599" cy="644664"/>
          </a:xfrm>
          <a:prstGeom prst="wedgeRoundRectCallout">
            <a:avLst>
              <a:gd name="adj1" fmla="val 57112"/>
              <a:gd name="adj2" fmla="val 4057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共有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个面露在外面。</a:t>
            </a:r>
          </a:p>
        </p:txBody>
      </p:sp>
      <p:pic>
        <p:nvPicPr>
          <p:cNvPr id="13317" name="图片 6" descr="8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07262" y="1233382"/>
            <a:ext cx="3448871" cy="217459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18"/>
          <p:cNvGrpSpPr/>
          <p:nvPr/>
        </p:nvGrpSpPr>
        <p:grpSpPr>
          <a:xfrm>
            <a:off x="7410119" y="2376509"/>
            <a:ext cx="194676" cy="574442"/>
            <a:chOff x="5619674" y="3493028"/>
            <a:chExt cx="268404" cy="792000"/>
          </a:xfrm>
        </p:grpSpPr>
        <p:cxnSp>
          <p:nvCxnSpPr>
            <p:cNvPr id="15" name="直接箭头连接符 14"/>
            <p:cNvCxnSpPr/>
            <p:nvPr/>
          </p:nvCxnSpPr>
          <p:spPr>
            <a:xfrm>
              <a:off x="5748010" y="3493028"/>
              <a:ext cx="0" cy="79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619674" y="3509210"/>
              <a:ext cx="2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636078" y="4285005"/>
              <a:ext cx="25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593045" y="2474590"/>
            <a:ext cx="842289" cy="37851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lIns="66331" tIns="33165" rIns="66331" bIns="33165" anchor="ctr">
            <a:spAutoFit/>
          </a:bodyPr>
          <a:lstStyle/>
          <a:p>
            <a:r>
              <a:rPr lang="en-US" altLang="zh-CN" b="0"/>
              <a:t>50 cm</a:t>
            </a:r>
            <a:endParaRPr lang="zh-CN" altLang="en-US" b="0" dirty="0"/>
          </a:p>
        </p:txBody>
      </p:sp>
      <p:sp>
        <p:nvSpPr>
          <p:cNvPr id="5" name="任意多边形 4"/>
          <p:cNvSpPr/>
          <p:nvPr/>
        </p:nvSpPr>
        <p:spPr>
          <a:xfrm>
            <a:off x="5576250" y="2390323"/>
            <a:ext cx="460771" cy="773597"/>
          </a:xfrm>
          <a:custGeom>
            <a:avLst/>
            <a:gdLst>
              <a:gd name="connsiteX0" fmla="*/ 628650 w 635000"/>
              <a:gd name="connsiteY0" fmla="*/ 279400 h 1066800"/>
              <a:gd name="connsiteX1" fmla="*/ 635000 w 635000"/>
              <a:gd name="connsiteY1" fmla="*/ 1066800 h 1066800"/>
              <a:gd name="connsiteX2" fmla="*/ 0 w 635000"/>
              <a:gd name="connsiteY2" fmla="*/ 774700 h 1066800"/>
              <a:gd name="connsiteX3" fmla="*/ 0 w 635000"/>
              <a:gd name="connsiteY3" fmla="*/ 0 h 1066800"/>
              <a:gd name="connsiteX4" fmla="*/ 628650 w 635000"/>
              <a:gd name="connsiteY4" fmla="*/ 279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00" h="1066800">
                <a:moveTo>
                  <a:pt x="628650" y="279400"/>
                </a:moveTo>
                <a:cubicBezTo>
                  <a:pt x="630767" y="541867"/>
                  <a:pt x="632883" y="804333"/>
                  <a:pt x="635000" y="1066800"/>
                </a:cubicBezTo>
                <a:lnTo>
                  <a:pt x="0" y="774700"/>
                </a:lnTo>
                <a:lnTo>
                  <a:pt x="0" y="0"/>
                </a:lnTo>
                <a:lnTo>
                  <a:pt x="628650" y="279400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6" name="任意多边形 5"/>
          <p:cNvSpPr/>
          <p:nvPr/>
        </p:nvSpPr>
        <p:spPr>
          <a:xfrm>
            <a:off x="5580858" y="2178505"/>
            <a:ext cx="921542" cy="419032"/>
          </a:xfrm>
          <a:custGeom>
            <a:avLst/>
            <a:gdLst>
              <a:gd name="connsiteX0" fmla="*/ 622300 w 1270000"/>
              <a:gd name="connsiteY0" fmla="*/ 577850 h 577850"/>
              <a:gd name="connsiteX1" fmla="*/ 1270000 w 1270000"/>
              <a:gd name="connsiteY1" fmla="*/ 285750 h 577850"/>
              <a:gd name="connsiteX2" fmla="*/ 628650 w 1270000"/>
              <a:gd name="connsiteY2" fmla="*/ 0 h 577850"/>
              <a:gd name="connsiteX3" fmla="*/ 0 w 1270000"/>
              <a:gd name="connsiteY3" fmla="*/ 292100 h 577850"/>
              <a:gd name="connsiteX4" fmla="*/ 622300 w 1270000"/>
              <a:gd name="connsiteY4" fmla="*/ 57785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0" h="577850">
                <a:moveTo>
                  <a:pt x="622300" y="577850"/>
                </a:moveTo>
                <a:lnTo>
                  <a:pt x="1270000" y="285750"/>
                </a:lnTo>
                <a:lnTo>
                  <a:pt x="628650" y="0"/>
                </a:lnTo>
                <a:lnTo>
                  <a:pt x="0" y="292100"/>
                </a:lnTo>
                <a:lnTo>
                  <a:pt x="622300" y="577850"/>
                </a:lnTo>
                <a:close/>
              </a:path>
            </a:pathLst>
          </a:cu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4" name="任意多边形 23"/>
          <p:cNvSpPr/>
          <p:nvPr/>
        </p:nvSpPr>
        <p:spPr>
          <a:xfrm>
            <a:off x="6042781" y="2385718"/>
            <a:ext cx="465379" cy="778202"/>
          </a:xfrm>
          <a:custGeom>
            <a:avLst/>
            <a:gdLst>
              <a:gd name="connsiteX0" fmla="*/ 6350 w 641350"/>
              <a:gd name="connsiteY0" fmla="*/ 298450 h 1073150"/>
              <a:gd name="connsiteX1" fmla="*/ 0 w 641350"/>
              <a:gd name="connsiteY1" fmla="*/ 1073150 h 1073150"/>
              <a:gd name="connsiteX2" fmla="*/ 641350 w 641350"/>
              <a:gd name="connsiteY2" fmla="*/ 787400 h 1073150"/>
              <a:gd name="connsiteX3" fmla="*/ 635000 w 641350"/>
              <a:gd name="connsiteY3" fmla="*/ 0 h 1073150"/>
              <a:gd name="connsiteX4" fmla="*/ 6350 w 641350"/>
              <a:gd name="connsiteY4" fmla="*/ 2984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350" h="1073150">
                <a:moveTo>
                  <a:pt x="6350" y="298450"/>
                </a:moveTo>
                <a:cubicBezTo>
                  <a:pt x="4233" y="556683"/>
                  <a:pt x="2117" y="814917"/>
                  <a:pt x="0" y="1073150"/>
                </a:cubicBezTo>
                <a:lnTo>
                  <a:pt x="641350" y="787400"/>
                </a:lnTo>
                <a:cubicBezTo>
                  <a:pt x="639233" y="524933"/>
                  <a:pt x="637117" y="262467"/>
                  <a:pt x="635000" y="0"/>
                </a:cubicBezTo>
                <a:lnTo>
                  <a:pt x="6350" y="298450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5" name="任意多边形 24"/>
          <p:cNvSpPr/>
          <p:nvPr/>
        </p:nvSpPr>
        <p:spPr>
          <a:xfrm>
            <a:off x="6507008" y="2392625"/>
            <a:ext cx="460771" cy="773597"/>
          </a:xfrm>
          <a:custGeom>
            <a:avLst/>
            <a:gdLst>
              <a:gd name="connsiteX0" fmla="*/ 628650 w 635000"/>
              <a:gd name="connsiteY0" fmla="*/ 279400 h 1066800"/>
              <a:gd name="connsiteX1" fmla="*/ 635000 w 635000"/>
              <a:gd name="connsiteY1" fmla="*/ 1066800 h 1066800"/>
              <a:gd name="connsiteX2" fmla="*/ 0 w 635000"/>
              <a:gd name="connsiteY2" fmla="*/ 774700 h 1066800"/>
              <a:gd name="connsiteX3" fmla="*/ 0 w 635000"/>
              <a:gd name="connsiteY3" fmla="*/ 0 h 1066800"/>
              <a:gd name="connsiteX4" fmla="*/ 628650 w 635000"/>
              <a:gd name="connsiteY4" fmla="*/ 279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00" h="1066800">
                <a:moveTo>
                  <a:pt x="628650" y="279400"/>
                </a:moveTo>
                <a:cubicBezTo>
                  <a:pt x="630767" y="541867"/>
                  <a:pt x="632883" y="804333"/>
                  <a:pt x="635000" y="1066800"/>
                </a:cubicBezTo>
                <a:lnTo>
                  <a:pt x="0" y="774700"/>
                </a:lnTo>
                <a:lnTo>
                  <a:pt x="0" y="0"/>
                </a:lnTo>
                <a:lnTo>
                  <a:pt x="628650" y="279400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6" name="任意多边形 25"/>
          <p:cNvSpPr/>
          <p:nvPr/>
        </p:nvSpPr>
        <p:spPr>
          <a:xfrm>
            <a:off x="6511615" y="2180807"/>
            <a:ext cx="921542" cy="419032"/>
          </a:xfrm>
          <a:custGeom>
            <a:avLst/>
            <a:gdLst>
              <a:gd name="connsiteX0" fmla="*/ 622300 w 1270000"/>
              <a:gd name="connsiteY0" fmla="*/ 577850 h 577850"/>
              <a:gd name="connsiteX1" fmla="*/ 1270000 w 1270000"/>
              <a:gd name="connsiteY1" fmla="*/ 285750 h 577850"/>
              <a:gd name="connsiteX2" fmla="*/ 628650 w 1270000"/>
              <a:gd name="connsiteY2" fmla="*/ 0 h 577850"/>
              <a:gd name="connsiteX3" fmla="*/ 0 w 1270000"/>
              <a:gd name="connsiteY3" fmla="*/ 292100 h 577850"/>
              <a:gd name="connsiteX4" fmla="*/ 622300 w 1270000"/>
              <a:gd name="connsiteY4" fmla="*/ 57785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0" h="577850">
                <a:moveTo>
                  <a:pt x="622300" y="577850"/>
                </a:moveTo>
                <a:lnTo>
                  <a:pt x="1270000" y="285750"/>
                </a:lnTo>
                <a:lnTo>
                  <a:pt x="628650" y="0"/>
                </a:lnTo>
                <a:lnTo>
                  <a:pt x="0" y="292100"/>
                </a:lnTo>
                <a:lnTo>
                  <a:pt x="622300" y="577850"/>
                </a:lnTo>
                <a:close/>
              </a:path>
            </a:pathLst>
          </a:cu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7" name="任意多边形 26"/>
          <p:cNvSpPr/>
          <p:nvPr/>
        </p:nvSpPr>
        <p:spPr>
          <a:xfrm>
            <a:off x="6963171" y="2388021"/>
            <a:ext cx="465379" cy="778202"/>
          </a:xfrm>
          <a:custGeom>
            <a:avLst/>
            <a:gdLst>
              <a:gd name="connsiteX0" fmla="*/ 6350 w 641350"/>
              <a:gd name="connsiteY0" fmla="*/ 298450 h 1073150"/>
              <a:gd name="connsiteX1" fmla="*/ 0 w 641350"/>
              <a:gd name="connsiteY1" fmla="*/ 1073150 h 1073150"/>
              <a:gd name="connsiteX2" fmla="*/ 641350 w 641350"/>
              <a:gd name="connsiteY2" fmla="*/ 787400 h 1073150"/>
              <a:gd name="connsiteX3" fmla="*/ 635000 w 641350"/>
              <a:gd name="connsiteY3" fmla="*/ 0 h 1073150"/>
              <a:gd name="connsiteX4" fmla="*/ 6350 w 641350"/>
              <a:gd name="connsiteY4" fmla="*/ 2984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350" h="1073150">
                <a:moveTo>
                  <a:pt x="6350" y="298450"/>
                </a:moveTo>
                <a:cubicBezTo>
                  <a:pt x="4233" y="556683"/>
                  <a:pt x="2117" y="814917"/>
                  <a:pt x="0" y="1073150"/>
                </a:cubicBezTo>
                <a:lnTo>
                  <a:pt x="641350" y="787400"/>
                </a:lnTo>
                <a:cubicBezTo>
                  <a:pt x="639233" y="524933"/>
                  <a:pt x="637117" y="262467"/>
                  <a:pt x="635000" y="0"/>
                </a:cubicBezTo>
                <a:lnTo>
                  <a:pt x="6350" y="298450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8" name="任意多边形 27"/>
          <p:cNvSpPr/>
          <p:nvPr/>
        </p:nvSpPr>
        <p:spPr>
          <a:xfrm>
            <a:off x="6047389" y="1602912"/>
            <a:ext cx="460771" cy="773597"/>
          </a:xfrm>
          <a:custGeom>
            <a:avLst/>
            <a:gdLst>
              <a:gd name="connsiteX0" fmla="*/ 628650 w 635000"/>
              <a:gd name="connsiteY0" fmla="*/ 279400 h 1066800"/>
              <a:gd name="connsiteX1" fmla="*/ 635000 w 635000"/>
              <a:gd name="connsiteY1" fmla="*/ 1066800 h 1066800"/>
              <a:gd name="connsiteX2" fmla="*/ 0 w 635000"/>
              <a:gd name="connsiteY2" fmla="*/ 774700 h 1066800"/>
              <a:gd name="connsiteX3" fmla="*/ 0 w 635000"/>
              <a:gd name="connsiteY3" fmla="*/ 0 h 1066800"/>
              <a:gd name="connsiteX4" fmla="*/ 628650 w 635000"/>
              <a:gd name="connsiteY4" fmla="*/ 2794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000" h="1066800">
                <a:moveTo>
                  <a:pt x="628650" y="279400"/>
                </a:moveTo>
                <a:cubicBezTo>
                  <a:pt x="630767" y="541867"/>
                  <a:pt x="632883" y="804333"/>
                  <a:pt x="635000" y="1066800"/>
                </a:cubicBezTo>
                <a:lnTo>
                  <a:pt x="0" y="774700"/>
                </a:lnTo>
                <a:lnTo>
                  <a:pt x="0" y="0"/>
                </a:lnTo>
                <a:lnTo>
                  <a:pt x="628650" y="279400"/>
                </a:lnTo>
                <a:close/>
              </a:path>
            </a:pathLst>
          </a:cu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29" name="任意多边形 28"/>
          <p:cNvSpPr/>
          <p:nvPr/>
        </p:nvSpPr>
        <p:spPr>
          <a:xfrm>
            <a:off x="6051997" y="1391093"/>
            <a:ext cx="921542" cy="419032"/>
          </a:xfrm>
          <a:custGeom>
            <a:avLst/>
            <a:gdLst>
              <a:gd name="connsiteX0" fmla="*/ 622300 w 1270000"/>
              <a:gd name="connsiteY0" fmla="*/ 577850 h 577850"/>
              <a:gd name="connsiteX1" fmla="*/ 1270000 w 1270000"/>
              <a:gd name="connsiteY1" fmla="*/ 285750 h 577850"/>
              <a:gd name="connsiteX2" fmla="*/ 628650 w 1270000"/>
              <a:gd name="connsiteY2" fmla="*/ 0 h 577850"/>
              <a:gd name="connsiteX3" fmla="*/ 0 w 1270000"/>
              <a:gd name="connsiteY3" fmla="*/ 292100 h 577850"/>
              <a:gd name="connsiteX4" fmla="*/ 622300 w 1270000"/>
              <a:gd name="connsiteY4" fmla="*/ 57785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0" h="577850">
                <a:moveTo>
                  <a:pt x="622300" y="577850"/>
                </a:moveTo>
                <a:lnTo>
                  <a:pt x="1270000" y="285750"/>
                </a:lnTo>
                <a:lnTo>
                  <a:pt x="628650" y="0"/>
                </a:lnTo>
                <a:lnTo>
                  <a:pt x="0" y="292100"/>
                </a:lnTo>
                <a:lnTo>
                  <a:pt x="622300" y="577850"/>
                </a:lnTo>
                <a:close/>
              </a:path>
            </a:pathLst>
          </a:cu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30" name="任意多边形 29"/>
          <p:cNvSpPr/>
          <p:nvPr/>
        </p:nvSpPr>
        <p:spPr>
          <a:xfrm>
            <a:off x="6503552" y="1598307"/>
            <a:ext cx="465379" cy="778202"/>
          </a:xfrm>
          <a:custGeom>
            <a:avLst/>
            <a:gdLst>
              <a:gd name="connsiteX0" fmla="*/ 6350 w 641350"/>
              <a:gd name="connsiteY0" fmla="*/ 298450 h 1073150"/>
              <a:gd name="connsiteX1" fmla="*/ 0 w 641350"/>
              <a:gd name="connsiteY1" fmla="*/ 1073150 h 1073150"/>
              <a:gd name="connsiteX2" fmla="*/ 641350 w 641350"/>
              <a:gd name="connsiteY2" fmla="*/ 787400 h 1073150"/>
              <a:gd name="connsiteX3" fmla="*/ 635000 w 641350"/>
              <a:gd name="connsiteY3" fmla="*/ 0 h 1073150"/>
              <a:gd name="connsiteX4" fmla="*/ 6350 w 641350"/>
              <a:gd name="connsiteY4" fmla="*/ 2984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350" h="1073150">
                <a:moveTo>
                  <a:pt x="6350" y="298450"/>
                </a:moveTo>
                <a:cubicBezTo>
                  <a:pt x="4233" y="556683"/>
                  <a:pt x="2117" y="814917"/>
                  <a:pt x="0" y="1073150"/>
                </a:cubicBezTo>
                <a:lnTo>
                  <a:pt x="641350" y="787400"/>
                </a:lnTo>
                <a:cubicBezTo>
                  <a:pt x="639233" y="524933"/>
                  <a:pt x="637117" y="262467"/>
                  <a:pt x="635000" y="0"/>
                </a:cubicBezTo>
                <a:lnTo>
                  <a:pt x="6350" y="298450"/>
                </a:lnTo>
                <a:close/>
              </a:path>
            </a:pathLst>
          </a:custGeom>
          <a:solidFill>
            <a:srgbClr val="00B0F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 defTabSz="663575" eaLnBrk="0" hangingPunct="0">
              <a:defRPr/>
            </a:pPr>
            <a:endParaRPr lang="zh-CN" altLang="en-US" sz="1300" b="0"/>
          </a:p>
        </p:txBody>
      </p:sp>
      <p:sp>
        <p:nvSpPr>
          <p:cNvPr id="42" name="圆角矩形 41"/>
          <p:cNvSpPr/>
          <p:nvPr/>
        </p:nvSpPr>
        <p:spPr>
          <a:xfrm>
            <a:off x="926611" y="920950"/>
            <a:ext cx="1368951" cy="470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zh-CN" altLang="en-US" sz="23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方法二：</a:t>
            </a:r>
          </a:p>
        </p:txBody>
      </p:sp>
      <p:sp>
        <p:nvSpPr>
          <p:cNvPr id="9" name="矩形 8"/>
          <p:cNvSpPr/>
          <p:nvPr/>
        </p:nvSpPr>
        <p:spPr>
          <a:xfrm>
            <a:off x="967159" y="1899457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967159" y="2265074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385078" y="2265074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187741" y="1892090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187741" y="2257706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605660" y="1892090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866791" y="1958858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3866791" y="2324475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3448871" y="2324475"/>
            <a:ext cx="417919" cy="3656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85615" y="2853100"/>
            <a:ext cx="1017382" cy="333844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sz="1700" b="0">
                <a:solidFill>
                  <a:schemeClr val="tx1"/>
                </a:solidFill>
                <a:latin typeface="华文行楷" panose="02010800040101010101" charset="-122"/>
                <a:ea typeface="华文行楷" panose="02010800040101010101" charset="-122"/>
              </a:rPr>
              <a:t>从正面看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2006197" y="2853100"/>
            <a:ext cx="1017382" cy="333844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sz="1700" b="0">
                <a:solidFill>
                  <a:schemeClr val="tx1"/>
                </a:solidFill>
                <a:latin typeface="华文行楷" panose="02010800040101010101" charset="-122"/>
                <a:ea typeface="华文行楷" panose="02010800040101010101" charset="-122"/>
              </a:rPr>
              <a:t>从上面看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314326" y="2853100"/>
            <a:ext cx="1017382" cy="333844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sz="1700" b="0">
                <a:solidFill>
                  <a:schemeClr val="tx1"/>
                </a:solidFill>
                <a:latin typeface="华文行楷" panose="02010800040101010101" charset="-122"/>
                <a:ea typeface="华文行楷" panose="02010800040101010101" charset="-122"/>
              </a:rPr>
              <a:t>从侧面看</a:t>
            </a:r>
          </a:p>
        </p:txBody>
      </p:sp>
      <p:sp>
        <p:nvSpPr>
          <p:cNvPr id="39" name="TextBox 32"/>
          <p:cNvSpPr txBox="1"/>
          <p:nvPr/>
        </p:nvSpPr>
        <p:spPr>
          <a:xfrm>
            <a:off x="4961121" y="3758163"/>
            <a:ext cx="3552544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en-US" altLang="zh-CN" b="0" dirty="0">
                <a:solidFill>
                  <a:srgbClr val="FF0000"/>
                </a:solidFill>
                <a:cs typeface="Arial" panose="020B0604020202020204" pitchFamily="34" charset="0"/>
              </a:rPr>
              <a:t>50×50×9</a:t>
            </a:r>
            <a:r>
              <a:rPr lang="zh-CN" altLang="en-US" b="0" dirty="0">
                <a:solidFill>
                  <a:srgbClr val="FF0000"/>
                </a:solidFill>
                <a:cs typeface="Arial" panose="020B0604020202020204" pitchFamily="34" charset="0"/>
              </a:rPr>
              <a:t>＝</a:t>
            </a:r>
            <a:r>
              <a:rPr lang="en-US" altLang="zh-CN" b="0" dirty="0">
                <a:solidFill>
                  <a:srgbClr val="FF0000"/>
                </a:solidFill>
                <a:cs typeface="Arial" panose="020B0604020202020204" pitchFamily="34" charset="0"/>
              </a:rPr>
              <a:t>22500</a:t>
            </a:r>
            <a:r>
              <a:rPr lang="zh-CN" altLang="en-US" b="0" dirty="0">
                <a:solidFill>
                  <a:srgbClr val="FF0000"/>
                </a:solidFill>
                <a:cs typeface="Arial" panose="020B0604020202020204" pitchFamily="34" charset="0"/>
              </a:rPr>
              <a:t>（</a:t>
            </a:r>
            <a:r>
              <a:rPr lang="en-US" altLang="zh-CN" b="0" dirty="0">
                <a:solidFill>
                  <a:srgbClr val="FF0000"/>
                </a:solidFill>
                <a:cs typeface="Arial" panose="020B0604020202020204" pitchFamily="34" charset="0"/>
              </a:rPr>
              <a:t>cm</a:t>
            </a:r>
            <a:r>
              <a:rPr lang="en-US" altLang="zh-CN" b="0" baseline="300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cs typeface="Arial" panose="020B0604020202020204" pitchFamily="34" charset="0"/>
              </a:rPr>
              <a:t>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284709" y="4349642"/>
            <a:ext cx="4027138" cy="378510"/>
          </a:xfrm>
          <a:prstGeom prst="rect">
            <a:avLst/>
          </a:prstGeom>
          <a:noFill/>
        </p:spPr>
        <p:txBody>
          <a:bodyPr wrap="none" lIns="66331" tIns="33165" rIns="66331" bIns="33165" rtlCol="0" anchor="t">
            <a:spAutoFit/>
          </a:bodyPr>
          <a:lstStyle/>
          <a:p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答：露在外面的面积是</a:t>
            </a:r>
            <a:r>
              <a:rPr lang="en-US" altLang="zh-CN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22500 cm</a:t>
            </a:r>
            <a:r>
              <a:rPr lang="en-US" altLang="zh-CN" b="0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11" grpId="0" animBg="1"/>
      <p:bldP spid="42" grpId="0" bldLvl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2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8436" y="911195"/>
            <a:ext cx="256879" cy="26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965315" y="710512"/>
            <a:ext cx="7257143" cy="11373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300" b="0" spc="-145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把这</a:t>
            </a:r>
            <a:r>
              <a:rPr lang="en-US" altLang="zh-CN" sz="2300" b="0" spc="-145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en-US" sz="2300" b="0" spc="-145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个纸箱换一种方式放在墙角处，可以怎样摆，各有几个面露在外面？想一想，与同伴交流。</a:t>
            </a:r>
          </a:p>
        </p:txBody>
      </p:sp>
      <p:grpSp>
        <p:nvGrpSpPr>
          <p:cNvPr id="14342" name="组合 46"/>
          <p:cNvGrpSpPr/>
          <p:nvPr/>
        </p:nvGrpSpPr>
        <p:grpSpPr>
          <a:xfrm>
            <a:off x="808653" y="1869297"/>
            <a:ext cx="3344046" cy="2924013"/>
            <a:chOff x="252285" y="1642448"/>
            <a:chExt cx="4607747" cy="4032448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2411760" y="1642448"/>
              <a:ext cx="0" cy="28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2411760" y="4487786"/>
              <a:ext cx="2448272" cy="1187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>
              <a:off x="252285" y="4500293"/>
              <a:ext cx="2160240" cy="1044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359" name="图片 52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46758" y="3438363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60" name="图片 54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46758" y="2936446"/>
            <a:ext cx="837452" cy="88411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61" name="图片 55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45606" y="2443738"/>
            <a:ext cx="837451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62" name="图片 56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45606" y="1940670"/>
            <a:ext cx="837451" cy="8852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圆角矩形 13"/>
          <p:cNvSpPr/>
          <p:nvPr/>
        </p:nvSpPr>
        <p:spPr>
          <a:xfrm>
            <a:off x="3135086" y="2936446"/>
            <a:ext cx="1306286" cy="626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en-US" altLang="zh-CN" sz="23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  <a:r>
              <a:rPr lang="zh-CN" altLang="en-US" sz="23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</a:t>
            </a:r>
          </a:p>
        </p:txBody>
      </p:sp>
      <p:grpSp>
        <p:nvGrpSpPr>
          <p:cNvPr id="58" name="组合 46"/>
          <p:cNvGrpSpPr/>
          <p:nvPr/>
        </p:nvGrpSpPr>
        <p:grpSpPr>
          <a:xfrm>
            <a:off x="4765754" y="1869297"/>
            <a:ext cx="3344046" cy="2924013"/>
            <a:chOff x="252285" y="1642448"/>
            <a:chExt cx="4607747" cy="4032448"/>
          </a:xfrm>
        </p:grpSpPr>
        <p:cxnSp>
          <p:nvCxnSpPr>
            <p:cNvPr id="59" name="直接连接符 58"/>
            <p:cNvCxnSpPr/>
            <p:nvPr/>
          </p:nvCxnSpPr>
          <p:spPr>
            <a:xfrm>
              <a:off x="2411760" y="1642448"/>
              <a:ext cx="0" cy="28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2411760" y="4487786"/>
              <a:ext cx="2448272" cy="1187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252285" y="4500293"/>
              <a:ext cx="2160240" cy="1044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2" name="图片 52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03859" y="3438363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3" name="图片 54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03859" y="2936446"/>
            <a:ext cx="837452" cy="88411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6" name="图片 57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04730" y="3623705"/>
            <a:ext cx="836299" cy="885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7" name="图片 58" descr="9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96667" y="3127542"/>
            <a:ext cx="836299" cy="885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3" name="圆角矩形 72"/>
          <p:cNvSpPr/>
          <p:nvPr/>
        </p:nvSpPr>
        <p:spPr>
          <a:xfrm>
            <a:off x="7434540" y="2936446"/>
            <a:ext cx="1306286" cy="626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en-US" altLang="zh-CN" sz="23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en-US" sz="23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7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1356049" y="3876274"/>
            <a:ext cx="1306286" cy="626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r>
              <a:rPr lang="en-US" altLang="zh-CN" sz="23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8</a:t>
            </a:r>
            <a:r>
              <a:rPr lang="zh-CN" altLang="en-US" sz="23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个面</a:t>
            </a:r>
          </a:p>
        </p:txBody>
      </p:sp>
      <p:grpSp>
        <p:nvGrpSpPr>
          <p:cNvPr id="2" name="组合 46"/>
          <p:cNvGrpSpPr/>
          <p:nvPr/>
        </p:nvGrpSpPr>
        <p:grpSpPr>
          <a:xfrm>
            <a:off x="4349217" y="828624"/>
            <a:ext cx="3344046" cy="2924013"/>
            <a:chOff x="252285" y="1642448"/>
            <a:chExt cx="4607747" cy="4032448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2411760" y="1642448"/>
              <a:ext cx="0" cy="28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2411760" y="4487786"/>
              <a:ext cx="2448272" cy="1187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252285" y="4500293"/>
              <a:ext cx="2160240" cy="1044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52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87322" y="2397690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54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87322" y="1895773"/>
            <a:ext cx="837452" cy="88411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57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88193" y="2583032"/>
            <a:ext cx="836299" cy="885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图片 58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80130" y="2086870"/>
            <a:ext cx="836299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61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04882" y="2588787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" name="图片 62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97689" y="2768373"/>
            <a:ext cx="837451" cy="88411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图片 63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81000" y="2763768"/>
            <a:ext cx="837451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64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81000" y="2269910"/>
            <a:ext cx="837451" cy="885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图片 65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90496" y="2947957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6" name="组合 46"/>
          <p:cNvGrpSpPr/>
          <p:nvPr/>
        </p:nvGrpSpPr>
        <p:grpSpPr>
          <a:xfrm>
            <a:off x="548318" y="724557"/>
            <a:ext cx="3344046" cy="2924013"/>
            <a:chOff x="252285" y="1642448"/>
            <a:chExt cx="4607747" cy="4032448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2411760" y="1642448"/>
              <a:ext cx="0" cy="28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2411760" y="4487786"/>
              <a:ext cx="2448272" cy="1187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252285" y="4500293"/>
              <a:ext cx="2160240" cy="10442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图片 52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86422" y="2293623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57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87293" y="2478965"/>
            <a:ext cx="836299" cy="8852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图片 61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03982" y="2484720"/>
            <a:ext cx="837452" cy="88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" name="图片 62" descr="9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96789" y="2664305"/>
            <a:ext cx="837451" cy="88411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图片 8" descr="1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28173" y="972210"/>
            <a:ext cx="274531" cy="26059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9"/>
          <p:cNvSpPr txBox="1"/>
          <p:nvPr/>
        </p:nvSpPr>
        <p:spPr>
          <a:xfrm>
            <a:off x="1620532" y="906214"/>
            <a:ext cx="3629032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pPr defTabSz="663575">
              <a:defRPr/>
            </a:pPr>
            <a:r>
              <a:rPr lang="zh-CN" altLang="en-US" sz="2300" b="0" spc="-145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想一想，做一做，填一填。</a:t>
            </a:r>
          </a:p>
        </p:txBody>
      </p:sp>
      <p:pic>
        <p:nvPicPr>
          <p:cNvPr id="17442" name="Picture 33"/>
          <p:cNvPicPr>
            <a:picLocks noChangeAspect="1"/>
          </p:cNvPicPr>
          <p:nvPr/>
        </p:nvPicPr>
        <p:blipFill>
          <a:blip r:embed="rId3" cstate="email">
            <a:lum bright="-20001" contrast="40000"/>
          </a:blip>
          <a:stretch>
            <a:fillRect/>
          </a:stretch>
        </p:blipFill>
        <p:spPr>
          <a:xfrm>
            <a:off x="722489" y="1912581"/>
            <a:ext cx="3850894" cy="987718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17443" name="Picture 34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lum bright="-20001" contrast="40000"/>
          </a:blip>
          <a:stretch>
            <a:fillRect/>
          </a:stretch>
        </p:blipFill>
        <p:spPr>
          <a:xfrm>
            <a:off x="4855605" y="1595775"/>
            <a:ext cx="3827855" cy="1410203"/>
          </a:xfrm>
          <a:prstGeom prst="rect">
            <a:avLst/>
          </a:prstGeom>
          <a:noFill/>
          <a:ln w="12700">
            <a:noFill/>
          </a:ln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92552" y="3170367"/>
          <a:ext cx="3464536" cy="1430234"/>
        </p:xfrm>
        <a:graphic>
          <a:graphicData uri="http://schemas.openxmlformats.org/drawingml/2006/table">
            <a:tbl>
              <a:tblPr/>
              <a:tblGrid>
                <a:gridCol w="109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3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453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小</a:t>
                      </a:r>
                      <a:r>
                        <a:rPr 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正方体个数</a:t>
                      </a: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1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2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3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4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5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6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露在外面的</a:t>
                      </a:r>
                      <a:r>
                        <a:rPr 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面</a:t>
                      </a: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华文行楷" panose="02010800040101010101" charset="-122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693874" y="3158394"/>
          <a:ext cx="3464536" cy="1430234"/>
        </p:xfrm>
        <a:graphic>
          <a:graphicData uri="http://schemas.openxmlformats.org/drawingml/2006/table">
            <a:tbl>
              <a:tblPr/>
              <a:tblGrid>
                <a:gridCol w="109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6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0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3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453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zh-CN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小</a:t>
                      </a:r>
                      <a:r>
                        <a:rPr 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正方体个数</a:t>
                      </a: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1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2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3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4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5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6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7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0" kern="100" dirty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露在外面的</a:t>
                      </a:r>
                      <a:r>
                        <a:rPr 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面</a:t>
                      </a:r>
                      <a:r>
                        <a:rPr lang="en-US" altLang="zh-CN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/</a:t>
                      </a:r>
                      <a:r>
                        <a:rPr lang="zh-CN" altLang="en-US" sz="1700" b="0" kern="100" dirty="0" smtClean="0">
                          <a:latin typeface="华文行楷" panose="02010800040101010101" charset="-122"/>
                          <a:ea typeface="华文行楷" panose="02010800040101010101" charset="-122"/>
                          <a:cs typeface="华文行楷" panose="02010800040101010101" charset="-122"/>
                        </a:rPr>
                        <a:t>个</a:t>
                      </a: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华文行楷" panose="02010800040101010101" charset="-122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700" b="0" kern="100" dirty="0">
                        <a:latin typeface="华文行楷" panose="02010800040101010101" charset="-122"/>
                        <a:ea typeface="华文行楷" panose="02010800040101010101" charset="-122"/>
                        <a:cs typeface="Times New Roman" panose="02020603050405020304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Office PowerPoint</Application>
  <PresentationFormat>全屏显示(16:9)</PresentationFormat>
  <Paragraphs>115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华文行楷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2023-01-17T02:33:22Z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77FA184665F54CBAA805D304DAE203F0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