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1" r:id="rId4"/>
    <p:sldId id="258" r:id="rId5"/>
    <p:sldId id="265" r:id="rId6"/>
    <p:sldId id="266" r:id="rId7"/>
    <p:sldId id="267" r:id="rId8"/>
    <p:sldId id="262" r:id="rId9"/>
    <p:sldId id="25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  <p:sldId id="26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C577F5EA-B26C-4524-A546-B12CD220F4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22B86867-2727-4CD2-B58D-EE064B039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8178" y="1"/>
            <a:ext cx="12210178" cy="6858000"/>
          </a:xfrm>
          <a:prstGeom prst="rect">
            <a:avLst/>
          </a:prstGeom>
          <a:blipFill dpi="0" rotWithShape="1">
            <a:blip r:embed="rId2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10788" y="709144"/>
            <a:ext cx="12502788" cy="5374767"/>
            <a:chOff x="4123114" y="1375187"/>
            <a:chExt cx="5295206" cy="2832844"/>
          </a:xfrm>
        </p:grpSpPr>
        <p:sp>
          <p:nvSpPr>
            <p:cNvPr id="5" name="矩形 4"/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3869076" y="4595659"/>
            <a:ext cx="445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>
              <a:defRPr/>
            </a:pP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某某中小学 九年级数学下册 第</a:t>
            </a: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26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章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340342" y="5793153"/>
            <a:ext cx="5908933" cy="796368"/>
            <a:chOff x="3340342" y="5793153"/>
            <a:chExt cx="5908933" cy="796368"/>
          </a:xfrm>
        </p:grpSpPr>
        <p:sp>
          <p:nvSpPr>
            <p:cNvPr id="8" name="矩形 7"/>
            <p:cNvSpPr/>
            <p:nvPr/>
          </p:nvSpPr>
          <p:spPr>
            <a:xfrm>
              <a:off x="3957712" y="6006671"/>
              <a:ext cx="2243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讲授时间：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340342" y="5793153"/>
              <a:ext cx="767367" cy="796368"/>
              <a:chOff x="3349030" y="3523033"/>
              <a:chExt cx="563557" cy="584855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349030" y="3523033"/>
                <a:ext cx="563557" cy="584855"/>
                <a:chOff x="3065803" y="729731"/>
                <a:chExt cx="3479126" cy="3610618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3065803" y="729731"/>
                  <a:ext cx="2867461" cy="2867468"/>
                </a:xfrm>
                <a:prstGeom prst="ellipse">
                  <a:avLst/>
                </a:prstGeom>
                <a:solidFill>
                  <a:srgbClr val="FFFE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3677462" y="1472888"/>
                  <a:ext cx="2867467" cy="286746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3288176" y="919103"/>
                  <a:ext cx="2867466" cy="2867463"/>
                </a:xfrm>
                <a:prstGeom prst="ellipse">
                  <a:avLst/>
                </a:prstGeom>
                <a:gradFill>
                  <a:gsLst>
                    <a:gs pos="0">
                      <a:srgbClr val="ECECEE"/>
                    </a:gs>
                    <a:gs pos="100000">
                      <a:srgbClr val="E8EAF0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4" name="Group 4"/>
              <p:cNvGrpSpPr>
                <a:grpSpLocks noChangeAspect="1"/>
              </p:cNvGrpSpPr>
              <p:nvPr/>
            </p:nvGrpSpPr>
            <p:grpSpPr bwMode="auto">
              <a:xfrm>
                <a:off x="3511560" y="3699760"/>
                <a:ext cx="236618" cy="231960"/>
                <a:chOff x="2498" y="1246"/>
                <a:chExt cx="762" cy="747"/>
              </a:xfrm>
              <a:solidFill>
                <a:srgbClr val="8F93A1"/>
              </a:solidFill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834" y="1251"/>
                  <a:ext cx="426" cy="440"/>
                </a:xfrm>
                <a:custGeom>
                  <a:avLst/>
                  <a:gdLst>
                    <a:gd name="T0" fmla="*/ 297 w 349"/>
                    <a:gd name="T1" fmla="*/ 0 h 362"/>
                    <a:gd name="T2" fmla="*/ 19 w 349"/>
                    <a:gd name="T3" fmla="*/ 0 h 362"/>
                    <a:gd name="T4" fmla="*/ 0 w 349"/>
                    <a:gd name="T5" fmla="*/ 20 h 362"/>
                    <a:gd name="T6" fmla="*/ 19 w 349"/>
                    <a:gd name="T7" fmla="*/ 39 h 362"/>
                    <a:gd name="T8" fmla="*/ 297 w 349"/>
                    <a:gd name="T9" fmla="*/ 39 h 362"/>
                    <a:gd name="T10" fmla="*/ 310 w 349"/>
                    <a:gd name="T11" fmla="*/ 52 h 362"/>
                    <a:gd name="T12" fmla="*/ 310 w 349"/>
                    <a:gd name="T13" fmla="*/ 310 h 362"/>
                    <a:gd name="T14" fmla="*/ 297 w 349"/>
                    <a:gd name="T15" fmla="*/ 322 h 362"/>
                    <a:gd name="T16" fmla="*/ 19 w 349"/>
                    <a:gd name="T17" fmla="*/ 322 h 362"/>
                    <a:gd name="T18" fmla="*/ 0 w 349"/>
                    <a:gd name="T19" fmla="*/ 342 h 362"/>
                    <a:gd name="T20" fmla="*/ 19 w 349"/>
                    <a:gd name="T21" fmla="*/ 362 h 362"/>
                    <a:gd name="T22" fmla="*/ 297 w 349"/>
                    <a:gd name="T23" fmla="*/ 362 h 362"/>
                    <a:gd name="T24" fmla="*/ 349 w 349"/>
                    <a:gd name="T25" fmla="*/ 310 h 362"/>
                    <a:gd name="T26" fmla="*/ 349 w 349"/>
                    <a:gd name="T27" fmla="*/ 52 h 362"/>
                    <a:gd name="T28" fmla="*/ 297 w 349"/>
                    <a:gd name="T29" fmla="*/ 0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49" h="362">
                      <a:moveTo>
                        <a:pt x="297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39"/>
                        <a:pt x="19" y="39"/>
                      </a:cubicBezTo>
                      <a:cubicBezTo>
                        <a:pt x="297" y="39"/>
                        <a:pt x="297" y="39"/>
                        <a:pt x="297" y="39"/>
                      </a:cubicBezTo>
                      <a:cubicBezTo>
                        <a:pt x="304" y="39"/>
                        <a:pt x="310" y="45"/>
                        <a:pt x="310" y="52"/>
                      </a:cubicBezTo>
                      <a:cubicBezTo>
                        <a:pt x="310" y="310"/>
                        <a:pt x="310" y="310"/>
                        <a:pt x="310" y="310"/>
                      </a:cubicBezTo>
                      <a:cubicBezTo>
                        <a:pt x="310" y="317"/>
                        <a:pt x="304" y="322"/>
                        <a:pt x="297" y="322"/>
                      </a:cubicBezTo>
                      <a:cubicBezTo>
                        <a:pt x="19" y="322"/>
                        <a:pt x="19" y="322"/>
                        <a:pt x="19" y="322"/>
                      </a:cubicBezTo>
                      <a:cubicBezTo>
                        <a:pt x="9" y="322"/>
                        <a:pt x="0" y="331"/>
                        <a:pt x="0" y="342"/>
                      </a:cubicBezTo>
                      <a:cubicBezTo>
                        <a:pt x="0" y="353"/>
                        <a:pt x="9" y="362"/>
                        <a:pt x="19" y="362"/>
                      </a:cubicBezTo>
                      <a:cubicBezTo>
                        <a:pt x="297" y="362"/>
                        <a:pt x="297" y="362"/>
                        <a:pt x="297" y="362"/>
                      </a:cubicBezTo>
                      <a:cubicBezTo>
                        <a:pt x="326" y="362"/>
                        <a:pt x="349" y="338"/>
                        <a:pt x="349" y="310"/>
                      </a:cubicBezTo>
                      <a:cubicBezTo>
                        <a:pt x="349" y="52"/>
                        <a:pt x="349" y="52"/>
                        <a:pt x="349" y="52"/>
                      </a:cubicBezTo>
                      <a:cubicBezTo>
                        <a:pt x="349" y="24"/>
                        <a:pt x="326" y="0"/>
                        <a:pt x="2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" name="Freeform 6"/>
                <p:cNvSpPr>
                  <a:spLocks noEditPoints="1"/>
                </p:cNvSpPr>
                <p:nvPr/>
              </p:nvSpPr>
              <p:spPr bwMode="auto">
                <a:xfrm>
                  <a:off x="2498" y="1246"/>
                  <a:ext cx="673" cy="747"/>
                </a:xfrm>
                <a:custGeom>
                  <a:avLst/>
                  <a:gdLst>
                    <a:gd name="T0" fmla="*/ 423 w 551"/>
                    <a:gd name="T1" fmla="*/ 309 h 614"/>
                    <a:gd name="T2" fmla="*/ 456 w 551"/>
                    <a:gd name="T3" fmla="*/ 222 h 614"/>
                    <a:gd name="T4" fmla="*/ 507 w 551"/>
                    <a:gd name="T5" fmla="*/ 256 h 614"/>
                    <a:gd name="T6" fmla="*/ 549 w 551"/>
                    <a:gd name="T7" fmla="*/ 93 h 614"/>
                    <a:gd name="T8" fmla="*/ 510 w 551"/>
                    <a:gd name="T9" fmla="*/ 86 h 614"/>
                    <a:gd name="T10" fmla="*/ 459 w 551"/>
                    <a:gd name="T11" fmla="*/ 171 h 614"/>
                    <a:gd name="T12" fmla="*/ 427 w 551"/>
                    <a:gd name="T13" fmla="*/ 180 h 614"/>
                    <a:gd name="T14" fmla="*/ 399 w 551"/>
                    <a:gd name="T15" fmla="*/ 237 h 614"/>
                    <a:gd name="T16" fmla="*/ 369 w 551"/>
                    <a:gd name="T17" fmla="*/ 263 h 614"/>
                    <a:gd name="T18" fmla="*/ 419 w 551"/>
                    <a:gd name="T19" fmla="*/ 310 h 614"/>
                    <a:gd name="T20" fmla="*/ 218 w 551"/>
                    <a:gd name="T21" fmla="*/ 85 h 614"/>
                    <a:gd name="T22" fmla="*/ 48 w 551"/>
                    <a:gd name="T23" fmla="*/ 85 h 614"/>
                    <a:gd name="T24" fmla="*/ 133 w 551"/>
                    <a:gd name="T25" fmla="*/ 39 h 614"/>
                    <a:gd name="T26" fmla="*/ 133 w 551"/>
                    <a:gd name="T27" fmla="*/ 132 h 614"/>
                    <a:gd name="T28" fmla="*/ 133 w 551"/>
                    <a:gd name="T29" fmla="*/ 39 h 614"/>
                    <a:gd name="T30" fmla="*/ 296 w 551"/>
                    <a:gd name="T31" fmla="*/ 183 h 614"/>
                    <a:gd name="T32" fmla="*/ 12 w 551"/>
                    <a:gd name="T33" fmla="*/ 196 h 614"/>
                    <a:gd name="T34" fmla="*/ 6 w 551"/>
                    <a:gd name="T35" fmla="*/ 381 h 614"/>
                    <a:gd name="T36" fmla="*/ 47 w 551"/>
                    <a:gd name="T37" fmla="*/ 430 h 614"/>
                    <a:gd name="T38" fmla="*/ 60 w 551"/>
                    <a:gd name="T39" fmla="*/ 562 h 614"/>
                    <a:gd name="T40" fmla="*/ 117 w 551"/>
                    <a:gd name="T41" fmla="*/ 614 h 614"/>
                    <a:gd name="T42" fmla="*/ 206 w 551"/>
                    <a:gd name="T43" fmla="*/ 562 h 614"/>
                    <a:gd name="T44" fmla="*/ 235 w 551"/>
                    <a:gd name="T45" fmla="*/ 298 h 614"/>
                    <a:gd name="T46" fmla="*/ 343 w 551"/>
                    <a:gd name="T47" fmla="*/ 230 h 614"/>
                    <a:gd name="T48" fmla="*/ 224 w 551"/>
                    <a:gd name="T49" fmla="*/ 261 h 614"/>
                    <a:gd name="T50" fmla="*/ 167 w 551"/>
                    <a:gd name="T51" fmla="*/ 559 h 614"/>
                    <a:gd name="T52" fmla="*/ 117 w 551"/>
                    <a:gd name="T53" fmla="*/ 575 h 614"/>
                    <a:gd name="T54" fmla="*/ 88 w 551"/>
                    <a:gd name="T55" fmla="*/ 429 h 614"/>
                    <a:gd name="T56" fmla="*/ 46 w 551"/>
                    <a:gd name="T57" fmla="*/ 382 h 614"/>
                    <a:gd name="T58" fmla="*/ 40 w 551"/>
                    <a:gd name="T59" fmla="*/ 226 h 614"/>
                    <a:gd name="T60" fmla="*/ 43 w 551"/>
                    <a:gd name="T61" fmla="*/ 222 h 614"/>
                    <a:gd name="T62" fmla="*/ 304 w 551"/>
                    <a:gd name="T63" fmla="*/ 230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51" h="614">
                      <a:moveTo>
                        <a:pt x="419" y="310"/>
                      </a:moveTo>
                      <a:cubicBezTo>
                        <a:pt x="420" y="310"/>
                        <a:pt x="422" y="310"/>
                        <a:pt x="423" y="309"/>
                      </a:cubicBezTo>
                      <a:cubicBezTo>
                        <a:pt x="430" y="308"/>
                        <a:pt x="436" y="302"/>
                        <a:pt x="438" y="295"/>
                      </a:cubicBezTo>
                      <a:cubicBezTo>
                        <a:pt x="456" y="222"/>
                        <a:pt x="456" y="222"/>
                        <a:pt x="456" y="222"/>
                      </a:cubicBezTo>
                      <a:cubicBezTo>
                        <a:pt x="488" y="252"/>
                        <a:pt x="488" y="252"/>
                        <a:pt x="488" y="252"/>
                      </a:cubicBezTo>
                      <a:cubicBezTo>
                        <a:pt x="493" y="257"/>
                        <a:pt x="501" y="258"/>
                        <a:pt x="507" y="256"/>
                      </a:cubicBezTo>
                      <a:cubicBezTo>
                        <a:pt x="514" y="254"/>
                        <a:pt x="519" y="248"/>
                        <a:pt x="521" y="241"/>
                      </a:cubicBezTo>
                      <a:cubicBezTo>
                        <a:pt x="549" y="93"/>
                        <a:pt x="549" y="93"/>
                        <a:pt x="549" y="93"/>
                      </a:cubicBezTo>
                      <a:cubicBezTo>
                        <a:pt x="551" y="82"/>
                        <a:pt x="544" y="72"/>
                        <a:pt x="533" y="70"/>
                      </a:cubicBezTo>
                      <a:cubicBezTo>
                        <a:pt x="523" y="68"/>
                        <a:pt x="512" y="75"/>
                        <a:pt x="510" y="86"/>
                      </a:cubicBezTo>
                      <a:cubicBezTo>
                        <a:pt x="489" y="199"/>
                        <a:pt x="489" y="199"/>
                        <a:pt x="489" y="199"/>
                      </a:cubicBezTo>
                      <a:cubicBezTo>
                        <a:pt x="459" y="171"/>
                        <a:pt x="459" y="171"/>
                        <a:pt x="459" y="171"/>
                      </a:cubicBezTo>
                      <a:cubicBezTo>
                        <a:pt x="454" y="166"/>
                        <a:pt x="447" y="164"/>
                        <a:pt x="441" y="166"/>
                      </a:cubicBezTo>
                      <a:cubicBezTo>
                        <a:pt x="434" y="168"/>
                        <a:pt x="429" y="173"/>
                        <a:pt x="427" y="180"/>
                      </a:cubicBezTo>
                      <a:cubicBezTo>
                        <a:pt x="409" y="249"/>
                        <a:pt x="409" y="249"/>
                        <a:pt x="409" y="249"/>
                      </a:cubicBezTo>
                      <a:cubicBezTo>
                        <a:pt x="399" y="237"/>
                        <a:pt x="399" y="237"/>
                        <a:pt x="399" y="237"/>
                      </a:cubicBezTo>
                      <a:cubicBezTo>
                        <a:pt x="392" y="229"/>
                        <a:pt x="379" y="228"/>
                        <a:pt x="371" y="235"/>
                      </a:cubicBezTo>
                      <a:cubicBezTo>
                        <a:pt x="363" y="242"/>
                        <a:pt x="362" y="254"/>
                        <a:pt x="369" y="263"/>
                      </a:cubicBezTo>
                      <a:cubicBezTo>
                        <a:pt x="404" y="303"/>
                        <a:pt x="404" y="303"/>
                        <a:pt x="404" y="303"/>
                      </a:cubicBezTo>
                      <a:cubicBezTo>
                        <a:pt x="408" y="307"/>
                        <a:pt x="413" y="310"/>
                        <a:pt x="419" y="310"/>
                      </a:cubicBezTo>
                      <a:close/>
                      <a:moveTo>
                        <a:pt x="133" y="171"/>
                      </a:moveTo>
                      <a:cubicBezTo>
                        <a:pt x="180" y="171"/>
                        <a:pt x="218" y="132"/>
                        <a:pt x="218" y="85"/>
                      </a:cubicBezTo>
                      <a:cubicBezTo>
                        <a:pt x="218" y="38"/>
                        <a:pt x="180" y="0"/>
                        <a:pt x="133" y="0"/>
                      </a:cubicBezTo>
                      <a:cubicBezTo>
                        <a:pt x="86" y="0"/>
                        <a:pt x="48" y="38"/>
                        <a:pt x="48" y="85"/>
                      </a:cubicBezTo>
                      <a:cubicBezTo>
                        <a:pt x="48" y="132"/>
                        <a:pt x="86" y="171"/>
                        <a:pt x="133" y="171"/>
                      </a:cubicBezTo>
                      <a:close/>
                      <a:moveTo>
                        <a:pt x="133" y="39"/>
                      </a:moveTo>
                      <a:cubicBezTo>
                        <a:pt x="158" y="39"/>
                        <a:pt x="179" y="60"/>
                        <a:pt x="179" y="85"/>
                      </a:cubicBezTo>
                      <a:cubicBezTo>
                        <a:pt x="179" y="111"/>
                        <a:pt x="159" y="132"/>
                        <a:pt x="133" y="132"/>
                      </a:cubicBezTo>
                      <a:cubicBezTo>
                        <a:pt x="107" y="132"/>
                        <a:pt x="87" y="111"/>
                        <a:pt x="87" y="85"/>
                      </a:cubicBezTo>
                      <a:cubicBezTo>
                        <a:pt x="87" y="60"/>
                        <a:pt x="108" y="39"/>
                        <a:pt x="133" y="39"/>
                      </a:cubicBezTo>
                      <a:close/>
                      <a:moveTo>
                        <a:pt x="343" y="230"/>
                      </a:moveTo>
                      <a:cubicBezTo>
                        <a:pt x="343" y="204"/>
                        <a:pt x="322" y="183"/>
                        <a:pt x="296" y="183"/>
                      </a:cubicBezTo>
                      <a:cubicBezTo>
                        <a:pt x="43" y="183"/>
                        <a:pt x="43" y="183"/>
                        <a:pt x="43" y="183"/>
                      </a:cubicBezTo>
                      <a:cubicBezTo>
                        <a:pt x="31" y="183"/>
                        <a:pt x="21" y="188"/>
                        <a:pt x="12" y="196"/>
                      </a:cubicBezTo>
                      <a:cubicBezTo>
                        <a:pt x="4" y="204"/>
                        <a:pt x="0" y="215"/>
                        <a:pt x="1" y="227"/>
                      </a:cubicBezTo>
                      <a:cubicBezTo>
                        <a:pt x="6" y="381"/>
                        <a:pt x="6" y="381"/>
                        <a:pt x="6" y="381"/>
                      </a:cubicBezTo>
                      <a:cubicBezTo>
                        <a:pt x="7" y="394"/>
                        <a:pt x="13" y="407"/>
                        <a:pt x="24" y="414"/>
                      </a:cubicBezTo>
                      <a:cubicBezTo>
                        <a:pt x="47" y="430"/>
                        <a:pt x="47" y="430"/>
                        <a:pt x="47" y="430"/>
                      </a:cubicBezTo>
                      <a:cubicBezTo>
                        <a:pt x="48" y="430"/>
                        <a:pt x="49" y="431"/>
                        <a:pt x="49" y="432"/>
                      </a:cubicBezTo>
                      <a:cubicBezTo>
                        <a:pt x="60" y="562"/>
                        <a:pt x="60" y="562"/>
                        <a:pt x="60" y="562"/>
                      </a:cubicBezTo>
                      <a:cubicBezTo>
                        <a:pt x="61" y="576"/>
                        <a:pt x="68" y="589"/>
                        <a:pt x="78" y="599"/>
                      </a:cubicBezTo>
                      <a:cubicBezTo>
                        <a:pt x="89" y="609"/>
                        <a:pt x="103" y="614"/>
                        <a:pt x="117" y="614"/>
                      </a:cubicBezTo>
                      <a:cubicBezTo>
                        <a:pt x="149" y="614"/>
                        <a:pt x="149" y="614"/>
                        <a:pt x="149" y="614"/>
                      </a:cubicBezTo>
                      <a:cubicBezTo>
                        <a:pt x="178" y="614"/>
                        <a:pt x="203" y="592"/>
                        <a:pt x="206" y="562"/>
                      </a:cubicBezTo>
                      <a:cubicBezTo>
                        <a:pt x="233" y="301"/>
                        <a:pt x="233" y="301"/>
                        <a:pt x="233" y="301"/>
                      </a:cubicBezTo>
                      <a:cubicBezTo>
                        <a:pt x="233" y="299"/>
                        <a:pt x="234" y="298"/>
                        <a:pt x="235" y="298"/>
                      </a:cubicBezTo>
                      <a:cubicBezTo>
                        <a:pt x="310" y="275"/>
                        <a:pt x="310" y="275"/>
                        <a:pt x="310" y="275"/>
                      </a:cubicBezTo>
                      <a:cubicBezTo>
                        <a:pt x="330" y="269"/>
                        <a:pt x="343" y="251"/>
                        <a:pt x="343" y="230"/>
                      </a:cubicBezTo>
                      <a:close/>
                      <a:moveTo>
                        <a:pt x="299" y="238"/>
                      </a:moveTo>
                      <a:cubicBezTo>
                        <a:pt x="224" y="261"/>
                        <a:pt x="224" y="261"/>
                        <a:pt x="224" y="261"/>
                      </a:cubicBezTo>
                      <a:cubicBezTo>
                        <a:pt x="207" y="266"/>
                        <a:pt x="196" y="280"/>
                        <a:pt x="194" y="297"/>
                      </a:cubicBezTo>
                      <a:cubicBezTo>
                        <a:pt x="167" y="559"/>
                        <a:pt x="167" y="559"/>
                        <a:pt x="167" y="559"/>
                      </a:cubicBezTo>
                      <a:cubicBezTo>
                        <a:pt x="166" y="568"/>
                        <a:pt x="158" y="575"/>
                        <a:pt x="149" y="575"/>
                      </a:cubicBezTo>
                      <a:cubicBezTo>
                        <a:pt x="117" y="575"/>
                        <a:pt x="117" y="575"/>
                        <a:pt x="117" y="575"/>
                      </a:cubicBezTo>
                      <a:cubicBezTo>
                        <a:pt x="107" y="575"/>
                        <a:pt x="100" y="568"/>
                        <a:pt x="99" y="558"/>
                      </a:cubicBezTo>
                      <a:cubicBezTo>
                        <a:pt x="88" y="429"/>
                        <a:pt x="88" y="429"/>
                        <a:pt x="88" y="429"/>
                      </a:cubicBezTo>
                      <a:cubicBezTo>
                        <a:pt x="87" y="416"/>
                        <a:pt x="80" y="405"/>
                        <a:pt x="69" y="398"/>
                      </a:cubicBezTo>
                      <a:cubicBezTo>
                        <a:pt x="46" y="382"/>
                        <a:pt x="46" y="382"/>
                        <a:pt x="46" y="382"/>
                      </a:cubicBezTo>
                      <a:cubicBezTo>
                        <a:pt x="46" y="382"/>
                        <a:pt x="45" y="381"/>
                        <a:pt x="45" y="380"/>
                      </a:cubicBezTo>
                      <a:cubicBezTo>
                        <a:pt x="40" y="226"/>
                        <a:pt x="40" y="226"/>
                        <a:pt x="40" y="226"/>
                      </a:cubicBezTo>
                      <a:cubicBezTo>
                        <a:pt x="40" y="225"/>
                        <a:pt x="40" y="224"/>
                        <a:pt x="41" y="223"/>
                      </a:cubicBezTo>
                      <a:cubicBezTo>
                        <a:pt x="41" y="223"/>
                        <a:pt x="42" y="222"/>
                        <a:pt x="43" y="222"/>
                      </a:cubicBezTo>
                      <a:cubicBezTo>
                        <a:pt x="296" y="222"/>
                        <a:pt x="296" y="222"/>
                        <a:pt x="296" y="222"/>
                      </a:cubicBezTo>
                      <a:cubicBezTo>
                        <a:pt x="301" y="222"/>
                        <a:pt x="304" y="226"/>
                        <a:pt x="304" y="230"/>
                      </a:cubicBezTo>
                      <a:cubicBezTo>
                        <a:pt x="304" y="234"/>
                        <a:pt x="302" y="237"/>
                        <a:pt x="299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7005524" y="5993971"/>
              <a:ext cx="2243751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407204" y="5793153"/>
              <a:ext cx="767367" cy="796368"/>
              <a:chOff x="3065803" y="729731"/>
              <a:chExt cx="3479126" cy="361061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065803" y="729731"/>
                <a:ext cx="2867461" cy="2867468"/>
              </a:xfrm>
              <a:prstGeom prst="ellipse">
                <a:avLst/>
              </a:prstGeom>
              <a:solidFill>
                <a:srgbClr val="FFFE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677462" y="1472888"/>
                <a:ext cx="2867467" cy="2867461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288176" y="919103"/>
                <a:ext cx="2867466" cy="286746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6637560" y="5989637"/>
              <a:ext cx="281256" cy="327200"/>
            </a:xfrm>
            <a:custGeom>
              <a:avLst/>
              <a:gdLst>
                <a:gd name="T0" fmla="*/ 688 w 701"/>
                <a:gd name="T1" fmla="*/ 820 h 820"/>
                <a:gd name="T2" fmla="*/ 21 w 701"/>
                <a:gd name="T3" fmla="*/ 820 h 820"/>
                <a:gd name="T4" fmla="*/ 0 w 701"/>
                <a:gd name="T5" fmla="*/ 800 h 820"/>
                <a:gd name="T6" fmla="*/ 99 w 701"/>
                <a:gd name="T7" fmla="*/ 512 h 820"/>
                <a:gd name="T8" fmla="*/ 113 w 701"/>
                <a:gd name="T9" fmla="*/ 507 h 820"/>
                <a:gd name="T10" fmla="*/ 204 w 701"/>
                <a:gd name="T11" fmla="*/ 549 h 820"/>
                <a:gd name="T12" fmla="*/ 58 w 701"/>
                <a:gd name="T13" fmla="*/ 665 h 820"/>
                <a:gd name="T14" fmla="*/ 655 w 701"/>
                <a:gd name="T15" fmla="*/ 779 h 820"/>
                <a:gd name="T16" fmla="*/ 573 w 701"/>
                <a:gd name="T17" fmla="*/ 548 h 820"/>
                <a:gd name="T18" fmla="*/ 477 w 701"/>
                <a:gd name="T19" fmla="*/ 507 h 820"/>
                <a:gd name="T20" fmla="*/ 595 w 701"/>
                <a:gd name="T21" fmla="*/ 509 h 820"/>
                <a:gd name="T22" fmla="*/ 696 w 701"/>
                <a:gd name="T23" fmla="*/ 807 h 820"/>
                <a:gd name="T24" fmla="*/ 300 w 701"/>
                <a:gd name="T25" fmla="*/ 711 h 820"/>
                <a:gd name="T26" fmla="*/ 322 w 701"/>
                <a:gd name="T27" fmla="*/ 547 h 820"/>
                <a:gd name="T28" fmla="*/ 381 w 701"/>
                <a:gd name="T29" fmla="*/ 525 h 820"/>
                <a:gd name="T30" fmla="*/ 369 w 701"/>
                <a:gd name="T31" fmla="*/ 569 h 820"/>
                <a:gd name="T32" fmla="*/ 354 w 701"/>
                <a:gd name="T33" fmla="*/ 752 h 820"/>
                <a:gd name="T34" fmla="*/ 454 w 701"/>
                <a:gd name="T35" fmla="*/ 452 h 820"/>
                <a:gd name="T36" fmla="*/ 345 w 701"/>
                <a:gd name="T37" fmla="*/ 508 h 820"/>
                <a:gd name="T38" fmla="*/ 239 w 701"/>
                <a:gd name="T39" fmla="*/ 455 h 820"/>
                <a:gd name="T40" fmla="*/ 149 w 701"/>
                <a:gd name="T41" fmla="*/ 309 h 820"/>
                <a:gd name="T42" fmla="*/ 139 w 701"/>
                <a:gd name="T43" fmla="*/ 236 h 820"/>
                <a:gd name="T44" fmla="*/ 156 w 701"/>
                <a:gd name="T45" fmla="*/ 226 h 820"/>
                <a:gd name="T46" fmla="*/ 353 w 701"/>
                <a:gd name="T47" fmla="*/ 25 h 820"/>
                <a:gd name="T48" fmla="*/ 540 w 701"/>
                <a:gd name="T49" fmla="*/ 231 h 820"/>
                <a:gd name="T50" fmla="*/ 548 w 701"/>
                <a:gd name="T51" fmla="*/ 246 h 820"/>
                <a:gd name="T52" fmla="*/ 512 w 701"/>
                <a:gd name="T53" fmla="*/ 341 h 820"/>
                <a:gd name="T54" fmla="*/ 490 w 701"/>
                <a:gd name="T55" fmla="*/ 256 h 820"/>
                <a:gd name="T56" fmla="*/ 481 w 701"/>
                <a:gd name="T57" fmla="*/ 240 h 820"/>
                <a:gd name="T58" fmla="*/ 424 w 701"/>
                <a:gd name="T59" fmla="*/ 136 h 820"/>
                <a:gd name="T60" fmla="*/ 405 w 701"/>
                <a:gd name="T61" fmla="*/ 158 h 820"/>
                <a:gd name="T62" fmla="*/ 394 w 701"/>
                <a:gd name="T63" fmla="*/ 164 h 820"/>
                <a:gd name="T64" fmla="*/ 393 w 701"/>
                <a:gd name="T65" fmla="*/ 132 h 820"/>
                <a:gd name="T66" fmla="*/ 214 w 701"/>
                <a:gd name="T67" fmla="*/ 162 h 820"/>
                <a:gd name="T68" fmla="*/ 205 w 701"/>
                <a:gd name="T69" fmla="*/ 257 h 820"/>
                <a:gd name="T70" fmla="*/ 202 w 701"/>
                <a:gd name="T71" fmla="*/ 263 h 820"/>
                <a:gd name="T72" fmla="*/ 184 w 701"/>
                <a:gd name="T73" fmla="*/ 295 h 820"/>
                <a:gd name="T74" fmla="*/ 208 w 701"/>
                <a:gd name="T75" fmla="*/ 313 h 820"/>
                <a:gd name="T76" fmla="*/ 266 w 701"/>
                <a:gd name="T77" fmla="*/ 429 h 820"/>
                <a:gd name="T78" fmla="*/ 426 w 701"/>
                <a:gd name="T79" fmla="*/ 426 h 820"/>
                <a:gd name="T80" fmla="*/ 480 w 701"/>
                <a:gd name="T81" fmla="*/ 313 h 820"/>
                <a:gd name="T82" fmla="*/ 504 w 701"/>
                <a:gd name="T83" fmla="*/ 294 h 820"/>
                <a:gd name="T84" fmla="*/ 492 w 701"/>
                <a:gd name="T85" fmla="*/ 26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1" h="820">
                  <a:moveTo>
                    <a:pt x="696" y="807"/>
                  </a:moveTo>
                  <a:cubicBezTo>
                    <a:pt x="688" y="820"/>
                    <a:pt x="688" y="820"/>
                    <a:pt x="688" y="820"/>
                  </a:cubicBezTo>
                  <a:cubicBezTo>
                    <a:pt x="670" y="820"/>
                    <a:pt x="670" y="820"/>
                    <a:pt x="670" y="820"/>
                  </a:cubicBezTo>
                  <a:cubicBezTo>
                    <a:pt x="21" y="820"/>
                    <a:pt x="21" y="820"/>
                    <a:pt x="21" y="820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1" y="760"/>
                    <a:pt x="5" y="707"/>
                    <a:pt x="19" y="655"/>
                  </a:cubicBezTo>
                  <a:cubicBezTo>
                    <a:pt x="33" y="601"/>
                    <a:pt x="57" y="549"/>
                    <a:pt x="99" y="512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13" y="507"/>
                    <a:pt x="113" y="507"/>
                    <a:pt x="113" y="507"/>
                  </a:cubicBezTo>
                  <a:cubicBezTo>
                    <a:pt x="204" y="507"/>
                    <a:pt x="204" y="507"/>
                    <a:pt x="204" y="507"/>
                  </a:cubicBezTo>
                  <a:cubicBezTo>
                    <a:pt x="204" y="549"/>
                    <a:pt x="204" y="549"/>
                    <a:pt x="204" y="549"/>
                  </a:cubicBezTo>
                  <a:cubicBezTo>
                    <a:pt x="121" y="548"/>
                    <a:pt x="121" y="548"/>
                    <a:pt x="121" y="548"/>
                  </a:cubicBezTo>
                  <a:cubicBezTo>
                    <a:pt x="89" y="578"/>
                    <a:pt x="70" y="621"/>
                    <a:pt x="58" y="665"/>
                  </a:cubicBezTo>
                  <a:cubicBezTo>
                    <a:pt x="48" y="705"/>
                    <a:pt x="43" y="746"/>
                    <a:pt x="42" y="780"/>
                  </a:cubicBezTo>
                  <a:cubicBezTo>
                    <a:pt x="655" y="779"/>
                    <a:pt x="655" y="779"/>
                    <a:pt x="655" y="779"/>
                  </a:cubicBezTo>
                  <a:cubicBezTo>
                    <a:pt x="656" y="741"/>
                    <a:pt x="644" y="695"/>
                    <a:pt x="631" y="653"/>
                  </a:cubicBezTo>
                  <a:cubicBezTo>
                    <a:pt x="617" y="610"/>
                    <a:pt x="597" y="573"/>
                    <a:pt x="573" y="548"/>
                  </a:cubicBezTo>
                  <a:cubicBezTo>
                    <a:pt x="477" y="548"/>
                    <a:pt x="477" y="548"/>
                    <a:pt x="477" y="548"/>
                  </a:cubicBezTo>
                  <a:cubicBezTo>
                    <a:pt x="477" y="507"/>
                    <a:pt x="477" y="507"/>
                    <a:pt x="477" y="507"/>
                  </a:cubicBezTo>
                  <a:cubicBezTo>
                    <a:pt x="586" y="507"/>
                    <a:pt x="586" y="507"/>
                    <a:pt x="586" y="507"/>
                  </a:cubicBezTo>
                  <a:cubicBezTo>
                    <a:pt x="595" y="509"/>
                    <a:pt x="595" y="509"/>
                    <a:pt x="595" y="509"/>
                  </a:cubicBezTo>
                  <a:cubicBezTo>
                    <a:pt x="627" y="539"/>
                    <a:pt x="653" y="588"/>
                    <a:pt x="670" y="640"/>
                  </a:cubicBezTo>
                  <a:cubicBezTo>
                    <a:pt x="687" y="695"/>
                    <a:pt x="701" y="759"/>
                    <a:pt x="696" y="807"/>
                  </a:cubicBezTo>
                  <a:close/>
                  <a:moveTo>
                    <a:pt x="354" y="752"/>
                  </a:moveTo>
                  <a:cubicBezTo>
                    <a:pt x="300" y="711"/>
                    <a:pt x="300" y="711"/>
                    <a:pt x="300" y="711"/>
                  </a:cubicBezTo>
                  <a:cubicBezTo>
                    <a:pt x="335" y="569"/>
                    <a:pt x="335" y="569"/>
                    <a:pt x="335" y="569"/>
                  </a:cubicBezTo>
                  <a:cubicBezTo>
                    <a:pt x="322" y="547"/>
                    <a:pt x="322" y="547"/>
                    <a:pt x="322" y="547"/>
                  </a:cubicBezTo>
                  <a:cubicBezTo>
                    <a:pt x="323" y="525"/>
                    <a:pt x="323" y="525"/>
                    <a:pt x="323" y="525"/>
                  </a:cubicBezTo>
                  <a:cubicBezTo>
                    <a:pt x="348" y="524"/>
                    <a:pt x="356" y="524"/>
                    <a:pt x="381" y="525"/>
                  </a:cubicBezTo>
                  <a:cubicBezTo>
                    <a:pt x="382" y="547"/>
                    <a:pt x="382" y="547"/>
                    <a:pt x="382" y="547"/>
                  </a:cubicBezTo>
                  <a:cubicBezTo>
                    <a:pt x="369" y="569"/>
                    <a:pt x="369" y="569"/>
                    <a:pt x="369" y="569"/>
                  </a:cubicBezTo>
                  <a:cubicBezTo>
                    <a:pt x="409" y="711"/>
                    <a:pt x="409" y="711"/>
                    <a:pt x="409" y="711"/>
                  </a:cubicBezTo>
                  <a:cubicBezTo>
                    <a:pt x="354" y="752"/>
                    <a:pt x="354" y="752"/>
                    <a:pt x="354" y="752"/>
                  </a:cubicBezTo>
                  <a:close/>
                  <a:moveTo>
                    <a:pt x="512" y="341"/>
                  </a:moveTo>
                  <a:cubicBezTo>
                    <a:pt x="498" y="389"/>
                    <a:pt x="479" y="425"/>
                    <a:pt x="454" y="452"/>
                  </a:cubicBezTo>
                  <a:cubicBezTo>
                    <a:pt x="426" y="481"/>
                    <a:pt x="392" y="498"/>
                    <a:pt x="348" y="507"/>
                  </a:cubicBezTo>
                  <a:cubicBezTo>
                    <a:pt x="345" y="508"/>
                    <a:pt x="345" y="508"/>
                    <a:pt x="345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02" y="501"/>
                    <a:pt x="268" y="484"/>
                    <a:pt x="239" y="455"/>
                  </a:cubicBezTo>
                  <a:cubicBezTo>
                    <a:pt x="212" y="428"/>
                    <a:pt x="191" y="391"/>
                    <a:pt x="177" y="342"/>
                  </a:cubicBezTo>
                  <a:cubicBezTo>
                    <a:pt x="164" y="335"/>
                    <a:pt x="155" y="324"/>
                    <a:pt x="149" y="309"/>
                  </a:cubicBezTo>
                  <a:cubicBezTo>
                    <a:pt x="142" y="293"/>
                    <a:pt x="139" y="271"/>
                    <a:pt x="139" y="24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50" y="229"/>
                    <a:pt x="153" y="227"/>
                    <a:pt x="156" y="226"/>
                  </a:cubicBezTo>
                  <a:cubicBezTo>
                    <a:pt x="143" y="150"/>
                    <a:pt x="147" y="85"/>
                    <a:pt x="193" y="42"/>
                  </a:cubicBezTo>
                  <a:cubicBezTo>
                    <a:pt x="229" y="15"/>
                    <a:pt x="294" y="34"/>
                    <a:pt x="353" y="25"/>
                  </a:cubicBezTo>
                  <a:cubicBezTo>
                    <a:pt x="521" y="0"/>
                    <a:pt x="520" y="85"/>
                    <a:pt x="537" y="229"/>
                  </a:cubicBezTo>
                  <a:cubicBezTo>
                    <a:pt x="538" y="230"/>
                    <a:pt x="539" y="230"/>
                    <a:pt x="540" y="231"/>
                  </a:cubicBezTo>
                  <a:cubicBezTo>
                    <a:pt x="548" y="236"/>
                    <a:pt x="548" y="236"/>
                    <a:pt x="548" y="236"/>
                  </a:cubicBezTo>
                  <a:cubicBezTo>
                    <a:pt x="548" y="246"/>
                    <a:pt x="548" y="246"/>
                    <a:pt x="548" y="246"/>
                  </a:cubicBezTo>
                  <a:cubicBezTo>
                    <a:pt x="549" y="271"/>
                    <a:pt x="546" y="292"/>
                    <a:pt x="539" y="308"/>
                  </a:cubicBezTo>
                  <a:cubicBezTo>
                    <a:pt x="533" y="323"/>
                    <a:pt x="524" y="334"/>
                    <a:pt x="512" y="341"/>
                  </a:cubicBezTo>
                  <a:close/>
                  <a:moveTo>
                    <a:pt x="492" y="265"/>
                  </a:moveTo>
                  <a:cubicBezTo>
                    <a:pt x="490" y="256"/>
                    <a:pt x="490" y="256"/>
                    <a:pt x="490" y="256"/>
                  </a:cubicBezTo>
                  <a:cubicBezTo>
                    <a:pt x="484" y="257"/>
                    <a:pt x="484" y="257"/>
                    <a:pt x="484" y="257"/>
                  </a:cubicBezTo>
                  <a:cubicBezTo>
                    <a:pt x="481" y="240"/>
                    <a:pt x="481" y="240"/>
                    <a:pt x="481" y="240"/>
                  </a:cubicBezTo>
                  <a:cubicBezTo>
                    <a:pt x="479" y="227"/>
                    <a:pt x="475" y="161"/>
                    <a:pt x="470" y="150"/>
                  </a:cubicBezTo>
                  <a:cubicBezTo>
                    <a:pt x="455" y="156"/>
                    <a:pt x="439" y="145"/>
                    <a:pt x="424" y="136"/>
                  </a:cubicBezTo>
                  <a:cubicBezTo>
                    <a:pt x="417" y="160"/>
                    <a:pt x="417" y="160"/>
                    <a:pt x="417" y="160"/>
                  </a:cubicBezTo>
                  <a:cubicBezTo>
                    <a:pt x="405" y="158"/>
                    <a:pt x="405" y="158"/>
                    <a:pt x="405" y="158"/>
                  </a:cubicBezTo>
                  <a:cubicBezTo>
                    <a:pt x="406" y="144"/>
                    <a:pt x="406" y="144"/>
                    <a:pt x="406" y="144"/>
                  </a:cubicBezTo>
                  <a:cubicBezTo>
                    <a:pt x="394" y="164"/>
                    <a:pt x="394" y="164"/>
                    <a:pt x="394" y="164"/>
                  </a:cubicBezTo>
                  <a:cubicBezTo>
                    <a:pt x="382" y="162"/>
                    <a:pt x="382" y="162"/>
                    <a:pt x="382" y="162"/>
                  </a:cubicBezTo>
                  <a:cubicBezTo>
                    <a:pt x="393" y="132"/>
                    <a:pt x="393" y="132"/>
                    <a:pt x="393" y="132"/>
                  </a:cubicBezTo>
                  <a:cubicBezTo>
                    <a:pt x="334" y="173"/>
                    <a:pt x="231" y="171"/>
                    <a:pt x="218" y="153"/>
                  </a:cubicBezTo>
                  <a:cubicBezTo>
                    <a:pt x="216" y="155"/>
                    <a:pt x="215" y="159"/>
                    <a:pt x="214" y="162"/>
                  </a:cubicBezTo>
                  <a:cubicBezTo>
                    <a:pt x="211" y="173"/>
                    <a:pt x="208" y="242"/>
                    <a:pt x="205" y="253"/>
                  </a:cubicBezTo>
                  <a:cubicBezTo>
                    <a:pt x="205" y="257"/>
                    <a:pt x="205" y="257"/>
                    <a:pt x="205" y="257"/>
                  </a:cubicBezTo>
                  <a:cubicBezTo>
                    <a:pt x="204" y="257"/>
                    <a:pt x="204" y="257"/>
                    <a:pt x="204" y="257"/>
                  </a:cubicBezTo>
                  <a:cubicBezTo>
                    <a:pt x="204" y="260"/>
                    <a:pt x="203" y="261"/>
                    <a:pt x="202" y="263"/>
                  </a:cubicBezTo>
                  <a:cubicBezTo>
                    <a:pt x="197" y="260"/>
                    <a:pt x="187" y="262"/>
                    <a:pt x="178" y="264"/>
                  </a:cubicBezTo>
                  <a:cubicBezTo>
                    <a:pt x="179" y="276"/>
                    <a:pt x="181" y="286"/>
                    <a:pt x="184" y="295"/>
                  </a:cubicBezTo>
                  <a:cubicBezTo>
                    <a:pt x="188" y="303"/>
                    <a:pt x="192" y="308"/>
                    <a:pt x="198" y="310"/>
                  </a:cubicBezTo>
                  <a:cubicBezTo>
                    <a:pt x="208" y="313"/>
                    <a:pt x="208" y="313"/>
                    <a:pt x="208" y="313"/>
                  </a:cubicBezTo>
                  <a:cubicBezTo>
                    <a:pt x="211" y="323"/>
                    <a:pt x="211" y="323"/>
                    <a:pt x="211" y="323"/>
                  </a:cubicBezTo>
                  <a:cubicBezTo>
                    <a:pt x="224" y="371"/>
                    <a:pt x="243" y="405"/>
                    <a:pt x="266" y="429"/>
                  </a:cubicBezTo>
                  <a:cubicBezTo>
                    <a:pt x="288" y="451"/>
                    <a:pt x="314" y="464"/>
                    <a:pt x="344" y="470"/>
                  </a:cubicBezTo>
                  <a:cubicBezTo>
                    <a:pt x="378" y="462"/>
                    <a:pt x="405" y="448"/>
                    <a:pt x="426" y="426"/>
                  </a:cubicBezTo>
                  <a:cubicBezTo>
                    <a:pt x="449" y="402"/>
                    <a:pt x="465" y="369"/>
                    <a:pt x="478" y="323"/>
                  </a:cubicBezTo>
                  <a:cubicBezTo>
                    <a:pt x="480" y="313"/>
                    <a:pt x="480" y="313"/>
                    <a:pt x="480" y="313"/>
                  </a:cubicBezTo>
                  <a:cubicBezTo>
                    <a:pt x="490" y="310"/>
                    <a:pt x="490" y="310"/>
                    <a:pt x="490" y="310"/>
                  </a:cubicBezTo>
                  <a:cubicBezTo>
                    <a:pt x="496" y="308"/>
                    <a:pt x="500" y="302"/>
                    <a:pt x="504" y="294"/>
                  </a:cubicBezTo>
                  <a:cubicBezTo>
                    <a:pt x="507" y="286"/>
                    <a:pt x="509" y="276"/>
                    <a:pt x="510" y="264"/>
                  </a:cubicBezTo>
                  <a:cubicBezTo>
                    <a:pt x="504" y="264"/>
                    <a:pt x="499" y="264"/>
                    <a:pt x="492" y="265"/>
                  </a:cubicBezTo>
                  <a:close/>
                </a:path>
              </a:pathLst>
            </a:custGeom>
            <a:solidFill>
              <a:srgbClr val="8F93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 sz="32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80216" y="1436795"/>
            <a:ext cx="10777832" cy="4074023"/>
          </a:xfrm>
          <a:prstGeom prst="rect">
            <a:avLst/>
          </a:prstGeom>
          <a:noFill/>
          <a:ln w="12700" cap="flat" cmpd="sng" algn="ctr">
            <a:solidFill>
              <a:srgbClr val="8F93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843875" y="110924"/>
            <a:ext cx="2650513" cy="2800802"/>
            <a:chOff x="4773208" y="235255"/>
            <a:chExt cx="2650513" cy="2800802"/>
          </a:xfrm>
        </p:grpSpPr>
        <p:sp>
          <p:nvSpPr>
            <p:cNvPr id="27" name="椭圆 26"/>
            <p:cNvSpPr/>
            <p:nvPr/>
          </p:nvSpPr>
          <p:spPr>
            <a:xfrm>
              <a:off x="4773208" y="235255"/>
              <a:ext cx="1898885" cy="1898884"/>
            </a:xfrm>
            <a:prstGeom prst="ellipse">
              <a:avLst/>
            </a:prstGeom>
            <a:solidFill>
              <a:srgbClr val="FFFEFF"/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524836" y="1137174"/>
              <a:ext cx="1898885" cy="1898883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219691" y="600046"/>
              <a:ext cx="1898885" cy="1898883"/>
            </a:xfrm>
            <a:prstGeom prst="ellipse">
              <a:avLst/>
            </a:prstGeom>
            <a:gradFill>
              <a:gsLst>
                <a:gs pos="0">
                  <a:srgbClr val="ECECEE"/>
                </a:gs>
                <a:gs pos="100000">
                  <a:srgbClr val="E8EAF0"/>
                </a:gs>
              </a:gsLst>
              <a:lin ang="5400000" scaled="1"/>
            </a:gra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657130" y="1166481"/>
              <a:ext cx="992148" cy="728744"/>
            </a:xfrm>
            <a:custGeom>
              <a:avLst/>
              <a:gdLst>
                <a:gd name="T0" fmla="*/ 690 w 702"/>
                <a:gd name="T1" fmla="*/ 144 h 517"/>
                <a:gd name="T2" fmla="*/ 358 w 702"/>
                <a:gd name="T3" fmla="*/ 1 h 517"/>
                <a:gd name="T4" fmla="*/ 351 w 702"/>
                <a:gd name="T5" fmla="*/ 0 h 517"/>
                <a:gd name="T6" fmla="*/ 345 w 702"/>
                <a:gd name="T7" fmla="*/ 1 h 517"/>
                <a:gd name="T8" fmla="*/ 12 w 702"/>
                <a:gd name="T9" fmla="*/ 144 h 517"/>
                <a:gd name="T10" fmla="*/ 0 w 702"/>
                <a:gd name="T11" fmla="*/ 164 h 517"/>
                <a:gd name="T12" fmla="*/ 12 w 702"/>
                <a:gd name="T13" fmla="*/ 183 h 517"/>
                <a:gd name="T14" fmla="*/ 345 w 702"/>
                <a:gd name="T15" fmla="*/ 326 h 517"/>
                <a:gd name="T16" fmla="*/ 358 w 702"/>
                <a:gd name="T17" fmla="*/ 326 h 517"/>
                <a:gd name="T18" fmla="*/ 616 w 702"/>
                <a:gd name="T19" fmla="*/ 215 h 517"/>
                <a:gd name="T20" fmla="*/ 616 w 702"/>
                <a:gd name="T21" fmla="*/ 329 h 517"/>
                <a:gd name="T22" fmla="*/ 593 w 702"/>
                <a:gd name="T23" fmla="*/ 370 h 517"/>
                <a:gd name="T24" fmla="*/ 616 w 702"/>
                <a:gd name="T25" fmla="*/ 412 h 517"/>
                <a:gd name="T26" fmla="*/ 616 w 702"/>
                <a:gd name="T27" fmla="*/ 452 h 517"/>
                <a:gd name="T28" fmla="*/ 650 w 702"/>
                <a:gd name="T29" fmla="*/ 452 h 517"/>
                <a:gd name="T30" fmla="*/ 650 w 702"/>
                <a:gd name="T31" fmla="*/ 412 h 517"/>
                <a:gd name="T32" fmla="*/ 674 w 702"/>
                <a:gd name="T33" fmla="*/ 370 h 517"/>
                <a:gd name="T34" fmla="*/ 650 w 702"/>
                <a:gd name="T35" fmla="*/ 329 h 517"/>
                <a:gd name="T36" fmla="*/ 650 w 702"/>
                <a:gd name="T37" fmla="*/ 200 h 517"/>
                <a:gd name="T38" fmla="*/ 690 w 702"/>
                <a:gd name="T39" fmla="*/ 183 h 517"/>
                <a:gd name="T40" fmla="*/ 702 w 702"/>
                <a:gd name="T41" fmla="*/ 164 h 517"/>
                <a:gd name="T42" fmla="*/ 690 w 702"/>
                <a:gd name="T43" fmla="*/ 144 h 517"/>
                <a:gd name="T44" fmla="*/ 351 w 702"/>
                <a:gd name="T45" fmla="*/ 355 h 517"/>
                <a:gd name="T46" fmla="*/ 336 w 702"/>
                <a:gd name="T47" fmla="*/ 352 h 517"/>
                <a:gd name="T48" fmla="*/ 129 w 702"/>
                <a:gd name="T49" fmla="*/ 262 h 517"/>
                <a:gd name="T50" fmla="*/ 129 w 702"/>
                <a:gd name="T51" fmla="*/ 386 h 517"/>
                <a:gd name="T52" fmla="*/ 327 w 702"/>
                <a:gd name="T53" fmla="*/ 517 h 517"/>
                <a:gd name="T54" fmla="*/ 375 w 702"/>
                <a:gd name="T55" fmla="*/ 517 h 517"/>
                <a:gd name="T56" fmla="*/ 574 w 702"/>
                <a:gd name="T57" fmla="*/ 386 h 517"/>
                <a:gd name="T58" fmla="*/ 574 w 702"/>
                <a:gd name="T59" fmla="*/ 262 h 517"/>
                <a:gd name="T60" fmla="*/ 366 w 702"/>
                <a:gd name="T61" fmla="*/ 352 h 517"/>
                <a:gd name="T62" fmla="*/ 351 w 702"/>
                <a:gd name="T63" fmla="*/ 35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2" h="517">
                  <a:moveTo>
                    <a:pt x="690" y="144"/>
                  </a:moveTo>
                  <a:cubicBezTo>
                    <a:pt x="358" y="1"/>
                    <a:pt x="358" y="1"/>
                    <a:pt x="358" y="1"/>
                  </a:cubicBezTo>
                  <a:cubicBezTo>
                    <a:pt x="356" y="0"/>
                    <a:pt x="353" y="0"/>
                    <a:pt x="351" y="0"/>
                  </a:cubicBezTo>
                  <a:cubicBezTo>
                    <a:pt x="349" y="0"/>
                    <a:pt x="347" y="0"/>
                    <a:pt x="345" y="1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5" y="147"/>
                    <a:pt x="0" y="155"/>
                    <a:pt x="0" y="164"/>
                  </a:cubicBezTo>
                  <a:cubicBezTo>
                    <a:pt x="0" y="172"/>
                    <a:pt x="5" y="180"/>
                    <a:pt x="12" y="183"/>
                  </a:cubicBezTo>
                  <a:cubicBezTo>
                    <a:pt x="345" y="326"/>
                    <a:pt x="345" y="326"/>
                    <a:pt x="345" y="326"/>
                  </a:cubicBezTo>
                  <a:cubicBezTo>
                    <a:pt x="349" y="328"/>
                    <a:pt x="354" y="328"/>
                    <a:pt x="358" y="326"/>
                  </a:cubicBezTo>
                  <a:cubicBezTo>
                    <a:pt x="616" y="215"/>
                    <a:pt x="616" y="215"/>
                    <a:pt x="616" y="215"/>
                  </a:cubicBezTo>
                  <a:cubicBezTo>
                    <a:pt x="616" y="329"/>
                    <a:pt x="616" y="329"/>
                    <a:pt x="616" y="329"/>
                  </a:cubicBezTo>
                  <a:cubicBezTo>
                    <a:pt x="602" y="336"/>
                    <a:pt x="593" y="352"/>
                    <a:pt x="593" y="370"/>
                  </a:cubicBezTo>
                  <a:cubicBezTo>
                    <a:pt x="593" y="389"/>
                    <a:pt x="602" y="405"/>
                    <a:pt x="616" y="412"/>
                  </a:cubicBezTo>
                  <a:cubicBezTo>
                    <a:pt x="616" y="452"/>
                    <a:pt x="616" y="452"/>
                    <a:pt x="616" y="452"/>
                  </a:cubicBezTo>
                  <a:cubicBezTo>
                    <a:pt x="650" y="452"/>
                    <a:pt x="650" y="452"/>
                    <a:pt x="650" y="452"/>
                  </a:cubicBezTo>
                  <a:cubicBezTo>
                    <a:pt x="650" y="412"/>
                    <a:pt x="650" y="412"/>
                    <a:pt x="650" y="412"/>
                  </a:cubicBezTo>
                  <a:cubicBezTo>
                    <a:pt x="664" y="405"/>
                    <a:pt x="674" y="389"/>
                    <a:pt x="674" y="370"/>
                  </a:cubicBezTo>
                  <a:cubicBezTo>
                    <a:pt x="674" y="352"/>
                    <a:pt x="664" y="336"/>
                    <a:pt x="650" y="329"/>
                  </a:cubicBezTo>
                  <a:cubicBezTo>
                    <a:pt x="650" y="200"/>
                    <a:pt x="650" y="200"/>
                    <a:pt x="650" y="200"/>
                  </a:cubicBezTo>
                  <a:cubicBezTo>
                    <a:pt x="690" y="183"/>
                    <a:pt x="690" y="183"/>
                    <a:pt x="690" y="183"/>
                  </a:cubicBezTo>
                  <a:cubicBezTo>
                    <a:pt x="697" y="180"/>
                    <a:pt x="702" y="172"/>
                    <a:pt x="702" y="164"/>
                  </a:cubicBezTo>
                  <a:cubicBezTo>
                    <a:pt x="702" y="155"/>
                    <a:pt x="697" y="147"/>
                    <a:pt x="690" y="144"/>
                  </a:cubicBezTo>
                  <a:close/>
                  <a:moveTo>
                    <a:pt x="351" y="355"/>
                  </a:moveTo>
                  <a:cubicBezTo>
                    <a:pt x="346" y="355"/>
                    <a:pt x="341" y="354"/>
                    <a:pt x="336" y="352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129" y="386"/>
                    <a:pt x="129" y="386"/>
                    <a:pt x="129" y="386"/>
                  </a:cubicBezTo>
                  <a:cubicBezTo>
                    <a:pt x="129" y="487"/>
                    <a:pt x="280" y="517"/>
                    <a:pt x="327" y="517"/>
                  </a:cubicBezTo>
                  <a:cubicBezTo>
                    <a:pt x="375" y="517"/>
                    <a:pt x="375" y="517"/>
                    <a:pt x="375" y="517"/>
                  </a:cubicBezTo>
                  <a:cubicBezTo>
                    <a:pt x="410" y="517"/>
                    <a:pt x="574" y="487"/>
                    <a:pt x="574" y="386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366" y="352"/>
                    <a:pt x="366" y="352"/>
                    <a:pt x="366" y="352"/>
                  </a:cubicBezTo>
                  <a:cubicBezTo>
                    <a:pt x="361" y="354"/>
                    <a:pt x="356" y="355"/>
                    <a:pt x="351" y="3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 sz="32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98600" y="2617581"/>
            <a:ext cx="9728200" cy="1693460"/>
            <a:chOff x="1498600" y="2617581"/>
            <a:chExt cx="9728200" cy="1693460"/>
          </a:xfrm>
        </p:grpSpPr>
        <p:sp>
          <p:nvSpPr>
            <p:cNvPr id="10" name="矩形 9"/>
            <p:cNvSpPr/>
            <p:nvPr/>
          </p:nvSpPr>
          <p:spPr>
            <a:xfrm>
              <a:off x="2286000" y="3941709"/>
              <a:ext cx="7844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26.1.1 INVERSE SCALE FUNCTION</a:t>
              </a:r>
              <a:endPara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2003627" y="2617581"/>
              <a:ext cx="840967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zh-CN" altLang="en-US" sz="60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专题</a:t>
              </a:r>
              <a:r>
                <a:rPr lang="en-US" altLang="zh-CN" sz="60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26.1.1   </a:t>
              </a:r>
              <a:r>
                <a:rPr lang="zh-CN" altLang="en-US" sz="60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反比例函数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498600" y="3784765"/>
              <a:ext cx="9728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6040992" cy="865006"/>
            <a:chOff x="210705" y="105395"/>
            <a:chExt cx="6040992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5109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待定系数法求反比例函数解析式方法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1"/>
              <p:cNvSpPr txBox="1"/>
              <p:nvPr/>
            </p:nvSpPr>
            <p:spPr>
              <a:xfrm>
                <a:off x="1458344" y="1801855"/>
                <a:ext cx="7681876" cy="32542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设出含“未知系数”的函数一般式，如</a:t>
                </a: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</a:t>
                </a:r>
                <a14:m>
                  <m:oMath xmlns:m="http://schemas.openxmlformats.org/officeDocument/2006/math">
                    <m:r>
                      <a:rPr lang="en-US" altLang="zh-CN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; </a:t>
                </a:r>
              </a:p>
              <a:p>
                <a:pPr defTabSz="685800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根据已知条件列出含“未知系数”的方程（组）；</a:t>
                </a:r>
              </a:p>
              <a:p>
                <a:pPr defTabSz="685800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</a:t>
                </a: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解这个方程（组）</a:t>
                </a: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求出未知系数</a:t>
                </a: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; </a:t>
                </a:r>
              </a:p>
              <a:p>
                <a:pPr defTabSz="685800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4.</a:t>
                </a: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将求出的未知系数的值代入所设的一般式中</a:t>
                </a: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44" y="1801855"/>
                <a:ext cx="7681876" cy="3254289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b="-129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5425439" cy="865006"/>
            <a:chOff x="210705" y="105395"/>
            <a:chExt cx="5425439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4493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待定系数法求反比例函数解析式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83564" y="1456779"/>
            <a:ext cx="5236550" cy="142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例：已知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的反比例函数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当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,y=6.           </a:t>
            </a:r>
          </a:p>
          <a:p>
            <a:pPr defTabSz="685800" fontAlgn="base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写出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的函数关系式；          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base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求当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x=4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/>
              <p:nvPr/>
            </p:nvSpPr>
            <p:spPr>
              <a:xfrm>
                <a:off x="5036215" y="1884523"/>
                <a:ext cx="4415499" cy="9151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685800">
                  <a:lnSpc>
                    <a:spcPct val="140000"/>
                  </a:lnSpc>
                </a:pP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分析：因为y是x的反比例函数，所以设y=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，把x=2和y=6代入上式，就可以求出常数k的值</a:t>
                </a: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15" y="1884523"/>
                <a:ext cx="4415499" cy="915122"/>
              </a:xfrm>
              <a:prstGeom prst="rect">
                <a:avLst/>
              </a:prstGeom>
              <a:blipFill rotWithShape="1">
                <a:blip r:embed="rId3"/>
                <a:stretch>
                  <a:fillRect l="-1" t="-52" r="8" b="6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/>
              <p:nvPr/>
            </p:nvSpPr>
            <p:spPr>
              <a:xfrm>
                <a:off x="1483564" y="3270701"/>
                <a:ext cx="4987101" cy="21305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40000"/>
                  </a:lnSpc>
                </a:pP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解：设y=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，因为当x=2时y=6，</a:t>
                </a:r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4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所以有                   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altLang="zh-CN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4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解得                       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k=12</a:t>
                </a:r>
              </a:p>
              <a:p>
                <a:pPr defTabSz="685800">
                  <a:lnSpc>
                    <a:spcPct val="14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因此                        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64" y="3270701"/>
                <a:ext cx="4987101" cy="2130520"/>
              </a:xfrm>
              <a:prstGeom prst="rect">
                <a:avLst/>
              </a:prstGeom>
              <a:blipFill rotWithShape="1">
                <a:blip r:embed="rId4"/>
                <a:stretch>
                  <a:fillRect l="-4" t="-21" b="2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/>
              <p:nvPr/>
            </p:nvSpPr>
            <p:spPr>
              <a:xfrm>
                <a:off x="1483564" y="5521448"/>
                <a:ext cx="4725844" cy="612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40000"/>
                  </a:lnSpc>
                </a:pP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把x=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带入y=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，得y=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，因此y=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64" y="5521448"/>
                <a:ext cx="4725844" cy="612475"/>
              </a:xfrm>
              <a:prstGeom prst="rect">
                <a:avLst/>
              </a:prstGeom>
              <a:blipFill rotWithShape="1">
                <a:blip r:embed="rId5"/>
                <a:stretch>
                  <a:fillRect l="-4" t="-20" r="8" b="7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5425439" cy="865006"/>
            <a:chOff x="210705" y="105395"/>
            <a:chExt cx="5425439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4493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待定系数法求反比例函数解析式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03084" y="1178960"/>
            <a:ext cx="7650787" cy="225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例：已知 </a:t>
            </a:r>
            <a:r>
              <a: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 </a:t>
            </a:r>
            <a:r>
              <a: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400" baseline="50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成反比例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并且当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</a:t>
            </a:r>
            <a:r>
              <a: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=4．</a:t>
            </a:r>
          </a:p>
          <a:p>
            <a:pPr defTabSz="6858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写出 </a:t>
            </a:r>
            <a:r>
              <a: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关于 </a:t>
            </a:r>
            <a:r>
              <a: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的函数解析式；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当 </a:t>
            </a:r>
            <a:r>
              <a: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=1.5 时，求 </a:t>
            </a:r>
            <a:r>
              <a: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的值；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当 </a:t>
            </a:r>
            <a:r>
              <a: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时，求 </a:t>
            </a:r>
            <a:r>
              <a: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/>
              <p:nvPr/>
            </p:nvSpPr>
            <p:spPr>
              <a:xfrm>
                <a:off x="1603083" y="3766461"/>
                <a:ext cx="4033060" cy="21327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40000"/>
                  </a:lnSpc>
                </a:pP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解：设y=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，因为当x=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时y=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4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所以有                   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altLang="zh-CN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4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解得                       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k=36</a:t>
                </a:r>
              </a:p>
              <a:p>
                <a:pPr defTabSz="685800">
                  <a:lnSpc>
                    <a:spcPct val="14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因此                        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83" y="3766461"/>
                <a:ext cx="4033060" cy="2132763"/>
              </a:xfrm>
              <a:prstGeom prst="rect">
                <a:avLst/>
              </a:prstGeom>
              <a:blipFill rotWithShape="1">
                <a:blip r:embed="rId3"/>
                <a:stretch>
                  <a:fillRect l="-9" t="-13" r="13" b="-3355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/>
              <p:nvPr/>
            </p:nvSpPr>
            <p:spPr>
              <a:xfrm>
                <a:off x="5841254" y="3766461"/>
                <a:ext cx="4609030" cy="612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40000"/>
                  </a:lnSpc>
                </a:pP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把x=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1.5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带入y=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，得y=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，因此y=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54" y="3766461"/>
                <a:ext cx="4609030" cy="612668"/>
              </a:xfrm>
              <a:prstGeom prst="rect">
                <a:avLst/>
              </a:prstGeom>
              <a:blipFill rotWithShape="1">
                <a:blip r:embed="rId4"/>
                <a:stretch>
                  <a:fillRect l="-11" t="-45" r="2" b="-5936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/>
              <p:nvPr/>
            </p:nvSpPr>
            <p:spPr>
              <a:xfrm>
                <a:off x="5841254" y="4379129"/>
                <a:ext cx="5131545" cy="612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40000"/>
                  </a:lnSpc>
                </a:pP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带入y=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，因此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54" y="4379129"/>
                <a:ext cx="5131545" cy="612668"/>
              </a:xfrm>
              <a:prstGeom prst="rect">
                <a:avLst/>
              </a:prstGeom>
              <a:blipFill rotWithShape="1">
                <a:blip r:embed="rId5"/>
                <a:stretch>
                  <a:fillRect l="-10" t="-28" r="12" b="1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968388" y="1466188"/>
            <a:ext cx="8255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2019·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莱芜市寨里镇寨里中学初三期中）若函数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𝑦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＝（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m+1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000" kern="1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|m</a:t>
            </a:r>
            <a:r>
              <a:rPr lang="en-US" altLang="zh-CN" sz="2000" kern="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</a:t>
            </a:r>
            <a:r>
              <a:rPr lang="zh-CN" altLang="zh-CN" sz="2000" kern="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2000" kern="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是反比例函数，则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𝑚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＝（　　）</a:t>
            </a:r>
          </a:p>
          <a:p>
            <a:pPr defTabSz="685800"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±1	    B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±3	      C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．﹣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	         D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68388" y="3429000"/>
            <a:ext cx="61057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函数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𝑦=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i="1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 i="1" kern="100" dirty="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000" kern="100" baseline="30000" dirty="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</a:t>
            </a:r>
            <a:r>
              <a:rPr lang="en-US" altLang="zh-CN" sz="2000" i="1" kern="100" baseline="30000" dirty="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kern="100" baseline="3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</a:t>
            </a:r>
            <a:r>
              <a:rPr lang="zh-CN" altLang="zh-CN" sz="2000" kern="100" baseline="3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2000" kern="100" baseline="3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是反比例函数，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∴|</a:t>
            </a:r>
            <a:r>
              <a:rPr lang="en-US" altLang="zh-CN" sz="2000" i="1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2=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，解得：</a:t>
            </a:r>
            <a:r>
              <a:rPr lang="en-US" altLang="zh-CN" sz="2000" i="1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=±1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en-US" altLang="zh-CN" sz="2000" i="1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+1≠0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</a:t>
            </a:r>
            <a:r>
              <a:rPr lang="en-US" altLang="zh-CN" sz="2000" i="1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</a:t>
            </a:r>
            <a:r>
              <a:rPr lang="en-US" altLang="zh-CN" sz="2000" i="1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故选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p:sp>
        <p:nvSpPr>
          <p:cNvPr id="10" name="笑脸 9"/>
          <p:cNvSpPr/>
          <p:nvPr/>
        </p:nvSpPr>
        <p:spPr>
          <a:xfrm>
            <a:off x="6458435" y="2490028"/>
            <a:ext cx="403412" cy="471915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250602" y="1680171"/>
                <a:ext cx="6541663" cy="878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．反比例函数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400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的比例系数是</a:t>
                </a:r>
                <a:r>
                  <a:rPr lang="en-US" altLang="zh-CN" sz="2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______</a:t>
                </a:r>
                <a:r>
                  <a:rPr lang="zh-CN" altLang="zh-CN" sz="2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602" y="1680171"/>
                <a:ext cx="6541663" cy="878830"/>
              </a:xfrm>
              <a:prstGeom prst="rect">
                <a:avLst/>
              </a:prstGeom>
              <a:blipFill rotWithShape="1">
                <a:blip r:embed="rId3"/>
                <a:stretch>
                  <a:fillRect l="-2" t="-68" r="1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50602" y="2782719"/>
                <a:ext cx="4572000" cy="30325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反比例函数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反比例函数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的比例系数是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602" y="2782719"/>
                <a:ext cx="4572000" cy="3032561"/>
              </a:xfrm>
              <a:prstGeom prst="rect">
                <a:avLst/>
              </a:prstGeom>
              <a:blipFill rotWithShape="1">
                <a:blip r:embed="rId4"/>
                <a:stretch>
                  <a:fillRect l="-4" t="-5" r="4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528562" y="1842907"/>
                <a:ext cx="533031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1600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1600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562" y="1842907"/>
                <a:ext cx="533031" cy="553357"/>
              </a:xfrm>
              <a:prstGeom prst="rect">
                <a:avLst/>
              </a:prstGeom>
              <a:blipFill rotWithShape="1">
                <a:blip r:embed="rId5"/>
                <a:stretch>
                  <a:fillRect t="-25" r="50" b="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96604" y="1787164"/>
                <a:ext cx="8226194" cy="757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．反比例函数</a:t>
                </a:r>
                <a:r>
                  <a:rPr lang="en-US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的图象经过点</a:t>
                </a:r>
                <a:r>
                  <a:rPr lang="en-US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2)</a:t>
                </a:r>
                <a:r>
                  <a:rPr lang="zh-CN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zh-CN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</a:t>
                </a:r>
                <a:r>
                  <a:rPr lang="zh-CN" altLang="zh-CN" sz="20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04" y="1787164"/>
                <a:ext cx="8226194" cy="757259"/>
              </a:xfrm>
              <a:prstGeom prst="rect">
                <a:avLst/>
              </a:prstGeom>
              <a:blipFill rotWithShape="1">
                <a:blip r:embed="rId3"/>
                <a:stretch>
                  <a:fillRect l="-6" t="-36" r="4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11800" y="2869640"/>
                <a:ext cx="5983941" cy="26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  <a:endParaRPr lang="zh-CN" altLang="zh-CN" sz="2000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反比例函数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的图象经过点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2)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        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k+1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1)×2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解得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＝﹣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00" y="2869640"/>
                <a:ext cx="5983941" cy="2603918"/>
              </a:xfrm>
              <a:prstGeom prst="rect">
                <a:avLst/>
              </a:prstGeom>
              <a:blipFill rotWithShape="1">
                <a:blip r:embed="rId4"/>
                <a:stretch>
                  <a:fillRect l="-8" t="-3" r="3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7833914" y="2007891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1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741984" y="1888586"/>
            <a:ext cx="7892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</a:t>
            </a:r>
            <a:r>
              <a:rPr lang="en-US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2019·</a:t>
            </a:r>
            <a:r>
              <a:rPr lang="zh-CN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竹溪县延坝中学初三月考）函数</a:t>
            </a:r>
            <a:r>
              <a:rPr lang="en-US" altLang="zh-CN" sz="2000" i="1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en-US" altLang="zh-CN" sz="2000" i="1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–1)</a:t>
            </a:r>
            <a:r>
              <a:rPr lang="en-US" altLang="zh-CN" sz="2000" i="1" kern="100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000" kern="100" baseline="30000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|m</a:t>
            </a:r>
            <a:r>
              <a:rPr lang="en-US" altLang="zh-CN" sz="2000" kern="100" baseline="30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|-2</a:t>
            </a:r>
            <a:r>
              <a:rPr lang="zh-CN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是反比例函数，则</a:t>
            </a:r>
            <a:r>
              <a:rPr lang="en-US" altLang="zh-CN" sz="2000" i="1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的值是</a:t>
            </a:r>
            <a:r>
              <a:rPr lang="en-US" altLang="zh-CN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</a:t>
            </a:r>
            <a:r>
              <a:rPr lang="zh-CN" altLang="en-US" sz="2000" kern="1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zh-CN" altLang="zh-CN" sz="2000" kern="1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03177" y="3261859"/>
            <a:ext cx="56007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-1</a:t>
            </a:r>
            <a:endParaRPr lang="zh-CN" altLang="zh-CN" sz="2000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由题意得：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|m|-2=-1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且，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m-1≠0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解得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m=±1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，又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m≠1</a:t>
            </a:r>
            <a:r>
              <a:rPr lang="zh-CN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∴m=-1</a:t>
            </a:r>
            <a:endParaRPr lang="zh-CN" altLang="zh-CN" sz="2000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3527" y="244258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-1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Text Box 2"/>
          <p:cNvSpPr txBox="1"/>
          <p:nvPr/>
        </p:nvSpPr>
        <p:spPr>
          <a:xfrm>
            <a:off x="1755183" y="1209841"/>
            <a:ext cx="8898303" cy="19827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已知函数 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= y</a:t>
            </a:r>
            <a:r>
              <a:rPr lang="en-US" altLang="zh-CN" sz="2000" baseline="-25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+ y</a:t>
            </a:r>
            <a:r>
              <a:rPr lang="en-US" altLang="zh-CN" sz="2000" baseline="-25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aseline="-25000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2000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en-US" sz="2000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成正比例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aseline="-2500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200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成反比例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，且当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x=1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y=4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；当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x=2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y=5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(1)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的函数关系式；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(2)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当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x=4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的值。 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90347" y="3644451"/>
            <a:ext cx="7718727" cy="2367764"/>
            <a:chOff x="746828" y="2583565"/>
            <a:chExt cx="7718727" cy="236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5"/>
                <p:cNvSpPr txBox="1"/>
                <p:nvPr/>
              </p:nvSpPr>
              <p:spPr>
                <a:xfrm>
                  <a:off x="746828" y="2583565"/>
                  <a:ext cx="7104769" cy="23677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解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sym typeface="Wingdings" panose="05000000000000000000" pitchFamily="2" charset="2"/>
                    </a:rPr>
                    <a:t>:(1)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设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1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=k</a:t>
                  </a: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1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，</a:t>
                  </a: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y</a:t>
                  </a:r>
                  <a:r>
                    <a:rPr kumimoji="0" lang="en-US" altLang="zh-CN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2</a:t>
                  </a: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zh-CN" altLang="en-US" sz="1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kumimoji="0" lang="en-US" altLang="zh-CN" sz="1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altLang="zh-CN" sz="1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，则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y=k</a:t>
                  </a: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1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x+</a:t>
                  </a: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zh-CN" altLang="en-US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kumimoji="0" lang="en-US" altLang="zh-CN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altLang="zh-CN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a14:m>
                  <a:endPara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     ∵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x=1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时，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y=4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；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x=2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时，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y=5</a:t>
                  </a:r>
                  <a:r>
                    <a:rPr kumimoji="0" lang="zh-CN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，</a:t>
                  </a:r>
                  <a:endPara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 ∴y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与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的函数关系式为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y=2x+</a:t>
                  </a: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zh-CN" altLang="en-US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altLang="zh-CN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kumimoji="0" lang="zh-CN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</a:t>
                  </a:r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10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28" y="2583565"/>
                  <a:ext cx="7104769" cy="2367764"/>
                </a:xfrm>
                <a:prstGeom prst="rect">
                  <a:avLst/>
                </a:prstGeom>
                <a:blipFill rotWithShape="1">
                  <a:blip r:embed="rId4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1"/>
            <p:cNvSpPr/>
            <p:nvPr/>
          </p:nvSpPr>
          <p:spPr>
            <a:xfrm>
              <a:off x="1054622" y="3278129"/>
              <a:ext cx="18473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2"/>
                <p:cNvGraphicFramePr>
                  <a:graphicFrameLocks noChangeAspect="1"/>
                </p:cNvGraphicFramePr>
                <p:nvPr/>
              </p:nvGraphicFramePr>
              <p:xfrm>
                <a:off x="1207083" y="3484866"/>
                <a:ext cx="1338263" cy="9286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0" name="Equation" r:id="rId5" imgW="22860000" imgH="15849600" progId="Equation.DSMT4">
                        <p:embed/>
                      </p:oleObj>
                    </mc:Choice>
                    <mc:Fallback>
                      <p:oleObj name="Equation" r:id="rId5" imgW="22860000" imgH="15849600" progId="Equation.DSMT4">
                        <p:embed/>
                        <p:pic>
                          <p:nvPicPr>
                            <p:cNvPr id="0" name="Object 12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07083" y="3484866"/>
                              <a:ext cx="1338263" cy="928688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2"/>
                <p:cNvGraphicFramePr>
                  <a:graphicFrameLocks noChangeAspect="1"/>
                </p:cNvGraphicFramePr>
                <p:nvPr/>
              </p:nvGraphicFramePr>
              <p:xfrm>
                <a:off x="1207083" y="3484866"/>
                <a:ext cx="1338263" cy="9286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6" name="Equation" r:id="rId7" imgW="22860000" imgH="15849600" progId="Equation.DSMT4">
                        <p:embed/>
                      </p:oleObj>
                    </mc:Choice>
                    <mc:Fallback>
                      <p:oleObj name="Equation" r:id="rId7" imgW="22860000" imgH="15849600" progId="Equation.DSMT4">
                        <p:embed/>
                        <p:pic>
                          <p:nvPicPr>
                            <p:cNvPr id="0" name="Object 12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07083" y="3484866"/>
                              <a:ext cx="1338263" cy="928688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Object 13"/>
                <p:cNvGraphicFramePr>
                  <a:graphicFrameLocks noChangeAspect="1"/>
                </p:cNvGraphicFramePr>
                <p:nvPr/>
              </p:nvGraphicFramePr>
              <p:xfrm>
                <a:off x="2694492" y="3595478"/>
                <a:ext cx="987183" cy="7074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1" name="Equation" r:id="rId9" imgW="16154400" imgH="11582400" progId="Equation.DSMT4">
                        <p:embed/>
                      </p:oleObj>
                    </mc:Choice>
                    <mc:Fallback>
                      <p:oleObj name="Equation" r:id="rId9" imgW="16154400" imgH="11582400" progId="Equation.DSMT4">
                        <p:embed/>
                        <p:pic>
                          <p:nvPicPr>
                            <p:cNvPr id="0" name="Object 13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94492" y="3595478"/>
                              <a:ext cx="987183" cy="70746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Object 13"/>
                <p:cNvGraphicFramePr>
                  <a:graphicFrameLocks noChangeAspect="1"/>
                </p:cNvGraphicFramePr>
                <p:nvPr/>
              </p:nvGraphicFramePr>
              <p:xfrm>
                <a:off x="2694492" y="3595478"/>
                <a:ext cx="987183" cy="7074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7" name="Equation" r:id="rId11" imgW="16154400" imgH="11582400" progId="Equation.DSMT4">
                        <p:embed/>
                      </p:oleObj>
                    </mc:Choice>
                    <mc:Fallback>
                      <p:oleObj name="Equation" r:id="rId11" imgW="16154400" imgH="11582400" progId="Equation.DSMT4">
                        <p:embed/>
                        <p:pic>
                          <p:nvPicPr>
                            <p:cNvPr id="0" name="Object 13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94492" y="3595478"/>
                              <a:ext cx="987183" cy="70746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9"/>
                <p:cNvSpPr txBox="1"/>
                <p:nvPr/>
              </p:nvSpPr>
              <p:spPr>
                <a:xfrm>
                  <a:off x="4487286" y="3769833"/>
                  <a:ext cx="3978269" cy="535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（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2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）当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x=4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时，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y=2×4+</a:t>
                  </a: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zh-CN" altLang="en-US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altLang="zh-CN" sz="2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kumimoji="0" lang="en-US" altLang="zh-CN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CN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altLang="zh-CN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altLang="zh-CN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14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286" y="3769833"/>
                  <a:ext cx="3978269" cy="535468"/>
                </a:xfrm>
                <a:prstGeom prst="rect">
                  <a:avLst/>
                </a:prstGeom>
                <a:blipFill rotWithShape="1">
                  <a:blip r:embed="rId13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491604" y="-432350"/>
            <a:ext cx="10242912" cy="7555054"/>
            <a:chOff x="4123114" y="1375187"/>
            <a:chExt cx="5295206" cy="2832844"/>
          </a:xfrm>
        </p:grpSpPr>
        <p:sp>
          <p:nvSpPr>
            <p:cNvPr id="17" name="矩形 16"/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8"/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4086" y="1421324"/>
            <a:ext cx="2650513" cy="3528923"/>
            <a:chOff x="444086" y="1421324"/>
            <a:chExt cx="2650513" cy="3528923"/>
          </a:xfrm>
        </p:grpSpPr>
        <p:grpSp>
          <p:nvGrpSpPr>
            <p:cNvPr id="20" name="组合 19"/>
            <p:cNvGrpSpPr/>
            <p:nvPr/>
          </p:nvGrpSpPr>
          <p:grpSpPr>
            <a:xfrm>
              <a:off x="444086" y="1421324"/>
              <a:ext cx="2650513" cy="2800802"/>
              <a:chOff x="4773208" y="235255"/>
              <a:chExt cx="2650513" cy="280080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773208" y="235255"/>
                <a:ext cx="1898885" cy="1898884"/>
              </a:xfrm>
              <a:prstGeom prst="ellipse">
                <a:avLst/>
              </a:prstGeom>
              <a:solidFill>
                <a:srgbClr val="FFFE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524836" y="1137174"/>
                <a:ext cx="1898885" cy="1898883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219691" y="600046"/>
                <a:ext cx="1898885" cy="189888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5657130" y="1166481"/>
                <a:ext cx="992148" cy="728744"/>
              </a:xfrm>
              <a:custGeom>
                <a:avLst/>
                <a:gdLst>
                  <a:gd name="T0" fmla="*/ 690 w 702"/>
                  <a:gd name="T1" fmla="*/ 144 h 517"/>
                  <a:gd name="T2" fmla="*/ 358 w 702"/>
                  <a:gd name="T3" fmla="*/ 1 h 517"/>
                  <a:gd name="T4" fmla="*/ 351 w 702"/>
                  <a:gd name="T5" fmla="*/ 0 h 517"/>
                  <a:gd name="T6" fmla="*/ 345 w 702"/>
                  <a:gd name="T7" fmla="*/ 1 h 517"/>
                  <a:gd name="T8" fmla="*/ 12 w 702"/>
                  <a:gd name="T9" fmla="*/ 144 h 517"/>
                  <a:gd name="T10" fmla="*/ 0 w 702"/>
                  <a:gd name="T11" fmla="*/ 164 h 517"/>
                  <a:gd name="T12" fmla="*/ 12 w 702"/>
                  <a:gd name="T13" fmla="*/ 183 h 517"/>
                  <a:gd name="T14" fmla="*/ 345 w 702"/>
                  <a:gd name="T15" fmla="*/ 326 h 517"/>
                  <a:gd name="T16" fmla="*/ 358 w 702"/>
                  <a:gd name="T17" fmla="*/ 326 h 517"/>
                  <a:gd name="T18" fmla="*/ 616 w 702"/>
                  <a:gd name="T19" fmla="*/ 215 h 517"/>
                  <a:gd name="T20" fmla="*/ 616 w 702"/>
                  <a:gd name="T21" fmla="*/ 329 h 517"/>
                  <a:gd name="T22" fmla="*/ 593 w 702"/>
                  <a:gd name="T23" fmla="*/ 370 h 517"/>
                  <a:gd name="T24" fmla="*/ 616 w 702"/>
                  <a:gd name="T25" fmla="*/ 412 h 517"/>
                  <a:gd name="T26" fmla="*/ 616 w 702"/>
                  <a:gd name="T27" fmla="*/ 452 h 517"/>
                  <a:gd name="T28" fmla="*/ 650 w 702"/>
                  <a:gd name="T29" fmla="*/ 452 h 517"/>
                  <a:gd name="T30" fmla="*/ 650 w 702"/>
                  <a:gd name="T31" fmla="*/ 412 h 517"/>
                  <a:gd name="T32" fmla="*/ 674 w 702"/>
                  <a:gd name="T33" fmla="*/ 370 h 517"/>
                  <a:gd name="T34" fmla="*/ 650 w 702"/>
                  <a:gd name="T35" fmla="*/ 329 h 517"/>
                  <a:gd name="T36" fmla="*/ 650 w 702"/>
                  <a:gd name="T37" fmla="*/ 200 h 517"/>
                  <a:gd name="T38" fmla="*/ 690 w 702"/>
                  <a:gd name="T39" fmla="*/ 183 h 517"/>
                  <a:gd name="T40" fmla="*/ 702 w 702"/>
                  <a:gd name="T41" fmla="*/ 164 h 517"/>
                  <a:gd name="T42" fmla="*/ 690 w 702"/>
                  <a:gd name="T43" fmla="*/ 144 h 517"/>
                  <a:gd name="T44" fmla="*/ 351 w 702"/>
                  <a:gd name="T45" fmla="*/ 355 h 517"/>
                  <a:gd name="T46" fmla="*/ 336 w 702"/>
                  <a:gd name="T47" fmla="*/ 352 h 517"/>
                  <a:gd name="T48" fmla="*/ 129 w 702"/>
                  <a:gd name="T49" fmla="*/ 262 h 517"/>
                  <a:gd name="T50" fmla="*/ 129 w 702"/>
                  <a:gd name="T51" fmla="*/ 386 h 517"/>
                  <a:gd name="T52" fmla="*/ 327 w 702"/>
                  <a:gd name="T53" fmla="*/ 517 h 517"/>
                  <a:gd name="T54" fmla="*/ 375 w 702"/>
                  <a:gd name="T55" fmla="*/ 517 h 517"/>
                  <a:gd name="T56" fmla="*/ 574 w 702"/>
                  <a:gd name="T57" fmla="*/ 386 h 517"/>
                  <a:gd name="T58" fmla="*/ 574 w 702"/>
                  <a:gd name="T59" fmla="*/ 262 h 517"/>
                  <a:gd name="T60" fmla="*/ 366 w 702"/>
                  <a:gd name="T61" fmla="*/ 352 h 517"/>
                  <a:gd name="T62" fmla="*/ 351 w 702"/>
                  <a:gd name="T63" fmla="*/ 35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17">
                    <a:moveTo>
                      <a:pt x="690" y="144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6" y="0"/>
                      <a:pt x="353" y="0"/>
                      <a:pt x="351" y="0"/>
                    </a:cubicBezTo>
                    <a:cubicBezTo>
                      <a:pt x="349" y="0"/>
                      <a:pt x="347" y="0"/>
                      <a:pt x="345" y="1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5" y="147"/>
                      <a:pt x="0" y="155"/>
                      <a:pt x="0" y="164"/>
                    </a:cubicBezTo>
                    <a:cubicBezTo>
                      <a:pt x="0" y="172"/>
                      <a:pt x="5" y="180"/>
                      <a:pt x="12" y="183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9" y="328"/>
                      <a:pt x="354" y="328"/>
                      <a:pt x="358" y="326"/>
                    </a:cubicBezTo>
                    <a:cubicBezTo>
                      <a:pt x="616" y="215"/>
                      <a:pt x="616" y="215"/>
                      <a:pt x="616" y="215"/>
                    </a:cubicBezTo>
                    <a:cubicBezTo>
                      <a:pt x="616" y="329"/>
                      <a:pt x="616" y="329"/>
                      <a:pt x="616" y="329"/>
                    </a:cubicBezTo>
                    <a:cubicBezTo>
                      <a:pt x="602" y="336"/>
                      <a:pt x="593" y="352"/>
                      <a:pt x="593" y="370"/>
                    </a:cubicBezTo>
                    <a:cubicBezTo>
                      <a:pt x="593" y="389"/>
                      <a:pt x="602" y="405"/>
                      <a:pt x="616" y="412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50" y="452"/>
                      <a:pt x="650" y="452"/>
                      <a:pt x="650" y="452"/>
                    </a:cubicBezTo>
                    <a:cubicBezTo>
                      <a:pt x="650" y="412"/>
                      <a:pt x="650" y="412"/>
                      <a:pt x="650" y="412"/>
                    </a:cubicBezTo>
                    <a:cubicBezTo>
                      <a:pt x="664" y="405"/>
                      <a:pt x="674" y="389"/>
                      <a:pt x="674" y="370"/>
                    </a:cubicBezTo>
                    <a:cubicBezTo>
                      <a:pt x="674" y="352"/>
                      <a:pt x="664" y="336"/>
                      <a:pt x="650" y="329"/>
                    </a:cubicBezTo>
                    <a:cubicBezTo>
                      <a:pt x="650" y="200"/>
                      <a:pt x="650" y="200"/>
                      <a:pt x="650" y="200"/>
                    </a:cubicBezTo>
                    <a:cubicBezTo>
                      <a:pt x="690" y="183"/>
                      <a:pt x="690" y="183"/>
                      <a:pt x="690" y="183"/>
                    </a:cubicBezTo>
                    <a:cubicBezTo>
                      <a:pt x="697" y="180"/>
                      <a:pt x="702" y="172"/>
                      <a:pt x="702" y="164"/>
                    </a:cubicBezTo>
                    <a:cubicBezTo>
                      <a:pt x="702" y="155"/>
                      <a:pt x="697" y="147"/>
                      <a:pt x="690" y="144"/>
                    </a:cubicBezTo>
                    <a:close/>
                    <a:moveTo>
                      <a:pt x="351" y="355"/>
                    </a:moveTo>
                    <a:cubicBezTo>
                      <a:pt x="346" y="355"/>
                      <a:pt x="341" y="354"/>
                      <a:pt x="336" y="35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29" y="386"/>
                      <a:pt x="129" y="386"/>
                      <a:pt x="129" y="386"/>
                    </a:cubicBezTo>
                    <a:cubicBezTo>
                      <a:pt x="129" y="487"/>
                      <a:pt x="280" y="517"/>
                      <a:pt x="327" y="517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410" y="517"/>
                      <a:pt x="574" y="487"/>
                      <a:pt x="574" y="386"/>
                    </a:cubicBezTo>
                    <a:cubicBezTo>
                      <a:pt x="574" y="262"/>
                      <a:pt x="574" y="262"/>
                      <a:pt x="574" y="262"/>
                    </a:cubicBezTo>
                    <a:cubicBezTo>
                      <a:pt x="366" y="352"/>
                      <a:pt x="366" y="352"/>
                      <a:pt x="366" y="352"/>
                    </a:cubicBezTo>
                    <a:cubicBezTo>
                      <a:pt x="361" y="354"/>
                      <a:pt x="356" y="355"/>
                      <a:pt x="351" y="3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/>
                <a:endParaRPr lang="zh-CN" altLang="en-US" sz="32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644490" y="4180806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00">
                <a:defRPr/>
              </a:pPr>
              <a:r>
                <a:rPr kumimoji="1" lang="zh-CN" altLang="en-US" sz="4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课后回顾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36568" y="1302460"/>
            <a:ext cx="6530417" cy="826347"/>
            <a:chOff x="3926652" y="1015035"/>
            <a:chExt cx="6530417" cy="826347"/>
          </a:xfrm>
        </p:grpSpPr>
        <p:sp>
          <p:nvSpPr>
            <p:cNvPr id="27" name="文本框 26"/>
            <p:cNvSpPr txBox="1"/>
            <p:nvPr/>
          </p:nvSpPr>
          <p:spPr>
            <a:xfrm>
              <a:off x="4937609" y="1135821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识别相关量之间的反比例关系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36568" y="2875530"/>
            <a:ext cx="5299310" cy="826347"/>
            <a:chOff x="3926652" y="1015035"/>
            <a:chExt cx="5299310" cy="826347"/>
          </a:xfrm>
        </p:grpSpPr>
        <p:sp>
          <p:nvSpPr>
            <p:cNvPr id="30" name="文本框 29"/>
            <p:cNvSpPr txBox="1"/>
            <p:nvPr/>
          </p:nvSpPr>
          <p:spPr>
            <a:xfrm>
              <a:off x="4937609" y="1135821"/>
              <a:ext cx="42883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理解反比例函数的意义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36568" y="4448600"/>
            <a:ext cx="6530417" cy="826347"/>
            <a:chOff x="3926652" y="1015035"/>
            <a:chExt cx="6530417" cy="826347"/>
          </a:xfrm>
        </p:grpSpPr>
        <p:sp>
          <p:nvSpPr>
            <p:cNvPr id="33" name="文本框 32"/>
            <p:cNvSpPr txBox="1"/>
            <p:nvPr/>
          </p:nvSpPr>
          <p:spPr>
            <a:xfrm>
              <a:off x="4937609" y="1135821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用待定系数法确定反比例函数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8178" y="1"/>
            <a:ext cx="12210178" cy="6858000"/>
          </a:xfrm>
          <a:prstGeom prst="rect">
            <a:avLst/>
          </a:prstGeom>
          <a:blipFill dpi="0" rotWithShape="1">
            <a:blip r:embed="rId2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83358" y="680116"/>
            <a:ext cx="12502788" cy="5374767"/>
            <a:chOff x="4123114" y="1375187"/>
            <a:chExt cx="5295206" cy="2832844"/>
          </a:xfrm>
        </p:grpSpPr>
        <p:sp>
          <p:nvSpPr>
            <p:cNvPr id="5" name="矩形 4"/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3796506" y="4783499"/>
            <a:ext cx="445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>
              <a:defRPr/>
            </a:pP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某某中小学 九年级数学下册 第</a:t>
            </a: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26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</a:rPr>
              <a:t>章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267772" y="5764125"/>
            <a:ext cx="6077979" cy="796368"/>
            <a:chOff x="3340342" y="5793153"/>
            <a:chExt cx="6077979" cy="796368"/>
          </a:xfrm>
        </p:grpSpPr>
        <p:sp>
          <p:nvSpPr>
            <p:cNvPr id="8" name="矩形 7"/>
            <p:cNvSpPr/>
            <p:nvPr/>
          </p:nvSpPr>
          <p:spPr>
            <a:xfrm>
              <a:off x="3957712" y="6006671"/>
              <a:ext cx="2243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讲授时间：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340342" y="5793153"/>
              <a:ext cx="767367" cy="796368"/>
              <a:chOff x="3349030" y="3523033"/>
              <a:chExt cx="563557" cy="584855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349030" y="3523033"/>
                <a:ext cx="563557" cy="584855"/>
                <a:chOff x="3065803" y="729731"/>
                <a:chExt cx="3479126" cy="3610618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3065803" y="729731"/>
                  <a:ext cx="2867461" cy="2867468"/>
                </a:xfrm>
                <a:prstGeom prst="ellipse">
                  <a:avLst/>
                </a:prstGeom>
                <a:solidFill>
                  <a:srgbClr val="FFFE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3677462" y="1472888"/>
                  <a:ext cx="2867467" cy="286746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3288176" y="919103"/>
                  <a:ext cx="2867466" cy="2867463"/>
                </a:xfrm>
                <a:prstGeom prst="ellipse">
                  <a:avLst/>
                </a:prstGeom>
                <a:gradFill>
                  <a:gsLst>
                    <a:gs pos="0">
                      <a:srgbClr val="ECECEE"/>
                    </a:gs>
                    <a:gs pos="100000">
                      <a:srgbClr val="E8EAF0"/>
                    </a:gs>
                  </a:gsLst>
                  <a:lin ang="54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4" name="Group 4"/>
              <p:cNvGrpSpPr>
                <a:grpSpLocks noChangeAspect="1"/>
              </p:cNvGrpSpPr>
              <p:nvPr/>
            </p:nvGrpSpPr>
            <p:grpSpPr bwMode="auto">
              <a:xfrm>
                <a:off x="3511560" y="3699760"/>
                <a:ext cx="236618" cy="231960"/>
                <a:chOff x="2498" y="1246"/>
                <a:chExt cx="762" cy="747"/>
              </a:xfrm>
              <a:solidFill>
                <a:srgbClr val="8F93A1"/>
              </a:solidFill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834" y="1251"/>
                  <a:ext cx="426" cy="440"/>
                </a:xfrm>
                <a:custGeom>
                  <a:avLst/>
                  <a:gdLst>
                    <a:gd name="T0" fmla="*/ 297 w 349"/>
                    <a:gd name="T1" fmla="*/ 0 h 362"/>
                    <a:gd name="T2" fmla="*/ 19 w 349"/>
                    <a:gd name="T3" fmla="*/ 0 h 362"/>
                    <a:gd name="T4" fmla="*/ 0 w 349"/>
                    <a:gd name="T5" fmla="*/ 20 h 362"/>
                    <a:gd name="T6" fmla="*/ 19 w 349"/>
                    <a:gd name="T7" fmla="*/ 39 h 362"/>
                    <a:gd name="T8" fmla="*/ 297 w 349"/>
                    <a:gd name="T9" fmla="*/ 39 h 362"/>
                    <a:gd name="T10" fmla="*/ 310 w 349"/>
                    <a:gd name="T11" fmla="*/ 52 h 362"/>
                    <a:gd name="T12" fmla="*/ 310 w 349"/>
                    <a:gd name="T13" fmla="*/ 310 h 362"/>
                    <a:gd name="T14" fmla="*/ 297 w 349"/>
                    <a:gd name="T15" fmla="*/ 322 h 362"/>
                    <a:gd name="T16" fmla="*/ 19 w 349"/>
                    <a:gd name="T17" fmla="*/ 322 h 362"/>
                    <a:gd name="T18" fmla="*/ 0 w 349"/>
                    <a:gd name="T19" fmla="*/ 342 h 362"/>
                    <a:gd name="T20" fmla="*/ 19 w 349"/>
                    <a:gd name="T21" fmla="*/ 362 h 362"/>
                    <a:gd name="T22" fmla="*/ 297 w 349"/>
                    <a:gd name="T23" fmla="*/ 362 h 362"/>
                    <a:gd name="T24" fmla="*/ 349 w 349"/>
                    <a:gd name="T25" fmla="*/ 310 h 362"/>
                    <a:gd name="T26" fmla="*/ 349 w 349"/>
                    <a:gd name="T27" fmla="*/ 52 h 362"/>
                    <a:gd name="T28" fmla="*/ 297 w 349"/>
                    <a:gd name="T29" fmla="*/ 0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49" h="362">
                      <a:moveTo>
                        <a:pt x="297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39"/>
                        <a:pt x="19" y="39"/>
                      </a:cubicBezTo>
                      <a:cubicBezTo>
                        <a:pt x="297" y="39"/>
                        <a:pt x="297" y="39"/>
                        <a:pt x="297" y="39"/>
                      </a:cubicBezTo>
                      <a:cubicBezTo>
                        <a:pt x="304" y="39"/>
                        <a:pt x="310" y="45"/>
                        <a:pt x="310" y="52"/>
                      </a:cubicBezTo>
                      <a:cubicBezTo>
                        <a:pt x="310" y="310"/>
                        <a:pt x="310" y="310"/>
                        <a:pt x="310" y="310"/>
                      </a:cubicBezTo>
                      <a:cubicBezTo>
                        <a:pt x="310" y="317"/>
                        <a:pt x="304" y="322"/>
                        <a:pt x="297" y="322"/>
                      </a:cubicBezTo>
                      <a:cubicBezTo>
                        <a:pt x="19" y="322"/>
                        <a:pt x="19" y="322"/>
                        <a:pt x="19" y="322"/>
                      </a:cubicBezTo>
                      <a:cubicBezTo>
                        <a:pt x="9" y="322"/>
                        <a:pt x="0" y="331"/>
                        <a:pt x="0" y="342"/>
                      </a:cubicBezTo>
                      <a:cubicBezTo>
                        <a:pt x="0" y="353"/>
                        <a:pt x="9" y="362"/>
                        <a:pt x="19" y="362"/>
                      </a:cubicBezTo>
                      <a:cubicBezTo>
                        <a:pt x="297" y="362"/>
                        <a:pt x="297" y="362"/>
                        <a:pt x="297" y="362"/>
                      </a:cubicBezTo>
                      <a:cubicBezTo>
                        <a:pt x="326" y="362"/>
                        <a:pt x="349" y="338"/>
                        <a:pt x="349" y="310"/>
                      </a:cubicBezTo>
                      <a:cubicBezTo>
                        <a:pt x="349" y="52"/>
                        <a:pt x="349" y="52"/>
                        <a:pt x="349" y="52"/>
                      </a:cubicBezTo>
                      <a:cubicBezTo>
                        <a:pt x="349" y="24"/>
                        <a:pt x="326" y="0"/>
                        <a:pt x="2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" name="Freeform 6"/>
                <p:cNvSpPr>
                  <a:spLocks noEditPoints="1"/>
                </p:cNvSpPr>
                <p:nvPr/>
              </p:nvSpPr>
              <p:spPr bwMode="auto">
                <a:xfrm>
                  <a:off x="2498" y="1246"/>
                  <a:ext cx="673" cy="747"/>
                </a:xfrm>
                <a:custGeom>
                  <a:avLst/>
                  <a:gdLst>
                    <a:gd name="T0" fmla="*/ 423 w 551"/>
                    <a:gd name="T1" fmla="*/ 309 h 614"/>
                    <a:gd name="T2" fmla="*/ 456 w 551"/>
                    <a:gd name="T3" fmla="*/ 222 h 614"/>
                    <a:gd name="T4" fmla="*/ 507 w 551"/>
                    <a:gd name="T5" fmla="*/ 256 h 614"/>
                    <a:gd name="T6" fmla="*/ 549 w 551"/>
                    <a:gd name="T7" fmla="*/ 93 h 614"/>
                    <a:gd name="T8" fmla="*/ 510 w 551"/>
                    <a:gd name="T9" fmla="*/ 86 h 614"/>
                    <a:gd name="T10" fmla="*/ 459 w 551"/>
                    <a:gd name="T11" fmla="*/ 171 h 614"/>
                    <a:gd name="T12" fmla="*/ 427 w 551"/>
                    <a:gd name="T13" fmla="*/ 180 h 614"/>
                    <a:gd name="T14" fmla="*/ 399 w 551"/>
                    <a:gd name="T15" fmla="*/ 237 h 614"/>
                    <a:gd name="T16" fmla="*/ 369 w 551"/>
                    <a:gd name="T17" fmla="*/ 263 h 614"/>
                    <a:gd name="T18" fmla="*/ 419 w 551"/>
                    <a:gd name="T19" fmla="*/ 310 h 614"/>
                    <a:gd name="T20" fmla="*/ 218 w 551"/>
                    <a:gd name="T21" fmla="*/ 85 h 614"/>
                    <a:gd name="T22" fmla="*/ 48 w 551"/>
                    <a:gd name="T23" fmla="*/ 85 h 614"/>
                    <a:gd name="T24" fmla="*/ 133 w 551"/>
                    <a:gd name="T25" fmla="*/ 39 h 614"/>
                    <a:gd name="T26" fmla="*/ 133 w 551"/>
                    <a:gd name="T27" fmla="*/ 132 h 614"/>
                    <a:gd name="T28" fmla="*/ 133 w 551"/>
                    <a:gd name="T29" fmla="*/ 39 h 614"/>
                    <a:gd name="T30" fmla="*/ 296 w 551"/>
                    <a:gd name="T31" fmla="*/ 183 h 614"/>
                    <a:gd name="T32" fmla="*/ 12 w 551"/>
                    <a:gd name="T33" fmla="*/ 196 h 614"/>
                    <a:gd name="T34" fmla="*/ 6 w 551"/>
                    <a:gd name="T35" fmla="*/ 381 h 614"/>
                    <a:gd name="T36" fmla="*/ 47 w 551"/>
                    <a:gd name="T37" fmla="*/ 430 h 614"/>
                    <a:gd name="T38" fmla="*/ 60 w 551"/>
                    <a:gd name="T39" fmla="*/ 562 h 614"/>
                    <a:gd name="T40" fmla="*/ 117 w 551"/>
                    <a:gd name="T41" fmla="*/ 614 h 614"/>
                    <a:gd name="T42" fmla="*/ 206 w 551"/>
                    <a:gd name="T43" fmla="*/ 562 h 614"/>
                    <a:gd name="T44" fmla="*/ 235 w 551"/>
                    <a:gd name="T45" fmla="*/ 298 h 614"/>
                    <a:gd name="T46" fmla="*/ 343 w 551"/>
                    <a:gd name="T47" fmla="*/ 230 h 614"/>
                    <a:gd name="T48" fmla="*/ 224 w 551"/>
                    <a:gd name="T49" fmla="*/ 261 h 614"/>
                    <a:gd name="T50" fmla="*/ 167 w 551"/>
                    <a:gd name="T51" fmla="*/ 559 h 614"/>
                    <a:gd name="T52" fmla="*/ 117 w 551"/>
                    <a:gd name="T53" fmla="*/ 575 h 614"/>
                    <a:gd name="T54" fmla="*/ 88 w 551"/>
                    <a:gd name="T55" fmla="*/ 429 h 614"/>
                    <a:gd name="T56" fmla="*/ 46 w 551"/>
                    <a:gd name="T57" fmla="*/ 382 h 614"/>
                    <a:gd name="T58" fmla="*/ 40 w 551"/>
                    <a:gd name="T59" fmla="*/ 226 h 614"/>
                    <a:gd name="T60" fmla="*/ 43 w 551"/>
                    <a:gd name="T61" fmla="*/ 222 h 614"/>
                    <a:gd name="T62" fmla="*/ 304 w 551"/>
                    <a:gd name="T63" fmla="*/ 230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51" h="614">
                      <a:moveTo>
                        <a:pt x="419" y="310"/>
                      </a:moveTo>
                      <a:cubicBezTo>
                        <a:pt x="420" y="310"/>
                        <a:pt x="422" y="310"/>
                        <a:pt x="423" y="309"/>
                      </a:cubicBezTo>
                      <a:cubicBezTo>
                        <a:pt x="430" y="308"/>
                        <a:pt x="436" y="302"/>
                        <a:pt x="438" y="295"/>
                      </a:cubicBezTo>
                      <a:cubicBezTo>
                        <a:pt x="456" y="222"/>
                        <a:pt x="456" y="222"/>
                        <a:pt x="456" y="222"/>
                      </a:cubicBezTo>
                      <a:cubicBezTo>
                        <a:pt x="488" y="252"/>
                        <a:pt x="488" y="252"/>
                        <a:pt x="488" y="252"/>
                      </a:cubicBezTo>
                      <a:cubicBezTo>
                        <a:pt x="493" y="257"/>
                        <a:pt x="501" y="258"/>
                        <a:pt x="507" y="256"/>
                      </a:cubicBezTo>
                      <a:cubicBezTo>
                        <a:pt x="514" y="254"/>
                        <a:pt x="519" y="248"/>
                        <a:pt x="521" y="241"/>
                      </a:cubicBezTo>
                      <a:cubicBezTo>
                        <a:pt x="549" y="93"/>
                        <a:pt x="549" y="93"/>
                        <a:pt x="549" y="93"/>
                      </a:cubicBezTo>
                      <a:cubicBezTo>
                        <a:pt x="551" y="82"/>
                        <a:pt x="544" y="72"/>
                        <a:pt x="533" y="70"/>
                      </a:cubicBezTo>
                      <a:cubicBezTo>
                        <a:pt x="523" y="68"/>
                        <a:pt x="512" y="75"/>
                        <a:pt x="510" y="86"/>
                      </a:cubicBezTo>
                      <a:cubicBezTo>
                        <a:pt x="489" y="199"/>
                        <a:pt x="489" y="199"/>
                        <a:pt x="489" y="199"/>
                      </a:cubicBezTo>
                      <a:cubicBezTo>
                        <a:pt x="459" y="171"/>
                        <a:pt x="459" y="171"/>
                        <a:pt x="459" y="171"/>
                      </a:cubicBezTo>
                      <a:cubicBezTo>
                        <a:pt x="454" y="166"/>
                        <a:pt x="447" y="164"/>
                        <a:pt x="441" y="166"/>
                      </a:cubicBezTo>
                      <a:cubicBezTo>
                        <a:pt x="434" y="168"/>
                        <a:pt x="429" y="173"/>
                        <a:pt x="427" y="180"/>
                      </a:cubicBezTo>
                      <a:cubicBezTo>
                        <a:pt x="409" y="249"/>
                        <a:pt x="409" y="249"/>
                        <a:pt x="409" y="249"/>
                      </a:cubicBezTo>
                      <a:cubicBezTo>
                        <a:pt x="399" y="237"/>
                        <a:pt x="399" y="237"/>
                        <a:pt x="399" y="237"/>
                      </a:cubicBezTo>
                      <a:cubicBezTo>
                        <a:pt x="392" y="229"/>
                        <a:pt x="379" y="228"/>
                        <a:pt x="371" y="235"/>
                      </a:cubicBezTo>
                      <a:cubicBezTo>
                        <a:pt x="363" y="242"/>
                        <a:pt x="362" y="254"/>
                        <a:pt x="369" y="263"/>
                      </a:cubicBezTo>
                      <a:cubicBezTo>
                        <a:pt x="404" y="303"/>
                        <a:pt x="404" y="303"/>
                        <a:pt x="404" y="303"/>
                      </a:cubicBezTo>
                      <a:cubicBezTo>
                        <a:pt x="408" y="307"/>
                        <a:pt x="413" y="310"/>
                        <a:pt x="419" y="310"/>
                      </a:cubicBezTo>
                      <a:close/>
                      <a:moveTo>
                        <a:pt x="133" y="171"/>
                      </a:moveTo>
                      <a:cubicBezTo>
                        <a:pt x="180" y="171"/>
                        <a:pt x="218" y="132"/>
                        <a:pt x="218" y="85"/>
                      </a:cubicBezTo>
                      <a:cubicBezTo>
                        <a:pt x="218" y="38"/>
                        <a:pt x="180" y="0"/>
                        <a:pt x="133" y="0"/>
                      </a:cubicBezTo>
                      <a:cubicBezTo>
                        <a:pt x="86" y="0"/>
                        <a:pt x="48" y="38"/>
                        <a:pt x="48" y="85"/>
                      </a:cubicBezTo>
                      <a:cubicBezTo>
                        <a:pt x="48" y="132"/>
                        <a:pt x="86" y="171"/>
                        <a:pt x="133" y="171"/>
                      </a:cubicBezTo>
                      <a:close/>
                      <a:moveTo>
                        <a:pt x="133" y="39"/>
                      </a:moveTo>
                      <a:cubicBezTo>
                        <a:pt x="158" y="39"/>
                        <a:pt x="179" y="60"/>
                        <a:pt x="179" y="85"/>
                      </a:cubicBezTo>
                      <a:cubicBezTo>
                        <a:pt x="179" y="111"/>
                        <a:pt x="159" y="132"/>
                        <a:pt x="133" y="132"/>
                      </a:cubicBezTo>
                      <a:cubicBezTo>
                        <a:pt x="107" y="132"/>
                        <a:pt x="87" y="111"/>
                        <a:pt x="87" y="85"/>
                      </a:cubicBezTo>
                      <a:cubicBezTo>
                        <a:pt x="87" y="60"/>
                        <a:pt x="108" y="39"/>
                        <a:pt x="133" y="39"/>
                      </a:cubicBezTo>
                      <a:close/>
                      <a:moveTo>
                        <a:pt x="343" y="230"/>
                      </a:moveTo>
                      <a:cubicBezTo>
                        <a:pt x="343" y="204"/>
                        <a:pt x="322" y="183"/>
                        <a:pt x="296" y="183"/>
                      </a:cubicBezTo>
                      <a:cubicBezTo>
                        <a:pt x="43" y="183"/>
                        <a:pt x="43" y="183"/>
                        <a:pt x="43" y="183"/>
                      </a:cubicBezTo>
                      <a:cubicBezTo>
                        <a:pt x="31" y="183"/>
                        <a:pt x="21" y="188"/>
                        <a:pt x="12" y="196"/>
                      </a:cubicBezTo>
                      <a:cubicBezTo>
                        <a:pt x="4" y="204"/>
                        <a:pt x="0" y="215"/>
                        <a:pt x="1" y="227"/>
                      </a:cubicBezTo>
                      <a:cubicBezTo>
                        <a:pt x="6" y="381"/>
                        <a:pt x="6" y="381"/>
                        <a:pt x="6" y="381"/>
                      </a:cubicBezTo>
                      <a:cubicBezTo>
                        <a:pt x="7" y="394"/>
                        <a:pt x="13" y="407"/>
                        <a:pt x="24" y="414"/>
                      </a:cubicBezTo>
                      <a:cubicBezTo>
                        <a:pt x="47" y="430"/>
                        <a:pt x="47" y="430"/>
                        <a:pt x="47" y="430"/>
                      </a:cubicBezTo>
                      <a:cubicBezTo>
                        <a:pt x="48" y="430"/>
                        <a:pt x="49" y="431"/>
                        <a:pt x="49" y="432"/>
                      </a:cubicBezTo>
                      <a:cubicBezTo>
                        <a:pt x="60" y="562"/>
                        <a:pt x="60" y="562"/>
                        <a:pt x="60" y="562"/>
                      </a:cubicBezTo>
                      <a:cubicBezTo>
                        <a:pt x="61" y="576"/>
                        <a:pt x="68" y="589"/>
                        <a:pt x="78" y="599"/>
                      </a:cubicBezTo>
                      <a:cubicBezTo>
                        <a:pt x="89" y="609"/>
                        <a:pt x="103" y="614"/>
                        <a:pt x="117" y="614"/>
                      </a:cubicBezTo>
                      <a:cubicBezTo>
                        <a:pt x="149" y="614"/>
                        <a:pt x="149" y="614"/>
                        <a:pt x="149" y="614"/>
                      </a:cubicBezTo>
                      <a:cubicBezTo>
                        <a:pt x="178" y="614"/>
                        <a:pt x="203" y="592"/>
                        <a:pt x="206" y="562"/>
                      </a:cubicBezTo>
                      <a:cubicBezTo>
                        <a:pt x="233" y="301"/>
                        <a:pt x="233" y="301"/>
                        <a:pt x="233" y="301"/>
                      </a:cubicBezTo>
                      <a:cubicBezTo>
                        <a:pt x="233" y="299"/>
                        <a:pt x="234" y="298"/>
                        <a:pt x="235" y="298"/>
                      </a:cubicBezTo>
                      <a:cubicBezTo>
                        <a:pt x="310" y="275"/>
                        <a:pt x="310" y="275"/>
                        <a:pt x="310" y="275"/>
                      </a:cubicBezTo>
                      <a:cubicBezTo>
                        <a:pt x="330" y="269"/>
                        <a:pt x="343" y="251"/>
                        <a:pt x="343" y="230"/>
                      </a:cubicBezTo>
                      <a:close/>
                      <a:moveTo>
                        <a:pt x="299" y="238"/>
                      </a:moveTo>
                      <a:cubicBezTo>
                        <a:pt x="224" y="261"/>
                        <a:pt x="224" y="261"/>
                        <a:pt x="224" y="261"/>
                      </a:cubicBezTo>
                      <a:cubicBezTo>
                        <a:pt x="207" y="266"/>
                        <a:pt x="196" y="280"/>
                        <a:pt x="194" y="297"/>
                      </a:cubicBezTo>
                      <a:cubicBezTo>
                        <a:pt x="167" y="559"/>
                        <a:pt x="167" y="559"/>
                        <a:pt x="167" y="559"/>
                      </a:cubicBezTo>
                      <a:cubicBezTo>
                        <a:pt x="166" y="568"/>
                        <a:pt x="158" y="575"/>
                        <a:pt x="149" y="575"/>
                      </a:cubicBezTo>
                      <a:cubicBezTo>
                        <a:pt x="117" y="575"/>
                        <a:pt x="117" y="575"/>
                        <a:pt x="117" y="575"/>
                      </a:cubicBezTo>
                      <a:cubicBezTo>
                        <a:pt x="107" y="575"/>
                        <a:pt x="100" y="568"/>
                        <a:pt x="99" y="558"/>
                      </a:cubicBezTo>
                      <a:cubicBezTo>
                        <a:pt x="88" y="429"/>
                        <a:pt x="88" y="429"/>
                        <a:pt x="88" y="429"/>
                      </a:cubicBezTo>
                      <a:cubicBezTo>
                        <a:pt x="87" y="416"/>
                        <a:pt x="80" y="405"/>
                        <a:pt x="69" y="398"/>
                      </a:cubicBezTo>
                      <a:cubicBezTo>
                        <a:pt x="46" y="382"/>
                        <a:pt x="46" y="382"/>
                        <a:pt x="46" y="382"/>
                      </a:cubicBezTo>
                      <a:cubicBezTo>
                        <a:pt x="46" y="382"/>
                        <a:pt x="45" y="381"/>
                        <a:pt x="45" y="380"/>
                      </a:cubicBezTo>
                      <a:cubicBezTo>
                        <a:pt x="40" y="226"/>
                        <a:pt x="40" y="226"/>
                        <a:pt x="40" y="226"/>
                      </a:cubicBezTo>
                      <a:cubicBezTo>
                        <a:pt x="40" y="225"/>
                        <a:pt x="40" y="224"/>
                        <a:pt x="41" y="223"/>
                      </a:cubicBezTo>
                      <a:cubicBezTo>
                        <a:pt x="41" y="223"/>
                        <a:pt x="42" y="222"/>
                        <a:pt x="43" y="222"/>
                      </a:cubicBezTo>
                      <a:cubicBezTo>
                        <a:pt x="296" y="222"/>
                        <a:pt x="296" y="222"/>
                        <a:pt x="296" y="222"/>
                      </a:cubicBezTo>
                      <a:cubicBezTo>
                        <a:pt x="301" y="222"/>
                        <a:pt x="304" y="226"/>
                        <a:pt x="304" y="230"/>
                      </a:cubicBezTo>
                      <a:cubicBezTo>
                        <a:pt x="304" y="234"/>
                        <a:pt x="302" y="237"/>
                        <a:pt x="299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7174570" y="5993971"/>
              <a:ext cx="2243751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407204" y="5793153"/>
              <a:ext cx="767367" cy="796368"/>
              <a:chOff x="3065803" y="729731"/>
              <a:chExt cx="3479126" cy="361061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065803" y="729731"/>
                <a:ext cx="2867461" cy="2867468"/>
              </a:xfrm>
              <a:prstGeom prst="ellipse">
                <a:avLst/>
              </a:prstGeom>
              <a:solidFill>
                <a:srgbClr val="FFFE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677462" y="1472888"/>
                <a:ext cx="2867467" cy="2867461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288176" y="919103"/>
                <a:ext cx="2867466" cy="286746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6637560" y="5989637"/>
              <a:ext cx="281256" cy="327200"/>
            </a:xfrm>
            <a:custGeom>
              <a:avLst/>
              <a:gdLst>
                <a:gd name="T0" fmla="*/ 688 w 701"/>
                <a:gd name="T1" fmla="*/ 820 h 820"/>
                <a:gd name="T2" fmla="*/ 21 w 701"/>
                <a:gd name="T3" fmla="*/ 820 h 820"/>
                <a:gd name="T4" fmla="*/ 0 w 701"/>
                <a:gd name="T5" fmla="*/ 800 h 820"/>
                <a:gd name="T6" fmla="*/ 99 w 701"/>
                <a:gd name="T7" fmla="*/ 512 h 820"/>
                <a:gd name="T8" fmla="*/ 113 w 701"/>
                <a:gd name="T9" fmla="*/ 507 h 820"/>
                <a:gd name="T10" fmla="*/ 204 w 701"/>
                <a:gd name="T11" fmla="*/ 549 h 820"/>
                <a:gd name="T12" fmla="*/ 58 w 701"/>
                <a:gd name="T13" fmla="*/ 665 h 820"/>
                <a:gd name="T14" fmla="*/ 655 w 701"/>
                <a:gd name="T15" fmla="*/ 779 h 820"/>
                <a:gd name="T16" fmla="*/ 573 w 701"/>
                <a:gd name="T17" fmla="*/ 548 h 820"/>
                <a:gd name="T18" fmla="*/ 477 w 701"/>
                <a:gd name="T19" fmla="*/ 507 h 820"/>
                <a:gd name="T20" fmla="*/ 595 w 701"/>
                <a:gd name="T21" fmla="*/ 509 h 820"/>
                <a:gd name="T22" fmla="*/ 696 w 701"/>
                <a:gd name="T23" fmla="*/ 807 h 820"/>
                <a:gd name="T24" fmla="*/ 300 w 701"/>
                <a:gd name="T25" fmla="*/ 711 h 820"/>
                <a:gd name="T26" fmla="*/ 322 w 701"/>
                <a:gd name="T27" fmla="*/ 547 h 820"/>
                <a:gd name="T28" fmla="*/ 381 w 701"/>
                <a:gd name="T29" fmla="*/ 525 h 820"/>
                <a:gd name="T30" fmla="*/ 369 w 701"/>
                <a:gd name="T31" fmla="*/ 569 h 820"/>
                <a:gd name="T32" fmla="*/ 354 w 701"/>
                <a:gd name="T33" fmla="*/ 752 h 820"/>
                <a:gd name="T34" fmla="*/ 454 w 701"/>
                <a:gd name="T35" fmla="*/ 452 h 820"/>
                <a:gd name="T36" fmla="*/ 345 w 701"/>
                <a:gd name="T37" fmla="*/ 508 h 820"/>
                <a:gd name="T38" fmla="*/ 239 w 701"/>
                <a:gd name="T39" fmla="*/ 455 h 820"/>
                <a:gd name="T40" fmla="*/ 149 w 701"/>
                <a:gd name="T41" fmla="*/ 309 h 820"/>
                <a:gd name="T42" fmla="*/ 139 w 701"/>
                <a:gd name="T43" fmla="*/ 236 h 820"/>
                <a:gd name="T44" fmla="*/ 156 w 701"/>
                <a:gd name="T45" fmla="*/ 226 h 820"/>
                <a:gd name="T46" fmla="*/ 353 w 701"/>
                <a:gd name="T47" fmla="*/ 25 h 820"/>
                <a:gd name="T48" fmla="*/ 540 w 701"/>
                <a:gd name="T49" fmla="*/ 231 h 820"/>
                <a:gd name="T50" fmla="*/ 548 w 701"/>
                <a:gd name="T51" fmla="*/ 246 h 820"/>
                <a:gd name="T52" fmla="*/ 512 w 701"/>
                <a:gd name="T53" fmla="*/ 341 h 820"/>
                <a:gd name="T54" fmla="*/ 490 w 701"/>
                <a:gd name="T55" fmla="*/ 256 h 820"/>
                <a:gd name="T56" fmla="*/ 481 w 701"/>
                <a:gd name="T57" fmla="*/ 240 h 820"/>
                <a:gd name="T58" fmla="*/ 424 w 701"/>
                <a:gd name="T59" fmla="*/ 136 h 820"/>
                <a:gd name="T60" fmla="*/ 405 w 701"/>
                <a:gd name="T61" fmla="*/ 158 h 820"/>
                <a:gd name="T62" fmla="*/ 394 w 701"/>
                <a:gd name="T63" fmla="*/ 164 h 820"/>
                <a:gd name="T64" fmla="*/ 393 w 701"/>
                <a:gd name="T65" fmla="*/ 132 h 820"/>
                <a:gd name="T66" fmla="*/ 214 w 701"/>
                <a:gd name="T67" fmla="*/ 162 h 820"/>
                <a:gd name="T68" fmla="*/ 205 w 701"/>
                <a:gd name="T69" fmla="*/ 257 h 820"/>
                <a:gd name="T70" fmla="*/ 202 w 701"/>
                <a:gd name="T71" fmla="*/ 263 h 820"/>
                <a:gd name="T72" fmla="*/ 184 w 701"/>
                <a:gd name="T73" fmla="*/ 295 h 820"/>
                <a:gd name="T74" fmla="*/ 208 w 701"/>
                <a:gd name="T75" fmla="*/ 313 h 820"/>
                <a:gd name="T76" fmla="*/ 266 w 701"/>
                <a:gd name="T77" fmla="*/ 429 h 820"/>
                <a:gd name="T78" fmla="*/ 426 w 701"/>
                <a:gd name="T79" fmla="*/ 426 h 820"/>
                <a:gd name="T80" fmla="*/ 480 w 701"/>
                <a:gd name="T81" fmla="*/ 313 h 820"/>
                <a:gd name="T82" fmla="*/ 504 w 701"/>
                <a:gd name="T83" fmla="*/ 294 h 820"/>
                <a:gd name="T84" fmla="*/ 492 w 701"/>
                <a:gd name="T85" fmla="*/ 26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1" h="820">
                  <a:moveTo>
                    <a:pt x="696" y="807"/>
                  </a:moveTo>
                  <a:cubicBezTo>
                    <a:pt x="688" y="820"/>
                    <a:pt x="688" y="820"/>
                    <a:pt x="688" y="820"/>
                  </a:cubicBezTo>
                  <a:cubicBezTo>
                    <a:pt x="670" y="820"/>
                    <a:pt x="670" y="820"/>
                    <a:pt x="670" y="820"/>
                  </a:cubicBezTo>
                  <a:cubicBezTo>
                    <a:pt x="21" y="820"/>
                    <a:pt x="21" y="820"/>
                    <a:pt x="21" y="820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1" y="760"/>
                    <a:pt x="5" y="707"/>
                    <a:pt x="19" y="655"/>
                  </a:cubicBezTo>
                  <a:cubicBezTo>
                    <a:pt x="33" y="601"/>
                    <a:pt x="57" y="549"/>
                    <a:pt x="99" y="512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13" y="507"/>
                    <a:pt x="113" y="507"/>
                    <a:pt x="113" y="507"/>
                  </a:cubicBezTo>
                  <a:cubicBezTo>
                    <a:pt x="204" y="507"/>
                    <a:pt x="204" y="507"/>
                    <a:pt x="204" y="507"/>
                  </a:cubicBezTo>
                  <a:cubicBezTo>
                    <a:pt x="204" y="549"/>
                    <a:pt x="204" y="549"/>
                    <a:pt x="204" y="549"/>
                  </a:cubicBezTo>
                  <a:cubicBezTo>
                    <a:pt x="121" y="548"/>
                    <a:pt x="121" y="548"/>
                    <a:pt x="121" y="548"/>
                  </a:cubicBezTo>
                  <a:cubicBezTo>
                    <a:pt x="89" y="578"/>
                    <a:pt x="70" y="621"/>
                    <a:pt x="58" y="665"/>
                  </a:cubicBezTo>
                  <a:cubicBezTo>
                    <a:pt x="48" y="705"/>
                    <a:pt x="43" y="746"/>
                    <a:pt x="42" y="780"/>
                  </a:cubicBezTo>
                  <a:cubicBezTo>
                    <a:pt x="655" y="779"/>
                    <a:pt x="655" y="779"/>
                    <a:pt x="655" y="779"/>
                  </a:cubicBezTo>
                  <a:cubicBezTo>
                    <a:pt x="656" y="741"/>
                    <a:pt x="644" y="695"/>
                    <a:pt x="631" y="653"/>
                  </a:cubicBezTo>
                  <a:cubicBezTo>
                    <a:pt x="617" y="610"/>
                    <a:pt x="597" y="573"/>
                    <a:pt x="573" y="548"/>
                  </a:cubicBezTo>
                  <a:cubicBezTo>
                    <a:pt x="477" y="548"/>
                    <a:pt x="477" y="548"/>
                    <a:pt x="477" y="548"/>
                  </a:cubicBezTo>
                  <a:cubicBezTo>
                    <a:pt x="477" y="507"/>
                    <a:pt x="477" y="507"/>
                    <a:pt x="477" y="507"/>
                  </a:cubicBezTo>
                  <a:cubicBezTo>
                    <a:pt x="586" y="507"/>
                    <a:pt x="586" y="507"/>
                    <a:pt x="586" y="507"/>
                  </a:cubicBezTo>
                  <a:cubicBezTo>
                    <a:pt x="595" y="509"/>
                    <a:pt x="595" y="509"/>
                    <a:pt x="595" y="509"/>
                  </a:cubicBezTo>
                  <a:cubicBezTo>
                    <a:pt x="627" y="539"/>
                    <a:pt x="653" y="588"/>
                    <a:pt x="670" y="640"/>
                  </a:cubicBezTo>
                  <a:cubicBezTo>
                    <a:pt x="687" y="695"/>
                    <a:pt x="701" y="759"/>
                    <a:pt x="696" y="807"/>
                  </a:cubicBezTo>
                  <a:close/>
                  <a:moveTo>
                    <a:pt x="354" y="752"/>
                  </a:moveTo>
                  <a:cubicBezTo>
                    <a:pt x="300" y="711"/>
                    <a:pt x="300" y="711"/>
                    <a:pt x="300" y="711"/>
                  </a:cubicBezTo>
                  <a:cubicBezTo>
                    <a:pt x="335" y="569"/>
                    <a:pt x="335" y="569"/>
                    <a:pt x="335" y="569"/>
                  </a:cubicBezTo>
                  <a:cubicBezTo>
                    <a:pt x="322" y="547"/>
                    <a:pt x="322" y="547"/>
                    <a:pt x="322" y="547"/>
                  </a:cubicBezTo>
                  <a:cubicBezTo>
                    <a:pt x="323" y="525"/>
                    <a:pt x="323" y="525"/>
                    <a:pt x="323" y="525"/>
                  </a:cubicBezTo>
                  <a:cubicBezTo>
                    <a:pt x="348" y="524"/>
                    <a:pt x="356" y="524"/>
                    <a:pt x="381" y="525"/>
                  </a:cubicBezTo>
                  <a:cubicBezTo>
                    <a:pt x="382" y="547"/>
                    <a:pt x="382" y="547"/>
                    <a:pt x="382" y="547"/>
                  </a:cubicBezTo>
                  <a:cubicBezTo>
                    <a:pt x="369" y="569"/>
                    <a:pt x="369" y="569"/>
                    <a:pt x="369" y="569"/>
                  </a:cubicBezTo>
                  <a:cubicBezTo>
                    <a:pt x="409" y="711"/>
                    <a:pt x="409" y="711"/>
                    <a:pt x="409" y="711"/>
                  </a:cubicBezTo>
                  <a:cubicBezTo>
                    <a:pt x="354" y="752"/>
                    <a:pt x="354" y="752"/>
                    <a:pt x="354" y="752"/>
                  </a:cubicBezTo>
                  <a:close/>
                  <a:moveTo>
                    <a:pt x="512" y="341"/>
                  </a:moveTo>
                  <a:cubicBezTo>
                    <a:pt x="498" y="389"/>
                    <a:pt x="479" y="425"/>
                    <a:pt x="454" y="452"/>
                  </a:cubicBezTo>
                  <a:cubicBezTo>
                    <a:pt x="426" y="481"/>
                    <a:pt x="392" y="498"/>
                    <a:pt x="348" y="507"/>
                  </a:cubicBezTo>
                  <a:cubicBezTo>
                    <a:pt x="345" y="508"/>
                    <a:pt x="345" y="508"/>
                    <a:pt x="345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02" y="501"/>
                    <a:pt x="268" y="484"/>
                    <a:pt x="239" y="455"/>
                  </a:cubicBezTo>
                  <a:cubicBezTo>
                    <a:pt x="212" y="428"/>
                    <a:pt x="191" y="391"/>
                    <a:pt x="177" y="342"/>
                  </a:cubicBezTo>
                  <a:cubicBezTo>
                    <a:pt x="164" y="335"/>
                    <a:pt x="155" y="324"/>
                    <a:pt x="149" y="309"/>
                  </a:cubicBezTo>
                  <a:cubicBezTo>
                    <a:pt x="142" y="293"/>
                    <a:pt x="139" y="271"/>
                    <a:pt x="139" y="24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50" y="229"/>
                    <a:pt x="153" y="227"/>
                    <a:pt x="156" y="226"/>
                  </a:cubicBezTo>
                  <a:cubicBezTo>
                    <a:pt x="143" y="150"/>
                    <a:pt x="147" y="85"/>
                    <a:pt x="193" y="42"/>
                  </a:cubicBezTo>
                  <a:cubicBezTo>
                    <a:pt x="229" y="15"/>
                    <a:pt x="294" y="34"/>
                    <a:pt x="353" y="25"/>
                  </a:cubicBezTo>
                  <a:cubicBezTo>
                    <a:pt x="521" y="0"/>
                    <a:pt x="520" y="85"/>
                    <a:pt x="537" y="229"/>
                  </a:cubicBezTo>
                  <a:cubicBezTo>
                    <a:pt x="538" y="230"/>
                    <a:pt x="539" y="230"/>
                    <a:pt x="540" y="231"/>
                  </a:cubicBezTo>
                  <a:cubicBezTo>
                    <a:pt x="548" y="236"/>
                    <a:pt x="548" y="236"/>
                    <a:pt x="548" y="236"/>
                  </a:cubicBezTo>
                  <a:cubicBezTo>
                    <a:pt x="548" y="246"/>
                    <a:pt x="548" y="246"/>
                    <a:pt x="548" y="246"/>
                  </a:cubicBezTo>
                  <a:cubicBezTo>
                    <a:pt x="549" y="271"/>
                    <a:pt x="546" y="292"/>
                    <a:pt x="539" y="308"/>
                  </a:cubicBezTo>
                  <a:cubicBezTo>
                    <a:pt x="533" y="323"/>
                    <a:pt x="524" y="334"/>
                    <a:pt x="512" y="341"/>
                  </a:cubicBezTo>
                  <a:close/>
                  <a:moveTo>
                    <a:pt x="492" y="265"/>
                  </a:moveTo>
                  <a:cubicBezTo>
                    <a:pt x="490" y="256"/>
                    <a:pt x="490" y="256"/>
                    <a:pt x="490" y="256"/>
                  </a:cubicBezTo>
                  <a:cubicBezTo>
                    <a:pt x="484" y="257"/>
                    <a:pt x="484" y="257"/>
                    <a:pt x="484" y="257"/>
                  </a:cubicBezTo>
                  <a:cubicBezTo>
                    <a:pt x="481" y="240"/>
                    <a:pt x="481" y="240"/>
                    <a:pt x="481" y="240"/>
                  </a:cubicBezTo>
                  <a:cubicBezTo>
                    <a:pt x="479" y="227"/>
                    <a:pt x="475" y="161"/>
                    <a:pt x="470" y="150"/>
                  </a:cubicBezTo>
                  <a:cubicBezTo>
                    <a:pt x="455" y="156"/>
                    <a:pt x="439" y="145"/>
                    <a:pt x="424" y="136"/>
                  </a:cubicBezTo>
                  <a:cubicBezTo>
                    <a:pt x="417" y="160"/>
                    <a:pt x="417" y="160"/>
                    <a:pt x="417" y="160"/>
                  </a:cubicBezTo>
                  <a:cubicBezTo>
                    <a:pt x="405" y="158"/>
                    <a:pt x="405" y="158"/>
                    <a:pt x="405" y="158"/>
                  </a:cubicBezTo>
                  <a:cubicBezTo>
                    <a:pt x="406" y="144"/>
                    <a:pt x="406" y="144"/>
                    <a:pt x="406" y="144"/>
                  </a:cubicBezTo>
                  <a:cubicBezTo>
                    <a:pt x="394" y="164"/>
                    <a:pt x="394" y="164"/>
                    <a:pt x="394" y="164"/>
                  </a:cubicBezTo>
                  <a:cubicBezTo>
                    <a:pt x="382" y="162"/>
                    <a:pt x="382" y="162"/>
                    <a:pt x="382" y="162"/>
                  </a:cubicBezTo>
                  <a:cubicBezTo>
                    <a:pt x="393" y="132"/>
                    <a:pt x="393" y="132"/>
                    <a:pt x="393" y="132"/>
                  </a:cubicBezTo>
                  <a:cubicBezTo>
                    <a:pt x="334" y="173"/>
                    <a:pt x="231" y="171"/>
                    <a:pt x="218" y="153"/>
                  </a:cubicBezTo>
                  <a:cubicBezTo>
                    <a:pt x="216" y="155"/>
                    <a:pt x="215" y="159"/>
                    <a:pt x="214" y="162"/>
                  </a:cubicBezTo>
                  <a:cubicBezTo>
                    <a:pt x="211" y="173"/>
                    <a:pt x="208" y="242"/>
                    <a:pt x="205" y="253"/>
                  </a:cubicBezTo>
                  <a:cubicBezTo>
                    <a:pt x="205" y="257"/>
                    <a:pt x="205" y="257"/>
                    <a:pt x="205" y="257"/>
                  </a:cubicBezTo>
                  <a:cubicBezTo>
                    <a:pt x="204" y="257"/>
                    <a:pt x="204" y="257"/>
                    <a:pt x="204" y="257"/>
                  </a:cubicBezTo>
                  <a:cubicBezTo>
                    <a:pt x="204" y="260"/>
                    <a:pt x="203" y="261"/>
                    <a:pt x="202" y="263"/>
                  </a:cubicBezTo>
                  <a:cubicBezTo>
                    <a:pt x="197" y="260"/>
                    <a:pt x="187" y="262"/>
                    <a:pt x="178" y="264"/>
                  </a:cubicBezTo>
                  <a:cubicBezTo>
                    <a:pt x="179" y="276"/>
                    <a:pt x="181" y="286"/>
                    <a:pt x="184" y="295"/>
                  </a:cubicBezTo>
                  <a:cubicBezTo>
                    <a:pt x="188" y="303"/>
                    <a:pt x="192" y="308"/>
                    <a:pt x="198" y="310"/>
                  </a:cubicBezTo>
                  <a:cubicBezTo>
                    <a:pt x="208" y="313"/>
                    <a:pt x="208" y="313"/>
                    <a:pt x="208" y="313"/>
                  </a:cubicBezTo>
                  <a:cubicBezTo>
                    <a:pt x="211" y="323"/>
                    <a:pt x="211" y="323"/>
                    <a:pt x="211" y="323"/>
                  </a:cubicBezTo>
                  <a:cubicBezTo>
                    <a:pt x="224" y="371"/>
                    <a:pt x="243" y="405"/>
                    <a:pt x="266" y="429"/>
                  </a:cubicBezTo>
                  <a:cubicBezTo>
                    <a:pt x="288" y="451"/>
                    <a:pt x="314" y="464"/>
                    <a:pt x="344" y="470"/>
                  </a:cubicBezTo>
                  <a:cubicBezTo>
                    <a:pt x="378" y="462"/>
                    <a:pt x="405" y="448"/>
                    <a:pt x="426" y="426"/>
                  </a:cubicBezTo>
                  <a:cubicBezTo>
                    <a:pt x="449" y="402"/>
                    <a:pt x="465" y="369"/>
                    <a:pt x="478" y="323"/>
                  </a:cubicBezTo>
                  <a:cubicBezTo>
                    <a:pt x="480" y="313"/>
                    <a:pt x="480" y="313"/>
                    <a:pt x="480" y="313"/>
                  </a:cubicBezTo>
                  <a:cubicBezTo>
                    <a:pt x="490" y="310"/>
                    <a:pt x="490" y="310"/>
                    <a:pt x="490" y="310"/>
                  </a:cubicBezTo>
                  <a:cubicBezTo>
                    <a:pt x="496" y="308"/>
                    <a:pt x="500" y="302"/>
                    <a:pt x="504" y="294"/>
                  </a:cubicBezTo>
                  <a:cubicBezTo>
                    <a:pt x="507" y="286"/>
                    <a:pt x="509" y="276"/>
                    <a:pt x="510" y="264"/>
                  </a:cubicBezTo>
                  <a:cubicBezTo>
                    <a:pt x="504" y="264"/>
                    <a:pt x="499" y="264"/>
                    <a:pt x="492" y="265"/>
                  </a:cubicBezTo>
                  <a:close/>
                </a:path>
              </a:pathLst>
            </a:custGeom>
            <a:solidFill>
              <a:srgbClr val="8F93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 sz="32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07646" y="1407767"/>
            <a:ext cx="10777832" cy="4074023"/>
          </a:xfrm>
          <a:prstGeom prst="rect">
            <a:avLst/>
          </a:prstGeom>
          <a:noFill/>
          <a:ln w="12700" cap="flat" cmpd="sng" algn="ctr">
            <a:solidFill>
              <a:srgbClr val="8F93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689084" y="36981"/>
            <a:ext cx="2650513" cy="2800802"/>
            <a:chOff x="4773208" y="235255"/>
            <a:chExt cx="2650513" cy="2800802"/>
          </a:xfrm>
        </p:grpSpPr>
        <p:sp>
          <p:nvSpPr>
            <p:cNvPr id="27" name="椭圆 26"/>
            <p:cNvSpPr/>
            <p:nvPr/>
          </p:nvSpPr>
          <p:spPr>
            <a:xfrm>
              <a:off x="4773208" y="235255"/>
              <a:ext cx="1898885" cy="1898884"/>
            </a:xfrm>
            <a:prstGeom prst="ellipse">
              <a:avLst/>
            </a:prstGeom>
            <a:solidFill>
              <a:srgbClr val="FFFEFF"/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524836" y="1137174"/>
              <a:ext cx="1898885" cy="1898883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219691" y="600046"/>
              <a:ext cx="1898885" cy="1898883"/>
            </a:xfrm>
            <a:prstGeom prst="ellipse">
              <a:avLst/>
            </a:prstGeom>
            <a:gradFill>
              <a:gsLst>
                <a:gs pos="0">
                  <a:srgbClr val="ECECEE"/>
                </a:gs>
                <a:gs pos="100000">
                  <a:srgbClr val="E8EAF0"/>
                </a:gs>
              </a:gsLst>
              <a:lin ang="5400000" scaled="1"/>
            </a:gra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657130" y="1166481"/>
              <a:ext cx="992148" cy="728744"/>
            </a:xfrm>
            <a:custGeom>
              <a:avLst/>
              <a:gdLst>
                <a:gd name="T0" fmla="*/ 690 w 702"/>
                <a:gd name="T1" fmla="*/ 144 h 517"/>
                <a:gd name="T2" fmla="*/ 358 w 702"/>
                <a:gd name="T3" fmla="*/ 1 h 517"/>
                <a:gd name="T4" fmla="*/ 351 w 702"/>
                <a:gd name="T5" fmla="*/ 0 h 517"/>
                <a:gd name="T6" fmla="*/ 345 w 702"/>
                <a:gd name="T7" fmla="*/ 1 h 517"/>
                <a:gd name="T8" fmla="*/ 12 w 702"/>
                <a:gd name="T9" fmla="*/ 144 h 517"/>
                <a:gd name="T10" fmla="*/ 0 w 702"/>
                <a:gd name="T11" fmla="*/ 164 h 517"/>
                <a:gd name="T12" fmla="*/ 12 w 702"/>
                <a:gd name="T13" fmla="*/ 183 h 517"/>
                <a:gd name="T14" fmla="*/ 345 w 702"/>
                <a:gd name="T15" fmla="*/ 326 h 517"/>
                <a:gd name="T16" fmla="*/ 358 w 702"/>
                <a:gd name="T17" fmla="*/ 326 h 517"/>
                <a:gd name="T18" fmla="*/ 616 w 702"/>
                <a:gd name="T19" fmla="*/ 215 h 517"/>
                <a:gd name="T20" fmla="*/ 616 w 702"/>
                <a:gd name="T21" fmla="*/ 329 h 517"/>
                <a:gd name="T22" fmla="*/ 593 w 702"/>
                <a:gd name="T23" fmla="*/ 370 h 517"/>
                <a:gd name="T24" fmla="*/ 616 w 702"/>
                <a:gd name="T25" fmla="*/ 412 h 517"/>
                <a:gd name="T26" fmla="*/ 616 w 702"/>
                <a:gd name="T27" fmla="*/ 452 h 517"/>
                <a:gd name="T28" fmla="*/ 650 w 702"/>
                <a:gd name="T29" fmla="*/ 452 h 517"/>
                <a:gd name="T30" fmla="*/ 650 w 702"/>
                <a:gd name="T31" fmla="*/ 412 h 517"/>
                <a:gd name="T32" fmla="*/ 674 w 702"/>
                <a:gd name="T33" fmla="*/ 370 h 517"/>
                <a:gd name="T34" fmla="*/ 650 w 702"/>
                <a:gd name="T35" fmla="*/ 329 h 517"/>
                <a:gd name="T36" fmla="*/ 650 w 702"/>
                <a:gd name="T37" fmla="*/ 200 h 517"/>
                <a:gd name="T38" fmla="*/ 690 w 702"/>
                <a:gd name="T39" fmla="*/ 183 h 517"/>
                <a:gd name="T40" fmla="*/ 702 w 702"/>
                <a:gd name="T41" fmla="*/ 164 h 517"/>
                <a:gd name="T42" fmla="*/ 690 w 702"/>
                <a:gd name="T43" fmla="*/ 144 h 517"/>
                <a:gd name="T44" fmla="*/ 351 w 702"/>
                <a:gd name="T45" fmla="*/ 355 h 517"/>
                <a:gd name="T46" fmla="*/ 336 w 702"/>
                <a:gd name="T47" fmla="*/ 352 h 517"/>
                <a:gd name="T48" fmla="*/ 129 w 702"/>
                <a:gd name="T49" fmla="*/ 262 h 517"/>
                <a:gd name="T50" fmla="*/ 129 w 702"/>
                <a:gd name="T51" fmla="*/ 386 h 517"/>
                <a:gd name="T52" fmla="*/ 327 w 702"/>
                <a:gd name="T53" fmla="*/ 517 h 517"/>
                <a:gd name="T54" fmla="*/ 375 w 702"/>
                <a:gd name="T55" fmla="*/ 517 h 517"/>
                <a:gd name="T56" fmla="*/ 574 w 702"/>
                <a:gd name="T57" fmla="*/ 386 h 517"/>
                <a:gd name="T58" fmla="*/ 574 w 702"/>
                <a:gd name="T59" fmla="*/ 262 h 517"/>
                <a:gd name="T60" fmla="*/ 366 w 702"/>
                <a:gd name="T61" fmla="*/ 352 h 517"/>
                <a:gd name="T62" fmla="*/ 351 w 702"/>
                <a:gd name="T63" fmla="*/ 35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2" h="517">
                  <a:moveTo>
                    <a:pt x="690" y="144"/>
                  </a:moveTo>
                  <a:cubicBezTo>
                    <a:pt x="358" y="1"/>
                    <a:pt x="358" y="1"/>
                    <a:pt x="358" y="1"/>
                  </a:cubicBezTo>
                  <a:cubicBezTo>
                    <a:pt x="356" y="0"/>
                    <a:pt x="353" y="0"/>
                    <a:pt x="351" y="0"/>
                  </a:cubicBezTo>
                  <a:cubicBezTo>
                    <a:pt x="349" y="0"/>
                    <a:pt x="347" y="0"/>
                    <a:pt x="345" y="1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5" y="147"/>
                    <a:pt x="0" y="155"/>
                    <a:pt x="0" y="164"/>
                  </a:cubicBezTo>
                  <a:cubicBezTo>
                    <a:pt x="0" y="172"/>
                    <a:pt x="5" y="180"/>
                    <a:pt x="12" y="183"/>
                  </a:cubicBezTo>
                  <a:cubicBezTo>
                    <a:pt x="345" y="326"/>
                    <a:pt x="345" y="326"/>
                    <a:pt x="345" y="326"/>
                  </a:cubicBezTo>
                  <a:cubicBezTo>
                    <a:pt x="349" y="328"/>
                    <a:pt x="354" y="328"/>
                    <a:pt x="358" y="326"/>
                  </a:cubicBezTo>
                  <a:cubicBezTo>
                    <a:pt x="616" y="215"/>
                    <a:pt x="616" y="215"/>
                    <a:pt x="616" y="215"/>
                  </a:cubicBezTo>
                  <a:cubicBezTo>
                    <a:pt x="616" y="329"/>
                    <a:pt x="616" y="329"/>
                    <a:pt x="616" y="329"/>
                  </a:cubicBezTo>
                  <a:cubicBezTo>
                    <a:pt x="602" y="336"/>
                    <a:pt x="593" y="352"/>
                    <a:pt x="593" y="370"/>
                  </a:cubicBezTo>
                  <a:cubicBezTo>
                    <a:pt x="593" y="389"/>
                    <a:pt x="602" y="405"/>
                    <a:pt x="616" y="412"/>
                  </a:cubicBezTo>
                  <a:cubicBezTo>
                    <a:pt x="616" y="452"/>
                    <a:pt x="616" y="452"/>
                    <a:pt x="616" y="452"/>
                  </a:cubicBezTo>
                  <a:cubicBezTo>
                    <a:pt x="650" y="452"/>
                    <a:pt x="650" y="452"/>
                    <a:pt x="650" y="452"/>
                  </a:cubicBezTo>
                  <a:cubicBezTo>
                    <a:pt x="650" y="412"/>
                    <a:pt x="650" y="412"/>
                    <a:pt x="650" y="412"/>
                  </a:cubicBezTo>
                  <a:cubicBezTo>
                    <a:pt x="664" y="405"/>
                    <a:pt x="674" y="389"/>
                    <a:pt x="674" y="370"/>
                  </a:cubicBezTo>
                  <a:cubicBezTo>
                    <a:pt x="674" y="352"/>
                    <a:pt x="664" y="336"/>
                    <a:pt x="650" y="329"/>
                  </a:cubicBezTo>
                  <a:cubicBezTo>
                    <a:pt x="650" y="200"/>
                    <a:pt x="650" y="200"/>
                    <a:pt x="650" y="200"/>
                  </a:cubicBezTo>
                  <a:cubicBezTo>
                    <a:pt x="690" y="183"/>
                    <a:pt x="690" y="183"/>
                    <a:pt x="690" y="183"/>
                  </a:cubicBezTo>
                  <a:cubicBezTo>
                    <a:pt x="697" y="180"/>
                    <a:pt x="702" y="172"/>
                    <a:pt x="702" y="164"/>
                  </a:cubicBezTo>
                  <a:cubicBezTo>
                    <a:pt x="702" y="155"/>
                    <a:pt x="697" y="147"/>
                    <a:pt x="690" y="144"/>
                  </a:cubicBezTo>
                  <a:close/>
                  <a:moveTo>
                    <a:pt x="351" y="355"/>
                  </a:moveTo>
                  <a:cubicBezTo>
                    <a:pt x="346" y="355"/>
                    <a:pt x="341" y="354"/>
                    <a:pt x="336" y="352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129" y="386"/>
                    <a:pt x="129" y="386"/>
                    <a:pt x="129" y="386"/>
                  </a:cubicBezTo>
                  <a:cubicBezTo>
                    <a:pt x="129" y="487"/>
                    <a:pt x="280" y="517"/>
                    <a:pt x="327" y="517"/>
                  </a:cubicBezTo>
                  <a:cubicBezTo>
                    <a:pt x="375" y="517"/>
                    <a:pt x="375" y="517"/>
                    <a:pt x="375" y="517"/>
                  </a:cubicBezTo>
                  <a:cubicBezTo>
                    <a:pt x="410" y="517"/>
                    <a:pt x="574" y="487"/>
                    <a:pt x="574" y="386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366" y="352"/>
                    <a:pt x="366" y="352"/>
                    <a:pt x="366" y="352"/>
                  </a:cubicBezTo>
                  <a:cubicBezTo>
                    <a:pt x="361" y="354"/>
                    <a:pt x="356" y="355"/>
                    <a:pt x="351" y="3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zh-CN" altLang="en-US" sz="32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26030" y="2588553"/>
            <a:ext cx="9728200" cy="1867636"/>
            <a:chOff x="1498600" y="2617581"/>
            <a:chExt cx="9728200" cy="1867636"/>
          </a:xfrm>
        </p:grpSpPr>
        <p:sp>
          <p:nvSpPr>
            <p:cNvPr id="10" name="矩形 9"/>
            <p:cNvSpPr/>
            <p:nvPr/>
          </p:nvSpPr>
          <p:spPr>
            <a:xfrm>
              <a:off x="3167647" y="4115885"/>
              <a:ext cx="60816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THANK YOU FOR LISTENING</a:t>
              </a: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2012443" y="2617581"/>
              <a:ext cx="83920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zh-CN" altLang="en-US" sz="80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谢谢各位同学倾听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498600" y="3958941"/>
              <a:ext cx="9728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491604" y="-432350"/>
            <a:ext cx="10242912" cy="7555054"/>
            <a:chOff x="4123114" y="1375187"/>
            <a:chExt cx="5295206" cy="2832844"/>
          </a:xfrm>
        </p:grpSpPr>
        <p:sp>
          <p:nvSpPr>
            <p:cNvPr id="17" name="矩形 16"/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矩形 18"/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53359" y="938308"/>
            <a:ext cx="7116661" cy="1770791"/>
            <a:chOff x="3926652" y="1015035"/>
            <a:chExt cx="7116661" cy="1770791"/>
          </a:xfrm>
        </p:grpSpPr>
        <p:sp>
          <p:nvSpPr>
            <p:cNvPr id="5" name="文本框 4"/>
            <p:cNvSpPr txBox="1"/>
            <p:nvPr/>
          </p:nvSpPr>
          <p:spPr>
            <a:xfrm>
              <a:off x="4937609" y="1083331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学习目标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37608" y="1623841"/>
              <a:ext cx="6105705" cy="116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1</a:t>
              </a:r>
              <a:r>
                <a:rPr kumimoji="1"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、会识别相关量之间的反比例关系。</a:t>
              </a:r>
            </a:p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2</a:t>
              </a:r>
              <a:r>
                <a:rPr kumimoji="1"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、理解反比例函数的意义。</a:t>
              </a:r>
            </a:p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3</a:t>
              </a:r>
              <a:r>
                <a:rPr kumimoji="1"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、能确定简单的反比例函数关系式。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53359" y="3248007"/>
            <a:ext cx="7116661" cy="860307"/>
            <a:chOff x="3926652" y="1001212"/>
            <a:chExt cx="7116661" cy="860307"/>
          </a:xfrm>
        </p:grpSpPr>
        <p:sp>
          <p:nvSpPr>
            <p:cNvPr id="9" name="文本框 8"/>
            <p:cNvSpPr txBox="1"/>
            <p:nvPr/>
          </p:nvSpPr>
          <p:spPr>
            <a:xfrm>
              <a:off x="4937609" y="100121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重点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37608" y="1438198"/>
              <a:ext cx="6105705" cy="42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理解反比例函数的意义，确定反比例函数的解析式。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53359" y="4647221"/>
            <a:ext cx="7116661" cy="864777"/>
            <a:chOff x="3926652" y="976605"/>
            <a:chExt cx="7116661" cy="864777"/>
          </a:xfrm>
        </p:grpSpPr>
        <p:sp>
          <p:nvSpPr>
            <p:cNvPr id="13" name="文本框 12"/>
            <p:cNvSpPr txBox="1"/>
            <p:nvPr/>
          </p:nvSpPr>
          <p:spPr>
            <a:xfrm>
              <a:off x="4937609" y="97660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难点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37608" y="1413591"/>
              <a:ext cx="6105705" cy="42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反比例函数解析式的确定。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4086" y="1421324"/>
            <a:ext cx="2650513" cy="3528923"/>
            <a:chOff x="444086" y="1421324"/>
            <a:chExt cx="2650513" cy="3528923"/>
          </a:xfrm>
        </p:grpSpPr>
        <p:grpSp>
          <p:nvGrpSpPr>
            <p:cNvPr id="20" name="组合 19"/>
            <p:cNvGrpSpPr/>
            <p:nvPr/>
          </p:nvGrpSpPr>
          <p:grpSpPr>
            <a:xfrm>
              <a:off x="444086" y="1421324"/>
              <a:ext cx="2650513" cy="2800802"/>
              <a:chOff x="4773208" y="235255"/>
              <a:chExt cx="2650513" cy="280080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773208" y="235255"/>
                <a:ext cx="1898885" cy="1898884"/>
              </a:xfrm>
              <a:prstGeom prst="ellipse">
                <a:avLst/>
              </a:prstGeom>
              <a:solidFill>
                <a:srgbClr val="FFFEFF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524836" y="1137174"/>
                <a:ext cx="1898885" cy="1898883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219691" y="600046"/>
                <a:ext cx="1898885" cy="189888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5657130" y="1166481"/>
                <a:ext cx="992148" cy="728744"/>
              </a:xfrm>
              <a:custGeom>
                <a:avLst/>
                <a:gdLst>
                  <a:gd name="T0" fmla="*/ 690 w 702"/>
                  <a:gd name="T1" fmla="*/ 144 h 517"/>
                  <a:gd name="T2" fmla="*/ 358 w 702"/>
                  <a:gd name="T3" fmla="*/ 1 h 517"/>
                  <a:gd name="T4" fmla="*/ 351 w 702"/>
                  <a:gd name="T5" fmla="*/ 0 h 517"/>
                  <a:gd name="T6" fmla="*/ 345 w 702"/>
                  <a:gd name="T7" fmla="*/ 1 h 517"/>
                  <a:gd name="T8" fmla="*/ 12 w 702"/>
                  <a:gd name="T9" fmla="*/ 144 h 517"/>
                  <a:gd name="T10" fmla="*/ 0 w 702"/>
                  <a:gd name="T11" fmla="*/ 164 h 517"/>
                  <a:gd name="T12" fmla="*/ 12 w 702"/>
                  <a:gd name="T13" fmla="*/ 183 h 517"/>
                  <a:gd name="T14" fmla="*/ 345 w 702"/>
                  <a:gd name="T15" fmla="*/ 326 h 517"/>
                  <a:gd name="T16" fmla="*/ 358 w 702"/>
                  <a:gd name="T17" fmla="*/ 326 h 517"/>
                  <a:gd name="T18" fmla="*/ 616 w 702"/>
                  <a:gd name="T19" fmla="*/ 215 h 517"/>
                  <a:gd name="T20" fmla="*/ 616 w 702"/>
                  <a:gd name="T21" fmla="*/ 329 h 517"/>
                  <a:gd name="T22" fmla="*/ 593 w 702"/>
                  <a:gd name="T23" fmla="*/ 370 h 517"/>
                  <a:gd name="T24" fmla="*/ 616 w 702"/>
                  <a:gd name="T25" fmla="*/ 412 h 517"/>
                  <a:gd name="T26" fmla="*/ 616 w 702"/>
                  <a:gd name="T27" fmla="*/ 452 h 517"/>
                  <a:gd name="T28" fmla="*/ 650 w 702"/>
                  <a:gd name="T29" fmla="*/ 452 h 517"/>
                  <a:gd name="T30" fmla="*/ 650 w 702"/>
                  <a:gd name="T31" fmla="*/ 412 h 517"/>
                  <a:gd name="T32" fmla="*/ 674 w 702"/>
                  <a:gd name="T33" fmla="*/ 370 h 517"/>
                  <a:gd name="T34" fmla="*/ 650 w 702"/>
                  <a:gd name="T35" fmla="*/ 329 h 517"/>
                  <a:gd name="T36" fmla="*/ 650 w 702"/>
                  <a:gd name="T37" fmla="*/ 200 h 517"/>
                  <a:gd name="T38" fmla="*/ 690 w 702"/>
                  <a:gd name="T39" fmla="*/ 183 h 517"/>
                  <a:gd name="T40" fmla="*/ 702 w 702"/>
                  <a:gd name="T41" fmla="*/ 164 h 517"/>
                  <a:gd name="T42" fmla="*/ 690 w 702"/>
                  <a:gd name="T43" fmla="*/ 144 h 517"/>
                  <a:gd name="T44" fmla="*/ 351 w 702"/>
                  <a:gd name="T45" fmla="*/ 355 h 517"/>
                  <a:gd name="T46" fmla="*/ 336 w 702"/>
                  <a:gd name="T47" fmla="*/ 352 h 517"/>
                  <a:gd name="T48" fmla="*/ 129 w 702"/>
                  <a:gd name="T49" fmla="*/ 262 h 517"/>
                  <a:gd name="T50" fmla="*/ 129 w 702"/>
                  <a:gd name="T51" fmla="*/ 386 h 517"/>
                  <a:gd name="T52" fmla="*/ 327 w 702"/>
                  <a:gd name="T53" fmla="*/ 517 h 517"/>
                  <a:gd name="T54" fmla="*/ 375 w 702"/>
                  <a:gd name="T55" fmla="*/ 517 h 517"/>
                  <a:gd name="T56" fmla="*/ 574 w 702"/>
                  <a:gd name="T57" fmla="*/ 386 h 517"/>
                  <a:gd name="T58" fmla="*/ 574 w 702"/>
                  <a:gd name="T59" fmla="*/ 262 h 517"/>
                  <a:gd name="T60" fmla="*/ 366 w 702"/>
                  <a:gd name="T61" fmla="*/ 352 h 517"/>
                  <a:gd name="T62" fmla="*/ 351 w 702"/>
                  <a:gd name="T63" fmla="*/ 35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17">
                    <a:moveTo>
                      <a:pt x="690" y="144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6" y="0"/>
                      <a:pt x="353" y="0"/>
                      <a:pt x="351" y="0"/>
                    </a:cubicBezTo>
                    <a:cubicBezTo>
                      <a:pt x="349" y="0"/>
                      <a:pt x="347" y="0"/>
                      <a:pt x="345" y="1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5" y="147"/>
                      <a:pt x="0" y="155"/>
                      <a:pt x="0" y="164"/>
                    </a:cubicBezTo>
                    <a:cubicBezTo>
                      <a:pt x="0" y="172"/>
                      <a:pt x="5" y="180"/>
                      <a:pt x="12" y="183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9" y="328"/>
                      <a:pt x="354" y="328"/>
                      <a:pt x="358" y="326"/>
                    </a:cubicBezTo>
                    <a:cubicBezTo>
                      <a:pt x="616" y="215"/>
                      <a:pt x="616" y="215"/>
                      <a:pt x="616" y="215"/>
                    </a:cubicBezTo>
                    <a:cubicBezTo>
                      <a:pt x="616" y="329"/>
                      <a:pt x="616" y="329"/>
                      <a:pt x="616" y="329"/>
                    </a:cubicBezTo>
                    <a:cubicBezTo>
                      <a:pt x="602" y="336"/>
                      <a:pt x="593" y="352"/>
                      <a:pt x="593" y="370"/>
                    </a:cubicBezTo>
                    <a:cubicBezTo>
                      <a:pt x="593" y="389"/>
                      <a:pt x="602" y="405"/>
                      <a:pt x="616" y="412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50" y="452"/>
                      <a:pt x="650" y="452"/>
                      <a:pt x="650" y="452"/>
                    </a:cubicBezTo>
                    <a:cubicBezTo>
                      <a:pt x="650" y="412"/>
                      <a:pt x="650" y="412"/>
                      <a:pt x="650" y="412"/>
                    </a:cubicBezTo>
                    <a:cubicBezTo>
                      <a:pt x="664" y="405"/>
                      <a:pt x="674" y="389"/>
                      <a:pt x="674" y="370"/>
                    </a:cubicBezTo>
                    <a:cubicBezTo>
                      <a:pt x="674" y="352"/>
                      <a:pt x="664" y="336"/>
                      <a:pt x="650" y="329"/>
                    </a:cubicBezTo>
                    <a:cubicBezTo>
                      <a:pt x="650" y="200"/>
                      <a:pt x="650" y="200"/>
                      <a:pt x="650" y="200"/>
                    </a:cubicBezTo>
                    <a:cubicBezTo>
                      <a:pt x="690" y="183"/>
                      <a:pt x="690" y="183"/>
                      <a:pt x="690" y="183"/>
                    </a:cubicBezTo>
                    <a:cubicBezTo>
                      <a:pt x="697" y="180"/>
                      <a:pt x="702" y="172"/>
                      <a:pt x="702" y="164"/>
                    </a:cubicBezTo>
                    <a:cubicBezTo>
                      <a:pt x="702" y="155"/>
                      <a:pt x="697" y="147"/>
                      <a:pt x="690" y="144"/>
                    </a:cubicBezTo>
                    <a:close/>
                    <a:moveTo>
                      <a:pt x="351" y="355"/>
                    </a:moveTo>
                    <a:cubicBezTo>
                      <a:pt x="346" y="355"/>
                      <a:pt x="341" y="354"/>
                      <a:pt x="336" y="35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29" y="386"/>
                      <a:pt x="129" y="386"/>
                      <a:pt x="129" y="386"/>
                    </a:cubicBezTo>
                    <a:cubicBezTo>
                      <a:pt x="129" y="487"/>
                      <a:pt x="280" y="517"/>
                      <a:pt x="327" y="517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410" y="517"/>
                      <a:pt x="574" y="487"/>
                      <a:pt x="574" y="386"/>
                    </a:cubicBezTo>
                    <a:cubicBezTo>
                      <a:pt x="574" y="262"/>
                      <a:pt x="574" y="262"/>
                      <a:pt x="574" y="262"/>
                    </a:cubicBezTo>
                    <a:cubicBezTo>
                      <a:pt x="366" y="352"/>
                      <a:pt x="366" y="352"/>
                      <a:pt x="366" y="352"/>
                    </a:cubicBezTo>
                    <a:cubicBezTo>
                      <a:pt x="361" y="354"/>
                      <a:pt x="356" y="355"/>
                      <a:pt x="351" y="3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/>
                <a:endParaRPr lang="zh-CN" altLang="en-US" sz="32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208746" y="4180806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00">
                <a:defRPr/>
              </a:pPr>
              <a:r>
                <a:rPr kumimoji="1" lang="zh-CN" altLang="en-US" sz="4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目录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13237" y="689697"/>
            <a:ext cx="9054738" cy="5478606"/>
            <a:chOff x="4123114" y="1375187"/>
            <a:chExt cx="5295206" cy="2832844"/>
          </a:xfrm>
        </p:grpSpPr>
        <p:sp>
          <p:nvSpPr>
            <p:cNvPr id="27" name="矩形 26"/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7"/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8"/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473849" y="4198659"/>
            <a:ext cx="7244303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、会识别相关量之间的反比例关系。</a:t>
            </a:r>
          </a:p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、理解反比例函数的意义。</a:t>
            </a:r>
          </a:p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、能确定简单的反比例函数关系式。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690149" y="2440980"/>
            <a:ext cx="4811703" cy="1649423"/>
            <a:chOff x="3690149" y="2408508"/>
            <a:chExt cx="4811703" cy="1649423"/>
          </a:xfrm>
        </p:grpSpPr>
        <p:sp>
          <p:nvSpPr>
            <p:cNvPr id="32" name="矩形 7"/>
            <p:cNvSpPr/>
            <p:nvPr>
              <p:custDataLst>
                <p:tags r:id="rId1"/>
              </p:custDataLst>
            </p:nvPr>
          </p:nvSpPr>
          <p:spPr>
            <a:xfrm>
              <a:off x="4310896" y="2949935"/>
              <a:ext cx="357020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zh-CN" altLang="en-US" sz="6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33" name="矩形 8"/>
            <p:cNvSpPr/>
            <p:nvPr>
              <p:custDataLst>
                <p:tags r:id="rId2"/>
              </p:custDataLst>
            </p:nvPr>
          </p:nvSpPr>
          <p:spPr>
            <a:xfrm>
              <a:off x="3690149" y="2408508"/>
              <a:ext cx="48117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85800">
                <a:defRPr/>
              </a:pPr>
              <a:r>
                <a:rPr lang="en-US" altLang="zh-CN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LEARNING OBJECTIVES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05280" y="412353"/>
            <a:ext cx="1925624" cy="2040982"/>
            <a:chOff x="5005280" y="412353"/>
            <a:chExt cx="1925624" cy="2040982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280" y="412353"/>
              <a:ext cx="1925624" cy="2040982"/>
            </a:xfrm>
            <a:prstGeom prst="rect">
              <a:avLst/>
            </a:prstGeom>
          </p:spPr>
        </p:pic>
        <p:sp>
          <p:nvSpPr>
            <p:cNvPr id="34" name="矩形: 圆角 33"/>
            <p:cNvSpPr/>
            <p:nvPr/>
          </p:nvSpPr>
          <p:spPr>
            <a:xfrm>
              <a:off x="5478333" y="963011"/>
              <a:ext cx="1105101" cy="830754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1" y="2164266"/>
            <a:ext cx="3189342" cy="3973606"/>
          </a:xfrm>
          <a:prstGeom prst="rect">
            <a:avLst/>
          </a:prstGeom>
        </p:spPr>
      </p:pic>
      <p:sp>
        <p:nvSpPr>
          <p:cNvPr id="17" name="内容占位符 2"/>
          <p:cNvSpPr txBox="1"/>
          <p:nvPr/>
        </p:nvSpPr>
        <p:spPr>
          <a:xfrm>
            <a:off x="1278013" y="1467580"/>
            <a:ext cx="7880715" cy="33725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京沪线铁路全程为</a:t>
            </a:r>
            <a:r>
              <a:rPr lang="en-US" altLang="zh-CN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1463 km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，某次列车的平均速度</a:t>
            </a:r>
            <a:r>
              <a:rPr lang="zh-CN" altLang="en-US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v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（单位：</a:t>
            </a:r>
            <a:r>
              <a:rPr lang="zh-CN" altLang="en-US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km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/</a:t>
            </a:r>
            <a:r>
              <a:rPr lang="zh-CN" altLang="en-US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h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）随此次列车的全程运行时间</a:t>
            </a:r>
            <a:r>
              <a:rPr lang="zh-CN" altLang="en-US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t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（单位：</a:t>
            </a:r>
            <a:r>
              <a:rPr lang="zh-CN" altLang="en-US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h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）的变化而变化．</a:t>
            </a:r>
            <a:b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</a:br>
            <a:r>
              <a:rPr lang="en-US" altLang="zh-CN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1.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这两个变量间有函数关系吗？试说明理由．</a:t>
            </a:r>
            <a:endParaRPr lang="en-US" altLang="zh-CN" sz="18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2.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你能写出平均速度</a:t>
            </a:r>
            <a:r>
              <a:rPr lang="en-US" altLang="zh-CN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v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关于运行时间</a:t>
            </a:r>
            <a:r>
              <a:rPr lang="en-US" altLang="zh-CN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t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的解析式吗？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58408" y="3322995"/>
            <a:ext cx="6256851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当一个变量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变化时，另一个变量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随它变化而变化。</a:t>
            </a:r>
            <a:endParaRPr lang="en-US" altLang="zh-CN" sz="16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而且对于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的每一个确定的值，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都有唯一一个确定的值与其对应。</a:t>
            </a:r>
            <a:endParaRPr lang="zh-CN" altLang="en-US" sz="1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956612" y="4960917"/>
                <a:ext cx="2212041" cy="61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1463</m:t>
                        </m:r>
                      </m:num>
                      <m:den>
                        <m: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612" y="4960917"/>
                <a:ext cx="2212041" cy="615810"/>
              </a:xfrm>
              <a:prstGeom prst="rect">
                <a:avLst/>
              </a:prstGeom>
              <a:blipFill rotWithShape="1">
                <a:blip r:embed="rId4"/>
                <a:stretch>
                  <a:fillRect l="-2" t="-48" r="18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1389364" y="1482095"/>
            <a:ext cx="7880715" cy="351108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某住宅小区要种植一块面积为</a:t>
            </a:r>
            <a:r>
              <a:rPr lang="zh-CN" altLang="en-US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1000 m</a:t>
            </a:r>
            <a:r>
              <a:rPr lang="zh-CN" altLang="en-US" sz="1600" baseline="50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的矩形草坪，草坪的长 </a:t>
            </a:r>
            <a:r>
              <a:rPr lang="zh-CN" altLang="en-US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</a:t>
            </a:r>
            <a:r>
              <a:rPr lang="zh-CN" altLang="en-US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）随宽 </a:t>
            </a:r>
            <a:r>
              <a:rPr lang="zh-CN" altLang="en-US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</a:t>
            </a:r>
            <a:r>
              <a:rPr lang="zh-CN" altLang="en-US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）的变化而变化．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1.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这两个变量间有函数关系吗？试说明理由．</a:t>
            </a:r>
            <a:endParaRPr lang="en-US" altLang="zh-CN" sz="18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2.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你能写出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草坪的长 </a:t>
            </a:r>
            <a:r>
              <a:rPr lang="zh-CN" altLang="en-US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关于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草坪的宽 </a:t>
            </a:r>
            <a:r>
              <a:rPr lang="zh-CN" altLang="en-US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的解析式吗？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48892" y="3237639"/>
            <a:ext cx="6256851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当一个变量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变化时，另一个变量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随它变化而变化。</a:t>
            </a:r>
            <a:endParaRPr lang="en-US" altLang="zh-CN" sz="16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而且对于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的每一个确定的值，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都有唯一一个确定的值与其对应。</a:t>
            </a:r>
            <a:endParaRPr lang="zh-CN" altLang="en-US" sz="1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592218" y="5055399"/>
                <a:ext cx="2212041" cy="61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</a:t>
                </a:r>
                <a14:m>
                  <m:oMath xmlns:m="http://schemas.openxmlformats.org/officeDocument/2006/math">
                    <m:r>
                      <a:rPr lang="en-US" altLang="zh-CN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18" y="5055399"/>
                <a:ext cx="2212041" cy="615810"/>
              </a:xfrm>
              <a:prstGeom prst="rect">
                <a:avLst/>
              </a:prstGeom>
              <a:blipFill rotWithShape="1">
                <a:blip r:embed="rId3"/>
                <a:stretch>
                  <a:fillRect l="-1" t="-27" r="16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43" y="3708795"/>
            <a:ext cx="2946662" cy="196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75" y="2655034"/>
            <a:ext cx="3387047" cy="273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内容占位符 2"/>
          <p:cNvSpPr txBox="1"/>
          <p:nvPr/>
        </p:nvSpPr>
        <p:spPr>
          <a:xfrm>
            <a:off x="1248606" y="1601948"/>
            <a:ext cx="9462558" cy="167597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已知北京市的总面积为 </a:t>
            </a:r>
            <a:r>
              <a:rPr lang="zh-CN" altLang="en-US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1.68×10</a:t>
            </a:r>
            <a:r>
              <a:rPr lang="en-US" altLang="zh-CN" sz="1600" baseline="50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 </a:t>
            </a:r>
            <a:r>
              <a:rPr lang="en-US" altLang="zh-CN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km</a:t>
            </a:r>
            <a:r>
              <a:rPr lang="zh-CN" altLang="en-US" sz="1600" baseline="50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1800" baseline="50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，人均占有面积 </a:t>
            </a:r>
            <a:r>
              <a:rPr lang="en-US" altLang="zh-CN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</a:t>
            </a:r>
            <a:r>
              <a:rPr lang="en-US" altLang="zh-CN" sz="1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km</a:t>
            </a:r>
            <a:r>
              <a:rPr lang="zh-CN" altLang="en-US" sz="1600" baseline="50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/人）随全市总人口 </a:t>
            </a:r>
            <a:r>
              <a:rPr lang="zh-CN" altLang="en-US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（单位：人）的变化而变化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．</a:t>
            </a:r>
            <a:r>
              <a:rPr lang="zh-CN" altLang="en-US" sz="1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/>
            </a:r>
            <a:br>
              <a:rPr lang="zh-CN" altLang="en-US" sz="1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</a:br>
            <a:r>
              <a:rPr lang="en-US" altLang="zh-CN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1.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你能写出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人均占有面积 </a:t>
            </a:r>
            <a:r>
              <a:rPr lang="en-US" altLang="zh-CN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关于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全市总人口 </a:t>
            </a:r>
            <a:r>
              <a:rPr lang="zh-CN" altLang="en-US" sz="18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</a:t>
            </a:r>
            <a:r>
              <a:rPr lang="zh-CN" altLang="en-US" sz="18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的解析式吗？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896609" y="3804696"/>
                <a:ext cx="2212041" cy="706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400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1.68×10</m:t>
                        </m:r>
                        <m:r>
                          <m:rPr>
                            <m:nor/>
                          </m:rPr>
                          <a:rPr lang="en-US" altLang="zh-CN" sz="2000" baseline="50000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4</m:t>
                        </m:r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09" y="3804696"/>
                <a:ext cx="2212041" cy="706604"/>
              </a:xfrm>
              <a:prstGeom prst="rect">
                <a:avLst/>
              </a:prstGeom>
              <a:blipFill rotWithShape="1">
                <a:blip r:embed="rId4"/>
                <a:stretch>
                  <a:fillRect l="-17" t="-9764" r="3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1248607" y="5142731"/>
            <a:ext cx="6293222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观察以上三个问题的解析式，你发现了什么？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反比例函数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8"/>
              <p:cNvSpPr txBox="1"/>
              <p:nvPr/>
            </p:nvSpPr>
            <p:spPr>
              <a:xfrm>
                <a:off x="1061245" y="1533841"/>
                <a:ext cx="10069510" cy="11605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一般地，</a:t>
                </a:r>
                <a:r>
                  <a:rPr lang="en-US" altLang="zh-CN" sz="2000" b="1" dirty="0" err="1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形如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为常数，且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 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≠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）的函数，叫做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反比例函数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，其中 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是自变量，</a:t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是函数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45" y="1533841"/>
                <a:ext cx="10069510" cy="1160511"/>
              </a:xfrm>
              <a:prstGeom prst="rect">
                <a:avLst/>
              </a:prstGeom>
              <a:blipFill rotWithShape="1">
                <a:blip r:embed="rId3"/>
                <a:stretch>
                  <a:fillRect l="-2" t="-27" r="5" b="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1"/>
              <p:cNvSpPr/>
              <p:nvPr/>
            </p:nvSpPr>
            <p:spPr>
              <a:xfrm>
                <a:off x="3115456" y="3250673"/>
                <a:ext cx="5961089" cy="1163524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68580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自变量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的取值范围是不等于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的一切实数．</a:t>
                </a:r>
                <a:endParaRPr lang="en-US" altLang="zh-CN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ctr" defTabSz="68580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x=0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，分式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无意义） </a:t>
                </a:r>
              </a:p>
            </p:txBody>
          </p:sp>
        </mc:Choice>
        <mc:Fallback xmlns="">
          <p:sp>
            <p:nvSpPr>
              <p:cNvPr id="1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56" y="3250673"/>
                <a:ext cx="5961089" cy="1163524"/>
              </a:xfrm>
              <a:prstGeom prst="rect">
                <a:avLst/>
              </a:prstGeom>
              <a:blipFill rotWithShape="1">
                <a:blip r:embed="rId4"/>
                <a:stretch>
                  <a:fillRect l="-88" t="-446" r="-77" b="-355"/>
                </a:stretch>
              </a:blip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184277" y="4869446"/>
                <a:ext cx="8084704" cy="117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rgbClr val="50742F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000" b="1" i="1" dirty="0">
                            <a:solidFill>
                              <a:srgbClr val="50742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solidFill>
                              <a:srgbClr val="50742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𝟏𝟒𝟔𝟑</m:t>
                        </m:r>
                      </m:num>
                      <m:den>
                        <m:r>
                          <a:rPr lang="zh-CN" altLang="en-US" sz="2000" b="1" i="1" dirty="0">
                            <a:solidFill>
                              <a:srgbClr val="50742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表示速度</a:t>
                </a:r>
                <a:r>
                  <a:rPr lang="en-US" altLang="zh-CN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是时间</a:t>
                </a:r>
                <a:r>
                  <a:rPr lang="en-US" altLang="zh-CN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的反比例函数，</a:t>
                </a:r>
                <a:endParaRPr lang="en-US" altLang="zh-CN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当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取每一个确定的值时，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都有唯一一个确定的值与其对应。</a:t>
                </a:r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77" y="4869446"/>
                <a:ext cx="8084704" cy="1172309"/>
              </a:xfrm>
              <a:prstGeom prst="rect">
                <a:avLst/>
              </a:prstGeom>
              <a:blipFill rotWithShape="1">
                <a:blip r:embed="rId5"/>
                <a:stretch>
                  <a:fillRect l="-6" t="-23" r="5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13237" y="689697"/>
            <a:ext cx="9054738" cy="5478606"/>
            <a:chOff x="4123114" y="1375187"/>
            <a:chExt cx="5295206" cy="2832844"/>
          </a:xfrm>
        </p:grpSpPr>
        <p:sp>
          <p:nvSpPr>
            <p:cNvPr id="27" name="矩形 26"/>
            <p:cNvSpPr/>
            <p:nvPr userDrawn="1"/>
          </p:nvSpPr>
          <p:spPr>
            <a:xfrm>
              <a:off x="4846320" y="2041998"/>
              <a:ext cx="4572000" cy="216603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7"/>
            <p:cNvSpPr/>
            <p:nvPr userDrawn="1"/>
          </p:nvSpPr>
          <p:spPr>
            <a:xfrm>
              <a:off x="4123114" y="1375187"/>
              <a:ext cx="4572000" cy="21660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8"/>
            <p:cNvSpPr/>
            <p:nvPr userDrawn="1"/>
          </p:nvSpPr>
          <p:spPr>
            <a:xfrm>
              <a:off x="4572000" y="1749260"/>
              <a:ext cx="4572000" cy="2166033"/>
            </a:xfrm>
            <a:prstGeom prst="rect">
              <a:avLst/>
            </a:prstGeom>
            <a:solidFill>
              <a:srgbClr val="ECEBF2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473849" y="4198659"/>
            <a:ext cx="7244303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、会识别相关量之间的反比例关系。</a:t>
            </a:r>
          </a:p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、理解反比例函数的意义。</a:t>
            </a:r>
          </a:p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、能确定简单的反比例函数关系式。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690149" y="2440980"/>
            <a:ext cx="4811703" cy="1649423"/>
            <a:chOff x="3690149" y="2408508"/>
            <a:chExt cx="4811703" cy="1649423"/>
          </a:xfrm>
        </p:grpSpPr>
        <p:sp>
          <p:nvSpPr>
            <p:cNvPr id="32" name="矩形 7"/>
            <p:cNvSpPr/>
            <p:nvPr>
              <p:custDataLst>
                <p:tags r:id="rId1"/>
              </p:custDataLst>
            </p:nvPr>
          </p:nvSpPr>
          <p:spPr>
            <a:xfrm>
              <a:off x="4734093" y="2949935"/>
              <a:ext cx="27238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zh-CN" altLang="en-US" sz="6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sp>
          <p:nvSpPr>
            <p:cNvPr id="33" name="矩形 8"/>
            <p:cNvSpPr/>
            <p:nvPr>
              <p:custDataLst>
                <p:tags r:id="rId2"/>
              </p:custDataLst>
            </p:nvPr>
          </p:nvSpPr>
          <p:spPr>
            <a:xfrm>
              <a:off x="3690149" y="2408508"/>
              <a:ext cx="48117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85800">
                <a:defRPr/>
              </a:pPr>
              <a:r>
                <a:rPr lang="en-US" altLang="zh-CN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HOMEWORK PRACTICE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05280" y="412353"/>
            <a:ext cx="1925624" cy="2040982"/>
            <a:chOff x="5005280" y="412353"/>
            <a:chExt cx="1925624" cy="2040982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280" y="412353"/>
              <a:ext cx="1925624" cy="2040982"/>
            </a:xfrm>
            <a:prstGeom prst="rect">
              <a:avLst/>
            </a:prstGeom>
          </p:spPr>
        </p:pic>
        <p:sp>
          <p:nvSpPr>
            <p:cNvPr id="34" name="矩形: 圆角 33"/>
            <p:cNvSpPr/>
            <p:nvPr/>
          </p:nvSpPr>
          <p:spPr>
            <a:xfrm>
              <a:off x="5478333" y="963011"/>
              <a:ext cx="1105101" cy="830754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6"/>
              <p:cNvGraphicFramePr>
                <a:graphicFrameLocks noGrp="1"/>
              </p:cNvGraphicFramePr>
              <p:nvPr/>
            </p:nvGraphicFramePr>
            <p:xfrm>
              <a:off x="3048000" y="1972736"/>
              <a:ext cx="6096000" cy="360000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4286">
                    <a:tc grid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判断下列式子是不是反比例函数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y = 3x</a:t>
                          </a:r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yx</a:t>
                          </a:r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 = 2</a:t>
                          </a:r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altLang="en-US" sz="180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18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altLang="zh-CN" sz="18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 = 1</a:t>
                          </a:r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4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y=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altLang="en-US" sz="180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−1 </m:t>
                                  </m:r>
                                </m:num>
                                <m:den>
                                  <m:r>
                                    <a:rPr lang="en-US" altLang="zh-CN" sz="18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4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y = 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0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+1</a:t>
                          </a:r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4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y=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altLang="en-US" sz="180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 dirty="0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dirty="0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0" dirty="0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6"/>
              <p:cNvGraphicFramePr>
                <a:graphicFrameLocks noGrp="1"/>
              </p:cNvGraphicFramePr>
              <p:nvPr/>
            </p:nvGraphicFramePr>
            <p:xfrm>
              <a:off x="3048000" y="1972736"/>
              <a:ext cx="6096000" cy="360000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048000"/>
                    <a:gridCol w="3048000"/>
                  </a:tblGrid>
                  <a:tr h="514286">
                    <a:tc grid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判断下列式子是不是反比例函数</a:t>
                          </a:r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cPr/>
                    </a:tc>
                  </a:tr>
                  <a:tr h="514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y = 3x</a:t>
                          </a:r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42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yx</a:t>
                          </a:r>
                          <a:r>
                            <a:rPr lang="en-US" altLang="zh-CN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 = 2</a:t>
                          </a:r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37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文本框 8"/>
          <p:cNvSpPr txBox="1"/>
          <p:nvPr/>
        </p:nvSpPr>
        <p:spPr>
          <a:xfrm>
            <a:off x="7201867" y="2541174"/>
            <a:ext cx="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1867" y="3067241"/>
            <a:ext cx="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01867" y="3593308"/>
            <a:ext cx="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1867" y="4611075"/>
            <a:ext cx="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01867" y="5137142"/>
            <a:ext cx="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01867" y="4056956"/>
            <a:ext cx="93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宽屏</PresentationFormat>
  <Paragraphs>183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思源黑体 CN Bold</vt:lpstr>
      <vt:lpstr>思源黑体 CN Light</vt:lpstr>
      <vt:lpstr>思源宋体 CN Light</vt:lpstr>
      <vt:lpstr>宋体</vt:lpstr>
      <vt:lpstr>Arial</vt:lpstr>
      <vt:lpstr>Calibri</vt:lpstr>
      <vt:lpstr>Cambria Math</vt:lpstr>
      <vt:lpstr>Times New Roman</vt:lpstr>
      <vt:lpstr>Wingdings</vt:lpstr>
      <vt:lpstr>www.2ppt.com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36</cp:revision>
  <dcterms:created xsi:type="dcterms:W3CDTF">2020-03-21T06:52:00Z</dcterms:created>
  <dcterms:modified xsi:type="dcterms:W3CDTF">2023-01-17T02:33:33Z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D89CF844FF4A45489E69AD50D56CD556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