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9F4E877-641B-496C-A2E5-47002190609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E4CAF2-4ED3-4201-A17D-2246BA2620F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6334C34-4BDA-4A9B-8410-D38BD53C0E95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019F87-497A-422B-BB8B-47EC43593F28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05CCE34-41D5-4730-971E-9144D2826E5C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8B87A93-B076-449E-901F-8F0761780462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CBAAE88-4341-4FAF-B5F8-07675079C077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DEC2BB1-2C3A-448A-84EB-95E3B6604E4F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A20E5C9-2853-40CC-B5F9-60845EE6A9E7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0099B6E-1930-4196-835E-71828CE9F471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AE6773D-84C6-4E6E-A9BD-6DE56E438526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DD53667-9274-43A9-A5D4-7803F9AB0E61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4896B6F-A0F0-4CC8-97EA-3A4DCD45379B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88640E6-E838-42A1-81E6-1521D688CFBE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63DFD90-B49B-4E59-9D91-CB39E6F4BFFF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274638"/>
            <a:ext cx="2057400" cy="57356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274638"/>
            <a:ext cx="6019800" cy="57356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4038600" cy="474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0750" y="1268413"/>
            <a:ext cx="4038600" cy="474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925" y="1125538"/>
            <a:ext cx="9109075" cy="5040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7463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229600" cy="47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295400"/>
            <a:ext cx="91567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2</a:t>
            </a: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   </a:t>
            </a:r>
            <a:endParaRPr lang="en-US" altLang="zh-CN" sz="40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 b="1" spc="-150" dirty="0" smtClean="0"/>
              <a:t>What </a:t>
            </a:r>
            <a:r>
              <a:rPr lang="en-US" altLang="zh-CN" sz="4400" b="1" spc="-150" dirty="0"/>
              <a:t>time do you go to school?</a:t>
            </a:r>
          </a:p>
        </p:txBody>
      </p:sp>
      <p:sp>
        <p:nvSpPr>
          <p:cNvPr id="10" name="矩形 9"/>
          <p:cNvSpPr/>
          <p:nvPr/>
        </p:nvSpPr>
        <p:spPr>
          <a:xfrm>
            <a:off x="2672220" y="465772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P7-P8)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069975"/>
            <a:ext cx="91440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exercise</a:t>
            </a:r>
            <a:r>
              <a:rPr lang="zh-CN" altLang="en-US" sz="2800" dirty="0"/>
              <a:t>的词性及用法：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1. When do your parents exercise? 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800" dirty="0"/>
              <a:t>此处</a:t>
            </a:r>
            <a:r>
              <a:rPr lang="en-US" altLang="zh-CN" sz="2800" dirty="0"/>
              <a:t>exercise </a:t>
            </a:r>
            <a:r>
              <a:rPr lang="zh-CN" altLang="en-US" sz="2800" dirty="0"/>
              <a:t>用作</a:t>
            </a:r>
            <a:r>
              <a:rPr lang="en-US" altLang="zh-CN" sz="2800" dirty="0" smtClean="0"/>
              <a:t>______(</a:t>
            </a:r>
            <a:r>
              <a:rPr lang="zh-CN" altLang="en-US" sz="2800" dirty="0"/>
              <a:t>填词性</a:t>
            </a:r>
            <a:r>
              <a:rPr lang="en-US" altLang="zh-CN" sz="2800" dirty="0"/>
              <a:t>)</a:t>
            </a:r>
            <a:r>
              <a:rPr lang="zh-CN" altLang="en-US" sz="2800" dirty="0"/>
              <a:t>，意为“锻炼”。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2. I’m doing my English exercises. </a:t>
            </a:r>
            <a:r>
              <a:rPr lang="zh-CN" altLang="en-US" sz="2800" dirty="0"/>
              <a:t>我在做英语习题。 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Doing morning exercises is good for us. </a:t>
            </a:r>
            <a:r>
              <a:rPr lang="zh-CN" altLang="en-US" sz="2800" dirty="0"/>
              <a:t>做早操对我们有好处。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800" dirty="0"/>
              <a:t>此处</a:t>
            </a:r>
            <a:r>
              <a:rPr lang="en-US" altLang="zh-CN" sz="2800" dirty="0"/>
              <a:t>exercises</a:t>
            </a:r>
            <a:r>
              <a:rPr lang="zh-CN" altLang="en-US" sz="2800" dirty="0"/>
              <a:t>用作</a:t>
            </a:r>
            <a:r>
              <a:rPr lang="en-US" altLang="zh-CN" sz="2800" dirty="0" smtClean="0"/>
              <a:t>______(</a:t>
            </a:r>
            <a:r>
              <a:rPr lang="zh-CN" altLang="en-US" sz="2800" dirty="0"/>
              <a:t>可数</a:t>
            </a:r>
            <a:r>
              <a:rPr lang="en-US" altLang="zh-CN" sz="2800" dirty="0"/>
              <a:t>/</a:t>
            </a:r>
            <a:r>
              <a:rPr lang="zh-CN" altLang="en-US" sz="2800" dirty="0"/>
              <a:t>不可数</a:t>
            </a:r>
            <a:r>
              <a:rPr lang="en-US" altLang="zh-CN" sz="2800" dirty="0"/>
              <a:t>)</a:t>
            </a:r>
            <a:r>
              <a:rPr lang="zh-CN" altLang="en-US" sz="2800" dirty="0"/>
              <a:t>名词，意为“练习，习题，体操”，常用复数形式。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3. I like doing exercise in the afternoon. </a:t>
            </a:r>
            <a:r>
              <a:rPr lang="zh-CN" altLang="en-US" sz="2800" dirty="0"/>
              <a:t>我喜欢下午做运动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88068" name="TextBox 9"/>
          <p:cNvSpPr txBox="1">
            <a:spLocks noChangeArrowheads="1"/>
          </p:cNvSpPr>
          <p:nvPr/>
        </p:nvSpPr>
        <p:spPr bwMode="auto">
          <a:xfrm>
            <a:off x="3052762" y="20605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动词</a:t>
            </a:r>
          </a:p>
        </p:txBody>
      </p:sp>
      <p:sp>
        <p:nvSpPr>
          <p:cNvPr id="88069" name="TextBox 11"/>
          <p:cNvSpPr txBox="1">
            <a:spLocks noChangeArrowheads="1"/>
          </p:cNvSpPr>
          <p:nvPr/>
        </p:nvSpPr>
        <p:spPr bwMode="auto">
          <a:xfrm>
            <a:off x="3065462" y="38100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可数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1643063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此处</a:t>
            </a:r>
            <a:r>
              <a:rPr lang="en-US" altLang="zh-CN" sz="3200" dirty="0">
                <a:sym typeface="Arial" panose="020B0604020202020204" pitchFamily="34" charset="0"/>
              </a:rPr>
              <a:t>exercise </a:t>
            </a:r>
            <a:r>
              <a:rPr lang="zh-CN" altLang="en-US" sz="3200" dirty="0">
                <a:sym typeface="Arial" panose="020B0604020202020204" pitchFamily="34" charset="0"/>
              </a:rPr>
              <a:t>用作</a:t>
            </a:r>
            <a:r>
              <a:rPr lang="en-US" altLang="zh-CN" sz="3200" dirty="0">
                <a:sym typeface="Arial" panose="020B0604020202020204" pitchFamily="34" charset="0"/>
              </a:rPr>
              <a:t>______________ (</a:t>
            </a:r>
            <a:r>
              <a:rPr lang="zh-CN" altLang="en-US" sz="3200" dirty="0">
                <a:sym typeface="Arial" panose="020B0604020202020204" pitchFamily="34" charset="0"/>
              </a:rPr>
              <a:t>可数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不可数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  <a:r>
              <a:rPr lang="zh-CN" altLang="en-US" sz="3200" dirty="0">
                <a:sym typeface="Arial" panose="020B0604020202020204" pitchFamily="34" charset="0"/>
              </a:rPr>
              <a:t>名词，意为“运动，锻炼”。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练习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1)My brother often _______________________ in the afternoon.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2)Please finish all the ____________________ on Page 20 on time.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3)We have to do eye _____________________ every day. 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P7-P8)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0116" name="TextBox 4"/>
          <p:cNvSpPr txBox="1">
            <a:spLocks noChangeArrowheads="1"/>
          </p:cNvSpPr>
          <p:nvPr/>
        </p:nvSpPr>
        <p:spPr bwMode="auto">
          <a:xfrm>
            <a:off x="4068763" y="1557338"/>
            <a:ext cx="2124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不可数</a:t>
            </a:r>
          </a:p>
        </p:txBody>
      </p:sp>
      <p:sp>
        <p:nvSpPr>
          <p:cNvPr id="90117" name="TextBox 6"/>
          <p:cNvSpPr txBox="1">
            <a:spLocks noChangeArrowheads="1"/>
          </p:cNvSpPr>
          <p:nvPr/>
        </p:nvSpPr>
        <p:spPr bwMode="auto">
          <a:xfrm>
            <a:off x="5003800" y="2997200"/>
            <a:ext cx="2530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exercises</a:t>
            </a:r>
          </a:p>
        </p:txBody>
      </p:sp>
      <p:sp>
        <p:nvSpPr>
          <p:cNvPr id="90118" name="TextBox 6"/>
          <p:cNvSpPr txBox="1">
            <a:spLocks noChangeArrowheads="1"/>
          </p:cNvSpPr>
          <p:nvPr/>
        </p:nvSpPr>
        <p:spPr bwMode="auto">
          <a:xfrm>
            <a:off x="4932363" y="3933825"/>
            <a:ext cx="252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exercises</a:t>
            </a:r>
          </a:p>
        </p:txBody>
      </p:sp>
      <p:sp>
        <p:nvSpPr>
          <p:cNvPr id="90119" name="TextBox 6"/>
          <p:cNvSpPr txBox="1">
            <a:spLocks noChangeArrowheads="1"/>
          </p:cNvSpPr>
          <p:nvPr/>
        </p:nvSpPr>
        <p:spPr bwMode="auto">
          <a:xfrm>
            <a:off x="4932363" y="4941888"/>
            <a:ext cx="2528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0" y="569913"/>
            <a:ext cx="91440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(    ) 1. --- _________ do you go to work?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          --- At 8:10.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A. What time	B. How	C. What 	 D. Why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0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(    ) 2. He usually ___________ early in the morning on weekdays.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A. goes to school		      B. get up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C. brush teeth			      D. taking a shower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0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(    ) 3. My mother eats _________ breakfast quickly in the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A. the		B. a			C. an	   D. /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1140" name="TextBox 4"/>
          <p:cNvSpPr txBox="1">
            <a:spLocks noChangeArrowheads="1"/>
          </p:cNvSpPr>
          <p:nvPr/>
        </p:nvSpPr>
        <p:spPr bwMode="auto">
          <a:xfrm>
            <a:off x="250825" y="112553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1141" name="TextBox 5"/>
          <p:cNvSpPr txBox="1">
            <a:spLocks noChangeArrowheads="1"/>
          </p:cNvSpPr>
          <p:nvPr/>
        </p:nvSpPr>
        <p:spPr bwMode="auto">
          <a:xfrm>
            <a:off x="250825" y="289560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1142" name="TextBox 6"/>
          <p:cNvSpPr txBox="1">
            <a:spLocks noChangeArrowheads="1"/>
          </p:cNvSpPr>
          <p:nvPr/>
        </p:nvSpPr>
        <p:spPr bwMode="auto">
          <a:xfrm>
            <a:off x="179388" y="520065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1071563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My best friend _______ gets up early, so she is _______ late for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A. usually, always	B. always, never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C. never, never		 D. always, sometimes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My family often talk and watch TV______ 8:00 ________night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at; on				B. in; at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in; on  			        D. at; </a:t>
            </a:r>
            <a:r>
              <a:rPr lang="en-US" altLang="zh-CN" sz="3200" dirty="0" smtClean="0"/>
              <a:t>at</a:t>
            </a:r>
            <a:endParaRPr lang="en-US" altLang="zh-CN" sz="3200" dirty="0"/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88" name="TextBox 3"/>
          <p:cNvSpPr txBox="1">
            <a:spLocks noChangeArrowheads="1"/>
          </p:cNvSpPr>
          <p:nvPr/>
        </p:nvSpPr>
        <p:spPr bwMode="auto">
          <a:xfrm>
            <a:off x="214313" y="100012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3189" name="TextBox 4"/>
          <p:cNvSpPr txBox="1">
            <a:spLocks noChangeArrowheads="1"/>
          </p:cNvSpPr>
          <p:nvPr/>
        </p:nvSpPr>
        <p:spPr bwMode="auto">
          <a:xfrm>
            <a:off x="250825" y="350202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1143000"/>
            <a:ext cx="91440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6. “9:10” reads 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en-US" altLang="zh-CN" sz="3200" dirty="0" err="1"/>
              <a:t>A.nine</a:t>
            </a:r>
            <a:r>
              <a:rPr lang="en-US" altLang="zh-CN" sz="3200" dirty="0"/>
              <a:t> ten 			B. nine ten o’clock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nine tenth  		        D. ninth ten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7. I have too much ________ to do every day. I want do find a relaxing_________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jobs; work				B. work; job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err="1"/>
              <a:t>C.work</a:t>
            </a:r>
            <a:r>
              <a:rPr lang="en-US" altLang="zh-CN" sz="3200" dirty="0"/>
              <a:t>; work			       D. job; job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214313" y="1214437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250825" y="3211512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5715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他通常几点钟刷牙？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 does he _______________?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许多美国人喜欢早上洗澡。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Many Americans like _____________________ in the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Tina</a:t>
            </a:r>
            <a:r>
              <a:rPr lang="zh-CN" altLang="en-US" sz="3200" dirty="0"/>
              <a:t>从不周末锻炼。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Tina ________________________ on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我弟弟在</a:t>
            </a:r>
            <a:r>
              <a:rPr lang="en-US" altLang="zh-CN" sz="3200" dirty="0"/>
              <a:t>6:45</a:t>
            </a:r>
            <a:r>
              <a:rPr lang="zh-CN" altLang="en-US" sz="3200" dirty="0"/>
              <a:t>穿衣服。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brother 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我从早上</a:t>
            </a:r>
            <a:r>
              <a:rPr lang="en-US" altLang="zh-CN" sz="3200" dirty="0"/>
              <a:t>7:00</a:t>
            </a:r>
            <a:r>
              <a:rPr lang="zh-CN" altLang="en-US" sz="3200" dirty="0"/>
              <a:t>到</a:t>
            </a:r>
            <a:r>
              <a:rPr lang="en-US" altLang="zh-CN" sz="3200" dirty="0"/>
              <a:t>11:00</a:t>
            </a:r>
            <a:r>
              <a:rPr lang="zh-CN" altLang="en-US" sz="3200" dirty="0"/>
              <a:t>工作。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 work _____________________ in the morning.</a:t>
            </a: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-50800" y="1484313"/>
            <a:ext cx="3624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When/What time</a:t>
            </a:r>
          </a:p>
        </p:txBody>
      </p:sp>
      <p:sp>
        <p:nvSpPr>
          <p:cNvPr id="95236" name="TextBox 14"/>
          <p:cNvSpPr txBox="1">
            <a:spLocks noChangeArrowheads="1"/>
          </p:cNvSpPr>
          <p:nvPr/>
        </p:nvSpPr>
        <p:spPr bwMode="auto">
          <a:xfrm>
            <a:off x="4932363" y="1484313"/>
            <a:ext cx="4143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brush (his) teeth</a:t>
            </a:r>
          </a:p>
        </p:txBody>
      </p:sp>
      <p:sp>
        <p:nvSpPr>
          <p:cNvPr id="95237" name="TextBox 16"/>
          <p:cNvSpPr txBox="1">
            <a:spLocks noChangeArrowheads="1"/>
          </p:cNvSpPr>
          <p:nvPr/>
        </p:nvSpPr>
        <p:spPr bwMode="auto">
          <a:xfrm>
            <a:off x="900113" y="3933825"/>
            <a:ext cx="58689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never exercises</a:t>
            </a:r>
          </a:p>
        </p:txBody>
      </p:sp>
      <p:sp>
        <p:nvSpPr>
          <p:cNvPr id="95238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5239" name="TextBox 26"/>
          <p:cNvSpPr txBox="1">
            <a:spLocks noChangeArrowheads="1"/>
          </p:cNvSpPr>
          <p:nvPr/>
        </p:nvSpPr>
        <p:spPr bwMode="auto">
          <a:xfrm>
            <a:off x="4067175" y="2419350"/>
            <a:ext cx="515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aking/to take a shower</a:t>
            </a:r>
          </a:p>
        </p:txBody>
      </p:sp>
      <p:sp>
        <p:nvSpPr>
          <p:cNvPr id="95240" name="TextBox 16"/>
          <p:cNvSpPr txBox="1">
            <a:spLocks noChangeArrowheads="1"/>
          </p:cNvSpPr>
          <p:nvPr/>
        </p:nvSpPr>
        <p:spPr bwMode="auto">
          <a:xfrm>
            <a:off x="2266950" y="4868863"/>
            <a:ext cx="587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gets dressed at 6:45	</a:t>
            </a:r>
          </a:p>
        </p:txBody>
      </p:sp>
      <p:sp>
        <p:nvSpPr>
          <p:cNvPr id="95241" name="TextBox 16"/>
          <p:cNvSpPr txBox="1">
            <a:spLocks noChangeArrowheads="1"/>
          </p:cNvSpPr>
          <p:nvPr/>
        </p:nvSpPr>
        <p:spPr bwMode="auto">
          <a:xfrm>
            <a:off x="1476375" y="5876925"/>
            <a:ext cx="5868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from 7:00 to 11:00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9" grpId="0"/>
      <p:bldP spid="95240" grpId="0"/>
      <p:bldP spid="952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</a:t>
            </a:r>
            <a:r>
              <a:rPr lang="en-US" altLang="zh-CN" sz="3200" dirty="0"/>
              <a:t>Scott is my good friend. He has 13. __________ interesting job. He 14. ___________ at a radio station. Every day he works 15. ___________ 12:00 at night to 6:00 in the morning. He usually 16. ___________ up at 8:30 at night. Then he takes a 17. __________ and gets dressed. He 18. __________ breakfast at 9:00. That’s a funny time 19. ___________ breakfast! He thinks exercise is good for his health, so he usually 20. ______________ at about 10:20. 21. ___________ does he go to work? He goes to work at 11:00, so he is 22. ______________ late for work. </a:t>
            </a:r>
            <a:r>
              <a:rPr lang="en-US" altLang="zh-CN" sz="3200" dirty="0" smtClean="0"/>
              <a:t> </a:t>
            </a:r>
            <a:endParaRPr lang="en-US" altLang="zh-CN" sz="3200" dirty="0"/>
          </a:p>
        </p:txBody>
      </p:sp>
      <p:sp>
        <p:nvSpPr>
          <p:cNvPr id="96259" name="TextBox 2"/>
          <p:cNvSpPr txBox="1">
            <a:spLocks noChangeArrowheads="1"/>
          </p:cNvSpPr>
          <p:nvPr/>
        </p:nvSpPr>
        <p:spPr bwMode="auto">
          <a:xfrm>
            <a:off x="6948488" y="4048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96260" name="TextBox 3"/>
          <p:cNvSpPr txBox="1">
            <a:spLocks noChangeArrowheads="1"/>
          </p:cNvSpPr>
          <p:nvPr/>
        </p:nvSpPr>
        <p:spPr bwMode="auto">
          <a:xfrm>
            <a:off x="4427538" y="836613"/>
            <a:ext cx="2428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works</a:t>
            </a:r>
          </a:p>
        </p:txBody>
      </p:sp>
      <p:sp>
        <p:nvSpPr>
          <p:cNvPr id="96261" name="TextBox 4"/>
          <p:cNvSpPr txBox="1">
            <a:spLocks noChangeArrowheads="1"/>
          </p:cNvSpPr>
          <p:nvPr/>
        </p:nvSpPr>
        <p:spPr bwMode="auto">
          <a:xfrm>
            <a:off x="6929438" y="1500188"/>
            <a:ext cx="1857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96262" name="TextBox 6"/>
          <p:cNvSpPr txBox="1">
            <a:spLocks noChangeArrowheads="1"/>
          </p:cNvSpPr>
          <p:nvPr/>
        </p:nvSpPr>
        <p:spPr bwMode="auto">
          <a:xfrm>
            <a:off x="900113" y="2420938"/>
            <a:ext cx="2286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gets</a:t>
            </a:r>
          </a:p>
        </p:txBody>
      </p:sp>
      <p:sp>
        <p:nvSpPr>
          <p:cNvPr id="96263" name="TextBox 7"/>
          <p:cNvSpPr txBox="1">
            <a:spLocks noChangeArrowheads="1"/>
          </p:cNvSpPr>
          <p:nvPr/>
        </p:nvSpPr>
        <p:spPr bwMode="auto">
          <a:xfrm>
            <a:off x="2339975" y="2852738"/>
            <a:ext cx="442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shower</a:t>
            </a:r>
          </a:p>
        </p:txBody>
      </p:sp>
      <p:sp>
        <p:nvSpPr>
          <p:cNvPr id="96264" name="TextBox 8"/>
          <p:cNvSpPr txBox="1">
            <a:spLocks noChangeArrowheads="1"/>
          </p:cNvSpPr>
          <p:nvPr/>
        </p:nvSpPr>
        <p:spPr bwMode="auto">
          <a:xfrm>
            <a:off x="1908175" y="3789363"/>
            <a:ext cx="23574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96265" name="TextBox 9"/>
          <p:cNvSpPr txBox="1">
            <a:spLocks noChangeArrowheads="1"/>
          </p:cNvSpPr>
          <p:nvPr/>
        </p:nvSpPr>
        <p:spPr bwMode="auto">
          <a:xfrm>
            <a:off x="395288" y="3284538"/>
            <a:ext cx="2316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has\ eats	</a:t>
            </a:r>
          </a:p>
        </p:txBody>
      </p:sp>
      <p:sp>
        <p:nvSpPr>
          <p:cNvPr id="96266" name="TextBox 10"/>
          <p:cNvSpPr txBox="1">
            <a:spLocks noChangeArrowheads="1"/>
          </p:cNvSpPr>
          <p:nvPr/>
        </p:nvSpPr>
        <p:spPr bwMode="auto">
          <a:xfrm>
            <a:off x="250825" y="4795838"/>
            <a:ext cx="3643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exercises  </a:t>
            </a:r>
          </a:p>
        </p:txBody>
      </p:sp>
      <p:sp>
        <p:nvSpPr>
          <p:cNvPr id="96267" name="TextBox 11"/>
          <p:cNvSpPr txBox="1">
            <a:spLocks noChangeArrowheads="1"/>
          </p:cNvSpPr>
          <p:nvPr/>
        </p:nvSpPr>
        <p:spPr bwMode="auto">
          <a:xfrm>
            <a:off x="466725" y="5300663"/>
            <a:ext cx="1785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96268" name="TextBox 11"/>
          <p:cNvSpPr txBox="1">
            <a:spLocks noChangeArrowheads="1"/>
          </p:cNvSpPr>
          <p:nvPr/>
        </p:nvSpPr>
        <p:spPr bwMode="auto">
          <a:xfrm>
            <a:off x="5581650" y="5805488"/>
            <a:ext cx="1785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  <p:bldP spid="96264" grpId="0"/>
      <p:bldP spid="96265" grpId="0"/>
      <p:bldP spid="96266" grpId="0"/>
      <p:bldP spid="96267" grpId="0"/>
      <p:bldP spid="96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31788" y="324644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3081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usually, up, never, funny, early, station, night, tooth, job, work, dress, exercise, brush, shower, forty, fifty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get up, get dressed, take a shower, radio station, brush teeth, eat breakfast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--What time do you usually … ? </a:t>
            </a:r>
            <a:r>
              <a:rPr lang="zh-CN" altLang="en-US" sz="3200" dirty="0"/>
              <a:t>及其答语；</a:t>
            </a:r>
            <a:r>
              <a:rPr lang="en-US" altLang="zh-CN" sz="3200" dirty="0"/>
              <a:t>2. --When do you …? </a:t>
            </a:r>
            <a:r>
              <a:rPr lang="zh-CN" altLang="en-US" sz="3200" dirty="0"/>
              <a:t>及其答语。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04800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1157287"/>
            <a:ext cx="91440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 ____________ n. </a:t>
            </a:r>
            <a:r>
              <a:rPr lang="zh-CN" altLang="en-US" sz="3200" dirty="0"/>
              <a:t>电（视）台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/>
              <a:t>2</a:t>
            </a:r>
            <a:r>
              <a:rPr lang="zh-CN" altLang="zh-CN" sz="3200" dirty="0"/>
              <a:t>. _____________ n. </a:t>
            </a:r>
            <a:r>
              <a:rPr lang="zh-CN" altLang="en-US" sz="3200" dirty="0"/>
              <a:t>晚上	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3. _________ n. </a:t>
            </a:r>
            <a:r>
              <a:rPr lang="zh-CN" altLang="en-US" sz="3200" dirty="0"/>
              <a:t>牙齿 </a:t>
            </a:r>
            <a:r>
              <a:rPr lang="zh-CN" altLang="zh-CN" sz="3200" dirty="0"/>
              <a:t>______ (</a:t>
            </a:r>
            <a:r>
              <a:rPr lang="zh-CN" altLang="en-US" sz="3200" dirty="0"/>
              <a:t>复数</a:t>
            </a:r>
            <a:r>
              <a:rPr lang="zh-CN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4. ___________ n. </a:t>
            </a:r>
            <a:r>
              <a:rPr lang="zh-CN" altLang="en-US" sz="3200" dirty="0"/>
              <a:t>工作；职业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5. ____________ v.&amp; n. </a:t>
            </a:r>
            <a:r>
              <a:rPr lang="zh-CN" altLang="en-US" sz="3200" dirty="0"/>
              <a:t>工作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6. ___________ v. </a:t>
            </a:r>
            <a:r>
              <a:rPr lang="zh-CN" altLang="en-US" sz="3200" dirty="0"/>
              <a:t>穿衣服 </a:t>
            </a:r>
            <a:r>
              <a:rPr lang="zh-CN" altLang="zh-CN" sz="3200" dirty="0"/>
              <a:t>n. </a:t>
            </a:r>
            <a:r>
              <a:rPr lang="zh-CN" altLang="en-US" sz="3200" dirty="0"/>
              <a:t>连衣裙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7. ____________ v. &amp; n. </a:t>
            </a:r>
            <a:r>
              <a:rPr lang="zh-CN" altLang="en-US" sz="3200" dirty="0"/>
              <a:t>锻炼	</a:t>
            </a:r>
            <a:r>
              <a:rPr lang="en-US" altLang="en-US" sz="3200" dirty="0"/>
              <a:t>	</a:t>
            </a:r>
            <a:endParaRPr lang="zh-CN" altLang="en-US" sz="3200" dirty="0"/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54063" y="2071687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station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928688" y="3084512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tooth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928688" y="258445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night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3995738" y="3008312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teeth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971550" y="351155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job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971550" y="3943350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74762" name="TextBox 16"/>
          <p:cNvSpPr txBox="1">
            <a:spLocks noChangeArrowheads="1"/>
          </p:cNvSpPr>
          <p:nvPr/>
        </p:nvSpPr>
        <p:spPr bwMode="auto">
          <a:xfrm>
            <a:off x="971550" y="444817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dress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63" name="TextBox 17"/>
          <p:cNvSpPr txBox="1">
            <a:spLocks noChangeArrowheads="1"/>
          </p:cNvSpPr>
          <p:nvPr/>
        </p:nvSpPr>
        <p:spPr bwMode="auto">
          <a:xfrm>
            <a:off x="1114425" y="5024437"/>
            <a:ext cx="204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1157287"/>
            <a:ext cx="91440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/>
              <a:t>8. ___________ v. </a:t>
            </a:r>
            <a:r>
              <a:rPr lang="zh-CN" altLang="en-US" sz="3200"/>
              <a:t>刷 </a:t>
            </a:r>
            <a:r>
              <a:rPr lang="en-US" altLang="zh-CN" sz="3200"/>
              <a:t>n. </a:t>
            </a:r>
            <a:r>
              <a:rPr lang="zh-CN" altLang="en-US" sz="3200"/>
              <a:t>刷子	</a:t>
            </a:r>
          </a:p>
          <a:p>
            <a:pPr algn="l"/>
            <a:r>
              <a:rPr lang="en-US" altLang="zh-CN" sz="3200"/>
              <a:t>9. ______________ n. &amp; v. </a:t>
            </a:r>
            <a:r>
              <a:rPr lang="zh-CN" altLang="en-US" sz="3200"/>
              <a:t>沐浴</a:t>
            </a:r>
          </a:p>
          <a:p>
            <a:pPr algn="l"/>
            <a:r>
              <a:rPr lang="en-US" altLang="zh-CN" sz="3200"/>
              <a:t>10. ___________ adj. </a:t>
            </a:r>
            <a:r>
              <a:rPr lang="zh-CN" altLang="en-US" sz="3200"/>
              <a:t>滑稽好笑的	</a:t>
            </a:r>
          </a:p>
          <a:p>
            <a:pPr algn="l"/>
            <a:r>
              <a:rPr lang="en-US" altLang="zh-CN" sz="3200"/>
              <a:t>11. ___________ adv.&amp; adj. </a:t>
            </a:r>
            <a:r>
              <a:rPr lang="zh-CN" altLang="en-US" sz="3200"/>
              <a:t>早的	</a:t>
            </a:r>
          </a:p>
          <a:p>
            <a:pPr algn="l"/>
            <a:r>
              <a:rPr lang="en-US" altLang="zh-CN" sz="3200"/>
              <a:t>12. ________________ adv. </a:t>
            </a:r>
            <a:r>
              <a:rPr lang="zh-CN" altLang="en-US" sz="3200"/>
              <a:t>通常地</a:t>
            </a:r>
          </a:p>
          <a:p>
            <a:pPr algn="l"/>
            <a:r>
              <a:rPr lang="en-US" altLang="zh-CN" sz="3200"/>
              <a:t>13.____________ adv. </a:t>
            </a:r>
            <a:r>
              <a:rPr lang="zh-CN" altLang="en-US" sz="3200"/>
              <a:t>向上		  	</a:t>
            </a:r>
          </a:p>
          <a:p>
            <a:pPr algn="l"/>
            <a:r>
              <a:rPr lang="en-US" altLang="zh-CN" sz="3200"/>
              <a:t>14. _____________ adv. </a:t>
            </a:r>
            <a:r>
              <a:rPr lang="zh-CN" altLang="en-US" sz="3200"/>
              <a:t>从不	</a:t>
            </a:r>
          </a:p>
          <a:p>
            <a:pPr algn="l"/>
            <a:r>
              <a:rPr lang="en-US" altLang="zh-CN" sz="3200"/>
              <a:t>15. _______________ num. </a:t>
            </a:r>
            <a:r>
              <a:rPr lang="zh-CN" altLang="en-US" sz="3200"/>
              <a:t>四十	</a:t>
            </a:r>
          </a:p>
          <a:p>
            <a:pPr algn="l"/>
            <a:r>
              <a:rPr lang="en-US" altLang="zh-CN" sz="3200"/>
              <a:t>16. _____________ num. </a:t>
            </a:r>
            <a:r>
              <a:rPr lang="zh-CN" altLang="en-US" sz="3200"/>
              <a:t>五十			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682625" y="1568450"/>
            <a:ext cx="22145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shower</a:t>
            </a:r>
          </a:p>
        </p:txBody>
      </p:sp>
      <p:sp>
        <p:nvSpPr>
          <p:cNvPr id="77829" name="TextBox 11"/>
          <p:cNvSpPr txBox="1">
            <a:spLocks noChangeArrowheads="1"/>
          </p:cNvSpPr>
          <p:nvPr/>
        </p:nvSpPr>
        <p:spPr bwMode="auto">
          <a:xfrm>
            <a:off x="928688" y="3084512"/>
            <a:ext cx="26527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ususally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928688" y="258445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early</a:t>
            </a:r>
          </a:p>
        </p:txBody>
      </p:sp>
      <p:sp>
        <p:nvSpPr>
          <p:cNvPr id="77831" name="TextBox 13"/>
          <p:cNvSpPr txBox="1">
            <a:spLocks noChangeArrowheads="1"/>
          </p:cNvSpPr>
          <p:nvPr/>
        </p:nvSpPr>
        <p:spPr bwMode="auto">
          <a:xfrm>
            <a:off x="682625" y="1135062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brush</a:t>
            </a:r>
          </a:p>
        </p:txBody>
      </p:sp>
      <p:sp>
        <p:nvSpPr>
          <p:cNvPr id="77832" name="TextBox 14"/>
          <p:cNvSpPr txBox="1">
            <a:spLocks noChangeArrowheads="1"/>
          </p:cNvSpPr>
          <p:nvPr/>
        </p:nvSpPr>
        <p:spPr bwMode="auto">
          <a:xfrm>
            <a:off x="971550" y="351155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up 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3" name="TextBox 15"/>
          <p:cNvSpPr txBox="1">
            <a:spLocks noChangeArrowheads="1"/>
          </p:cNvSpPr>
          <p:nvPr/>
        </p:nvSpPr>
        <p:spPr bwMode="auto">
          <a:xfrm>
            <a:off x="971550" y="3943350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never</a:t>
            </a:r>
          </a:p>
        </p:txBody>
      </p:sp>
      <p:sp>
        <p:nvSpPr>
          <p:cNvPr id="77834" name="TextBox 16"/>
          <p:cNvSpPr txBox="1">
            <a:spLocks noChangeArrowheads="1"/>
          </p:cNvSpPr>
          <p:nvPr/>
        </p:nvSpPr>
        <p:spPr bwMode="auto">
          <a:xfrm>
            <a:off x="971550" y="444817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forty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5" name="TextBox 17"/>
          <p:cNvSpPr txBox="1">
            <a:spLocks noChangeArrowheads="1"/>
          </p:cNvSpPr>
          <p:nvPr/>
        </p:nvSpPr>
        <p:spPr bwMode="auto">
          <a:xfrm>
            <a:off x="1114425" y="5024437"/>
            <a:ext cx="204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fifty</a:t>
            </a:r>
          </a:p>
        </p:txBody>
      </p:sp>
      <p:sp>
        <p:nvSpPr>
          <p:cNvPr id="77836" name="TextBox 13"/>
          <p:cNvSpPr txBox="1">
            <a:spLocks noChangeArrowheads="1"/>
          </p:cNvSpPr>
          <p:nvPr/>
        </p:nvSpPr>
        <p:spPr bwMode="auto">
          <a:xfrm>
            <a:off x="754063" y="2071687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funny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86525" y="228254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2192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洗淋浴 </a:t>
            </a:r>
            <a:r>
              <a:rPr lang="en-US" altLang="zh-CN" sz="3200" dirty="0"/>
              <a:t>_________________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穿上衣服 </a:t>
            </a:r>
            <a:r>
              <a:rPr lang="en-US" altLang="zh-CN" sz="3200" dirty="0"/>
              <a:t>__________________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起床 </a:t>
            </a:r>
            <a:r>
              <a:rPr lang="en-US" altLang="zh-CN" sz="3200" dirty="0"/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刷牙 </a:t>
            </a:r>
            <a:r>
              <a:rPr lang="en-US" altLang="zh-CN" sz="3200" dirty="0"/>
              <a:t>___________________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吃早餐 </a:t>
            </a:r>
            <a:r>
              <a:rPr lang="en-US" altLang="zh-CN" sz="3200" dirty="0"/>
              <a:t>____________________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去上学 </a:t>
            </a:r>
            <a:r>
              <a:rPr lang="en-US" altLang="zh-CN" sz="3200" dirty="0"/>
              <a:t>_____________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2214563" y="1649413"/>
            <a:ext cx="3429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a shower</a:t>
            </a:r>
          </a:p>
        </p:txBody>
      </p:sp>
      <p:sp>
        <p:nvSpPr>
          <p:cNvPr id="79877" name="TextBox 13"/>
          <p:cNvSpPr txBox="1">
            <a:spLocks noChangeArrowheads="1"/>
          </p:cNvSpPr>
          <p:nvPr/>
        </p:nvSpPr>
        <p:spPr bwMode="auto">
          <a:xfrm>
            <a:off x="3203575" y="2133600"/>
            <a:ext cx="257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 dressed</a:t>
            </a:r>
          </a:p>
        </p:txBody>
      </p:sp>
      <p:sp>
        <p:nvSpPr>
          <p:cNvPr id="79878" name="TextBox 14"/>
          <p:cNvSpPr txBox="1">
            <a:spLocks noChangeArrowheads="1"/>
          </p:cNvSpPr>
          <p:nvPr/>
        </p:nvSpPr>
        <p:spPr bwMode="auto">
          <a:xfrm>
            <a:off x="2857500" y="2576513"/>
            <a:ext cx="257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 up</a:t>
            </a:r>
          </a:p>
        </p:txBody>
      </p:sp>
      <p:sp>
        <p:nvSpPr>
          <p:cNvPr id="79879" name="TextBox 15"/>
          <p:cNvSpPr txBox="1">
            <a:spLocks noChangeArrowheads="1"/>
          </p:cNvSpPr>
          <p:nvPr/>
        </p:nvSpPr>
        <p:spPr bwMode="auto">
          <a:xfrm>
            <a:off x="2071688" y="3076575"/>
            <a:ext cx="300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brush teeth</a:t>
            </a:r>
          </a:p>
        </p:txBody>
      </p:sp>
      <p:sp>
        <p:nvSpPr>
          <p:cNvPr id="79880" name="TextBox 16"/>
          <p:cNvSpPr txBox="1">
            <a:spLocks noChangeArrowheads="1"/>
          </p:cNvSpPr>
          <p:nvPr/>
        </p:nvSpPr>
        <p:spPr bwMode="auto">
          <a:xfrm>
            <a:off x="2857500" y="3576638"/>
            <a:ext cx="328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eat breakfast</a:t>
            </a:r>
          </a:p>
        </p:txBody>
      </p:sp>
      <p:sp>
        <p:nvSpPr>
          <p:cNvPr id="79881" name="TextBox 16"/>
          <p:cNvSpPr txBox="1">
            <a:spLocks noChangeArrowheads="1"/>
          </p:cNvSpPr>
          <p:nvPr/>
        </p:nvSpPr>
        <p:spPr bwMode="auto">
          <a:xfrm>
            <a:off x="2482850" y="4078288"/>
            <a:ext cx="3286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 to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1081087"/>
            <a:ext cx="91440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他在一家电台工作。</a:t>
            </a:r>
            <a:r>
              <a:rPr lang="en-US" altLang="zh-CN" sz="3200" dirty="0"/>
              <a:t>(work at)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24. </a:t>
            </a:r>
            <a:r>
              <a:rPr lang="zh-CN" altLang="en-US" sz="3200" dirty="0"/>
              <a:t>你通常几点起床</a:t>
            </a:r>
            <a:r>
              <a:rPr lang="en-US" altLang="zh-CN" sz="3200" dirty="0"/>
              <a:t>? (get up)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25. </a:t>
            </a:r>
            <a:r>
              <a:rPr lang="zh-CN" altLang="en-US" sz="3200" dirty="0"/>
              <a:t>那个时间吃早饭真有意思哦！</a:t>
            </a:r>
            <a:r>
              <a:rPr lang="en-US" altLang="zh-CN" sz="3200" dirty="0"/>
              <a:t>(...time for...)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26. </a:t>
            </a:r>
            <a:r>
              <a:rPr lang="zh-CN" altLang="en-US" sz="3200" dirty="0"/>
              <a:t>我从不工作迟到。</a:t>
            </a:r>
            <a:r>
              <a:rPr lang="en-US" altLang="zh-CN" sz="3200" dirty="0"/>
              <a:t>(be late for) _______________________________________</a:t>
            </a:r>
          </a:p>
        </p:txBody>
      </p:sp>
      <p:sp>
        <p:nvSpPr>
          <p:cNvPr id="81924" name="TextBox 13"/>
          <p:cNvSpPr txBox="1">
            <a:spLocks noChangeArrowheads="1"/>
          </p:cNvSpPr>
          <p:nvPr/>
        </p:nvSpPr>
        <p:spPr bwMode="auto">
          <a:xfrm>
            <a:off x="107950" y="1995487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 works at a radio station.	</a:t>
            </a:r>
          </a:p>
        </p:txBody>
      </p:sp>
      <p:sp>
        <p:nvSpPr>
          <p:cNvPr id="81925" name="TextBox 15"/>
          <p:cNvSpPr txBox="1">
            <a:spLocks noChangeArrowheads="1"/>
          </p:cNvSpPr>
          <p:nvPr/>
        </p:nvSpPr>
        <p:spPr bwMode="auto">
          <a:xfrm>
            <a:off x="141288" y="2938462"/>
            <a:ext cx="756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What time do you usually get up?</a:t>
            </a:r>
          </a:p>
        </p:txBody>
      </p:sp>
      <p:sp>
        <p:nvSpPr>
          <p:cNvPr id="81926" name="TextBox 16"/>
          <p:cNvSpPr txBox="1">
            <a:spLocks noChangeArrowheads="1"/>
          </p:cNvSpPr>
          <p:nvPr/>
        </p:nvSpPr>
        <p:spPr bwMode="auto">
          <a:xfrm>
            <a:off x="107950" y="4011612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That’s a funny time for breakfast.</a:t>
            </a:r>
          </a:p>
        </p:txBody>
      </p:sp>
      <p:sp>
        <p:nvSpPr>
          <p:cNvPr id="81927" name="TextBox 17"/>
          <p:cNvSpPr txBox="1">
            <a:spLocks noChangeArrowheads="1"/>
          </p:cNvSpPr>
          <p:nvPr/>
        </p:nvSpPr>
        <p:spPr bwMode="auto">
          <a:xfrm>
            <a:off x="571500" y="4906962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I’m never late for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130671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630734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★</a:t>
            </a:r>
            <a:r>
              <a:rPr lang="zh-CN" altLang="en-US" sz="2800" dirty="0"/>
              <a:t>英语钟点时刻表达方式①：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1. </a:t>
            </a:r>
            <a:r>
              <a:rPr lang="zh-CN" altLang="en-US" sz="2800" dirty="0"/>
              <a:t>用基数词按小时 </a:t>
            </a:r>
            <a:r>
              <a:rPr lang="en-US" altLang="zh-CN" sz="2800" dirty="0"/>
              <a:t>+ </a:t>
            </a:r>
            <a:r>
              <a:rPr lang="zh-CN" altLang="en-US" sz="2800" dirty="0"/>
              <a:t>分钟的顺序直接写出时间。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2. </a:t>
            </a:r>
            <a:r>
              <a:rPr lang="zh-CN" altLang="en-US" sz="2800" dirty="0"/>
              <a:t>表示整点，用基数词 </a:t>
            </a:r>
            <a:r>
              <a:rPr lang="en-US" altLang="zh-CN" sz="2800" dirty="0"/>
              <a:t>+ o’clock</a:t>
            </a:r>
            <a:r>
              <a:rPr lang="zh-CN" altLang="en-US" sz="2800" dirty="0"/>
              <a:t>，注意</a:t>
            </a:r>
            <a:r>
              <a:rPr lang="en-US" altLang="zh-CN" sz="2800" dirty="0"/>
              <a:t>o’clock</a:t>
            </a:r>
            <a:r>
              <a:rPr lang="zh-CN" altLang="en-US" sz="2800" dirty="0"/>
              <a:t>须用单数，可以省略。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1) 5:50 </a:t>
            </a:r>
            <a:r>
              <a:rPr lang="en-US" altLang="zh-CN" sz="2800" dirty="0" smtClean="0"/>
              <a:t>_______________ 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2) 8:30 </a:t>
            </a:r>
            <a:r>
              <a:rPr lang="en-US" altLang="zh-CN" sz="2800" dirty="0" smtClean="0"/>
              <a:t>_______________ 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3) 10:20 </a:t>
            </a:r>
            <a:r>
              <a:rPr lang="en-US" altLang="zh-CN" sz="2800" dirty="0" smtClean="0"/>
              <a:t>______________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4) 6:00 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/>
              <a:t>具体时间点前要用介词</a:t>
            </a:r>
            <a:r>
              <a:rPr lang="en-US" altLang="zh-CN" sz="2800" dirty="0"/>
              <a:t>5) </a:t>
            </a:r>
            <a:r>
              <a:rPr lang="en-US" altLang="zh-CN" sz="2800" dirty="0" smtClean="0"/>
              <a:t>______, </a:t>
            </a:r>
            <a:r>
              <a:rPr lang="zh-CN" altLang="en-US" sz="2800" dirty="0"/>
              <a:t>如：在</a:t>
            </a:r>
            <a:r>
              <a:rPr lang="en-US" altLang="zh-CN" sz="2800" dirty="0"/>
              <a:t>8:40  6</a:t>
            </a:r>
            <a:r>
              <a:rPr lang="en-US" altLang="zh-CN" sz="2800" dirty="0" smtClean="0"/>
              <a:t>)_______________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★work &amp; job</a:t>
            </a:r>
            <a:r>
              <a:rPr lang="zh-CN" altLang="en-US" sz="2800" dirty="0"/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work</a:t>
            </a:r>
            <a:r>
              <a:rPr lang="zh-CN" altLang="en-US" sz="2800" dirty="0"/>
              <a:t>和</a:t>
            </a:r>
            <a:r>
              <a:rPr lang="en-US" altLang="zh-CN" sz="2800" dirty="0"/>
              <a:t>job</a:t>
            </a:r>
            <a:r>
              <a:rPr lang="zh-CN" altLang="en-US" sz="2800" dirty="0"/>
              <a:t>都有“工作”之意，但</a:t>
            </a:r>
            <a:r>
              <a:rPr lang="en-US" altLang="zh-CN" sz="2800" dirty="0"/>
              <a:t>job</a:t>
            </a:r>
            <a:r>
              <a:rPr lang="zh-CN" altLang="en-US" sz="2800" dirty="0"/>
              <a:t>是可数名词，</a:t>
            </a:r>
            <a:r>
              <a:rPr lang="en-US" altLang="zh-CN" sz="2800" dirty="0"/>
              <a:t>work</a:t>
            </a:r>
            <a:r>
              <a:rPr lang="zh-CN" altLang="en-US" sz="2800" dirty="0"/>
              <a:t>是不可数名词，</a:t>
            </a:r>
            <a:r>
              <a:rPr lang="en-US" altLang="zh-CN" sz="2800" dirty="0"/>
              <a:t>work</a:t>
            </a:r>
            <a:r>
              <a:rPr lang="zh-CN" altLang="en-US" sz="2800" dirty="0"/>
              <a:t>也可作动词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83972" name="TextBox 3"/>
          <p:cNvSpPr txBox="1">
            <a:spLocks noChangeArrowheads="1"/>
          </p:cNvSpPr>
          <p:nvPr/>
        </p:nvSpPr>
        <p:spPr bwMode="auto">
          <a:xfrm>
            <a:off x="1752601" y="2731651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eight thirty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1676400" y="2274451"/>
            <a:ext cx="1785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five fifty</a:t>
            </a: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1676401" y="3569851"/>
            <a:ext cx="205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six o’clock</a:t>
            </a: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4343400" y="3940671"/>
            <a:ext cx="528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83976" name="TextBox 3"/>
          <p:cNvSpPr txBox="1">
            <a:spLocks noChangeArrowheads="1"/>
          </p:cNvSpPr>
          <p:nvPr/>
        </p:nvSpPr>
        <p:spPr bwMode="auto">
          <a:xfrm>
            <a:off x="1752600" y="3197721"/>
            <a:ext cx="312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ten twenty</a:t>
            </a:r>
          </a:p>
        </p:txBody>
      </p:sp>
      <p:sp>
        <p:nvSpPr>
          <p:cNvPr id="83977" name="TextBox 6"/>
          <p:cNvSpPr txBox="1">
            <a:spLocks noChangeArrowheads="1"/>
          </p:cNvSpPr>
          <p:nvPr/>
        </p:nvSpPr>
        <p:spPr bwMode="auto">
          <a:xfrm>
            <a:off x="533400" y="4377560"/>
            <a:ext cx="3643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at eight forty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  <p:bldP spid="839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43021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7) Tom has an interesting </a:t>
            </a:r>
            <a:r>
              <a:rPr lang="en-US" altLang="zh-CN" sz="3200" dirty="0" smtClean="0">
                <a:sym typeface="Arial" panose="020B0604020202020204" pitchFamily="34" charset="0"/>
              </a:rPr>
              <a:t>_____. </a:t>
            </a:r>
            <a:r>
              <a:rPr lang="en-US" altLang="zh-CN" sz="3200" dirty="0">
                <a:sym typeface="Arial" panose="020B0604020202020204" pitchFamily="34" charset="0"/>
              </a:rPr>
              <a:t>He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on a farm.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8) What are your parents’ </a:t>
            </a:r>
            <a:r>
              <a:rPr lang="en-US" altLang="zh-CN" sz="3200" dirty="0" smtClean="0">
                <a:sym typeface="Arial" panose="020B0604020202020204" pitchFamily="34" charset="0"/>
              </a:rPr>
              <a:t>______?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9) He has much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to do.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频率副词</a:t>
            </a:r>
            <a:r>
              <a:rPr lang="en-US" altLang="zh-CN" sz="3200" dirty="0"/>
              <a:t>always, usually</a:t>
            </a:r>
            <a:r>
              <a:rPr lang="zh-CN" altLang="en-US" sz="3200" dirty="0"/>
              <a:t>和</a:t>
            </a:r>
            <a:r>
              <a:rPr lang="en-US" altLang="zh-CN" sz="3200" dirty="0"/>
              <a:t>never</a:t>
            </a:r>
            <a:r>
              <a:rPr lang="zh-CN" altLang="en-US" sz="3200" dirty="0"/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10) </a:t>
            </a:r>
            <a:r>
              <a:rPr lang="en-US" altLang="zh-CN" sz="3200" dirty="0" smtClean="0"/>
              <a:t>________</a:t>
            </a:r>
            <a:r>
              <a:rPr lang="zh-CN" altLang="en-US" sz="3200" dirty="0" smtClean="0"/>
              <a:t>意</a:t>
            </a:r>
            <a:r>
              <a:rPr lang="zh-CN" altLang="en-US" sz="3200" dirty="0"/>
              <a:t>为“总是”，</a:t>
            </a:r>
            <a:r>
              <a:rPr lang="en-US" altLang="zh-CN" sz="3200" dirty="0" smtClean="0"/>
              <a:t>_________</a:t>
            </a:r>
            <a:r>
              <a:rPr lang="zh-CN" altLang="en-US" sz="3200" dirty="0" smtClean="0"/>
              <a:t>意</a:t>
            </a:r>
            <a:r>
              <a:rPr lang="zh-CN" altLang="en-US" sz="3200" dirty="0"/>
              <a:t>为“通常”，</a:t>
            </a:r>
            <a:r>
              <a:rPr lang="en-US" altLang="zh-CN" sz="3200" dirty="0" smtClean="0"/>
              <a:t>_______</a:t>
            </a:r>
            <a:r>
              <a:rPr lang="zh-CN" altLang="en-US" sz="3200" dirty="0" smtClean="0"/>
              <a:t>意</a:t>
            </a:r>
            <a:r>
              <a:rPr lang="zh-CN" altLang="en-US" sz="3200" dirty="0"/>
              <a:t>为“从不”。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11) She </a:t>
            </a:r>
            <a:r>
              <a:rPr lang="en-US" altLang="zh-CN" sz="3200" dirty="0" smtClean="0"/>
              <a:t>_____________others</a:t>
            </a:r>
            <a:r>
              <a:rPr lang="en-US" altLang="zh-CN" sz="3200" dirty="0"/>
              <a:t>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她总是帮助他人。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12) My sister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English in the morning. </a:t>
            </a:r>
            <a:r>
              <a:rPr lang="zh-CN" altLang="en-US" sz="3200" dirty="0"/>
              <a:t>我妹妹通常早上读英语。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13) He </a:t>
            </a:r>
            <a:r>
              <a:rPr lang="en-US" altLang="zh-CN" sz="3200" dirty="0" smtClean="0"/>
              <a:t>________late </a:t>
            </a:r>
            <a:r>
              <a:rPr lang="en-US" altLang="zh-CN" sz="3200" dirty="0"/>
              <a:t>for work. </a:t>
            </a:r>
            <a:r>
              <a:rPr lang="zh-CN" altLang="en-US" sz="3200" dirty="0"/>
              <a:t>他上班从未迟到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4860925" y="333375"/>
            <a:ext cx="1830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job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6702425" y="411163"/>
            <a:ext cx="1831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works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4800600" y="1325563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jobs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3316288" y="1858962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86023" name="TextBox 2"/>
          <p:cNvSpPr txBox="1">
            <a:spLocks noChangeArrowheads="1"/>
          </p:cNvSpPr>
          <p:nvPr/>
        </p:nvSpPr>
        <p:spPr bwMode="auto">
          <a:xfrm>
            <a:off x="838200" y="2781300"/>
            <a:ext cx="1830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always</a:t>
            </a:r>
          </a:p>
        </p:txBody>
      </p:sp>
      <p:sp>
        <p:nvSpPr>
          <p:cNvPr id="86024" name="TextBox 2"/>
          <p:cNvSpPr txBox="1">
            <a:spLocks noChangeArrowheads="1"/>
          </p:cNvSpPr>
          <p:nvPr/>
        </p:nvSpPr>
        <p:spPr bwMode="auto">
          <a:xfrm>
            <a:off x="5942013" y="2781300"/>
            <a:ext cx="18303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err="1">
                <a:solidFill>
                  <a:srgbClr val="FF0000"/>
                </a:solidFill>
              </a:rPr>
              <a:t>ususally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86025" name="TextBox 2"/>
          <p:cNvSpPr txBox="1">
            <a:spLocks noChangeArrowheads="1"/>
          </p:cNvSpPr>
          <p:nvPr/>
        </p:nvSpPr>
        <p:spPr bwMode="auto">
          <a:xfrm>
            <a:off x="2133600" y="3306763"/>
            <a:ext cx="1830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never</a:t>
            </a:r>
          </a:p>
        </p:txBody>
      </p:sp>
      <p:sp>
        <p:nvSpPr>
          <p:cNvPr id="86026" name="TextBox 2"/>
          <p:cNvSpPr txBox="1">
            <a:spLocks noChangeArrowheads="1"/>
          </p:cNvSpPr>
          <p:nvPr/>
        </p:nvSpPr>
        <p:spPr bwMode="auto">
          <a:xfrm>
            <a:off x="2590800" y="4724400"/>
            <a:ext cx="2971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usually reads</a:t>
            </a:r>
          </a:p>
        </p:txBody>
      </p:sp>
      <p:sp>
        <p:nvSpPr>
          <p:cNvPr id="86027" name="TextBox 2"/>
          <p:cNvSpPr txBox="1">
            <a:spLocks noChangeArrowheads="1"/>
          </p:cNvSpPr>
          <p:nvPr/>
        </p:nvSpPr>
        <p:spPr bwMode="auto">
          <a:xfrm>
            <a:off x="1447800" y="5734050"/>
            <a:ext cx="2973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is never</a:t>
            </a:r>
          </a:p>
        </p:txBody>
      </p:sp>
      <p:sp>
        <p:nvSpPr>
          <p:cNvPr id="86028" name="TextBox 2"/>
          <p:cNvSpPr txBox="1">
            <a:spLocks noChangeArrowheads="1"/>
          </p:cNvSpPr>
          <p:nvPr/>
        </p:nvSpPr>
        <p:spPr bwMode="auto">
          <a:xfrm>
            <a:off x="1676400" y="3810000"/>
            <a:ext cx="316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always helps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  <p:bldP spid="86025" grpId="0"/>
      <p:bldP spid="86026" grpId="0"/>
      <p:bldP spid="86027" grpId="0"/>
      <p:bldP spid="860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0" y="103828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其它频率副词：有时</a:t>
            </a:r>
            <a:r>
              <a:rPr lang="en-US" altLang="zh-CN" sz="3200" dirty="0"/>
              <a:t>sometimes</a:t>
            </a:r>
            <a:r>
              <a:rPr lang="zh-CN" altLang="en-US" sz="3200" dirty="0"/>
              <a:t>；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很少，几乎不</a:t>
            </a:r>
            <a:r>
              <a:rPr lang="en-US" altLang="zh-CN" sz="3200" dirty="0"/>
              <a:t>hardly ever </a:t>
            </a:r>
            <a:r>
              <a:rPr lang="zh-CN" altLang="en-US" sz="3200" dirty="0"/>
              <a:t>；经常</a:t>
            </a:r>
            <a:r>
              <a:rPr lang="en-US" altLang="zh-CN" sz="3200" dirty="0"/>
              <a:t>often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注意频率副词在句子的位置，它放在</a:t>
            </a:r>
            <a:r>
              <a:rPr lang="en-US" altLang="zh-CN" sz="3200" dirty="0"/>
              <a:t>be</a:t>
            </a:r>
            <a:r>
              <a:rPr lang="zh-CN" altLang="en-US" sz="3200" dirty="0"/>
              <a:t>动词，助动词和情态动词 </a:t>
            </a:r>
            <a:r>
              <a:rPr lang="en-US" altLang="zh-CN" sz="3200" dirty="0" smtClean="0"/>
              <a:t>____(</a:t>
            </a:r>
            <a:r>
              <a:rPr lang="zh-CN" altLang="en-US" sz="3200" dirty="0"/>
              <a:t>前</a:t>
            </a:r>
            <a:r>
              <a:rPr lang="en-US" altLang="zh-CN" sz="3200" dirty="0"/>
              <a:t>/</a:t>
            </a:r>
            <a:r>
              <a:rPr lang="zh-CN" altLang="en-US" sz="3200" dirty="0"/>
              <a:t>后</a:t>
            </a:r>
            <a:r>
              <a:rPr lang="en-US" altLang="zh-CN" sz="3200" dirty="0"/>
              <a:t>)</a:t>
            </a:r>
            <a:r>
              <a:rPr lang="zh-CN" altLang="en-US" sz="3200" dirty="0"/>
              <a:t>，行为动词</a:t>
            </a:r>
            <a:r>
              <a:rPr lang="en-US" altLang="zh-CN" sz="3200" dirty="0" smtClean="0"/>
              <a:t>___(</a:t>
            </a:r>
            <a:r>
              <a:rPr lang="zh-CN" altLang="en-US" sz="3200" dirty="0"/>
              <a:t>前</a:t>
            </a:r>
            <a:r>
              <a:rPr lang="en-US" altLang="zh-CN" sz="3200" dirty="0"/>
              <a:t>/</a:t>
            </a:r>
            <a:r>
              <a:rPr lang="zh-CN" altLang="en-US" sz="3200" dirty="0"/>
              <a:t>后</a:t>
            </a:r>
            <a:r>
              <a:rPr lang="en-US" altLang="zh-CN" sz="3200" dirty="0"/>
              <a:t>)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14) (     ) My father </a:t>
            </a:r>
            <a:r>
              <a:rPr lang="en-US" altLang="zh-CN" sz="3200" dirty="0" smtClean="0"/>
              <a:t>_____free</a:t>
            </a:r>
            <a:r>
              <a:rPr lang="en-US" altLang="zh-CN" sz="3200" dirty="0"/>
              <a:t>, so he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watches TV with us.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A. is always, never 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never is, often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C. is never, hardly ever	D. always is, sometimes</a:t>
            </a: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3132139" y="2924672"/>
            <a:ext cx="677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后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7199313" y="2926260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前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914400" y="3517385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theme/theme1.xml><?xml version="1.0" encoding="utf-8"?>
<a:theme xmlns:a="http://schemas.openxmlformats.org/drawingml/2006/main" name="WWW.2PPT.COM&#10;">
  <a:themeElements>
    <a:clrScheme name="橙色商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橙色商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橙色商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色商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色商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色商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色商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橙色商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橙色商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主题11</Template>
  <TotalTime>0</TotalTime>
  <Words>1232</Words>
  <Application>Microsoft Office PowerPoint</Application>
  <PresentationFormat>全屏显示(4:3)</PresentationFormat>
  <Paragraphs>227</Paragraphs>
  <Slides>16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5B9106F10CE24B77BA2BBFBC40F56B7D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