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0" r:id="rId4"/>
    <p:sldId id="352" r:id="rId5"/>
    <p:sldId id="381" r:id="rId6"/>
    <p:sldId id="387" r:id="rId7"/>
    <p:sldId id="389" r:id="rId8"/>
    <p:sldId id="358" r:id="rId9"/>
    <p:sldId id="359" r:id="rId10"/>
    <p:sldId id="366" r:id="rId11"/>
    <p:sldId id="367" r:id="rId12"/>
    <p:sldId id="388" r:id="rId13"/>
    <p:sldId id="377" r:id="rId14"/>
    <p:sldId id="382" r:id="rId15"/>
    <p:sldId id="383" r:id="rId16"/>
    <p:sldId id="384" r:id="rId17"/>
    <p:sldId id="385" r:id="rId18"/>
    <p:sldId id="379" r:id="rId19"/>
    <p:sldId id="380" r:id="rId20"/>
    <p:sldId id="292" r:id="rId21"/>
    <p:sldId id="378" r:id="rId22"/>
    <p:sldId id="371" r:id="rId23"/>
    <p:sldId id="376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9" y="1119116"/>
            <a:ext cx="9159470" cy="236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9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Wishing </a:t>
            </a:r>
            <a:r>
              <a:rPr lang="en-US" altLang="zh-CN" sz="4000" b="1" dirty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happiness every </a:t>
            </a:r>
            <a:r>
              <a:rPr lang="en-US" altLang="zh-CN" sz="40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altLang="zh-CN" sz="4000" b="1" dirty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692696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6612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836712"/>
            <a:ext cx="9072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paragraph 3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 answer</a:t>
            </a:r>
            <a:r>
              <a:rPr lang="en-US" altLang="zh-CN" sz="28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620688"/>
            <a:ext cx="8429625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What </a:t>
            </a:r>
            <a:r>
              <a:rPr lang="en-US" altLang="zh-CN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  she  write  then</a:t>
            </a:r>
            <a:r>
              <a:rPr lang="en-US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Then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 writes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______________________________________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en-US" altLang="zh-CN" sz="24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400"/>
              </a:lnSpc>
              <a:spcBef>
                <a:spcPts val="500"/>
              </a:spcBef>
            </a:pP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400"/>
              </a:lnSpc>
              <a:spcBef>
                <a:spcPts val="500"/>
              </a:spcBef>
            </a:pP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500"/>
              </a:spcBef>
            </a:pPr>
            <a:endParaRPr lang="zh-CN" altLang="en-US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9" descr="p53a2三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2852936"/>
            <a:ext cx="84359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11"/>
          <p:cNvCxnSpPr>
            <a:cxnSpLocks noChangeShapeType="1"/>
          </p:cNvCxnSpPr>
          <p:nvPr/>
        </p:nvCxnSpPr>
        <p:spPr bwMode="auto">
          <a:xfrm>
            <a:off x="5868144" y="3356992"/>
            <a:ext cx="2736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1"/>
          <p:cNvCxnSpPr>
            <a:cxnSpLocks noChangeShapeType="1"/>
          </p:cNvCxnSpPr>
          <p:nvPr/>
        </p:nvCxnSpPr>
        <p:spPr bwMode="auto">
          <a:xfrm>
            <a:off x="2483768" y="3861048"/>
            <a:ext cx="43204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43808" y="1844824"/>
            <a:ext cx="5205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Wishing you happiness every day!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98072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Let</a:t>
            </a:r>
            <a:r>
              <a:rPr lang="en-US" altLang="zh-CN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/>
              <a:t>s retell!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288" y="256540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2500" y="3716338"/>
            <a:ext cx="1150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95738" y="3933825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00113" y="68580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932363" y="2781300"/>
            <a:ext cx="914400" cy="609600"/>
          </a:xfrm>
          <a:prstGeom prst="wedgeRoundRectCallout">
            <a:avLst>
              <a:gd name="adj1" fmla="val -492708"/>
              <a:gd name="adj2" fmla="val 73880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076825" y="2133600"/>
            <a:ext cx="2519363" cy="136683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74750" y="2492896"/>
            <a:ext cx="79563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Lingling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all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 friends at school.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First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 writes 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friend. And then she writes "_________you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happiness every day" in every letter. Look!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This one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for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Amy. And there 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letters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write.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467544" y="1772816"/>
            <a:ext cx="309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goodbye letters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7020272" y="1753652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wishing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436096" y="1753652"/>
            <a:ext cx="1363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779912" y="177281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forty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07 L 0.34271 0.13634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7.40741E-07 L -0.21024 0.28356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7.40741E-07 L -0.54132 0.35671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7.40741E-07 L -0.22882 0.48287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621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16530" y="2780928"/>
            <a:ext cx="511256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happiness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幸福，愉快     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多么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pic>
        <p:nvPicPr>
          <p:cNvPr id="5" name="Picture 4" descr="2alien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1484784"/>
            <a:ext cx="2664296" cy="22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31640" y="4077072"/>
            <a:ext cx="2448272" cy="194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467544" y="764704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smtClean="0">
                <a:solidFill>
                  <a:srgbClr val="FF0000"/>
                </a:solidFill>
              </a:rPr>
              <a:t>what</a:t>
            </a:r>
            <a:r>
              <a:rPr lang="zh-CN" altLang="en-US" sz="2800" b="1" smtClean="0">
                <a:solidFill>
                  <a:srgbClr val="FF0000"/>
                </a:solidFill>
              </a:rPr>
              <a:t>的用法</a:t>
            </a:r>
            <a:r>
              <a:rPr lang="zh-CN" altLang="en-US" sz="2800" b="1">
                <a:solidFill>
                  <a:srgbClr val="FF0000"/>
                </a:solidFill>
              </a:rPr>
              <a:t>汇总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44097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79912" y="166663"/>
            <a:ext cx="2169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课文讲解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63688" y="1340768"/>
            <a:ext cx="57948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1124744"/>
            <a:ext cx="7150095" cy="22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308304" y="1268760"/>
            <a:ext cx="13212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9552" y="3573016"/>
            <a:ext cx="741947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1268760"/>
            <a:ext cx="8496944" cy="36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1196752"/>
            <a:ext cx="81439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3158285"/>
            <a:ext cx="6768752" cy="16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5576" y="4918537"/>
            <a:ext cx="4608512" cy="52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11560" y="1052736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smtClean="0">
                <a:solidFill>
                  <a:srgbClr val="FF0000"/>
                </a:solidFill>
              </a:rPr>
              <a:t>what</a:t>
            </a:r>
            <a:r>
              <a:rPr lang="zh-CN" altLang="en-US" sz="2800" b="1" smtClean="0">
                <a:solidFill>
                  <a:srgbClr val="FF0000"/>
                </a:solidFill>
              </a:rPr>
              <a:t>引导的感叹句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2204864"/>
            <a:ext cx="8197627" cy="33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44097"/>
            <a:ext cx="3765040" cy="9366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926" y="1916832"/>
            <a:ext cx="8073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390" y="1033572"/>
            <a:ext cx="835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Now read and write. Then ask and answer.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912" y="16666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课文学习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90872" y="1844824"/>
            <a:ext cx="8445624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 is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writing goodbye letters to all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friends at school.</a:t>
            </a:r>
          </a:p>
          <a:p>
            <a:pPr marL="0" indent="0"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First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write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the name of a friend.</a:t>
            </a:r>
          </a:p>
          <a:p>
            <a:pPr marL="0" indent="0"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Then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write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"Wishing you happiness every day" in every letter.</a:t>
            </a:r>
          </a:p>
          <a:p>
            <a:pPr marL="0" indent="0"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There are about forty letters.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204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Answers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908720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124744"/>
            <a:ext cx="83177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理解单词及句子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happiness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Wishing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 happiness every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day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理解课文内容并进行简单的复述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 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Wishing you happiness every day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这类语句表达良好祝愿。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2390" y="1033572"/>
            <a:ext cx="53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 Listen and say. Then sing.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 descr="2 si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43608" y="1556792"/>
            <a:ext cx="6696744" cy="46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5736" y="764704"/>
            <a:ext cx="6696744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Goodbye,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goodbye, my friend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（再见，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的朋友。）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nearly the end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要结束，结束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luck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good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luck to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you!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祝你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好运，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祝你好运！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luck, good luck to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you!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Goodbye,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goodbye, my friend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nearly the end, the end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Wishing you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happiness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every day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（祝你幸福每一天。）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Wishing you happiness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every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day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3" descr="p55a5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83568" y="1196752"/>
            <a:ext cx="7740352" cy="50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9144000" cy="584775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Exercise 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1628800"/>
            <a:ext cx="75342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1628800"/>
            <a:ext cx="7704856" cy="33843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200" b="0" dirty="0" smtClean="0"/>
              <a:t>1. Recite </a:t>
            </a:r>
            <a:r>
              <a:rPr lang="en-US" altLang="zh-CN" sz="3200" b="0" dirty="0"/>
              <a:t>the dialogue </a:t>
            </a:r>
            <a:r>
              <a:rPr lang="en-US" altLang="zh-CN" sz="3200" b="0" dirty="0" smtClean="0"/>
              <a:t>and </a:t>
            </a:r>
            <a:r>
              <a:rPr lang="en-US" altLang="zh-CN" sz="3200" b="0" dirty="0" err="1" smtClean="0"/>
              <a:t>practise</a:t>
            </a:r>
            <a:r>
              <a:rPr lang="en-US" altLang="zh-CN" sz="3200" b="0" dirty="0" smtClean="0"/>
              <a:t> </a:t>
            </a:r>
            <a:r>
              <a:rPr lang="en-US" altLang="zh-CN" sz="3200" b="0" dirty="0"/>
              <a:t>in pairs</a:t>
            </a:r>
            <a:r>
              <a:rPr lang="en-US" altLang="zh-CN" sz="3200" b="0" dirty="0" smtClean="0"/>
              <a:t>.</a:t>
            </a:r>
          </a:p>
          <a:p>
            <a:endParaRPr lang="en-US" altLang="zh-CN" sz="3200" b="0" dirty="0"/>
          </a:p>
          <a:p>
            <a:r>
              <a:rPr lang="en-US" altLang="zh-CN" sz="3200" b="0" dirty="0" smtClean="0"/>
              <a:t>2. Give </a:t>
            </a:r>
            <a:r>
              <a:rPr lang="en-US" altLang="zh-CN" sz="3200" b="0" dirty="0"/>
              <a:t>your best wishes </a:t>
            </a:r>
            <a:r>
              <a:rPr lang="en-US" altLang="zh-CN" sz="3200" b="0" dirty="0" smtClean="0"/>
              <a:t>to your </a:t>
            </a:r>
            <a:r>
              <a:rPr lang="en-US" altLang="zh-CN" sz="3200" b="0" dirty="0"/>
              <a:t>good friends.</a:t>
            </a:r>
            <a:endParaRPr lang="zh-CN" altLang="en-US" sz="3200" b="0" dirty="0"/>
          </a:p>
        </p:txBody>
      </p:sp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12400" y="124587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5536" y="692696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3" descr="飞碟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5616" y="1307579"/>
            <a:ext cx="6840760" cy="514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5524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zh-CN" sz="4800" b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this</a:t>
            </a:r>
            <a:r>
              <a:rPr lang="zh-CN" altLang="en-US" sz="4800" b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4800" b="1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27984" y="3789040"/>
            <a:ext cx="5524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zh-CN" sz="4800" b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4800" b="1">
                <a:solidFill>
                  <a:srgbClr val="00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4800" b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  a  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UFO</a:t>
            </a:r>
            <a:r>
              <a:rPr lang="en-US" altLang="zh-CN" sz="4800" b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外星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908720"/>
            <a:ext cx="5256584" cy="536126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0112" y="1844824"/>
            <a:ext cx="3433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zh-CN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is it</a:t>
            </a:r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4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67239" y="3284984"/>
            <a:ext cx="3816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4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 a 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alien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（外星人）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 descr="电子邮件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8720"/>
            <a:ext cx="7429500" cy="44577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93379" y="5313982"/>
            <a:ext cx="6715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altLang="zh-CN" sz="5400" b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s  an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______.</a:t>
            </a:r>
            <a:endParaRPr lang="en-US" altLang="zh-CN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0477" y="5347081"/>
            <a:ext cx="2357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</a:t>
            </a:r>
            <a:endParaRPr lang="zh-CN" altLang="en-US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1560" y="1340768"/>
            <a:ext cx="6265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Look, listen and say.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49289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—I</a:t>
            </a: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 writing an email to my friends from the  earth. I miss them.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—Dear friends, I miss you. Best wishes to you. Love, 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Bobo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53a2二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91680" y="2780928"/>
            <a:ext cx="54841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53a2三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3528" y="4537561"/>
            <a:ext cx="5544616" cy="19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 lingli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868144" y="4581128"/>
            <a:ext cx="3130230" cy="17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内容占位符 3" descr="p53a2一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9592" y="1266594"/>
            <a:ext cx="4464496" cy="1586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364088" y="1100612"/>
            <a:ext cx="2664296" cy="175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548680"/>
            <a:ext cx="3382529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 and read.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p53a2一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169121"/>
            <a:ext cx="8229600" cy="292417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817548"/>
            <a:ext cx="9072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paragraph 1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 answer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2077" y="1524367"/>
            <a:ext cx="8643937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Lingling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doing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A: She is writing goodbye letters to her friends.</a:t>
            </a:r>
          </a:p>
          <a:p>
            <a:pPr eaLnBrk="1" hangingPunct="1">
              <a:spcBef>
                <a:spcPts val="5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B: She is sending goodbye letters to her friends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55576" y="1474425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3059832" y="4897313"/>
            <a:ext cx="42862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1"/>
          <p:cNvCxnSpPr>
            <a:cxnSpLocks noChangeShapeType="1"/>
          </p:cNvCxnSpPr>
          <p:nvPr/>
        </p:nvCxnSpPr>
        <p:spPr bwMode="auto">
          <a:xfrm>
            <a:off x="2843808" y="5473377"/>
            <a:ext cx="564356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3"/>
          <p:cNvCxnSpPr>
            <a:cxnSpLocks noChangeShapeType="1"/>
          </p:cNvCxnSpPr>
          <p:nvPr/>
        </p:nvCxnSpPr>
        <p:spPr bwMode="auto">
          <a:xfrm>
            <a:off x="2771800" y="5977433"/>
            <a:ext cx="157162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02528" y="1103713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836712"/>
            <a:ext cx="9072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paragraph 2 and  answer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3177" y="1596375"/>
            <a:ext cx="8643937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）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What  does she write first 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A: First she writes the name of a friend.</a:t>
            </a:r>
          </a:p>
          <a:p>
            <a:pPr eaLnBrk="1" hangingPunct="1">
              <a:spcBef>
                <a:spcPts val="5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B: Frist she writes the address of a friend.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27584" y="1596375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/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10" descr="p53a2二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3212976"/>
            <a:ext cx="8172400" cy="2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1"/>
          <p:cNvCxnSpPr>
            <a:cxnSpLocks noChangeShapeType="1"/>
          </p:cNvCxnSpPr>
          <p:nvPr/>
        </p:nvCxnSpPr>
        <p:spPr bwMode="auto">
          <a:xfrm>
            <a:off x="3779912" y="4869160"/>
            <a:ext cx="4707707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2699792" y="5373216"/>
            <a:ext cx="172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全屏显示(4:3)</PresentationFormat>
  <Paragraphs>106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 Unicode MS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2021-02-09T05:33:00Z</cp:lastPrinted>
  <dcterms:created xsi:type="dcterms:W3CDTF">2021-02-09T05:33:00Z</dcterms:created>
  <dcterms:modified xsi:type="dcterms:W3CDTF">2023-01-17T02:33:43Z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55BFD69E539B494A98B79489B9F679CE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