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3" name="矩形 2"/>
          <p:cNvSpPr/>
          <p:nvPr/>
        </p:nvSpPr>
        <p:spPr>
          <a:xfrm>
            <a:off x="6096000" y="2258948"/>
            <a:ext cx="6096000" cy="3735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风雨送春归，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飞雪迎春到。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已是悬崖百丈冰，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犹有花枝俏。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俏也不争春，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只把春来报。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待到山花烂漫时，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她在丛中笑。</a:t>
            </a:r>
          </a:p>
        </p:txBody>
      </p:sp>
      <p:pic>
        <p:nvPicPr>
          <p:cNvPr id="4" name="图片 3" descr="9808713_213005465186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9E9FE"/>
              </a:clrFrom>
              <a:clrTo>
                <a:srgbClr val="C9E9FE">
                  <a:alpha val="0"/>
                </a:srgbClr>
              </a:clrTo>
            </a:clrChange>
          </a:blip>
          <a:srcRect r="1128" b="5918"/>
          <a:stretch>
            <a:fillRect/>
          </a:stretch>
        </p:blipFill>
        <p:spPr>
          <a:xfrm>
            <a:off x="1315306" y="2258948"/>
            <a:ext cx="3102581" cy="3936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45200" y="1380502"/>
            <a:ext cx="6146800" cy="87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卜算子•咏梅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毛泽东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7" name="矩形 6"/>
          <p:cNvSpPr/>
          <p:nvPr/>
        </p:nvSpPr>
        <p:spPr>
          <a:xfrm>
            <a:off x="1436914" y="1934698"/>
            <a:ext cx="9340677" cy="37358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毛泽东（1893年12月26日－1976年9月9日），字润之，笔名子任。湖南湘潭人。毛泽东同志是伟大的马克思主义者，伟大的无产阶级革命家、战略家、理论家，是马克思主义中国化的伟大开拓者，是近代以来中国伟大的爱国者和民族英雄，是党的第一代中央领导集体的核心，是领导中国人民彻底改变自己命运和国家面貌的一代伟人。他对马克思列宁主义的发展、军事理论的贡献以及对共产党的理论贡献被称为毛泽东思想。被人们尊称为“毛主席”。毛泽东被视为现代世界历史中最重要的人物之一，《时代》杂志也将他评为20世纪最具影响100人之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278" y="1744385"/>
            <a:ext cx="10229444" cy="4134327"/>
            <a:chOff x="3157869" y="2041445"/>
            <a:chExt cx="7602279" cy="3484892"/>
          </a:xfrm>
          <a:noFill/>
        </p:grpSpPr>
        <p:sp>
          <p:nvSpPr>
            <p:cNvPr id="4" name="圆角矩形 48"/>
            <p:cNvSpPr/>
            <p:nvPr/>
          </p:nvSpPr>
          <p:spPr>
            <a:xfrm>
              <a:off x="3157869" y="2041445"/>
              <a:ext cx="7602279" cy="3484892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00844" y="2178210"/>
              <a:ext cx="7236780" cy="27430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译文：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风风雨雨把冬天送走了， 漫天飞雪又把春天迎来。悬崖已结百丈坚冰，但梅花依然傲雪俏丽竞放。虽然美丽但不与桃李争艳比美， 只是把春天消息来报。 等到满山遍野开满鲜花之时，她却在花丛中笑。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3" name="组合 41"/>
          <p:cNvGrpSpPr/>
          <p:nvPr/>
        </p:nvGrpSpPr>
        <p:grpSpPr>
          <a:xfrm>
            <a:off x="2890626" y="1750219"/>
            <a:ext cx="8301519" cy="3659873"/>
            <a:chOff x="3646966" y="1271247"/>
            <a:chExt cx="7603236" cy="3659873"/>
          </a:xfrm>
        </p:grpSpPr>
        <p:sp>
          <p:nvSpPr>
            <p:cNvPr id="4" name="矩形 3"/>
            <p:cNvSpPr/>
            <p:nvPr/>
          </p:nvSpPr>
          <p:spPr>
            <a:xfrm>
              <a:off x="3882211" y="1514800"/>
              <a:ext cx="722683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赏析：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这首词前有引语：“读陆游咏梅词，反其意而用之。”表明了创作契机。“风雨送春归，飞雪迎春到。”词的起句就以健笔凌云之势，表现出了与陆游明显的不同的胸襟与气魄。“风雨”、“飞雪”点出了四季的变化，时间的更替，“春归”、“春到”着眼于事物的运动，既给全篇造成了一种时间的流动感，又为下边写雪中之梅作了饱历沧桑的准备，词句挺拔，气势昂扬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圆角矩形标注 40"/>
            <p:cNvSpPr/>
            <p:nvPr/>
          </p:nvSpPr>
          <p:spPr>
            <a:xfrm>
              <a:off x="3646966" y="1271247"/>
              <a:ext cx="7603236" cy="3608978"/>
            </a:xfrm>
            <a:prstGeom prst="wedgeRoundRectCallout">
              <a:avLst>
                <a:gd name="adj1" fmla="val -57761"/>
                <a:gd name="adj2" fmla="val 33833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0" y="4107543"/>
            <a:ext cx="2161885" cy="208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2353970" y="1869991"/>
            <a:ext cx="9037624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我发现有些句子特别能够表达作者的情感或想法。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标注 60"/>
          <p:cNvSpPr/>
          <p:nvPr/>
        </p:nvSpPr>
        <p:spPr>
          <a:xfrm>
            <a:off x="5648622" y="3065297"/>
            <a:ext cx="4946650" cy="1783080"/>
          </a:xfrm>
          <a:prstGeom prst="wedgeRectCallout">
            <a:avLst>
              <a:gd name="adj1" fmla="val -67874"/>
              <a:gd name="adj2" fmla="val -7643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《清平乐•村居》我从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最喜小儿无赖，溪头卧剥莲蓬。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感受到作者对乡下朴素生活的喜爱之情。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0" y="2770419"/>
            <a:ext cx="3549308" cy="3420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0" y="2770419"/>
            <a:ext cx="3549308" cy="34206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456" y="1850079"/>
            <a:ext cx="9037624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我发现有些句子特别能够表达作者的情感或想法。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标注 60"/>
          <p:cNvSpPr/>
          <p:nvPr/>
        </p:nvSpPr>
        <p:spPr>
          <a:xfrm>
            <a:off x="5430909" y="3224784"/>
            <a:ext cx="5189798" cy="1849348"/>
          </a:xfrm>
          <a:prstGeom prst="wedgeRectCallout">
            <a:avLst>
              <a:gd name="adj1" fmla="val -67874"/>
              <a:gd name="adj2" fmla="val -7643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我从《乡下人家》的最后一句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乡下人家不论什么时候，不论什么季节，都有一道独特、迷人的风景。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理解了作者要表达的想法。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0" y="2770419"/>
            <a:ext cx="3549308" cy="34206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92262" y="1850079"/>
            <a:ext cx="9037624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我发现有些句子特别能够表达作者的情感或想法。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标注 60"/>
          <p:cNvSpPr/>
          <p:nvPr/>
        </p:nvSpPr>
        <p:spPr>
          <a:xfrm>
            <a:off x="5417570" y="3002647"/>
            <a:ext cx="5158974" cy="1797976"/>
          </a:xfrm>
          <a:prstGeom prst="wedgeRectCallout">
            <a:avLst>
              <a:gd name="adj1" fmla="val -67874"/>
              <a:gd name="adj2" fmla="val -7643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学习《天窗》这课时，我从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小小的天窗又是你唯一的慰藉。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这句话中，体会到天窗给孩子们带来的快乐。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6" name="矩形 5"/>
          <p:cNvSpPr/>
          <p:nvPr/>
        </p:nvSpPr>
        <p:spPr>
          <a:xfrm>
            <a:off x="1694792" y="2064597"/>
            <a:ext cx="8692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读一读，选两三个词语，说说你体会到的乡下和城市生活的不同。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28107" y="3298005"/>
            <a:ext cx="8733033" cy="2646378"/>
            <a:chOff x="1284270" y="2681555"/>
            <a:chExt cx="7695343" cy="4378675"/>
          </a:xfrm>
        </p:grpSpPr>
        <p:sp>
          <p:nvSpPr>
            <p:cNvPr id="11" name="矩形 10"/>
            <p:cNvSpPr/>
            <p:nvPr/>
          </p:nvSpPr>
          <p:spPr>
            <a:xfrm>
              <a:off x="1424684" y="2844852"/>
              <a:ext cx="7421366" cy="421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繁华    璀璨     高楼林立     车水马龙     大街小巷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肥沃    麦浪     炊烟袅袅     依山傍水     鸡犬相闻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 62"/>
            <p:cNvSpPr/>
            <p:nvPr/>
          </p:nvSpPr>
          <p:spPr>
            <a:xfrm>
              <a:off x="1284270" y="2681555"/>
              <a:ext cx="7695343" cy="3359649"/>
            </a:xfrm>
            <a:prstGeom prst="roundRec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86565" y="2746358"/>
            <a:ext cx="6359703" cy="2547685"/>
            <a:chOff x="2784297" y="2967335"/>
            <a:chExt cx="6359703" cy="2547685"/>
          </a:xfrm>
        </p:grpSpPr>
        <p:sp>
          <p:nvSpPr>
            <p:cNvPr id="10" name="矩形 9"/>
            <p:cNvSpPr/>
            <p:nvPr/>
          </p:nvSpPr>
          <p:spPr>
            <a:xfrm>
              <a:off x="3048000" y="2967335"/>
              <a:ext cx="6096000" cy="25476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繁华     璀璨     高楼林立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车水马龙    大街小巷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" name="圆角矩形 62"/>
            <p:cNvSpPr/>
            <p:nvPr/>
          </p:nvSpPr>
          <p:spPr>
            <a:xfrm>
              <a:off x="2784297" y="3102796"/>
              <a:ext cx="4654194" cy="1613042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53" y="2635312"/>
            <a:ext cx="35718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7" name="组合 63"/>
          <p:cNvGrpSpPr/>
          <p:nvPr/>
        </p:nvGrpSpPr>
        <p:grpSpPr>
          <a:xfrm>
            <a:off x="1045029" y="2527441"/>
            <a:ext cx="6198252" cy="2753761"/>
            <a:chOff x="2743200" y="2887038"/>
            <a:chExt cx="6565185" cy="2753761"/>
          </a:xfrm>
        </p:grpSpPr>
        <p:sp>
          <p:nvSpPr>
            <p:cNvPr id="11" name="矩形 10"/>
            <p:cNvSpPr/>
            <p:nvPr/>
          </p:nvSpPr>
          <p:spPr>
            <a:xfrm>
              <a:off x="3048000" y="3039253"/>
              <a:ext cx="6096000" cy="2601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我从璀璨、高楼林立、 车水马龙这几个词中体会到了城市街道繁华热闹，经济发达，人们生活节奏快。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 62"/>
            <p:cNvSpPr/>
            <p:nvPr/>
          </p:nvSpPr>
          <p:spPr>
            <a:xfrm>
              <a:off x="2743200" y="2887038"/>
              <a:ext cx="6565185" cy="241442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03" y="2527441"/>
            <a:ext cx="2899893" cy="193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1360963" y="1745283"/>
            <a:ext cx="968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读一读，选两三个词语，说说你体会到的乡下和城市生活的不同。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63"/>
          <p:cNvGrpSpPr/>
          <p:nvPr/>
        </p:nvGrpSpPr>
        <p:grpSpPr>
          <a:xfrm>
            <a:off x="1463886" y="3727723"/>
            <a:ext cx="4109664" cy="1479478"/>
            <a:chOff x="1284270" y="2681555"/>
            <a:chExt cx="7695343" cy="3359649"/>
          </a:xfrm>
        </p:grpSpPr>
        <p:sp>
          <p:nvSpPr>
            <p:cNvPr id="5" name="矩形 4"/>
            <p:cNvSpPr/>
            <p:nvPr/>
          </p:nvSpPr>
          <p:spPr>
            <a:xfrm>
              <a:off x="1463161" y="2821529"/>
              <a:ext cx="7421366" cy="297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肥沃    麦浪    炊烟袅袅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依山傍水        鸡犬相闻 </a:t>
              </a:r>
            </a:p>
          </p:txBody>
        </p:sp>
        <p:sp>
          <p:nvSpPr>
            <p:cNvPr id="6" name="圆角矩形 62"/>
            <p:cNvSpPr/>
            <p:nvPr/>
          </p:nvSpPr>
          <p:spPr>
            <a:xfrm>
              <a:off x="1284270" y="2681555"/>
              <a:ext cx="7695343" cy="3359649"/>
            </a:xfrm>
            <a:prstGeom prst="roundRec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32" y="2921839"/>
            <a:ext cx="35718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3" name="组合 63"/>
          <p:cNvGrpSpPr/>
          <p:nvPr/>
        </p:nvGrpSpPr>
        <p:grpSpPr>
          <a:xfrm>
            <a:off x="1204685" y="2280698"/>
            <a:ext cx="6009567" cy="4042704"/>
            <a:chOff x="2743200" y="2887038"/>
            <a:chExt cx="6565185" cy="4042704"/>
          </a:xfrm>
        </p:grpSpPr>
        <p:sp>
          <p:nvSpPr>
            <p:cNvPr id="4" name="矩形 3"/>
            <p:cNvSpPr/>
            <p:nvPr/>
          </p:nvSpPr>
          <p:spPr>
            <a:xfrm>
              <a:off x="3047999" y="3039253"/>
              <a:ext cx="6096000" cy="38904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我从肥沃、麦浪、炊烟袅袅这几个词中体会到了乡村的田野空气清新 ，人们生活安逸，处处弥漫着乡土气息。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圆角矩形 62"/>
            <p:cNvSpPr/>
            <p:nvPr/>
          </p:nvSpPr>
          <p:spPr>
            <a:xfrm>
              <a:off x="2743200" y="2887038"/>
              <a:ext cx="6565185" cy="2958959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81" y="2527441"/>
            <a:ext cx="35718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f2veq1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宽屏</PresentationFormat>
  <Paragraphs>70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思源黑体 CN Light</vt:lpstr>
      <vt:lpstr>Arial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2021-05-10T01:30:11Z</dcterms:created>
  <dcterms:modified xsi:type="dcterms:W3CDTF">2023-01-10T07:19:42Z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AE8B518F8EFA4DFDB39C6CB38A27B191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