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26"/>
  </p:notesMasterIdLst>
  <p:handoutMasterIdLst>
    <p:handoutMasterId r:id="rId27"/>
  </p:handoutMasterIdLst>
  <p:sldIdLst>
    <p:sldId id="322" r:id="rId3"/>
    <p:sldId id="260" r:id="rId4"/>
    <p:sldId id="287" r:id="rId5"/>
    <p:sldId id="262" r:id="rId6"/>
    <p:sldId id="267" r:id="rId7"/>
    <p:sldId id="269" r:id="rId8"/>
    <p:sldId id="290" r:id="rId9"/>
    <p:sldId id="271" r:id="rId10"/>
    <p:sldId id="272" r:id="rId11"/>
    <p:sldId id="273" r:id="rId12"/>
    <p:sldId id="274" r:id="rId13"/>
    <p:sldId id="323" r:id="rId14"/>
    <p:sldId id="276" r:id="rId15"/>
    <p:sldId id="277" r:id="rId16"/>
    <p:sldId id="278" r:id="rId17"/>
    <p:sldId id="279" r:id="rId18"/>
    <p:sldId id="348" r:id="rId19"/>
    <p:sldId id="349" r:id="rId20"/>
    <p:sldId id="350" r:id="rId21"/>
    <p:sldId id="351" r:id="rId22"/>
    <p:sldId id="280" r:id="rId23"/>
    <p:sldId id="281" r:id="rId24"/>
    <p:sldId id="35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6F2"/>
    <a:srgbClr val="ECF6EF"/>
    <a:srgbClr val="F1F8F1"/>
    <a:srgbClr val="F2F7F3"/>
    <a:srgbClr val="A9245B"/>
    <a:srgbClr val="FFFFFF"/>
    <a:srgbClr val="E9EEF1"/>
    <a:srgbClr val="4A7F69"/>
    <a:srgbClr val="C04989"/>
    <a:srgbClr val="4A8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908" autoAdjust="0"/>
  </p:normalViewPr>
  <p:slideViewPr>
    <p:cSldViewPr snapToGrid="0">
      <p:cViewPr varScale="1">
        <p:scale>
          <a:sx n="100" d="100"/>
          <a:sy n="100" d="100"/>
        </p:scale>
        <p:origin x="-9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5DCD0-357D-4A54-BBF3-341E9E0E590D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99A02-46C5-4809-A471-67AA0AC995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EF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1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21590"/>
            <a:ext cx="5446395" cy="6828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heel/>
      </p:transition>
    </mc:Choice>
    <mc:Fallback xmlns="">
      <p:transition spd="slow" advTm="3000">
        <p:wheel spokes="4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B43093-4E8A-446C-89F5-0CBC7FA7CFD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heel/>
      </p:transition>
    </mc:Choice>
    <mc:Fallback xmlns="">
      <p:transition spd="slow" advTm="3000">
        <p:wheel spokes="4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bg>
      <p:bgPr>
        <a:blipFill rotWithShape="1">
          <a:blip r:embed="rId2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B43093-4E8A-446C-89F5-0CBC7FA7CFD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heel/>
      </p:transition>
    </mc:Choice>
    <mc:Fallback xmlns="">
      <p:transition spd="slow" advTm="3000">
        <p:wheel spokes="4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B43093-4E8A-446C-89F5-0CBC7FA7CFD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6664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heel/>
      </p:transition>
    </mc:Choice>
    <mc:Fallback xmlns="">
      <p:transition spd="slow" advTm="3000">
        <p:wheel spokes="4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F6E1"/>
            </a:gs>
            <a:gs pos="90000">
              <a:srgbClr val="F7EFD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wheel/>
      </p:transition>
    </mc:Choice>
    <mc:Fallback xmlns="">
      <p:transition spd="slow" advTm="3000">
        <p:wheel spokes="4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-7620"/>
            <a:ext cx="12187555" cy="688721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5852160" y="1043305"/>
            <a:ext cx="1341120" cy="944880"/>
          </a:xfrm>
          <a:prstGeom prst="rect">
            <a:avLst/>
          </a:prstGeom>
          <a:solidFill>
            <a:srgbClr val="F2F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7" name="图片 16" descr="dc95a1c9256cdafd971bc143cf870ba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304415" y="997585"/>
            <a:ext cx="8223250" cy="5982335"/>
          </a:xfrm>
          <a:prstGeom prst="rect">
            <a:avLst/>
          </a:prstGeom>
        </p:spPr>
      </p:pic>
      <p:pic>
        <p:nvPicPr>
          <p:cNvPr id="19" name="图片 18" descr="dc95a1c9256cdafd971bc143cf870ba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300730" y="99060"/>
            <a:ext cx="5586095" cy="525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heel/>
      </p:transition>
    </mc:Choice>
    <mc:Fallback xmlns="">
      <p:transition spd="slow" advTm="3000">
        <p:wheel spokes="4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55976" y="2073838"/>
            <a:ext cx="677108" cy="19037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谷雨的起源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100074" y="1447165"/>
            <a:ext cx="5226046" cy="396303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每年谷雨节，仓颉庙都要举行传统庙会，会期长达七至十天。年复一年，成千上万的人们从四面八方来到此地，举行隆重热烈的迎仓圣进庙和盛大庄严的祭奠仪式，缅怀和祭祀文字始祖仓颉。人们扭秧歌，跑竹马，耍社火，表演武术，敲锣打鼓，演大戏，载歌载舞，表达对仓圣的崇敬和怀念。戏班子、商号也来赴会凑兴，热闹非凡。仓颉庙会已经成为当地一个隆重节日。甚至当地人入学拜师、敬惜字、爱喝红豆稀饭、喜住窑洞、乞雨、乞子，祈福禳灾等习俗也都是与仓颉有关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478525" y="3178313"/>
            <a:ext cx="2288872" cy="2472108"/>
          </a:xfrm>
          <a:prstGeom prst="rect">
            <a:avLst/>
          </a:prstGeom>
        </p:spPr>
      </p:pic>
      <p:pic>
        <p:nvPicPr>
          <p:cNvPr id="17" name="图片 16" descr="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8244840" y="-7620"/>
            <a:ext cx="3942715" cy="6887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heel/>
      </p:transition>
    </mc:Choice>
    <mc:Fallback xmlns="">
      <p:transition spd="slow" advTm="3000">
        <p:wheel spokes="4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616018" y="1608412"/>
            <a:ext cx="677108" cy="19037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谷雨的起源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44079" y="1333397"/>
            <a:ext cx="1264962" cy="36122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《通纬·孝经援神契》:"清明后十五日，斗指辰，为谷雨，三月中，言雨生百谷清净明洁也。"</a:t>
            </a:r>
          </a:p>
        </p:txBody>
      </p:sp>
      <p:sp>
        <p:nvSpPr>
          <p:cNvPr id="8" name="矩形 7"/>
          <p:cNvSpPr/>
          <p:nvPr/>
        </p:nvSpPr>
        <p:spPr>
          <a:xfrm>
            <a:off x="1577523" y="1592537"/>
            <a:ext cx="677108" cy="19037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谷雨的起源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449296" y="1318157"/>
            <a:ext cx="1625060" cy="36122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《群芳谱》:"谷雨，谷得雨而生也。"谷雨前后，天气较暖，降雨量增加，有利于春作物播种生长。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219840" y="2272803"/>
            <a:ext cx="2288872" cy="24721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590670" y="3206253"/>
            <a:ext cx="2288872" cy="2472108"/>
          </a:xfrm>
          <a:prstGeom prst="rect">
            <a:avLst/>
          </a:prstGeom>
        </p:spPr>
      </p:pic>
      <p:pic>
        <p:nvPicPr>
          <p:cNvPr id="17" name="图片 16" descr="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8244840" y="-7620"/>
            <a:ext cx="3942715" cy="6887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heel/>
      </p:transition>
    </mc:Choice>
    <mc:Fallback xmlns="">
      <p:transition spd="slow" advTm="3000">
        <p:wheel spokes="4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532836" y="3518579"/>
            <a:ext cx="3169508" cy="7067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>
            <a:spAutoFit/>
          </a:bodyPr>
          <a:lstStyle/>
          <a:p>
            <a:r>
              <a:rPr lang="zh-CN" altLang="en-US" sz="40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谷雨的习俗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85383" y="1893745"/>
            <a:ext cx="1064415" cy="110680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cs typeface="+mn-ea"/>
                <a:sym typeface="+mn-lt"/>
              </a:rPr>
              <a:t>叁</a:t>
            </a:r>
          </a:p>
        </p:txBody>
      </p:sp>
      <p:pic>
        <p:nvPicPr>
          <p:cNvPr id="17" name="图片 16" descr="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244840" y="-7620"/>
            <a:ext cx="3942715" cy="6887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heel/>
      </p:transition>
    </mc:Choice>
    <mc:Fallback xmlns="">
      <p:transition spd="slow" advTm="3000">
        <p:wheel spokes="4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645348" y="2259282"/>
            <a:ext cx="677108" cy="19037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谷雨的习俗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879866" y="1723098"/>
            <a:ext cx="744819" cy="1260928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祭海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813076" y="2259330"/>
            <a:ext cx="744819" cy="1276985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走谷雨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737386" y="2183130"/>
            <a:ext cx="744819" cy="2623820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祭祀文祖仓颉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62966" y="2239010"/>
            <a:ext cx="744819" cy="1816100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喝谷雨茶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94896" y="3115310"/>
            <a:ext cx="744819" cy="1276985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食香椿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21771" y="1822450"/>
            <a:ext cx="744819" cy="1063625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赏花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108955" y="3310393"/>
            <a:ext cx="2288872" cy="24721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53040" y="2304553"/>
            <a:ext cx="2288872" cy="2472108"/>
          </a:xfrm>
          <a:prstGeom prst="rect">
            <a:avLst/>
          </a:prstGeom>
        </p:spPr>
      </p:pic>
      <p:pic>
        <p:nvPicPr>
          <p:cNvPr id="11" name="图片 10" descr="303f3808437bd7dae8971c72f90167c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649845" y="3416300"/>
            <a:ext cx="3696335" cy="3253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heel/>
      </p:transition>
    </mc:Choice>
    <mc:Fallback xmlns="">
      <p:transition spd="slow" advTm="3000">
        <p:wheel spokes="4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7" grpId="0" bldLvl="0" animBg="1"/>
      <p:bldP spid="8" grpId="0" bldLvl="0" animBg="1"/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3671949" y="1732280"/>
            <a:ext cx="2705356" cy="361632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谷雨时节海水回暖，百鱼行至浅海地带，是下海捕鱼的好日子。俗话说：“骑着谷雨上网场。”为了能够出海平安、满载而归，渔民们在谷雨这天要举行海祭，祈求海神保佑。因此，谷雨节也叫作渔民出海捕鱼的“壮行节”。</a:t>
            </a:r>
          </a:p>
        </p:txBody>
      </p:sp>
      <p:sp>
        <p:nvSpPr>
          <p:cNvPr id="11" name="矩形 10"/>
          <p:cNvSpPr/>
          <p:nvPr/>
        </p:nvSpPr>
        <p:spPr>
          <a:xfrm>
            <a:off x="6580323" y="2873616"/>
            <a:ext cx="677108" cy="81689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祭海</a:t>
            </a:r>
          </a:p>
        </p:txBody>
      </p:sp>
      <p:pic>
        <p:nvPicPr>
          <p:cNvPr id="15" name="图片 14" descr="019e6657bfb6010000012e7e4eb6cd.jpg@1280w_1l_2o_100sh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63155" y="2132330"/>
            <a:ext cx="3949065" cy="28155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021200" y="1139328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heel/>
      </p:transition>
    </mc:Choice>
    <mc:Fallback xmlns="">
      <p:transition spd="slow" advTm="3000">
        <p:wheel spokes="4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7931636" y="1808480"/>
            <a:ext cx="1985159" cy="323977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古时有“走谷雨”的风俗，谷雨这天青年妇女走村串亲，有的到野外走一圈就回来。寓意与自然相融合，强身健体。</a:t>
            </a:r>
          </a:p>
        </p:txBody>
      </p:sp>
      <p:sp>
        <p:nvSpPr>
          <p:cNvPr id="8" name="矩形 7"/>
          <p:cNvSpPr/>
          <p:nvPr/>
        </p:nvSpPr>
        <p:spPr>
          <a:xfrm>
            <a:off x="10664437" y="2770213"/>
            <a:ext cx="677108" cy="117916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走谷雨</a:t>
            </a:r>
          </a:p>
        </p:txBody>
      </p:sp>
      <p:pic>
        <p:nvPicPr>
          <p:cNvPr id="25" name="图片 24" descr="W0201504155736967968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995" y="1610360"/>
            <a:ext cx="3923030" cy="3637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956430" y="2804298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heel/>
      </p:transition>
    </mc:Choice>
    <mc:Fallback xmlns="">
      <p:transition spd="slow" advTm="3000">
        <p:wheel spokes="4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26750" y="1292363"/>
            <a:ext cx="2288872" cy="2472108"/>
          </a:xfrm>
          <a:prstGeom prst="rect">
            <a:avLst/>
          </a:prstGeom>
        </p:spPr>
      </p:pic>
      <p:pic>
        <p:nvPicPr>
          <p:cNvPr id="17" name="图片 16" descr="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8244840" y="-7620"/>
            <a:ext cx="3942715" cy="68872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662567" y="1798955"/>
            <a:ext cx="3425553" cy="297243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汉代以来，陕西白水县谷雨有祭祀文祖仓颉的习俗。传说中，仓颉创造文字，功盖天地，黄帝为之感动，以“天降谷子雨”作为其造字的酬劳，从此便有了“谷雨”节。此后每年谷雨节，附近村民都要组织庙会纪念仓颉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078406" y="1653270"/>
            <a:ext cx="677108" cy="226600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eaVert" wrap="none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祭祀文祖仓颉</a:t>
            </a:r>
          </a:p>
        </p:txBody>
      </p:sp>
      <p:pic>
        <p:nvPicPr>
          <p:cNvPr id="19" name="图片 18" descr="019aa758f84cd4a8012049ef127bc9.jpg@900w_1l_2o_100sh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45970" y="1653540"/>
            <a:ext cx="3262630" cy="32626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949195" y="3261498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heel/>
      </p:transition>
    </mc:Choice>
    <mc:Fallback xmlns="">
      <p:transition spd="slow" advTm="3000">
        <p:wheel spokes="4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244840" y="-7620"/>
            <a:ext cx="3942715" cy="68872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240415" y="1813805"/>
            <a:ext cx="1985159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南方谷雨摘茶习俗，传说谷雨这天的茶喝了会清火、辟邪、明目等。所以谷雨这天不管是什么天气，人们都会去茶山摘一些新茶回来喝。</a:t>
            </a:r>
          </a:p>
        </p:txBody>
      </p:sp>
      <p:sp>
        <p:nvSpPr>
          <p:cNvPr id="14" name="矩形 13"/>
          <p:cNvSpPr/>
          <p:nvPr/>
        </p:nvSpPr>
        <p:spPr>
          <a:xfrm>
            <a:off x="8095156" y="2254615"/>
            <a:ext cx="677108" cy="15414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eaVert" wrap="none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喝谷雨茶</a:t>
            </a:r>
          </a:p>
        </p:txBody>
      </p:sp>
      <p:pic>
        <p:nvPicPr>
          <p:cNvPr id="23" name="图片 22" descr="f8c3491c52f3f88ef3069d65298b403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9405" y="1813560"/>
            <a:ext cx="4422140" cy="260794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718190" y="1674633"/>
            <a:ext cx="2288872" cy="24721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6210305" y="-217032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heel/>
      </p:transition>
    </mc:Choice>
    <mc:Fallback xmlns="">
      <p:transition spd="slow" advTm="3000">
        <p:wheel spokes="4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405250" y="-110352"/>
            <a:ext cx="2288872" cy="2472108"/>
          </a:xfrm>
          <a:prstGeom prst="rect">
            <a:avLst/>
          </a:prstGeom>
        </p:spPr>
      </p:pic>
      <p:pic>
        <p:nvPicPr>
          <p:cNvPr id="17" name="图片 16" descr="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8244840" y="-7620"/>
            <a:ext cx="3942715" cy="68872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377343" y="1500750"/>
            <a:ext cx="2705356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北方则有谷雨食香椿的习俗，谷雨前后是香椿上市的时节，这时的香椿醇香爽口营养价值高，有"雨前香椿嫩如丝"之说。香椿具有提高机体免疫力，健胃、理气、止泻、润肤、抗菌、消炎、杀虫之功效.</a:t>
            </a:r>
          </a:p>
        </p:txBody>
      </p:sp>
      <p:sp>
        <p:nvSpPr>
          <p:cNvPr id="14" name="矩形 13"/>
          <p:cNvSpPr/>
          <p:nvPr/>
        </p:nvSpPr>
        <p:spPr>
          <a:xfrm>
            <a:off x="8271686" y="2554335"/>
            <a:ext cx="677108" cy="117916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eaVert" wrap="none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食香椿</a:t>
            </a:r>
          </a:p>
        </p:txBody>
      </p:sp>
      <p:pic>
        <p:nvPicPr>
          <p:cNvPr id="20" name="图片 19" descr="303f3808437bd7dae8971c72f90167c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3890" y="1647825"/>
            <a:ext cx="3936365" cy="3465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heel/>
      </p:transition>
    </mc:Choice>
    <mc:Fallback xmlns="">
      <p:transition spd="slow" advTm="3000">
        <p:wheel spokes="4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5842960" y="1501140"/>
            <a:ext cx="3065455" cy="306387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谷雨前后也是牡丹花开的重要时段，因此，牡丹花也被称为"谷雨花"。"谷雨三朝看牡丹"，赏牡丹成为人们闲暇重要的娱乐活动。至今，山东、河南、四川等地还于谷雨时节举行牡丹花会，供人们游乐聚会。</a:t>
            </a:r>
          </a:p>
        </p:txBody>
      </p:sp>
      <p:sp>
        <p:nvSpPr>
          <p:cNvPr id="14" name="矩形 13"/>
          <p:cNvSpPr/>
          <p:nvPr/>
        </p:nvSpPr>
        <p:spPr>
          <a:xfrm>
            <a:off x="4273726" y="2579100"/>
            <a:ext cx="677108" cy="81689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eaVert" wrap="none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赏花</a:t>
            </a:r>
          </a:p>
        </p:txBody>
      </p:sp>
      <p:pic>
        <p:nvPicPr>
          <p:cNvPr id="3" name="图片 2" descr="d1ffc79f78ac2d8789c991f274db74b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80095" y="2429510"/>
            <a:ext cx="3691890" cy="26371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951100" y="-248147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heel/>
      </p:transition>
    </mc:Choice>
    <mc:Fallback xmlns="">
      <p:transition spd="slow" advTm="3000">
        <p:wheel spokes="4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958233" y="2089735"/>
            <a:ext cx="1538883" cy="2355265"/>
            <a:chOff x="1502050" y="1467435"/>
            <a:chExt cx="1538883" cy="2355265"/>
          </a:xfrm>
        </p:grpSpPr>
        <p:sp>
          <p:nvSpPr>
            <p:cNvPr id="5" name="文本框 4"/>
            <p:cNvSpPr txBox="1"/>
            <p:nvPr/>
          </p:nvSpPr>
          <p:spPr>
            <a:xfrm>
              <a:off x="1502050" y="1467435"/>
              <a:ext cx="1538883" cy="23552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8800" spc="-300" dirty="0">
                  <a:solidFill>
                    <a:schemeClr val="bg1"/>
                  </a:solidFill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676400" y="1576663"/>
              <a:ext cx="1203960" cy="2126657"/>
            </a:xfrm>
            <a:prstGeom prst="rect">
              <a:avLst/>
            </a:prstGeom>
            <a:noFill/>
            <a:ln>
              <a:solidFill>
                <a:srgbClr val="FAFA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643878" y="1509441"/>
            <a:ext cx="492449" cy="2278149"/>
            <a:chOff x="3980685" y="1842181"/>
            <a:chExt cx="492449" cy="2278149"/>
          </a:xfrm>
        </p:grpSpPr>
        <p:sp>
          <p:nvSpPr>
            <p:cNvPr id="10" name="矩形 9"/>
            <p:cNvSpPr/>
            <p:nvPr/>
          </p:nvSpPr>
          <p:spPr>
            <a:xfrm>
              <a:off x="3980691" y="2234631"/>
              <a:ext cx="492443" cy="1885699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eaVert" wrap="square">
              <a:spAutoFit/>
            </a:bodyPr>
            <a:lstStyle/>
            <a:p>
              <a:pPr algn="ctr"/>
              <a:r>
                <a:rPr lang="zh-CN" altLang="en-US" sz="20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节气的常识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80685" y="1842181"/>
              <a:ext cx="492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壹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639207" y="2164126"/>
            <a:ext cx="492449" cy="2268115"/>
            <a:chOff x="5156354" y="1842181"/>
            <a:chExt cx="492449" cy="2268115"/>
          </a:xfrm>
        </p:grpSpPr>
        <p:sp>
          <p:nvSpPr>
            <p:cNvPr id="13" name="矩形 12"/>
            <p:cNvSpPr/>
            <p:nvPr/>
          </p:nvSpPr>
          <p:spPr>
            <a:xfrm>
              <a:off x="5156360" y="2292216"/>
              <a:ext cx="492443" cy="1818080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eaVert" wrap="square">
              <a:spAutoFit/>
            </a:bodyPr>
            <a:lstStyle/>
            <a:p>
              <a:pPr algn="ctr"/>
              <a:r>
                <a:rPr lang="zh-CN" altLang="en-US" sz="20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谷雨的起源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156354" y="1842181"/>
              <a:ext cx="492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贰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634095" y="2843530"/>
            <a:ext cx="492764" cy="2446654"/>
            <a:chOff x="6332023" y="1842181"/>
            <a:chExt cx="492449" cy="2859836"/>
          </a:xfrm>
        </p:grpSpPr>
        <p:sp>
          <p:nvSpPr>
            <p:cNvPr id="11" name="矩形 10"/>
            <p:cNvSpPr/>
            <p:nvPr/>
          </p:nvSpPr>
          <p:spPr>
            <a:xfrm>
              <a:off x="6332344" y="2245215"/>
              <a:ext cx="492128" cy="2456802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eaVert" wrap="square">
              <a:spAutoFit/>
            </a:bodyPr>
            <a:lstStyle/>
            <a:p>
              <a:pPr algn="ctr"/>
              <a:r>
                <a:rPr lang="zh-CN" altLang="en-US" sz="20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谷雨的习俗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332023" y="1842181"/>
              <a:ext cx="492443" cy="466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叁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744710" y="3732530"/>
            <a:ext cx="492764" cy="2327275"/>
            <a:chOff x="7507693" y="1842181"/>
            <a:chExt cx="492449" cy="2607891"/>
          </a:xfrm>
        </p:grpSpPr>
        <p:sp>
          <p:nvSpPr>
            <p:cNvPr id="12" name="矩形 11"/>
            <p:cNvSpPr/>
            <p:nvPr/>
          </p:nvSpPr>
          <p:spPr>
            <a:xfrm>
              <a:off x="7508014" y="2216735"/>
              <a:ext cx="492128" cy="2233337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eaVert" wrap="square">
              <a:spAutoFit/>
            </a:bodyPr>
            <a:lstStyle/>
            <a:p>
              <a:pPr algn="ctr"/>
              <a:r>
                <a:rPr lang="zh-CN" altLang="en-US" sz="20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谷雨的诗歌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07693" y="1842181"/>
              <a:ext cx="492443" cy="446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heel/>
      </p:transition>
    </mc:Choice>
    <mc:Fallback xmlns="">
      <p:transition spd="slow" advTm="3000">
        <p:wheel spokes="4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532836" y="3518579"/>
            <a:ext cx="3169508" cy="7067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>
            <a:spAutoFit/>
          </a:bodyPr>
          <a:lstStyle/>
          <a:p>
            <a:r>
              <a:rPr lang="zh-CN" altLang="en-US" sz="40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谷雨的诗歌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85383" y="1910890"/>
            <a:ext cx="1064415" cy="110680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cs typeface="+mn-ea"/>
                <a:sym typeface="+mn-lt"/>
              </a:rPr>
              <a:t>肆</a:t>
            </a:r>
          </a:p>
        </p:txBody>
      </p:sp>
      <p:pic>
        <p:nvPicPr>
          <p:cNvPr id="17" name="图片 16" descr="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244840" y="-7620"/>
            <a:ext cx="3942715" cy="6887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heel/>
      </p:transition>
    </mc:Choice>
    <mc:Fallback xmlns="">
      <p:transition spd="slow" advTm="3000">
        <p:wheel spokes="4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244840" y="-7620"/>
            <a:ext cx="3942715" cy="688721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147995" y="986556"/>
            <a:ext cx="1731564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none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谷雨的诗歌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115971" y="1706245"/>
            <a:ext cx="744819" cy="311213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谢中上人寄茶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143968" y="1979930"/>
            <a:ext cx="2105192" cy="428815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春山谷雨前，并手摘芳烟。</a:t>
            </a: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绿嫩难盈笼，清和易晚天。</a:t>
            </a: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且招邻院客，试煮落花泉。</a:t>
            </a: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地远劳相寄，无来又隔年。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76210" y="2847340"/>
            <a:ext cx="2603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唐·齐己</a:t>
            </a:r>
          </a:p>
        </p:txBody>
      </p:sp>
      <p:pic>
        <p:nvPicPr>
          <p:cNvPr id="5" name="图片 4" descr="cc0dd29c76d7a52c93814e35c215567b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42670" y="1447165"/>
            <a:ext cx="4105275" cy="3895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581030" y="1339988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heel/>
      </p:transition>
    </mc:Choice>
    <mc:Fallback xmlns="">
      <p:transition spd="slow" advTm="3000">
        <p:wheel spokes="4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548563" y="1371692"/>
            <a:ext cx="1731564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none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谷雨的诗歌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782471" y="2439035"/>
            <a:ext cx="744819" cy="216344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老圃堂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038997" y="2439035"/>
            <a:ext cx="2585323" cy="357632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唐·曹邺</a:t>
            </a: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邵平瓜地接吾庐，</a:t>
            </a: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谷雨干时手自锄。</a:t>
            </a: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昨日春风欺不在，</a:t>
            </a: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就床吹落读残书。</a:t>
            </a:r>
          </a:p>
        </p:txBody>
      </p:sp>
      <p:pic>
        <p:nvPicPr>
          <p:cNvPr id="2" name="图片 1" descr="d6b56cacfab816eb87d7b0e40d1fda2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970520" y="1371600"/>
            <a:ext cx="3090545" cy="306324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heel/>
      </p:transition>
    </mc:Choice>
    <mc:Fallback xmlns="">
      <p:transition spd="slow" advTm="3000">
        <p:wheel spokes="4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-7620"/>
            <a:ext cx="12187555" cy="688721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 flipH="1">
            <a:off x="5186859" y="1816100"/>
            <a:ext cx="1415772" cy="38068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8000" dirty="0" smtClean="0">
                <a:solidFill>
                  <a:schemeClr val="tx1"/>
                </a:solidFill>
                <a:cs typeface="+mn-ea"/>
                <a:sym typeface="+mn-lt"/>
              </a:rPr>
              <a:t>谢谢</a:t>
            </a:r>
            <a:r>
              <a:rPr lang="zh-CN" altLang="en-US" sz="8000" dirty="0">
                <a:solidFill>
                  <a:schemeClr val="tx1"/>
                </a:solidFill>
                <a:cs typeface="+mn-ea"/>
                <a:sym typeface="+mn-lt"/>
              </a:rPr>
              <a:t>观看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heel/>
      </p:transition>
    </mc:Choice>
    <mc:Fallback xmlns="">
      <p:transition spd="slow" advTm="3000">
        <p:wheel spokes="4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657090" y="3518535"/>
            <a:ext cx="3336925" cy="7067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>
            <a:spAutoFit/>
          </a:bodyPr>
          <a:lstStyle/>
          <a:p>
            <a:r>
              <a:rPr lang="en-US" altLang="zh-CN" sz="40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40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节气常识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676823" y="1955340"/>
            <a:ext cx="1064415" cy="1107996"/>
          </a:xfrm>
          <a:prstGeom prst="rect">
            <a:avLst/>
          </a:prstGeom>
          <a:noFill/>
          <a:ln>
            <a:solidFill>
              <a:srgbClr val="4A8069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cs typeface="+mn-ea"/>
                <a:sym typeface="+mn-lt"/>
              </a:rPr>
              <a:t>壹</a:t>
            </a:r>
          </a:p>
        </p:txBody>
      </p:sp>
      <p:pic>
        <p:nvPicPr>
          <p:cNvPr id="17" name="图片 16" descr="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244840" y="-7620"/>
            <a:ext cx="3942715" cy="6887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heel/>
      </p:transition>
    </mc:Choice>
    <mc:Fallback xmlns="">
      <p:transition spd="slow" advTm="3000">
        <p:wheel spokes="4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506008" y="1866265"/>
            <a:ext cx="2345257" cy="364299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谷雨是二十四节气的第六个节气，也是春季最后一个节气，每年4月19日～21日时太阳到达黄经30°时为谷雨，源自古人“雨生百谷”之说。同时也是播种移苗、埯瓜点豆的最佳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时节。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32408" y="1759164"/>
            <a:ext cx="1985159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“清明断雪，谷雨断霜”，气象专家表示，谷雨是春季最后一个节气，谷雨节气的到来意味着寒潮天气基本结束，气温回升加快，大大有利于谷类农作物的生长。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454396" y="1264358"/>
            <a:ext cx="873442" cy="2112117"/>
            <a:chOff x="8261866" y="1341120"/>
            <a:chExt cx="873442" cy="2112117"/>
          </a:xfrm>
        </p:grpSpPr>
        <p:sp>
          <p:nvSpPr>
            <p:cNvPr id="2" name="矩形 1"/>
            <p:cNvSpPr/>
            <p:nvPr/>
          </p:nvSpPr>
          <p:spPr>
            <a:xfrm>
              <a:off x="8458200" y="1341120"/>
              <a:ext cx="677108" cy="211211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261866" y="1820759"/>
              <a:ext cx="677108" cy="15414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节气常识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9164325" y="2742703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heel/>
      </p:transition>
    </mc:Choice>
    <mc:Fallback xmlns="">
      <p:transition spd="slow" advTm="3000">
        <p:wheel spokes="4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66615" y="2056595"/>
            <a:ext cx="936689" cy="2112117"/>
            <a:chOff x="1935575" y="1269195"/>
            <a:chExt cx="936689" cy="2112117"/>
          </a:xfrm>
        </p:grpSpPr>
        <p:sp>
          <p:nvSpPr>
            <p:cNvPr id="9" name="矩形 8"/>
            <p:cNvSpPr/>
            <p:nvPr/>
          </p:nvSpPr>
          <p:spPr>
            <a:xfrm>
              <a:off x="1935575" y="1269195"/>
              <a:ext cx="677108" cy="2112117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133600" y="1476312"/>
              <a:ext cx="738664" cy="17209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eaVert" wrap="none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节气常识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529752" y="1529519"/>
            <a:ext cx="4145750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谷雨时节，南方地区“杨花落尽子规啼”，柳絮飞落，杜鹃夜啼，牡丹吐蕊，樱桃红熟，自然景物告示人们：时至暮春了。这时，南方的气温升高较快，一般4月下旬平均气温，除了华南北部和西部部分地区外，已达20℃至22℃，比中旬增高2℃以上。华南东部常会有一、二天出现30以上的高温，使人开始有炎热之感。低海拔河谷地带也已进入夏季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heel/>
      </p:transition>
    </mc:Choice>
    <mc:Fallback xmlns="">
      <p:transition spd="slow" advTm="3000">
        <p:wheel spokes="4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238726" y="691834"/>
            <a:ext cx="2401839" cy="849635"/>
            <a:chOff x="4309086" y="814389"/>
            <a:chExt cx="2401839" cy="849635"/>
          </a:xfrm>
        </p:grpSpPr>
        <p:sp>
          <p:nvSpPr>
            <p:cNvPr id="2" name="矩形 1"/>
            <p:cNvSpPr/>
            <p:nvPr/>
          </p:nvSpPr>
          <p:spPr>
            <a:xfrm>
              <a:off x="4309086" y="814389"/>
              <a:ext cx="2097717" cy="646331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691625" y="1018864"/>
              <a:ext cx="2019300" cy="6451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vert="horz" wrap="none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节气常识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717804" y="1795780"/>
            <a:ext cx="5226046" cy="406019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国古代将谷雨分为三候：“第一候萍始生，第二候鸣鸠拂其羽，第三候为戴胜降于桑。”这是说谷雨后因降雨量增多，水面的浮萍开始生长，接着布谷鸟振翅飞翔，开始提醒人们播种，然后是在桑树上开始见到戴胜鸟了。元稹的《咏廿四气诗·谷雨三月中》，就写出了这三候的物象：</a:t>
            </a:r>
          </a:p>
          <a:p>
            <a:pPr>
              <a:lnSpc>
                <a:spcPct val="130000"/>
              </a:lnSpc>
            </a:pP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　　谷雨春光晓，山川黛色青。叶间鸣戴胜，泽水长浮萍。</a:t>
            </a:r>
          </a:p>
          <a:p>
            <a:pPr>
              <a:lnSpc>
                <a:spcPct val="130000"/>
              </a:lnSpc>
            </a:pP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　　暖屋生蚕蚁，喧风引麦葶。鸣鸠徒拂羽，信矣不堪听。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heel/>
      </p:transition>
    </mc:Choice>
    <mc:Fallback xmlns="">
      <p:transition spd="slow" advTm="3000">
        <p:wheel spokes="4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13808" y="6494197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行业</a:t>
            </a:r>
            <a:r>
              <a:rPr lang="en-US" altLang="zh-CN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模板</a:t>
            </a:r>
            <a:r>
              <a:rPr lang="en-US" altLang="zh-CN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http:// www.PPT818.com/hangye/</a:t>
            </a:r>
            <a:endParaRPr lang="en-US" altLang="zh-CN" sz="100" dirty="0" smtClean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39516" y="3518579"/>
            <a:ext cx="3169508" cy="7067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>
            <a:spAutoFit/>
          </a:bodyPr>
          <a:lstStyle/>
          <a:p>
            <a:r>
              <a:rPr lang="zh-CN" altLang="en-US" sz="40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谷雨的起源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72048" y="1834690"/>
            <a:ext cx="1064415" cy="110799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cs typeface="+mn-ea"/>
                <a:sym typeface="+mn-lt"/>
              </a:rPr>
              <a:t>贰</a:t>
            </a:r>
          </a:p>
        </p:txBody>
      </p:sp>
      <p:pic>
        <p:nvPicPr>
          <p:cNvPr id="17" name="图片 16" descr="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244840" y="-7620"/>
            <a:ext cx="3942715" cy="6887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heel/>
      </p:transition>
    </mc:Choice>
    <mc:Fallback xmlns="">
      <p:transition spd="slow" advTm="3000">
        <p:wheel spokes="4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230283" y="1406071"/>
            <a:ext cx="677108" cy="19037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谷雨的起源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415715" y="1406124"/>
            <a:ext cx="2345257" cy="36122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谷雨是二十四节气的第六个节气，也是春季最后一个节气，每年4月19日～21日时太阳到达黄经30°时为谷雨，源自古人“雨生百谷”之说。同时也是播种移苗、埯瓜点豆的最佳时节。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pic>
        <p:nvPicPr>
          <p:cNvPr id="2" name="图片 1" descr="303f3808437bd7dae8971c72f90167c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60845" y="2385060"/>
            <a:ext cx="5403215" cy="4756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heel/>
      </p:transition>
    </mc:Choice>
    <mc:Fallback xmlns="">
      <p:transition spd="slow" advTm="3000">
        <p:wheel spokes="4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126164" y="2078590"/>
            <a:ext cx="677108" cy="19037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谷雨的起源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542659" y="965200"/>
            <a:ext cx="2705356" cy="435991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大约在4000年前，轩辕皇帝由部落首领被拥戴为部落联盟领袖，他命仓颉为左史官。仓颉做了史官以后，用不同类型的贝壳和绳结的大小、横竖为标记记载事务。可是，随着仓颉主管事务日益繁多，老办法已远远不能适应需求，仓颉很犯愁。</a:t>
            </a:r>
          </a:p>
        </p:txBody>
      </p:sp>
      <p:pic>
        <p:nvPicPr>
          <p:cNvPr id="3" name="图片 2" descr="cc0dd29c76d7a52c93814e35c215567b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92820" y="2078355"/>
            <a:ext cx="3414395" cy="3240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heel/>
      </p:transition>
    </mc:Choice>
    <mc:Fallback xmlns="">
      <p:transition spd="slow" advTm="3000">
        <p:wheel spokes="4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6" grpId="0"/>
    </p:bldLst>
  </p:timing>
</p:sld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g5etmucr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1116</Words>
  <Application>Microsoft Office PowerPoint</Application>
  <PresentationFormat>宽屏</PresentationFormat>
  <Paragraphs>96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2022-03-09T05:44:23Z</dcterms:created>
  <dcterms:modified xsi:type="dcterms:W3CDTF">2023-01-11T02:12:11Z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F9D6C80ED58F4E71BA690C7E6F91FD2D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