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6A776CA-2C51-4B99-947E-C90B37571CE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C42B2D-4E47-4B6B-BFE6-DDA12FB61D8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DDCCB-7D5A-4DFB-BD34-ED6029E82BE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AF3B9-8B68-4C48-A2C8-A8A59A952E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F3B9-8B68-4C48-A2C8-A8A59A952E3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7D15-CE86-44D3-BD6E-7796B469E35D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ED0C-AC02-4365-AC3D-B96F2BE5DB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91288" y="169863"/>
            <a:ext cx="2024062" cy="64214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9863"/>
            <a:ext cx="5919788" cy="64214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4A90-BAF1-46BE-A730-7DD43ED338FE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0BC1-87F5-46DD-822B-D607729BFE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标题，剪贴画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剪贴画占位符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7A91B3-A805-423A-AF09-5AECFCD7B7A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F968A8-0FEF-482A-93DA-CFB64D1B5D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7805CD-B845-44A8-B066-DFBFF6BDB0E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94FC62-5867-405A-AE1D-B97BC8F61E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5300-2252-437B-A683-0BE0DEB9733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E1F4-424E-498F-8D94-32BCBB7C157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612A-48BC-4EB7-B5FC-4EFD0FFEDE45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D972-CFA7-4DB8-AA52-DC04FA04460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3425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AFCE-12C8-4777-BA19-069B9438C41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C709-C96E-40AB-B3ED-A9F680A50A5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CB71-516D-4B15-B907-754EDA16C2AF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B1D-BEE2-4B74-BBF5-D2F109F838B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76EC-CB2A-4166-B5FF-76CE950756F5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99EF-AD36-46E4-B7DA-E47EFD2C760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7C1C-666B-4B10-A7CF-E9A43CDE3D4E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28C6-F27A-4979-B754-FF4A2A3E899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84C1-B381-424E-9705-439FBFC23F65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ACC7-9F10-42A1-977D-14FE5C3178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61E8-4D1A-493A-9C2A-6317FD25C49C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B566-DE94-4925-B40C-25A442855CC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9"/>
          <p:cNvSpPr>
            <a:spLocks noChangeArrowheads="1"/>
          </p:cNvSpPr>
          <p:nvPr/>
        </p:nvSpPr>
        <p:spPr bwMode="auto">
          <a:xfrm>
            <a:off x="-36830" y="45085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075" name="组合 6"/>
          <p:cNvGrpSpPr/>
          <p:nvPr/>
        </p:nvGrpSpPr>
        <p:grpSpPr bwMode="auto">
          <a:xfrm>
            <a:off x="7269163" y="0"/>
            <a:ext cx="1876425" cy="1990725"/>
            <a:chOff x="0" y="0"/>
            <a:chExt cx="2704943" cy="2870458"/>
          </a:xfrm>
        </p:grpSpPr>
        <p:sp>
          <p:nvSpPr>
            <p:cNvPr id="4100" name="任意多边形 11"/>
            <p:cNvSpPr/>
            <p:nvPr/>
          </p:nvSpPr>
          <p:spPr bwMode="auto">
            <a:xfrm rot="10800000">
              <a:off x="0" y="0"/>
              <a:ext cx="2544752" cy="2192902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1" name="任意多边形 12"/>
            <p:cNvSpPr/>
            <p:nvPr/>
          </p:nvSpPr>
          <p:spPr bwMode="auto">
            <a:xfrm rot="10800000">
              <a:off x="892494" y="160233"/>
              <a:ext cx="1812449" cy="2165433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2" name="等腰三角形 13"/>
            <p:cNvSpPr>
              <a:spLocks noChangeArrowheads="1"/>
            </p:cNvSpPr>
            <p:nvPr/>
          </p:nvSpPr>
          <p:spPr bwMode="auto">
            <a:xfrm rot="10800000">
              <a:off x="1272376" y="361669"/>
              <a:ext cx="1416547" cy="1220060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3" name="等腰三角形 14"/>
            <p:cNvSpPr>
              <a:spLocks noChangeArrowheads="1"/>
            </p:cNvSpPr>
            <p:nvPr/>
          </p:nvSpPr>
          <p:spPr bwMode="auto">
            <a:xfrm rot="10800000">
              <a:off x="688821" y="1622931"/>
              <a:ext cx="661362" cy="569971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4" name="等腰三角形 15"/>
            <p:cNvSpPr>
              <a:spLocks noChangeArrowheads="1"/>
            </p:cNvSpPr>
            <p:nvPr/>
          </p:nvSpPr>
          <p:spPr bwMode="auto">
            <a:xfrm rot="10800000">
              <a:off x="2345656" y="2041825"/>
              <a:ext cx="231134" cy="199147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5" name="等腰三角形 16"/>
            <p:cNvSpPr>
              <a:spLocks noChangeArrowheads="1"/>
            </p:cNvSpPr>
            <p:nvPr/>
          </p:nvSpPr>
          <p:spPr bwMode="auto">
            <a:xfrm rot="10800000">
              <a:off x="1638527" y="2671312"/>
              <a:ext cx="231132" cy="199146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6" name="等腰三角形 17"/>
            <p:cNvSpPr>
              <a:spLocks noChangeArrowheads="1"/>
            </p:cNvSpPr>
            <p:nvPr/>
          </p:nvSpPr>
          <p:spPr bwMode="auto">
            <a:xfrm rot="10800000">
              <a:off x="1592758" y="2160855"/>
              <a:ext cx="231132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7" name="等腰三角形 18"/>
            <p:cNvSpPr>
              <a:spLocks noChangeArrowheads="1"/>
            </p:cNvSpPr>
            <p:nvPr/>
          </p:nvSpPr>
          <p:spPr bwMode="auto">
            <a:xfrm rot="10800000">
              <a:off x="1869660" y="2291331"/>
              <a:ext cx="400479" cy="347934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8" name="等腰三角形 19"/>
            <p:cNvSpPr>
              <a:spLocks noChangeArrowheads="1"/>
            </p:cNvSpPr>
            <p:nvPr/>
          </p:nvSpPr>
          <p:spPr bwMode="auto">
            <a:xfrm rot="10800000">
              <a:off x="327247" y="1144521"/>
              <a:ext cx="228845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F527516F-FE2B-4272-9AC1-226F35F2A327}" type="datetime1">
              <a:rPr lang="zh-CN" altLang="en-US"/>
              <a:t>2023-01-17</a:t>
            </a:fld>
            <a:endParaRPr lang="en-US"/>
          </a:p>
        </p:txBody>
      </p:sp>
      <p:sp>
        <p:nvSpPr>
          <p:cNvPr id="411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1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86871770-E61B-4488-AE68-E492BC830E58}" type="slidenum">
              <a:rPr lang="zh-CN" altLang="en-US"/>
              <a:t>‹#›</a:t>
            </a:fld>
            <a:endParaRPr lang="en-US"/>
          </a:p>
        </p:txBody>
      </p:sp>
      <p:sp>
        <p:nvSpPr>
          <p:cNvPr id="3079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9863"/>
            <a:ext cx="696753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80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416050"/>
            <a:ext cx="8096250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60000"/>
        <a:buFont typeface="Wingdings 3" panose="05040102010807070707" pitchFamily="18" charset="2"/>
        <a:buChar char=""/>
        <a:defRPr sz="2400">
          <a:solidFill>
            <a:srgbClr val="09886D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20000"/>
        </a:lnSpc>
        <a:spcBef>
          <a:spcPct val="0"/>
        </a:spcBef>
        <a:spcAft>
          <a:spcPts val="600"/>
        </a:spcAft>
        <a:buClr>
          <a:srgbClr val="83BBDD"/>
        </a:buClr>
        <a:buFont typeface="幼圆" panose="02010509060101010101" pitchFamily="49" charset="-122"/>
        <a:buChar char=" 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4516" y="1556792"/>
            <a:ext cx="9073988" cy="2420938"/>
          </a:xfrm>
          <a:noFill/>
          <a:effectLst>
            <a:outerShdw dist="35921" dir="2700000" algn="ctr" rotWithShape="0">
              <a:schemeClr val="bg1"/>
            </a:outerShdw>
          </a:effectLst>
        </p:spPr>
        <p:txBody>
          <a:bodyPr anchor="t"/>
          <a:lstStyle/>
          <a:p>
            <a:pPr algn="ctr">
              <a:lnSpc>
                <a:spcPct val="130000"/>
              </a:lnSpc>
            </a:pPr>
            <a:r>
              <a:rPr lang="en-US" altLang="zh-CN" sz="7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Unit 8  Pets </a:t>
            </a:r>
            <a:br>
              <a:rPr lang="en-US" altLang="zh-CN" sz="7200" b="1" dirty="0" smtClean="0">
                <a:solidFill>
                  <a:srgbClr val="FF0066"/>
                </a:solidFill>
                <a:latin typeface="Arial" panose="020B0604020202020204" pitchFamily="34" charset="0"/>
              </a:rPr>
            </a:br>
            <a:r>
              <a:rPr lang="en-US" altLang="zh-CN" sz="40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Reading</a:t>
            </a:r>
          </a:p>
        </p:txBody>
      </p:sp>
      <p:sp>
        <p:nvSpPr>
          <p:cNvPr id="3" name="矩形 2"/>
          <p:cNvSpPr/>
          <p:nvPr/>
        </p:nvSpPr>
        <p:spPr>
          <a:xfrm>
            <a:off x="3003816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14350" y="874713"/>
            <a:ext cx="8234363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My dog is the ________ animal of all. Besides (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除了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 chasing and _______ a ball, he can do many other things for me. When I ____, he hunts with eyes open ____. He _____ camps out __ sticks for me. He’d never ____, ___ or ____. I love him very much and I’ll ________ him forever(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永远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821363" y="1651000"/>
            <a:ext cx="1903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catching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81363" y="974725"/>
            <a:ext cx="1938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cleverest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122488" y="2951163"/>
            <a:ext cx="1079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hide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08000" y="3640138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wide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339975" y="3632200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builds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24525" y="3632200"/>
            <a:ext cx="719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of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563938" y="4279900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bark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714875" y="4279900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bite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083300" y="4279900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fight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003800" y="4945063"/>
            <a:ext cx="2376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look after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25605" grpId="0"/>
      <p:bldP spid="25606" grpId="0"/>
      <p:bldP spid="25607" grpId="0"/>
      <p:bldP spid="25608" grpId="0"/>
      <p:bldP spid="25609" grpId="0"/>
      <p:bldP spid="25610" grpId="0"/>
      <p:bldP spid="25611" grpId="0"/>
      <p:bldP spid="256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idx="1"/>
          </p:nvPr>
        </p:nvSpPr>
        <p:spPr>
          <a:xfrm>
            <a:off x="754063" y="1341438"/>
            <a:ext cx="7994650" cy="3959225"/>
          </a:xfrm>
          <a:noFill/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My goldfish is a _________ pet. She isn’t any _______. She doesn’t ____ or ______.  She likes to ______. She doesn’t need a bed or a ___________. We don’t have to ____ her much.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117306" y="1196752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wonderful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478822" y="2136234"/>
            <a:ext cx="160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trouble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00645" y="2846388"/>
            <a:ext cx="1150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bark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472906" y="2780928"/>
            <a:ext cx="147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miaow</a:t>
            </a:r>
            <a:endParaRPr kumimoji="1" lang="en-US" altLang="zh-CN" sz="36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586956" y="3579738"/>
            <a:ext cx="153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bubble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189850" y="4221088"/>
            <a:ext cx="262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rabbit</a:t>
            </a: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hutch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211638" y="4965700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feed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27" grpId="0"/>
      <p:bldP spid="26628" grpId="0"/>
      <p:bldP spid="26629" grpId="0"/>
      <p:bldP spid="26630" grpId="0"/>
      <p:bldP spid="26631" grpId="0"/>
      <p:bldP spid="26632" grpId="0"/>
      <p:bldP spid="266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2625" y="1209675"/>
            <a:ext cx="5616575" cy="52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Twinkle </a:t>
            </a:r>
            <a:r>
              <a:rPr kumimoji="1" lang="en-US" altLang="zh-CN" sz="34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twinkle</a:t>
            </a: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little star, </a:t>
            </a:r>
            <a:b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How I wonder what you are, </a:t>
            </a:r>
            <a:b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Up above the world so high, </a:t>
            </a:r>
            <a:b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Like a diamond in the sky, </a:t>
            </a:r>
            <a:b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Star light, </a:t>
            </a:r>
          </a:p>
          <a:p>
            <a:pPr>
              <a:lnSpc>
                <a:spcPct val="110000"/>
              </a:lnSpc>
            </a:pP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Star bright, </a:t>
            </a:r>
            <a:b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The first star I see tonight, </a:t>
            </a:r>
            <a:b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I wish I may, I wish I might, </a:t>
            </a:r>
            <a:b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kumimoji="1" lang="en-US" altLang="zh-CN" sz="3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Have the wish I wish tonight,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11188" y="568325"/>
            <a:ext cx="57896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Twinkle </a:t>
            </a:r>
            <a:r>
              <a:rPr kumimoji="1" lang="en-US" altLang="zh-CN" sz="40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twinkle</a:t>
            </a:r>
            <a:r>
              <a:rPr kumimoji="1"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little star</a:t>
            </a:r>
          </a:p>
        </p:txBody>
      </p:sp>
      <p:sp>
        <p:nvSpPr>
          <p:cNvPr id="17412" name="AutoShape 4"/>
          <p:cNvSpPr/>
          <p:nvPr/>
        </p:nvSpPr>
        <p:spPr bwMode="auto">
          <a:xfrm>
            <a:off x="6443663" y="1341438"/>
            <a:ext cx="360362" cy="5111750"/>
          </a:xfrm>
          <a:prstGeom prst="rightBrace">
            <a:avLst>
              <a:gd name="adj1" fmla="val 118209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99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923088" y="2709863"/>
            <a:ext cx="1536700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400" b="1">
                <a:latin typeface="Times New Roman" panose="02020603050405020304" pitchFamily="18" charset="0"/>
              </a:rPr>
              <a:t>These words </a:t>
            </a:r>
          </a:p>
          <a:p>
            <a:pPr>
              <a:lnSpc>
                <a:spcPct val="120000"/>
              </a:lnSpc>
            </a:pPr>
            <a:r>
              <a:rPr kumimoji="1" lang="en-US" altLang="zh-CN" sz="3400" b="1">
                <a:solidFill>
                  <a:srgbClr val="FF3300"/>
                </a:solidFill>
                <a:latin typeface="Times New Roman" panose="02020603050405020304" pitchFamily="18" charset="0"/>
              </a:rPr>
              <a:t>rhyme.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570413" y="1844675"/>
            <a:ext cx="7921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786313" y="2925763"/>
            <a:ext cx="9366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714875" y="3502025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075238" y="2349500"/>
            <a:ext cx="7921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692275" y="4078288"/>
            <a:ext cx="1009650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692275" y="4654550"/>
            <a:ext cx="1296988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081463" y="5172075"/>
            <a:ext cx="1368425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710113" y="5748338"/>
            <a:ext cx="1079500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4643438" y="6310313"/>
            <a:ext cx="1368425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 animBg="1"/>
      <p:bldP spid="17413" grpId="0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58775" y="666750"/>
            <a:ext cx="2376488" cy="549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endParaRPr kumimoji="1" lang="zh-CN" altLang="en-US" sz="3600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AutoNum type="alphaLcParenR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chase</a:t>
            </a:r>
          </a:p>
          <a:p>
            <a:pPr>
              <a:lnSpc>
                <a:spcPct val="120000"/>
              </a:lnSpc>
              <a:buFontTx/>
              <a:buAutoNum type="alphaLcParenR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catch</a:t>
            </a:r>
          </a:p>
          <a:p>
            <a:pPr>
              <a:lnSpc>
                <a:spcPct val="120000"/>
              </a:lnSpc>
              <a:buFontTx/>
              <a:buAutoNum type="alphaLcParenR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hide </a:t>
            </a:r>
          </a:p>
          <a:p>
            <a:pPr>
              <a:lnSpc>
                <a:spcPct val="120000"/>
              </a:lnSpc>
              <a:buFontTx/>
              <a:buAutoNum type="alphaLcParenR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hunt</a:t>
            </a:r>
          </a:p>
          <a:p>
            <a:pPr>
              <a:lnSpc>
                <a:spcPct val="120000"/>
              </a:lnSpc>
              <a:buFontTx/>
              <a:buAutoNum type="alphaLcParenR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trick</a:t>
            </a:r>
          </a:p>
          <a:p>
            <a:pPr>
              <a:lnSpc>
                <a:spcPct val="120000"/>
              </a:lnSpc>
              <a:buFontTx/>
              <a:buAutoNum type="alphaLcParenR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bite </a:t>
            </a:r>
          </a:p>
          <a:p>
            <a:pPr>
              <a:lnSpc>
                <a:spcPct val="120000"/>
              </a:lnSpc>
              <a:buFontTx/>
              <a:buAutoNum type="alphaLcParenR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trouble</a:t>
            </a:r>
          </a:p>
          <a:p>
            <a:pPr>
              <a:lnSpc>
                <a:spcPct val="120000"/>
              </a:lnSpc>
              <a:buFontTx/>
              <a:buAutoNum type="alphaLcParenR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hutch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130550" y="1373188"/>
            <a:ext cx="56896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200" b="1">
                <a:latin typeface="Times New Roman" panose="02020603050405020304" pitchFamily="18" charset="0"/>
              </a:rPr>
              <a:t>box or cage for keeping rabbits</a:t>
            </a:r>
          </a:p>
          <a:p>
            <a:pPr>
              <a:lnSpc>
                <a:spcPct val="120000"/>
              </a:lnSpc>
            </a:pPr>
            <a:r>
              <a:rPr kumimoji="1" lang="en-US" altLang="zh-CN" sz="3200" b="1">
                <a:latin typeface="Times New Roman" panose="02020603050405020304" pitchFamily="18" charset="0"/>
              </a:rPr>
              <a:t>stop someone from being seen</a:t>
            </a:r>
          </a:p>
          <a:p>
            <a:pPr>
              <a:lnSpc>
                <a:spcPct val="120000"/>
              </a:lnSpc>
            </a:pPr>
            <a:r>
              <a:rPr kumimoji="1" lang="en-US" altLang="zh-CN" sz="3200" b="1">
                <a:latin typeface="Times New Roman" panose="02020603050405020304" pitchFamily="18" charset="0"/>
              </a:rPr>
              <a:t>look for    </a:t>
            </a:r>
          </a:p>
          <a:p>
            <a:pPr>
              <a:lnSpc>
                <a:spcPct val="120000"/>
              </a:lnSpc>
            </a:pPr>
            <a:r>
              <a:rPr kumimoji="1" lang="en-US" altLang="zh-CN" sz="3200" b="1">
                <a:latin typeface="Times New Roman" panose="02020603050405020304" pitchFamily="18" charset="0"/>
              </a:rPr>
              <a:t>run after</a:t>
            </a:r>
          </a:p>
          <a:p>
            <a:pPr>
              <a:lnSpc>
                <a:spcPct val="120000"/>
              </a:lnSpc>
            </a:pPr>
            <a:r>
              <a:rPr kumimoji="1" lang="en-US" altLang="zh-CN" sz="3200" b="1">
                <a:latin typeface="Times New Roman" panose="02020603050405020304" pitchFamily="18" charset="0"/>
              </a:rPr>
              <a:t>cut into sth with teeth.</a:t>
            </a:r>
          </a:p>
          <a:p>
            <a:pPr>
              <a:lnSpc>
                <a:spcPct val="120000"/>
              </a:lnSpc>
            </a:pPr>
            <a:r>
              <a:rPr kumimoji="1" lang="en-US" altLang="zh-CN" sz="3200" b="1">
                <a:latin typeface="Times New Roman" panose="02020603050405020304" pitchFamily="18" charset="0"/>
              </a:rPr>
              <a:t>some difficulties</a:t>
            </a:r>
          </a:p>
          <a:p>
            <a:pPr>
              <a:lnSpc>
                <a:spcPct val="120000"/>
              </a:lnSpc>
            </a:pPr>
            <a:r>
              <a:rPr kumimoji="1" lang="en-US" altLang="zh-CN" sz="3200" b="1">
                <a:latin typeface="Times New Roman" panose="02020603050405020304" pitchFamily="18" charset="0"/>
              </a:rPr>
              <a:t>some amazing things (games)</a:t>
            </a:r>
          </a:p>
          <a:p>
            <a:pPr>
              <a:lnSpc>
                <a:spcPct val="120000"/>
              </a:lnSpc>
            </a:pPr>
            <a:r>
              <a:rPr kumimoji="1" lang="en-US" altLang="zh-CN" sz="3200" b="1">
                <a:latin typeface="Times New Roman" panose="02020603050405020304" pitchFamily="18" charset="0"/>
              </a:rPr>
              <a:t>stop and hold a moving thing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908175" y="1628775"/>
            <a:ext cx="1295400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763713" y="2349500"/>
            <a:ext cx="1584325" cy="3600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1692275" y="2420938"/>
            <a:ext cx="151130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1908175" y="1773238"/>
            <a:ext cx="1295400" cy="4071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692275" y="2924175"/>
            <a:ext cx="1511300" cy="4937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266950" y="711200"/>
            <a:ext cx="4752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Match the two parts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835150" y="4005263"/>
            <a:ext cx="1512888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1619250" y="4149725"/>
            <a:ext cx="1584325" cy="4302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2195513" y="4724400"/>
            <a:ext cx="936625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/>
      <p:bldP spid="18442" grpId="0" animBg="1"/>
      <p:bldP spid="18443" grpId="0" animBg="1"/>
      <p:bldP spid="184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body" sz="half" idx="2"/>
          </p:nvPr>
        </p:nvSpPr>
        <p:spPr>
          <a:xfrm>
            <a:off x="2138363" y="2205038"/>
            <a:ext cx="6553200" cy="792162"/>
          </a:xfrm>
          <a:noFill/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1. What does her dog like to do?</a:t>
            </a:r>
            <a:r>
              <a:rPr lang="en-US" altLang="zh-CN" sz="2800" dirty="0" smtClean="0"/>
              <a:t>    </a:t>
            </a:r>
            <a:endParaRPr lang="en-US" altLang="zh-CN" b="1" dirty="0" smtClean="0">
              <a:solidFill>
                <a:srgbClr val="CC3300"/>
              </a:solidFill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1163" y="692150"/>
            <a:ext cx="185102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47888" y="3717032"/>
            <a:ext cx="65532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 doesn’t just chase and catch a ball. It hunts, do wonderful tricks, builds camps out of sticks.</a:t>
            </a:r>
          </a:p>
        </p:txBody>
      </p:sp>
      <p:pic>
        <p:nvPicPr>
          <p:cNvPr id="19461" name="Picture 5" descr="A1_04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163" y="4508500"/>
            <a:ext cx="1585912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643188" y="1125538"/>
            <a:ext cx="17843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My dog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0" grpId="0"/>
      <p:bldP spid="194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28675" y="1343025"/>
            <a:ext cx="755967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What doesn’t it do? 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It never barks, bite or fight. 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Is the dog clever?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Yes, it’s the cleverest animal of all.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635375" y="928688"/>
            <a:ext cx="4811713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What is the fish doing?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It’s swimming around and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bubbling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Where is it? Is it in a rabbit hutch?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It’s in a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fish tank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 It’s not in a rabbit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hutch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21507" name="Picture 3" descr="200512271954590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60475"/>
            <a:ext cx="2914650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2362200" y="571500"/>
            <a:ext cx="5090120" cy="720725"/>
          </a:xfrm>
          <a:noFill/>
        </p:spPr>
        <p:txBody>
          <a:bodyPr/>
          <a:lstStyle/>
          <a:p>
            <a:pPr algn="l"/>
            <a:r>
              <a:rPr lang="en-US" altLang="zh-CN" sz="3600" b="1" dirty="0" smtClean="0"/>
              <a:t>Millie’s goldfish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2411413" y="1635125"/>
            <a:ext cx="6408737" cy="3097213"/>
          </a:xfrm>
          <a:noFill/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Is the goldfish a wonderful pet?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600" b="1" dirty="0" smtClean="0"/>
          </a:p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Does she need a bed, </a:t>
            </a:r>
            <a:r>
              <a:rPr lang="en-US" altLang="zh-CN" sz="3600" b="1" u="sng" dirty="0" smtClean="0"/>
              <a:t>a rabbit</a:t>
            </a:r>
            <a:r>
              <a:rPr lang="en-US" altLang="zh-CN" sz="3600" b="1" dirty="0" smtClean="0"/>
              <a:t> </a:t>
            </a:r>
            <a:r>
              <a:rPr lang="en-US" altLang="zh-CN" sz="3600" b="1" u="sng" dirty="0" smtClean="0"/>
              <a:t>hutch</a:t>
            </a:r>
            <a:r>
              <a:rPr lang="en-US" altLang="zh-CN" sz="3600" b="1" dirty="0" smtClean="0"/>
              <a:t> and much food?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54886" y="3228975"/>
            <a:ext cx="2339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she is.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71800" y="5395666"/>
            <a:ext cx="325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No, she doesn’t.</a:t>
            </a: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20288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5" name="Picture 7" descr="A5_3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4437063"/>
            <a:ext cx="244792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/>
      <p:bldP spid="225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idx="1"/>
          </p:nvPr>
        </p:nvSpPr>
        <p:spPr>
          <a:xfrm>
            <a:off x="1619250" y="1692275"/>
            <a:ext cx="5616575" cy="2232025"/>
          </a:xfrm>
          <a:noFill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/>
              <a:t>What do they usually do?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600" b="1" smtClean="0"/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/>
              <a:t>What doesn’t she do? </a:t>
            </a:r>
            <a:endParaRPr lang="en-US" altLang="zh-CN" smtClean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51000" y="3795713"/>
            <a:ext cx="555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She doesn’t bark or miaow.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635125" y="2411413"/>
            <a:ext cx="169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Bubble.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body" sz="half" idx="1"/>
          </p:nvPr>
        </p:nvSpPr>
        <p:spPr>
          <a:xfrm>
            <a:off x="833438" y="790575"/>
            <a:ext cx="5394325" cy="5230813"/>
          </a:xfrm>
          <a:noFill/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Is the cat very lazy?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Do you like cats?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Where do cats sleep?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On the window-ledge, on your bed, in a </a:t>
            </a:r>
            <a:r>
              <a:rPr lang="en-US" altLang="zh-CN" sz="3600" b="1" dirty="0" smtClean="0">
                <a:solidFill>
                  <a:srgbClr val="FF3300"/>
                </a:solidFill>
              </a:rPr>
              <a:t>drawer</a:t>
            </a:r>
            <a:r>
              <a:rPr lang="en-US" altLang="zh-CN" sz="3600" b="1" dirty="0" smtClean="0"/>
              <a:t>, in your shoes, </a:t>
            </a:r>
            <a:r>
              <a:rPr lang="en-US" altLang="zh-CN" sz="3600" b="1" dirty="0" smtClean="0">
                <a:solidFill>
                  <a:srgbClr val="FF3300"/>
                </a:solidFill>
              </a:rPr>
              <a:t>cardboard</a:t>
            </a:r>
            <a:r>
              <a:rPr lang="en-US" altLang="zh-CN" sz="3600" b="1" dirty="0" smtClean="0"/>
              <a:t> </a:t>
            </a:r>
            <a:r>
              <a:rPr lang="en-US" altLang="zh-CN" sz="3600" b="1" dirty="0" smtClean="0">
                <a:solidFill>
                  <a:srgbClr val="FF3300"/>
                </a:solidFill>
              </a:rPr>
              <a:t>box</a:t>
            </a:r>
            <a:r>
              <a:rPr lang="en-US" altLang="zh-CN" sz="3600" b="1" dirty="0" smtClean="0"/>
              <a:t>, on your </a:t>
            </a:r>
            <a:r>
              <a:rPr lang="en-US" altLang="zh-CN" sz="3600" b="1" dirty="0" smtClean="0">
                <a:solidFill>
                  <a:srgbClr val="FF3300"/>
                </a:solidFill>
              </a:rPr>
              <a:t>lap</a:t>
            </a:r>
            <a:r>
              <a:rPr lang="en-US" altLang="zh-CN" sz="3600" b="1" dirty="0" smtClean="0"/>
              <a:t>, in your </a:t>
            </a:r>
            <a:r>
              <a:rPr lang="en-US" altLang="zh-CN" sz="3600" b="1" dirty="0" smtClean="0">
                <a:solidFill>
                  <a:srgbClr val="FF3300"/>
                </a:solidFill>
              </a:rPr>
              <a:t>frocks</a:t>
            </a:r>
          </a:p>
        </p:txBody>
      </p:sp>
      <p:pic>
        <p:nvPicPr>
          <p:cNvPr id="24579" name="Picture 3" descr="猫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83313" y="620713"/>
            <a:ext cx="2452687" cy="27368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A000120150407A02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0CB692"/>
      </a:accent1>
      <a:accent2>
        <a:srgbClr val="358CC1"/>
      </a:accent2>
      <a:accent3>
        <a:srgbClr val="FFFFFF"/>
      </a:accent3>
      <a:accent4>
        <a:srgbClr val="505050"/>
      </a:accent4>
      <a:accent5>
        <a:srgbClr val="AAD7C7"/>
      </a:accent5>
      <a:accent6>
        <a:srgbClr val="2F7EAF"/>
      </a:accent6>
      <a:hlink>
        <a:srgbClr val="00B0F0"/>
      </a:hlink>
      <a:folHlink>
        <a:srgbClr val="AFB2B4"/>
      </a:folHlink>
    </a:clrScheme>
    <a:fontScheme name="A000120150407A02PWBG">
      <a:majorFont>
        <a:latin typeface="微软雅黑"/>
        <a:ea typeface="微软雅黑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407A02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0CB692"/>
        </a:accent1>
        <a:accent2>
          <a:srgbClr val="358CC1"/>
        </a:accent2>
        <a:accent3>
          <a:srgbClr val="FFFFFF"/>
        </a:accent3>
        <a:accent4>
          <a:srgbClr val="505050"/>
        </a:accent4>
        <a:accent5>
          <a:srgbClr val="AAD7C7"/>
        </a:accent5>
        <a:accent6>
          <a:srgbClr val="2F7EAF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黄色</Template>
  <TotalTime>0</TotalTime>
  <Words>383</Words>
  <Application>Microsoft Office PowerPoint</Application>
  <PresentationFormat>全屏显示(4:3)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宋体</vt:lpstr>
      <vt:lpstr>微软雅黑</vt:lpstr>
      <vt:lpstr>幼圆</vt:lpstr>
      <vt:lpstr>Arial</vt:lpstr>
      <vt:lpstr>Calibri</vt:lpstr>
      <vt:lpstr>Times New Roman</vt:lpstr>
      <vt:lpstr>Wingdings 3</vt:lpstr>
      <vt:lpstr>WWW.2PPT.COM
</vt:lpstr>
      <vt:lpstr>Unit 8  Pets  Reading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Millie’s goldfish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2023-01-17T02:34:05Z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D43CAB7C625A449AA40D6131C754C159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