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869" r:id="rId2"/>
    <p:sldId id="829" r:id="rId3"/>
    <p:sldId id="830" r:id="rId4"/>
    <p:sldId id="831" r:id="rId5"/>
    <p:sldId id="832" r:id="rId6"/>
    <p:sldId id="833" r:id="rId7"/>
    <p:sldId id="834" r:id="rId8"/>
    <p:sldId id="835" r:id="rId9"/>
    <p:sldId id="836" r:id="rId10"/>
    <p:sldId id="837" r:id="rId11"/>
    <p:sldId id="838" r:id="rId12"/>
    <p:sldId id="839" r:id="rId13"/>
    <p:sldId id="840" r:id="rId14"/>
    <p:sldId id="841" r:id="rId15"/>
    <p:sldId id="842" r:id="rId16"/>
    <p:sldId id="843" r:id="rId17"/>
    <p:sldId id="844" r:id="rId18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marL="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3429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6858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0287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3716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10" d="100"/>
          <a:sy n="110" d="100"/>
        </p:scale>
        <p:origin x="-1644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9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28F92D23-108D-4958-BF04-BBD011D700E4}" type="datetime1">
              <a:rPr lang="zh-CN" altLang="en-US" sz="1200"/>
              <a:t>2023-01-17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19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29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5F6AA52B-88BB-463D-B3A9-C1AEEF107E38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endParaRPr lang="en-US" altLang="zh-CN" sz="1200"/>
          </a:p>
        </p:txBody>
      </p:sp>
      <p:sp>
        <p:nvSpPr>
          <p:cNvPr id="3076" name="Rectangle 4"/>
          <p:cNvSpPr>
            <a:spLocks noGrp="1" noRot="1" noChangeAspect="1"/>
          </p:cNvSpPr>
          <p:nvPr>
            <p:ph type="sldImg" idx="19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  <a:miter lim="800000"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en-US" altLang="zh-CN" sz="12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4233119-0812-4676-A557-C723515117C1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algn="ctr">
              <a:defRPr sz="45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6"/>
            </p:custDataLst>
          </p:nvPr>
        </p:nvSpPr>
        <p:spPr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628" tIns="35243" rIns="67628" bIns="35243" anchor="ctr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7"/>
            </p:custDataLst>
          </p:nvPr>
        </p:nvSpPr>
        <p:spPr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500" tIns="35100" rIns="67500" bIns="35100" anchor="t" anchorCtr="0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18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253B9695-C0BA-43B6-AEB3-979EEFBF2AD4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19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20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9F36488-91F8-400D-A7A2-54B5A6845B32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700" b="1" u="none" strike="noStrike" kern="1200" cap="none" spc="225" normalizeH="0" baseline="0">
          <a:solidFill>
            <a:srgbClr val="262626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Wingdings" panose="05000000000000000000" charset="0"/>
        <a:buChar char="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Arial" panose="020B0604020202020204" pitchFamily="34" charset="0"/>
        <a:buChar char="•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1"/>
          <p:cNvSpPr>
            <a:spLocks noGrp="1"/>
          </p:cNvSpPr>
          <p:nvPr/>
        </p:nvSpPr>
        <p:spPr>
          <a:xfrm>
            <a:off x="0" y="735546"/>
            <a:ext cx="9144000" cy="53860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101600" tIns="38100" rIns="76200" bIns="3810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>
              <a:spcAft>
                <a:spcPts val="750"/>
              </a:spcAft>
            </a:pP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Module  6  Hobbies</a:t>
            </a:r>
          </a:p>
        </p:txBody>
      </p:sp>
      <p:sp>
        <p:nvSpPr>
          <p:cNvPr id="2" name="矩形 1"/>
          <p:cNvSpPr/>
          <p:nvPr/>
        </p:nvSpPr>
        <p:spPr>
          <a:xfrm>
            <a:off x="7717" y="1869672"/>
            <a:ext cx="9136283" cy="5770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Hobbies can make you grow as a person.</a:t>
            </a:r>
          </a:p>
        </p:txBody>
      </p:sp>
      <p:sp>
        <p:nvSpPr>
          <p:cNvPr id="5" name="矩形 4"/>
          <p:cNvSpPr/>
          <p:nvPr/>
        </p:nvSpPr>
        <p:spPr>
          <a:xfrm>
            <a:off x="899592" y="4083918"/>
            <a:ext cx="7344816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93186"/>
          <p:cNvSpPr/>
          <p:nvPr/>
        </p:nvSpPr>
        <p:spPr>
          <a:xfrm>
            <a:off x="1443038" y="688182"/>
            <a:ext cx="6438900" cy="41790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During the summer of 2010, he spent four weeks at a summer camp. </a:t>
            </a:r>
          </a:p>
          <a:p>
            <a:pPr lvl="0">
              <a:lnSpc>
                <a:spcPct val="13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2010</a:t>
            </a:r>
            <a:r>
              <a:rPr lang="zh-CN" altLang="en-US" dirty="0">
                <a:latin typeface="Times New Roman" panose="02020603050405020304" pitchFamily="18" charset="0"/>
              </a:rPr>
              <a:t>年的夏天，他在一个夏令营待了</a:t>
            </a:r>
            <a:r>
              <a:rPr lang="en-US" altLang="zh-CN" dirty="0"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</a:rPr>
              <a:t>个星期。</a:t>
            </a:r>
          </a:p>
          <a:p>
            <a:pPr lvl="0">
              <a:lnSpc>
                <a:spcPct val="135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spend+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时间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金钱 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on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  <a:p>
            <a:pPr lvl="0">
              <a:lnSpc>
                <a:spcPct val="135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在某方面花多少时间或金钱 </a:t>
            </a:r>
          </a:p>
          <a:p>
            <a:pPr lvl="0">
              <a:lnSpc>
                <a:spcPct val="13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He spends much time on his homework every day.</a:t>
            </a:r>
          </a:p>
          <a:p>
            <a:pPr lvl="0">
              <a:lnSpc>
                <a:spcPct val="13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他每天在他的作业上花许多时间。</a:t>
            </a:r>
          </a:p>
          <a:p>
            <a:pPr lvl="0">
              <a:lnSpc>
                <a:spcPct val="135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spend+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时间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金钱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doing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.                           </a:t>
            </a:r>
          </a:p>
          <a:p>
            <a:pPr lvl="0">
              <a:lnSpc>
                <a:spcPct val="135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做某事花多少时间或金钱 </a:t>
            </a:r>
          </a:p>
          <a:p>
            <a:pPr lvl="0">
              <a:lnSpc>
                <a:spcPct val="13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He spent much money buying the new car.</a:t>
            </a:r>
          </a:p>
          <a:p>
            <a:pPr lvl="0">
              <a:lnSpc>
                <a:spcPct val="13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他买那辆新车花了许多钱。</a:t>
            </a:r>
          </a:p>
        </p:txBody>
      </p:sp>
      <p:sp>
        <p:nvSpPr>
          <p:cNvPr id="13315" name="文本框 3"/>
          <p:cNvSpPr txBox="1"/>
          <p:nvPr/>
        </p:nvSpPr>
        <p:spPr>
          <a:xfrm>
            <a:off x="358379" y="164307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6" name="流程图: 过程 4"/>
          <p:cNvSpPr/>
          <p:nvPr/>
        </p:nvSpPr>
        <p:spPr>
          <a:xfrm>
            <a:off x="161925" y="21193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 fill="hold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 fill="hold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 fill="hold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 fill="hold"/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 fill="hold"/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 fill="hold"/>
                                        <p:tgtEl>
                                          <p:spTgt spid="13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91138"/>
          <p:cNvSpPr/>
          <p:nvPr/>
        </p:nvSpPr>
        <p:spPr>
          <a:xfrm>
            <a:off x="1512094" y="723901"/>
            <a:ext cx="6115050" cy="36123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60000"/>
              </a:lnSpc>
            </a:pPr>
            <a:r>
              <a:rPr lang="en-US" altLang="zh-CN">
                <a:latin typeface="Times New Roman" panose="02020603050405020304" pitchFamily="18" charset="0"/>
              </a:rPr>
              <a:t>3. As well as the usual activities, such as sailing and climbing, there was a writing class.</a:t>
            </a:r>
            <a:r>
              <a:rPr lang="zh-CN" altLang="en-US">
                <a:latin typeface="Times New Roman" panose="02020603050405020304" pitchFamily="18" charset="0"/>
              </a:rPr>
              <a:t>除了像驾驶帆船、爬山等常见的活动外，还有一个写作研习班。</a:t>
            </a:r>
          </a:p>
          <a:p>
            <a:pPr lvl="0">
              <a:lnSpc>
                <a:spcPct val="160000"/>
              </a:lnSpc>
            </a:pPr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意为“除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之外，也，还”。</a:t>
            </a:r>
            <a:r>
              <a:rPr lang="zh-CN" altLang="en-US">
                <a:latin typeface="Times New Roman" panose="02020603050405020304" pitchFamily="18" charset="0"/>
              </a:rPr>
              <a:t>例如：</a:t>
            </a:r>
            <a:br>
              <a:rPr lang="zh-CN" altLang="en-US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He grows flowers</a:t>
            </a:r>
            <a:r>
              <a:rPr lang="en-US" altLang="zh-CN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en-US" altLang="zh-CN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</a:rPr>
              <a:t>vegetables.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>
                <a:latin typeface="Times New Roman" panose="02020603050405020304" pitchFamily="18" charset="0"/>
              </a:rPr>
              <a:t>他既种花也种菜。</a:t>
            </a:r>
            <a:br>
              <a:rPr lang="zh-CN" altLang="en-US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She is a talented musician</a:t>
            </a:r>
            <a:r>
              <a:rPr lang="en-US" altLang="zh-CN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  <a:r>
              <a:rPr lang="en-US" altLang="zh-CN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</a:rPr>
              <a:t>being a photographer.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>
                <a:latin typeface="Times New Roman" panose="02020603050405020304" pitchFamily="18" charset="0"/>
              </a:rPr>
              <a:t>她不仅是摄影师还是个天才的音乐家。 </a:t>
            </a:r>
          </a:p>
        </p:txBody>
      </p:sp>
      <p:sp>
        <p:nvSpPr>
          <p:cNvPr id="14338" name="文本框 3"/>
          <p:cNvSpPr txBox="1"/>
          <p:nvPr/>
        </p:nvSpPr>
        <p:spPr>
          <a:xfrm>
            <a:off x="358379" y="164307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9" name="流程图: 过程 4"/>
          <p:cNvSpPr/>
          <p:nvPr/>
        </p:nvSpPr>
        <p:spPr>
          <a:xfrm>
            <a:off x="161925" y="21193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2"/>
          <p:cNvSpPr>
            <a:spLocks noChangeArrowheads="1"/>
          </p:cNvSpPr>
          <p:nvPr/>
        </p:nvSpPr>
        <p:spPr bwMode="auto">
          <a:xfrm>
            <a:off x="1141810" y="1115616"/>
            <a:ext cx="6515100" cy="26545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100" dirty="0">
                <a:latin typeface="Times New Roman" panose="02020603050405020304" pitchFamily="18" charset="0"/>
              </a:rPr>
              <a:t>一、根据中文意思或首字母提示，用单词的适当形式填空。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1.Which _________(</a:t>
            </a:r>
            <a:r>
              <a:rPr lang="zh-CN" altLang="en-US" sz="2100" dirty="0">
                <a:latin typeface="Times New Roman" panose="02020603050405020304" pitchFamily="18" charset="0"/>
              </a:rPr>
              <a:t>活动</a:t>
            </a:r>
            <a:r>
              <a:rPr lang="en-US" altLang="zh-CN" sz="2100" dirty="0">
                <a:latin typeface="Times New Roman" panose="02020603050405020304" pitchFamily="18" charset="0"/>
              </a:rPr>
              <a:t>) do you like better, camping or swimming?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2.Watching sports gave him great _________(</a:t>
            </a:r>
            <a:r>
              <a:rPr lang="zh-CN" altLang="en-US" sz="2100" dirty="0">
                <a:latin typeface="Times New Roman" panose="02020603050405020304" pitchFamily="18" charset="0"/>
              </a:rPr>
              <a:t>愉悦</a:t>
            </a:r>
            <a:r>
              <a:rPr lang="en-US" altLang="zh-CN" sz="2100" dirty="0">
                <a:latin typeface="Times New Roman" panose="02020603050405020304" pitchFamily="18" charset="0"/>
              </a:rPr>
              <a:t>).</a:t>
            </a:r>
            <a:endParaRPr lang="zh-CN" altLang="en-US" sz="2100" dirty="0">
              <a:latin typeface="Times New Roman" panose="02020603050405020304" pitchFamily="18" charset="0"/>
            </a:endParaRP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3.He is a very nice </a:t>
            </a:r>
            <a:r>
              <a:rPr lang="en-US" altLang="zh-CN" sz="2100" dirty="0" err="1">
                <a:latin typeface="Times New Roman" panose="02020603050405020304" pitchFamily="18" charset="0"/>
              </a:rPr>
              <a:t>p_________to</a:t>
            </a:r>
            <a:r>
              <a:rPr lang="en-US" altLang="zh-CN" sz="2100" dirty="0">
                <a:latin typeface="Times New Roman" panose="02020603050405020304" pitchFamily="18" charset="0"/>
              </a:rPr>
              <a:t> work with.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4.Workers are learning a new s_______ .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5.It takes hard work to achieve s___________ .</a:t>
            </a:r>
          </a:p>
        </p:txBody>
      </p:sp>
      <p:sp>
        <p:nvSpPr>
          <p:cNvPr id="15362" name="矩形 8"/>
          <p:cNvSpPr/>
          <p:nvPr/>
        </p:nvSpPr>
        <p:spPr>
          <a:xfrm>
            <a:off x="2112169" y="1754981"/>
            <a:ext cx="1852613" cy="390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activities </a:t>
            </a:r>
          </a:p>
        </p:txBody>
      </p:sp>
      <p:sp>
        <p:nvSpPr>
          <p:cNvPr id="15363" name="矩形 10"/>
          <p:cNvSpPr/>
          <p:nvPr/>
        </p:nvSpPr>
        <p:spPr>
          <a:xfrm>
            <a:off x="4789885" y="2403872"/>
            <a:ext cx="2002631" cy="390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pleasure</a:t>
            </a:r>
          </a:p>
        </p:txBody>
      </p:sp>
      <p:sp>
        <p:nvSpPr>
          <p:cNvPr id="15364" name="矩形 11"/>
          <p:cNvSpPr/>
          <p:nvPr/>
        </p:nvSpPr>
        <p:spPr>
          <a:xfrm>
            <a:off x="3334941" y="2736056"/>
            <a:ext cx="2122884" cy="390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erson</a:t>
            </a:r>
          </a:p>
        </p:txBody>
      </p:sp>
      <p:sp>
        <p:nvSpPr>
          <p:cNvPr id="15365" name="矩形 14"/>
          <p:cNvSpPr/>
          <p:nvPr/>
        </p:nvSpPr>
        <p:spPr>
          <a:xfrm>
            <a:off x="4499372" y="3075385"/>
            <a:ext cx="499176" cy="3924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kill</a:t>
            </a:r>
          </a:p>
        </p:txBody>
      </p:sp>
      <p:sp>
        <p:nvSpPr>
          <p:cNvPr id="15366" name="矩形 37"/>
          <p:cNvSpPr/>
          <p:nvPr/>
        </p:nvSpPr>
        <p:spPr>
          <a:xfrm>
            <a:off x="4605338" y="3350419"/>
            <a:ext cx="842218" cy="3924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uccess</a:t>
            </a:r>
          </a:p>
        </p:txBody>
      </p:sp>
      <p:sp>
        <p:nvSpPr>
          <p:cNvPr id="15367" name="文本框 3"/>
          <p:cNvSpPr txBox="1"/>
          <p:nvPr/>
        </p:nvSpPr>
        <p:spPr>
          <a:xfrm>
            <a:off x="414338" y="277416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15368" name="流程图: 过程 4"/>
          <p:cNvSpPr/>
          <p:nvPr/>
        </p:nvSpPr>
        <p:spPr>
          <a:xfrm>
            <a:off x="217885" y="32504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/>
      <p:bldP spid="15363" grpId="0"/>
      <p:bldP spid="15364" grpId="0"/>
      <p:bldP spid="15365" grpId="0"/>
      <p:bldP spid="153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2"/>
          <p:cNvSpPr>
            <a:spLocks noChangeArrowheads="1"/>
          </p:cNvSpPr>
          <p:nvPr/>
        </p:nvSpPr>
        <p:spPr bwMode="auto">
          <a:xfrm>
            <a:off x="1318022" y="834629"/>
            <a:ext cx="6515100" cy="3623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100">
                <a:latin typeface="宋体" panose="02010600030101010101" pitchFamily="2" charset="-122"/>
              </a:rPr>
              <a:t>二、用所给单词的适当形式填空。</a:t>
            </a:r>
            <a:endParaRPr lang="zh-CN" altLang="en-US" sz="2100">
              <a:latin typeface="Times New Roman" panose="02020603050405020304" pitchFamily="18" charset="0"/>
              <a:ea typeface="方正兰亭黑简体"/>
            </a:endParaRP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1.Mr Green made his students _________(write) down these words.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2.One of my brother’s hobbies is _________(play) volleyball.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3.The doctor advised his father _________(stop) smoking, but he didn’t listen to the advice.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4.My mother always spends much time _________(buy) clothes online.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5.Ms.Wang often encourages her son _________(try) something new in his daily life.</a:t>
            </a:r>
          </a:p>
        </p:txBody>
      </p:sp>
      <p:sp>
        <p:nvSpPr>
          <p:cNvPr id="16386" name="矩形 8"/>
          <p:cNvSpPr/>
          <p:nvPr/>
        </p:nvSpPr>
        <p:spPr>
          <a:xfrm>
            <a:off x="4672013" y="1116806"/>
            <a:ext cx="1413272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write</a:t>
            </a:r>
          </a:p>
        </p:txBody>
      </p:sp>
      <p:sp>
        <p:nvSpPr>
          <p:cNvPr id="16387" name="矩形 10"/>
          <p:cNvSpPr/>
          <p:nvPr/>
        </p:nvSpPr>
        <p:spPr>
          <a:xfrm>
            <a:off x="4964906" y="1740694"/>
            <a:ext cx="1377554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playing</a:t>
            </a:r>
          </a:p>
        </p:txBody>
      </p:sp>
      <p:sp>
        <p:nvSpPr>
          <p:cNvPr id="16388" name="矩形 11"/>
          <p:cNvSpPr/>
          <p:nvPr/>
        </p:nvSpPr>
        <p:spPr>
          <a:xfrm>
            <a:off x="4836319" y="2411017"/>
            <a:ext cx="2122885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to stop </a:t>
            </a:r>
          </a:p>
        </p:txBody>
      </p:sp>
      <p:sp>
        <p:nvSpPr>
          <p:cNvPr id="16389" name="矩形 14"/>
          <p:cNvSpPr/>
          <p:nvPr/>
        </p:nvSpPr>
        <p:spPr>
          <a:xfrm>
            <a:off x="5691188" y="3044429"/>
            <a:ext cx="922735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buying</a:t>
            </a:r>
          </a:p>
        </p:txBody>
      </p:sp>
      <p:sp>
        <p:nvSpPr>
          <p:cNvPr id="16390" name="矩形 37"/>
          <p:cNvSpPr/>
          <p:nvPr/>
        </p:nvSpPr>
        <p:spPr>
          <a:xfrm>
            <a:off x="5504260" y="3686175"/>
            <a:ext cx="774892" cy="3924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to try</a:t>
            </a:r>
          </a:p>
        </p:txBody>
      </p:sp>
      <p:sp>
        <p:nvSpPr>
          <p:cNvPr id="16391" name="文本框 3"/>
          <p:cNvSpPr txBox="1"/>
          <p:nvPr/>
        </p:nvSpPr>
        <p:spPr>
          <a:xfrm>
            <a:off x="414338" y="164307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16392" name="流程图: 过程 4"/>
          <p:cNvSpPr/>
          <p:nvPr/>
        </p:nvSpPr>
        <p:spPr>
          <a:xfrm>
            <a:off x="217885" y="21193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16387" grpId="0"/>
      <p:bldP spid="16388" grpId="0"/>
      <p:bldP spid="16389" grpId="0"/>
      <p:bldP spid="163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2"/>
          <p:cNvSpPr>
            <a:spLocks noChangeArrowheads="1"/>
          </p:cNvSpPr>
          <p:nvPr/>
        </p:nvSpPr>
        <p:spPr bwMode="auto">
          <a:xfrm>
            <a:off x="1312069" y="923925"/>
            <a:ext cx="6515100" cy="36240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100">
                <a:latin typeface="宋体" panose="02010600030101010101" pitchFamily="2" charset="-122"/>
              </a:rPr>
              <a:t>三、单项填空。</a:t>
            </a:r>
            <a:endParaRPr lang="zh-CN" altLang="en-US" sz="2100">
              <a:latin typeface="Times New Roman" panose="02020603050405020304" pitchFamily="18" charset="0"/>
              <a:ea typeface="方正兰亭黑简体"/>
            </a:endParaRP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(  )1.He has a lot of hobbies,__________ singing, painting 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and playing football.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A.for example  	B.such as  	C.look like  	D.as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(  )2.She is a singer__________ an actress.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A.as well as  	             B.so well  	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C.as well  	             D.as good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(  )3.Jackie asked me__________ anything.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A.not touch  		   B.not touched  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C.not touching  	   D.not to touch</a:t>
            </a:r>
          </a:p>
        </p:txBody>
      </p:sp>
      <p:sp>
        <p:nvSpPr>
          <p:cNvPr id="17410" name="矩形 27"/>
          <p:cNvSpPr/>
          <p:nvPr/>
        </p:nvSpPr>
        <p:spPr>
          <a:xfrm>
            <a:off x="1340644" y="1264444"/>
            <a:ext cx="1413272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B</a:t>
            </a:r>
          </a:p>
        </p:txBody>
      </p:sp>
      <p:sp>
        <p:nvSpPr>
          <p:cNvPr id="17411" name="矩形 28"/>
          <p:cNvSpPr/>
          <p:nvPr/>
        </p:nvSpPr>
        <p:spPr>
          <a:xfrm>
            <a:off x="1382316" y="2200275"/>
            <a:ext cx="1413272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A</a:t>
            </a:r>
          </a:p>
        </p:txBody>
      </p:sp>
      <p:sp>
        <p:nvSpPr>
          <p:cNvPr id="17412" name="矩形 23"/>
          <p:cNvSpPr/>
          <p:nvPr/>
        </p:nvSpPr>
        <p:spPr>
          <a:xfrm>
            <a:off x="1377554" y="3164681"/>
            <a:ext cx="367903" cy="390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D</a:t>
            </a:r>
          </a:p>
        </p:txBody>
      </p:sp>
      <p:sp>
        <p:nvSpPr>
          <p:cNvPr id="17413" name="文本框 3"/>
          <p:cNvSpPr txBox="1"/>
          <p:nvPr/>
        </p:nvSpPr>
        <p:spPr>
          <a:xfrm>
            <a:off x="414338" y="277416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17414" name="流程图: 过程 4"/>
          <p:cNvSpPr/>
          <p:nvPr/>
        </p:nvSpPr>
        <p:spPr>
          <a:xfrm>
            <a:off x="217885" y="32504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0" grpId="0"/>
      <p:bldP spid="17411" grpId="0"/>
      <p:bldP spid="174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2"/>
          <p:cNvSpPr>
            <a:spLocks noChangeArrowheads="1"/>
          </p:cNvSpPr>
          <p:nvPr/>
        </p:nvSpPr>
        <p:spPr bwMode="auto">
          <a:xfrm>
            <a:off x="1277541" y="775097"/>
            <a:ext cx="6515100" cy="3462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)4.Since then, the young man__________ another bad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habit.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A.has developed               B.developed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C.will develop  		D.develops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)5.There is something interesting in today’s newspaper.It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makes him__________ very happy.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A.feel           B.to feel          C.feels           D.felt</a:t>
            </a:r>
          </a:p>
        </p:txBody>
      </p:sp>
      <p:sp>
        <p:nvSpPr>
          <p:cNvPr id="18434" name="矩形 27"/>
          <p:cNvSpPr/>
          <p:nvPr/>
        </p:nvSpPr>
        <p:spPr>
          <a:xfrm>
            <a:off x="1340644" y="882254"/>
            <a:ext cx="1413272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A</a:t>
            </a:r>
          </a:p>
        </p:txBody>
      </p:sp>
      <p:sp>
        <p:nvSpPr>
          <p:cNvPr id="18435" name="矩形 28"/>
          <p:cNvSpPr/>
          <p:nvPr/>
        </p:nvSpPr>
        <p:spPr>
          <a:xfrm>
            <a:off x="1335882" y="2771775"/>
            <a:ext cx="1413272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方正兰亭黑简体"/>
              </a:rPr>
              <a:t>A</a:t>
            </a:r>
          </a:p>
        </p:txBody>
      </p:sp>
      <p:sp>
        <p:nvSpPr>
          <p:cNvPr id="18436" name="文本框 3"/>
          <p:cNvSpPr txBox="1"/>
          <p:nvPr/>
        </p:nvSpPr>
        <p:spPr>
          <a:xfrm>
            <a:off x="414338" y="277416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18437" name="流程图: 过程 4"/>
          <p:cNvSpPr/>
          <p:nvPr/>
        </p:nvSpPr>
        <p:spPr>
          <a:xfrm>
            <a:off x="217885" y="32504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184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2"/>
          <p:cNvSpPr>
            <a:spLocks noChangeArrowheads="1"/>
          </p:cNvSpPr>
          <p:nvPr/>
        </p:nvSpPr>
        <p:spPr bwMode="auto">
          <a:xfrm>
            <a:off x="1365647" y="934641"/>
            <a:ext cx="5900738" cy="33009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100">
                <a:latin typeface="Times New Roman" panose="02020603050405020304" pitchFamily="18" charset="0"/>
              </a:rPr>
              <a:t>四、根据所给汉语意思完成句子。 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1.The author’s new book____________(</a:t>
            </a:r>
            <a:r>
              <a:rPr lang="zh-CN" altLang="en-US" sz="2100">
                <a:latin typeface="Times New Roman" panose="02020603050405020304" pitchFamily="18" charset="0"/>
              </a:rPr>
              <a:t>出版</a:t>
            </a:r>
            <a:r>
              <a:rPr lang="en-US" altLang="zh-CN" sz="2100">
                <a:latin typeface="Times New Roman" panose="02020603050405020304" pitchFamily="18" charset="0"/>
              </a:rPr>
              <a:t>) just now.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2._________do you_____________(</a:t>
            </a:r>
            <a:r>
              <a:rPr lang="zh-CN" altLang="en-US" sz="2100">
                <a:latin typeface="Times New Roman" panose="02020603050405020304" pitchFamily="18" charset="0"/>
              </a:rPr>
              <a:t>认为怎么样</a:t>
            </a:r>
            <a:r>
              <a:rPr lang="en-US" altLang="zh-CN" sz="2100">
                <a:latin typeface="Times New Roman" panose="02020603050405020304" pitchFamily="18" charset="0"/>
              </a:rPr>
              <a:t>) the teenagers’ smoking?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3.He can speak Spanish____________(</a:t>
            </a:r>
            <a:r>
              <a:rPr lang="zh-CN" altLang="en-US" sz="2100">
                <a:latin typeface="Times New Roman" panose="02020603050405020304" pitchFamily="18" charset="0"/>
              </a:rPr>
              <a:t>还有</a:t>
            </a:r>
            <a:r>
              <a:rPr lang="en-US" altLang="zh-CN" sz="2100">
                <a:latin typeface="Times New Roman" panose="02020603050405020304" pitchFamily="18" charset="0"/>
              </a:rPr>
              <a:t>) English.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4.___________ (</a:t>
            </a:r>
            <a:r>
              <a:rPr lang="zh-CN" altLang="en-US" sz="2100">
                <a:latin typeface="Times New Roman" panose="02020603050405020304" pitchFamily="18" charset="0"/>
              </a:rPr>
              <a:t>结果</a:t>
            </a:r>
            <a:r>
              <a:rPr lang="en-US" altLang="zh-CN" sz="2100">
                <a:latin typeface="Times New Roman" panose="02020603050405020304" pitchFamily="18" charset="0"/>
              </a:rPr>
              <a:t>) there is often trouble in American families.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5.Thanks for__________________(</a:t>
            </a:r>
            <a:r>
              <a:rPr lang="zh-CN" altLang="en-US" sz="2100">
                <a:latin typeface="Times New Roman" panose="02020603050405020304" pitchFamily="18" charset="0"/>
              </a:rPr>
              <a:t>照顾</a:t>
            </a:r>
            <a:r>
              <a:rPr lang="en-US" altLang="zh-CN" sz="2100">
                <a:latin typeface="Times New Roman" panose="02020603050405020304" pitchFamily="18" charset="0"/>
              </a:rPr>
              <a:t>) my little sister so well.</a:t>
            </a:r>
          </a:p>
        </p:txBody>
      </p:sp>
      <p:sp>
        <p:nvSpPr>
          <p:cNvPr id="19458" name="矩形 8"/>
          <p:cNvSpPr/>
          <p:nvPr/>
        </p:nvSpPr>
        <p:spPr>
          <a:xfrm>
            <a:off x="4082653" y="1209675"/>
            <a:ext cx="2195513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came out</a:t>
            </a:r>
          </a:p>
        </p:txBody>
      </p:sp>
      <p:sp>
        <p:nvSpPr>
          <p:cNvPr id="19459" name="矩形 10"/>
          <p:cNvSpPr/>
          <p:nvPr/>
        </p:nvSpPr>
        <p:spPr>
          <a:xfrm>
            <a:off x="1696641" y="1888331"/>
            <a:ext cx="1377553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</a:p>
        </p:txBody>
      </p:sp>
      <p:sp>
        <p:nvSpPr>
          <p:cNvPr id="19460" name="矩形 11"/>
          <p:cNvSpPr/>
          <p:nvPr/>
        </p:nvSpPr>
        <p:spPr>
          <a:xfrm>
            <a:off x="3668316" y="1878806"/>
            <a:ext cx="2122884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think of </a:t>
            </a:r>
          </a:p>
        </p:txBody>
      </p:sp>
      <p:sp>
        <p:nvSpPr>
          <p:cNvPr id="19461" name="矩形 14"/>
          <p:cNvSpPr/>
          <p:nvPr/>
        </p:nvSpPr>
        <p:spPr>
          <a:xfrm>
            <a:off x="4104085" y="2566988"/>
            <a:ext cx="1186863" cy="3924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as well as</a:t>
            </a:r>
          </a:p>
        </p:txBody>
      </p:sp>
      <p:sp>
        <p:nvSpPr>
          <p:cNvPr id="19462" name="矩形 37"/>
          <p:cNvSpPr/>
          <p:nvPr/>
        </p:nvSpPr>
        <p:spPr>
          <a:xfrm>
            <a:off x="1612107" y="2871787"/>
            <a:ext cx="1291059" cy="3924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As a result</a:t>
            </a:r>
          </a:p>
        </p:txBody>
      </p:sp>
      <p:sp>
        <p:nvSpPr>
          <p:cNvPr id="19463" name="矩形 26"/>
          <p:cNvSpPr/>
          <p:nvPr/>
        </p:nvSpPr>
        <p:spPr>
          <a:xfrm>
            <a:off x="3258741" y="3467100"/>
            <a:ext cx="1525097" cy="3924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looking after</a:t>
            </a:r>
          </a:p>
        </p:txBody>
      </p:sp>
      <p:sp>
        <p:nvSpPr>
          <p:cNvPr id="19464" name="文本框 3"/>
          <p:cNvSpPr txBox="1"/>
          <p:nvPr/>
        </p:nvSpPr>
        <p:spPr>
          <a:xfrm>
            <a:off x="414338" y="277416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19465" name="流程图: 过程 4"/>
          <p:cNvSpPr/>
          <p:nvPr/>
        </p:nvSpPr>
        <p:spPr>
          <a:xfrm>
            <a:off x="217885" y="32504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19459" grpId="0"/>
      <p:bldP spid="19460" grpId="0"/>
      <p:bldP spid="19461" grpId="0"/>
      <p:bldP spid="19462" grpId="0"/>
      <p:bldP spid="194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流程图: 终止 33"/>
          <p:cNvSpPr/>
          <p:nvPr/>
        </p:nvSpPr>
        <p:spPr>
          <a:xfrm>
            <a:off x="285750" y="762000"/>
            <a:ext cx="1028700" cy="342900"/>
          </a:xfrm>
          <a:prstGeom prst="flowChartTerminator">
            <a:avLst/>
          </a:prstGeom>
          <a:solidFill>
            <a:srgbClr val="F7BFC7"/>
          </a:solidFill>
          <a:ln w="19050">
            <a:solidFill>
              <a:schemeClr val="bg1"/>
            </a:solidFill>
            <a:prstDash val="sysDash"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0483" name="文本框 30"/>
          <p:cNvSpPr/>
          <p:nvPr/>
        </p:nvSpPr>
        <p:spPr>
          <a:xfrm>
            <a:off x="435769" y="731044"/>
            <a:ext cx="750094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 纳</a:t>
            </a:r>
          </a:p>
        </p:txBody>
      </p:sp>
      <p:sp>
        <p:nvSpPr>
          <p:cNvPr id="20484" name="文本框 3"/>
          <p:cNvSpPr txBox="1"/>
          <p:nvPr/>
        </p:nvSpPr>
        <p:spPr>
          <a:xfrm>
            <a:off x="197644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20485" name="流程图: 过程 1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0486" name="Rectangle 23"/>
          <p:cNvSpPr/>
          <p:nvPr/>
        </p:nvSpPr>
        <p:spPr>
          <a:xfrm>
            <a:off x="1907704" y="0"/>
            <a:ext cx="6696075" cy="505523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Unit 2　Hobbies can make you grow as a person.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New words and phrases: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person,  interest,  skill,  activity,  sailing,  result,  pleasure,  success, grow as a person, as well as,  encourage sb. to do </a:t>
            </a:r>
            <a:r>
              <a:rPr lang="en-US" altLang="zh-CN" dirty="0" err="1"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</a:rPr>
              <a:t>. , come out, as a result, develop one’s interest.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Sentences: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①Hobbies can make you grow as a person,  develop your interests and help you learn new skills.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②As well as the usual activities,  such as sailing and climbing,  there was a writing class.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③David has been very lucky because his hobby has brought him pleasure and success.   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8"/>
          <p:cNvSpPr/>
          <p:nvPr/>
        </p:nvSpPr>
        <p:spPr>
          <a:xfrm>
            <a:off x="1591866" y="653653"/>
            <a:ext cx="6172200" cy="8448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  <a:spcBef>
                <a:spcPct val="20000"/>
              </a:spcBef>
            </a:pPr>
            <a:r>
              <a:rPr lang="en-US" altLang="zh-CN" sz="2100" dirty="0">
                <a:latin typeface="Times New Roman" panose="02020603050405020304" pitchFamily="18" charset="0"/>
              </a:rPr>
              <a:t>Talk about these hobbies. Which do you like? What do you think of them?</a:t>
            </a:r>
          </a:p>
        </p:txBody>
      </p:sp>
      <p:pic>
        <p:nvPicPr>
          <p:cNvPr id="5122" name="图片 139275" descr="0CIMG324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71650" y="2228850"/>
            <a:ext cx="1428750" cy="10715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5123" name="图片 139278" descr="20080614_4924d0a40d81acbda293Tu0sqIWZ9LDV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714500" y="3486150"/>
            <a:ext cx="1428750" cy="93106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5124" name="文本框 139283"/>
          <p:cNvSpPr/>
          <p:nvPr/>
        </p:nvSpPr>
        <p:spPr>
          <a:xfrm>
            <a:off x="3245644" y="2480073"/>
            <a:ext cx="869469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dancing</a:t>
            </a:r>
          </a:p>
        </p:txBody>
      </p:sp>
      <p:sp>
        <p:nvSpPr>
          <p:cNvPr id="5125" name="文本框 139284"/>
          <p:cNvSpPr/>
          <p:nvPr/>
        </p:nvSpPr>
        <p:spPr>
          <a:xfrm>
            <a:off x="3184923" y="3680223"/>
            <a:ext cx="1594026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collecting coins</a:t>
            </a:r>
          </a:p>
        </p:txBody>
      </p:sp>
      <p:sp>
        <p:nvSpPr>
          <p:cNvPr id="5126" name="文本框 139298"/>
          <p:cNvSpPr/>
          <p:nvPr/>
        </p:nvSpPr>
        <p:spPr>
          <a:xfrm>
            <a:off x="5062538" y="3920729"/>
            <a:ext cx="138564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zh-CN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127" name="图片 139300" descr="001ec949fc8d0a2038950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14850" y="2228850"/>
            <a:ext cx="1600200" cy="117752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5128" name="文本框 139301"/>
          <p:cNvSpPr/>
          <p:nvPr/>
        </p:nvSpPr>
        <p:spPr>
          <a:xfrm>
            <a:off x="6172200" y="2343151"/>
            <a:ext cx="1771650" cy="622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playing volleyball</a:t>
            </a:r>
          </a:p>
        </p:txBody>
      </p:sp>
      <p:sp>
        <p:nvSpPr>
          <p:cNvPr id="5129" name="文本框 139302"/>
          <p:cNvSpPr/>
          <p:nvPr/>
        </p:nvSpPr>
        <p:spPr>
          <a:xfrm>
            <a:off x="6457950" y="3714751"/>
            <a:ext cx="102870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sailing </a:t>
            </a:r>
          </a:p>
        </p:txBody>
      </p:sp>
      <p:pic>
        <p:nvPicPr>
          <p:cNvPr id="5130" name="图片 139303" descr="图片2副本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800601" y="3543300"/>
            <a:ext cx="1545431" cy="99179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28001"/>
          <p:cNvSpPr/>
          <p:nvPr/>
        </p:nvSpPr>
        <p:spPr>
          <a:xfrm>
            <a:off x="2343150" y="1000125"/>
            <a:ext cx="2158604" cy="380761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人 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兴趣；爱好 </a:t>
            </a:r>
            <a:r>
              <a:rPr lang="en-US" altLang="zh-CN" i="1" dirty="0">
                <a:latin typeface="Times New Roman" panose="02020603050405020304" pitchFamily="18" charset="0"/>
              </a:rPr>
              <a:t>n.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技能；技艺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活动 </a:t>
            </a:r>
            <a:r>
              <a:rPr lang="en-US" altLang="zh-CN" i="1" dirty="0">
                <a:latin typeface="Times New Roman" panose="02020603050405020304" pitchFamily="18" charset="0"/>
              </a:rPr>
              <a:t>n.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航海；航行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结果；后果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结果；因此 </a:t>
            </a:r>
            <a:endParaRPr lang="zh-CN" altLang="en-US" i="1" dirty="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愉悦；快乐 </a:t>
            </a:r>
            <a:r>
              <a:rPr lang="en-US" altLang="zh-CN" i="1" dirty="0">
                <a:latin typeface="Times New Roman" panose="02020603050405020304" pitchFamily="18" charset="0"/>
              </a:rPr>
              <a:t>n.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成功；成就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6" name="文本框 128002"/>
          <p:cNvSpPr/>
          <p:nvPr/>
        </p:nvSpPr>
        <p:spPr>
          <a:xfrm>
            <a:off x="4514850" y="971550"/>
            <a:ext cx="2172891" cy="4167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person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interest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skill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activity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sailing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result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as a result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pleasure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success</a:t>
            </a:r>
          </a:p>
          <a:p>
            <a:pPr lvl="0">
              <a:lnSpc>
                <a:spcPct val="130000"/>
              </a:lnSpc>
            </a:pP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33"/>
          <p:cNvSpPr/>
          <p:nvPr/>
        </p:nvSpPr>
        <p:spPr>
          <a:xfrm>
            <a:off x="3314700" y="457200"/>
            <a:ext cx="2950369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700" dirty="0">
                <a:solidFill>
                  <a:srgbClr val="CC00FF"/>
                </a:solidFill>
                <a:latin typeface="Times New Roman" panose="02020603050405020304" pitchFamily="18" charset="0"/>
              </a:rPr>
              <a:t>Presentation</a:t>
            </a:r>
          </a:p>
        </p:txBody>
      </p:sp>
      <p:pic>
        <p:nvPicPr>
          <p:cNvPr id="6148" name="图片 128007" descr="301224363V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85800"/>
            <a:ext cx="642938" cy="38290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6149" name="文本框 10"/>
          <p:cNvSpPr txBox="1"/>
          <p:nvPr/>
        </p:nvSpPr>
        <p:spPr>
          <a:xfrm>
            <a:off x="358379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0" name="文本框 3"/>
          <p:cNvSpPr txBox="1"/>
          <p:nvPr/>
        </p:nvSpPr>
        <p:spPr>
          <a:xfrm>
            <a:off x="358379" y="164307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129026"/>
          <p:cNvSpPr/>
          <p:nvPr/>
        </p:nvSpPr>
        <p:spPr>
          <a:xfrm>
            <a:off x="1714500" y="1400175"/>
            <a:ext cx="5715000" cy="714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1. Work in pairs. Talk about your hobbies with the words and expressions in the box. </a:t>
            </a:r>
          </a:p>
        </p:txBody>
      </p:sp>
      <p:sp>
        <p:nvSpPr>
          <p:cNvPr id="7170" name="文本框 129027"/>
          <p:cNvSpPr/>
          <p:nvPr/>
        </p:nvSpPr>
        <p:spPr>
          <a:xfrm>
            <a:off x="1771650" y="2680097"/>
            <a:ext cx="6115050" cy="622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climbing  dancing    growing vegetables   looking after  animals   painting    playing volleyball    singing  writing</a:t>
            </a:r>
          </a:p>
        </p:txBody>
      </p:sp>
      <p:sp>
        <p:nvSpPr>
          <p:cNvPr id="7171" name="文本框 129034"/>
          <p:cNvSpPr/>
          <p:nvPr/>
        </p:nvSpPr>
        <p:spPr>
          <a:xfrm>
            <a:off x="3914775" y="776287"/>
            <a:ext cx="1828800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Reading </a:t>
            </a:r>
          </a:p>
        </p:txBody>
      </p:sp>
      <p:pic>
        <p:nvPicPr>
          <p:cNvPr id="7172" name="Picture 6" descr="20041215111158593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1" y="3886200"/>
            <a:ext cx="5593556" cy="91201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7173" name="矩形 129050"/>
          <p:cNvSpPr/>
          <p:nvPr/>
        </p:nvSpPr>
        <p:spPr>
          <a:xfrm>
            <a:off x="1714500" y="2680098"/>
            <a:ext cx="5829300" cy="65841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7174" name="文本框 3"/>
          <p:cNvSpPr txBox="1"/>
          <p:nvPr/>
        </p:nvSpPr>
        <p:spPr>
          <a:xfrm>
            <a:off x="414338" y="220266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5" name="流程图: 过程 4"/>
          <p:cNvSpPr/>
          <p:nvPr/>
        </p:nvSpPr>
        <p:spPr>
          <a:xfrm>
            <a:off x="217885" y="26789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7176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7877175" y="9496425"/>
            <a:ext cx="228600" cy="17145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130050"/>
          <p:cNvSpPr/>
          <p:nvPr/>
        </p:nvSpPr>
        <p:spPr>
          <a:xfrm>
            <a:off x="1714500" y="1017985"/>
            <a:ext cx="5600700" cy="715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spcBef>
                <a:spcPct val="50000"/>
              </a:spcBef>
            </a:pPr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2.  Work in pairs. Choose the words from the box to describe your hobbies.</a:t>
            </a:r>
          </a:p>
        </p:txBody>
      </p:sp>
      <p:sp>
        <p:nvSpPr>
          <p:cNvPr id="8194" name="文本框 130051"/>
          <p:cNvSpPr/>
          <p:nvPr/>
        </p:nvSpPr>
        <p:spPr>
          <a:xfrm>
            <a:off x="1828800" y="1932385"/>
            <a:ext cx="53149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active  dangerous healthy  interesting relaxing</a:t>
            </a:r>
          </a:p>
        </p:txBody>
      </p:sp>
      <p:sp>
        <p:nvSpPr>
          <p:cNvPr id="8195" name="文本框 130052"/>
          <p:cNvSpPr/>
          <p:nvPr/>
        </p:nvSpPr>
        <p:spPr>
          <a:xfrm>
            <a:off x="1828800" y="2682479"/>
            <a:ext cx="4158854" cy="345281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(1)Mountain biking is relaxing.</a:t>
            </a:r>
          </a:p>
        </p:txBody>
      </p:sp>
      <p:sp>
        <p:nvSpPr>
          <p:cNvPr id="8196" name="文本框 130053"/>
          <p:cNvSpPr/>
          <p:nvPr/>
        </p:nvSpPr>
        <p:spPr>
          <a:xfrm>
            <a:off x="1828800" y="3253979"/>
            <a:ext cx="4158854" cy="345281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(2) Painting is interesting.</a:t>
            </a:r>
          </a:p>
        </p:txBody>
      </p:sp>
      <p:sp>
        <p:nvSpPr>
          <p:cNvPr id="8197" name="矩形 130063"/>
          <p:cNvSpPr/>
          <p:nvPr/>
        </p:nvSpPr>
        <p:spPr>
          <a:xfrm>
            <a:off x="1714500" y="1875235"/>
            <a:ext cx="5314950" cy="5143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8198" name="Group 8"/>
          <p:cNvGrpSpPr/>
          <p:nvPr/>
        </p:nvGrpSpPr>
        <p:grpSpPr>
          <a:xfrm>
            <a:off x="1714500" y="3886200"/>
            <a:ext cx="5776913" cy="658416"/>
            <a:chOff x="2474" y="1406"/>
            <a:chExt cx="2792" cy="628"/>
          </a:xfrm>
        </p:grpSpPr>
        <p:sp>
          <p:nvSpPr>
            <p:cNvPr id="8199" name="Freeform 9"/>
            <p:cNvSpPr/>
            <p:nvPr/>
          </p:nvSpPr>
          <p:spPr>
            <a:xfrm>
              <a:off x="2474" y="1513"/>
              <a:ext cx="559" cy="300"/>
            </a:xfrm>
            <a:custGeom>
              <a:avLst/>
              <a:gdLst/>
              <a:ahLst/>
              <a:cxnLst>
                <a:cxn ang="0">
                  <a:pos x="1119" y="59"/>
                </a:cxn>
                <a:cxn ang="0">
                  <a:pos x="957" y="59"/>
                </a:cxn>
                <a:cxn ang="0">
                  <a:pos x="957" y="147"/>
                </a:cxn>
                <a:cxn ang="0">
                  <a:pos x="918" y="186"/>
                </a:cxn>
                <a:cxn ang="0">
                  <a:pos x="870" y="186"/>
                </a:cxn>
                <a:cxn ang="0">
                  <a:pos x="870" y="93"/>
                </a:cxn>
                <a:cxn ang="0">
                  <a:pos x="737" y="93"/>
                </a:cxn>
                <a:cxn ang="0">
                  <a:pos x="737" y="204"/>
                </a:cxn>
                <a:cxn ang="0">
                  <a:pos x="689" y="204"/>
                </a:cxn>
                <a:cxn ang="0">
                  <a:pos x="685" y="166"/>
                </a:cxn>
                <a:cxn ang="0">
                  <a:pos x="678" y="135"/>
                </a:cxn>
                <a:cxn ang="0">
                  <a:pos x="667" y="108"/>
                </a:cxn>
                <a:cxn ang="0">
                  <a:pos x="653" y="85"/>
                </a:cxn>
                <a:cxn ang="0">
                  <a:pos x="639" y="66"/>
                </a:cxn>
                <a:cxn ang="0">
                  <a:pos x="627" y="51"/>
                </a:cxn>
                <a:cxn ang="0">
                  <a:pos x="615" y="38"/>
                </a:cxn>
                <a:cxn ang="0">
                  <a:pos x="607" y="27"/>
                </a:cxn>
                <a:cxn ang="0">
                  <a:pos x="599" y="40"/>
                </a:cxn>
                <a:cxn ang="0">
                  <a:pos x="590" y="55"/>
                </a:cxn>
                <a:cxn ang="0">
                  <a:pos x="580" y="73"/>
                </a:cxn>
                <a:cxn ang="0">
                  <a:pos x="571" y="93"/>
                </a:cxn>
                <a:cxn ang="0">
                  <a:pos x="563" y="111"/>
                </a:cxn>
                <a:cxn ang="0">
                  <a:pos x="556" y="130"/>
                </a:cxn>
                <a:cxn ang="0">
                  <a:pos x="551" y="145"/>
                </a:cxn>
                <a:cxn ang="0">
                  <a:pos x="547" y="156"/>
                </a:cxn>
                <a:cxn ang="0">
                  <a:pos x="541" y="142"/>
                </a:cxn>
                <a:cxn ang="0">
                  <a:pos x="536" y="126"/>
                </a:cxn>
                <a:cxn ang="0">
                  <a:pos x="529" y="109"/>
                </a:cxn>
                <a:cxn ang="0">
                  <a:pos x="521" y="92"/>
                </a:cxn>
                <a:cxn ang="0">
                  <a:pos x="514" y="76"/>
                </a:cxn>
                <a:cxn ang="0">
                  <a:pos x="506" y="61"/>
                </a:cxn>
                <a:cxn ang="0">
                  <a:pos x="499" y="48"/>
                </a:cxn>
                <a:cxn ang="0">
                  <a:pos x="493" y="39"/>
                </a:cxn>
                <a:cxn ang="0">
                  <a:pos x="483" y="55"/>
                </a:cxn>
                <a:cxn ang="0">
                  <a:pos x="472" y="76"/>
                </a:cxn>
                <a:cxn ang="0">
                  <a:pos x="462" y="100"/>
                </a:cxn>
                <a:cxn ang="0">
                  <a:pos x="453" y="127"/>
                </a:cxn>
                <a:cxn ang="0">
                  <a:pos x="445" y="155"/>
                </a:cxn>
                <a:cxn ang="0">
                  <a:pos x="439" y="184"/>
                </a:cxn>
                <a:cxn ang="0">
                  <a:pos x="434" y="212"/>
                </a:cxn>
                <a:cxn ang="0">
                  <a:pos x="432" y="240"/>
                </a:cxn>
                <a:cxn ang="0">
                  <a:pos x="351" y="240"/>
                </a:cxn>
                <a:cxn ang="0">
                  <a:pos x="351" y="186"/>
                </a:cxn>
                <a:cxn ang="0">
                  <a:pos x="375" y="186"/>
                </a:cxn>
                <a:cxn ang="0">
                  <a:pos x="318" y="87"/>
                </a:cxn>
                <a:cxn ang="0">
                  <a:pos x="150" y="87"/>
                </a:cxn>
                <a:cxn ang="0">
                  <a:pos x="104" y="0"/>
                </a:cxn>
                <a:cxn ang="0">
                  <a:pos x="0" y="229"/>
                </a:cxn>
                <a:cxn ang="0">
                  <a:pos x="0" y="600"/>
                </a:cxn>
                <a:cxn ang="0">
                  <a:pos x="1119" y="600"/>
                </a:cxn>
                <a:cxn ang="0">
                  <a:pos x="1119" y="59"/>
                </a:cxn>
              </a:cxnLst>
              <a:rect l="l" t="t" r="r" b="b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00" name="Rectangle 10"/>
            <p:cNvSpPr/>
            <p:nvPr/>
          </p:nvSpPr>
          <p:spPr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01" name="Freeform 11"/>
            <p:cNvSpPr/>
            <p:nvPr/>
          </p:nvSpPr>
          <p:spPr>
            <a:xfrm>
              <a:off x="4159" y="1502"/>
              <a:ext cx="1107" cy="311"/>
            </a:xfrm>
            <a:custGeom>
              <a:avLst/>
              <a:gdLst/>
              <a:ahLst/>
              <a:cxnLst>
                <a:cxn ang="0">
                  <a:pos x="2214" y="147"/>
                </a:cxn>
                <a:cxn ang="0">
                  <a:pos x="2087" y="190"/>
                </a:cxn>
                <a:cxn ang="0">
                  <a:pos x="2024" y="65"/>
                </a:cxn>
                <a:cxn ang="0">
                  <a:pos x="1977" y="168"/>
                </a:cxn>
                <a:cxn ang="0">
                  <a:pos x="1955" y="120"/>
                </a:cxn>
                <a:cxn ang="0">
                  <a:pos x="1882" y="49"/>
                </a:cxn>
                <a:cxn ang="0">
                  <a:pos x="1861" y="49"/>
                </a:cxn>
                <a:cxn ang="0">
                  <a:pos x="1828" y="49"/>
                </a:cxn>
                <a:cxn ang="0">
                  <a:pos x="1784" y="49"/>
                </a:cxn>
                <a:cxn ang="0">
                  <a:pos x="1738" y="49"/>
                </a:cxn>
                <a:cxn ang="0">
                  <a:pos x="1694" y="49"/>
                </a:cxn>
                <a:cxn ang="0">
                  <a:pos x="1660" y="49"/>
                </a:cxn>
                <a:cxn ang="0">
                  <a:pos x="1639" y="49"/>
                </a:cxn>
                <a:cxn ang="0">
                  <a:pos x="1631" y="53"/>
                </a:cxn>
                <a:cxn ang="0">
                  <a:pos x="1607" y="76"/>
                </a:cxn>
                <a:cxn ang="0">
                  <a:pos x="1577" y="108"/>
                </a:cxn>
                <a:cxn ang="0">
                  <a:pos x="1554" y="131"/>
                </a:cxn>
                <a:cxn ang="0">
                  <a:pos x="1587" y="135"/>
                </a:cxn>
                <a:cxn ang="0">
                  <a:pos x="1515" y="205"/>
                </a:cxn>
                <a:cxn ang="0">
                  <a:pos x="1515" y="121"/>
                </a:cxn>
                <a:cxn ang="0">
                  <a:pos x="1515" y="39"/>
                </a:cxn>
                <a:cxn ang="0">
                  <a:pos x="1505" y="40"/>
                </a:cxn>
                <a:cxn ang="0">
                  <a:pos x="1481" y="40"/>
                </a:cxn>
                <a:cxn ang="0">
                  <a:pos x="1448" y="40"/>
                </a:cxn>
                <a:cxn ang="0">
                  <a:pos x="1410" y="40"/>
                </a:cxn>
                <a:cxn ang="0">
                  <a:pos x="1371" y="40"/>
                </a:cxn>
                <a:cxn ang="0">
                  <a:pos x="1337" y="39"/>
                </a:cxn>
                <a:cxn ang="0">
                  <a:pos x="1313" y="39"/>
                </a:cxn>
                <a:cxn ang="0">
                  <a:pos x="1304" y="39"/>
                </a:cxn>
                <a:cxn ang="0">
                  <a:pos x="1063" y="84"/>
                </a:cxn>
                <a:cxn ang="0">
                  <a:pos x="1049" y="124"/>
                </a:cxn>
                <a:cxn ang="0">
                  <a:pos x="1020" y="137"/>
                </a:cxn>
                <a:cxn ang="0">
                  <a:pos x="996" y="159"/>
                </a:cxn>
                <a:cxn ang="0">
                  <a:pos x="981" y="190"/>
                </a:cxn>
                <a:cxn ang="0">
                  <a:pos x="955" y="207"/>
                </a:cxn>
                <a:cxn ang="0">
                  <a:pos x="944" y="153"/>
                </a:cxn>
                <a:cxn ang="0">
                  <a:pos x="921" y="132"/>
                </a:cxn>
                <a:cxn ang="0">
                  <a:pos x="898" y="149"/>
                </a:cxn>
                <a:cxn ang="0">
                  <a:pos x="888" y="207"/>
                </a:cxn>
                <a:cxn ang="0">
                  <a:pos x="822" y="11"/>
                </a:cxn>
                <a:cxn ang="0">
                  <a:pos x="783" y="75"/>
                </a:cxn>
                <a:cxn ang="0">
                  <a:pos x="524" y="9"/>
                </a:cxn>
                <a:cxn ang="0">
                  <a:pos x="237" y="75"/>
                </a:cxn>
                <a:cxn ang="0">
                  <a:pos x="175" y="156"/>
                </a:cxn>
                <a:cxn ang="0">
                  <a:pos x="162" y="139"/>
                </a:cxn>
                <a:cxn ang="0">
                  <a:pos x="147" y="117"/>
                </a:cxn>
                <a:cxn ang="0">
                  <a:pos x="134" y="98"/>
                </a:cxn>
                <a:cxn ang="0">
                  <a:pos x="129" y="90"/>
                </a:cxn>
                <a:cxn ang="0">
                  <a:pos x="84" y="0"/>
                </a:cxn>
                <a:cxn ang="0">
                  <a:pos x="45" y="87"/>
                </a:cxn>
                <a:cxn ang="0">
                  <a:pos x="33" y="156"/>
                </a:cxn>
                <a:cxn ang="0">
                  <a:pos x="0" y="621"/>
                </a:cxn>
                <a:cxn ang="0">
                  <a:pos x="2214" y="147"/>
                </a:cxn>
              </a:cxnLst>
              <a:rect l="l" t="t" r="r" b="b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02" name="Rectangle 12"/>
            <p:cNvSpPr/>
            <p:nvPr/>
          </p:nvSpPr>
          <p:spPr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03" name="Freeform 13"/>
            <p:cNvSpPr/>
            <p:nvPr/>
          </p:nvSpPr>
          <p:spPr>
            <a:xfrm>
              <a:off x="4158" y="1681"/>
              <a:ext cx="24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04" name="Freeform 14"/>
            <p:cNvSpPr/>
            <p:nvPr/>
          </p:nvSpPr>
          <p:spPr>
            <a:xfrm>
              <a:off x="4194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05" name="Freeform 15"/>
            <p:cNvSpPr/>
            <p:nvPr/>
          </p:nvSpPr>
          <p:spPr>
            <a:xfrm>
              <a:off x="4232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06" name="Rectangle 16"/>
            <p:cNvSpPr/>
            <p:nvPr/>
          </p:nvSpPr>
          <p:spPr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07" name="Rectangle 17"/>
            <p:cNvSpPr/>
            <p:nvPr/>
          </p:nvSpPr>
          <p:spPr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08" name="Freeform 18"/>
            <p:cNvSpPr/>
            <p:nvPr/>
          </p:nvSpPr>
          <p:spPr>
            <a:xfrm>
              <a:off x="4881" y="1681"/>
              <a:ext cx="24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09" name="Freeform 19"/>
            <p:cNvSpPr/>
            <p:nvPr/>
          </p:nvSpPr>
          <p:spPr>
            <a:xfrm>
              <a:off x="4917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0" name="Freeform 20"/>
            <p:cNvSpPr/>
            <p:nvPr/>
          </p:nvSpPr>
          <p:spPr>
            <a:xfrm>
              <a:off x="4955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1" name="Freeform 21"/>
            <p:cNvSpPr/>
            <p:nvPr/>
          </p:nvSpPr>
          <p:spPr>
            <a:xfrm>
              <a:off x="4993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2" name="Freeform 22"/>
            <p:cNvSpPr/>
            <p:nvPr/>
          </p:nvSpPr>
          <p:spPr>
            <a:xfrm>
              <a:off x="5031" y="1681"/>
              <a:ext cx="25" cy="14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86"/>
                </a:cxn>
                <a:cxn ang="0">
                  <a:pos x="0" y="272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3" name="Freeform 23"/>
            <p:cNvSpPr/>
            <p:nvPr/>
          </p:nvSpPr>
          <p:spPr>
            <a:xfrm>
              <a:off x="5069" y="1689"/>
              <a:ext cx="25" cy="14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6"/>
                </a:cxn>
                <a:cxn ang="0">
                  <a:pos x="50" y="295"/>
                </a:cxn>
                <a:cxn ang="0">
                  <a:pos x="0" y="276"/>
                </a:cxn>
                <a:cxn ang="0">
                  <a:pos x="0" y="56"/>
                </a:cxn>
                <a:cxn ang="0">
                  <a:pos x="25" y="0"/>
                </a:cxn>
              </a:cxnLst>
              <a:rect l="l" t="t" r="r" b="b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4" name="Freeform 24"/>
            <p:cNvSpPr/>
            <p:nvPr/>
          </p:nvSpPr>
          <p:spPr>
            <a:xfrm>
              <a:off x="5108" y="1697"/>
              <a:ext cx="24" cy="15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313"/>
                </a:cxn>
                <a:cxn ang="0">
                  <a:pos x="0" y="290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5" name="Freeform 25"/>
            <p:cNvSpPr/>
            <p:nvPr/>
          </p:nvSpPr>
          <p:spPr>
            <a:xfrm>
              <a:off x="5146" y="1707"/>
              <a:ext cx="24" cy="16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8"/>
                </a:cxn>
                <a:cxn ang="0">
                  <a:pos x="50" y="340"/>
                </a:cxn>
                <a:cxn ang="0">
                  <a:pos x="0" y="309"/>
                </a:cxn>
                <a:cxn ang="0">
                  <a:pos x="0" y="58"/>
                </a:cxn>
                <a:cxn ang="0">
                  <a:pos x="24" y="0"/>
                </a:cxn>
              </a:cxnLst>
              <a:rect l="l" t="t" r="r" b="b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6" name="Freeform 26"/>
            <p:cNvSpPr/>
            <p:nvPr/>
          </p:nvSpPr>
          <p:spPr>
            <a:xfrm>
              <a:off x="5184" y="1722"/>
              <a:ext cx="24" cy="18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8"/>
                </a:cxn>
                <a:cxn ang="0">
                  <a:pos x="50" y="373"/>
                </a:cxn>
                <a:cxn ang="0">
                  <a:pos x="0" y="326"/>
                </a:cxn>
                <a:cxn ang="0">
                  <a:pos x="0" y="58"/>
                </a:cxn>
                <a:cxn ang="0">
                  <a:pos x="24" y="0"/>
                </a:cxn>
              </a:cxnLst>
              <a:rect l="l" t="t" r="r" b="b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7" name="Freeform 27"/>
            <p:cNvSpPr/>
            <p:nvPr/>
          </p:nvSpPr>
          <p:spPr>
            <a:xfrm>
              <a:off x="5222" y="1739"/>
              <a:ext cx="24" cy="2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6"/>
                </a:cxn>
                <a:cxn ang="0">
                  <a:pos x="50" y="430"/>
                </a:cxn>
                <a:cxn ang="0">
                  <a:pos x="0" y="368"/>
                </a:cxn>
                <a:cxn ang="0">
                  <a:pos x="0" y="56"/>
                </a:cxn>
                <a:cxn ang="0">
                  <a:pos x="26" y="0"/>
                </a:cxn>
              </a:cxnLst>
              <a:rect l="l" t="t" r="r" b="b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8" name="Freeform 28"/>
            <p:cNvSpPr/>
            <p:nvPr/>
          </p:nvSpPr>
          <p:spPr>
            <a:xfrm>
              <a:off x="5260" y="1776"/>
              <a:ext cx="6" cy="2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427"/>
                </a:cxn>
                <a:cxn ang="0">
                  <a:pos x="0" y="396"/>
                </a:cxn>
                <a:cxn ang="0">
                  <a:pos x="0" y="29"/>
                </a:cxn>
                <a:cxn ang="0">
                  <a:pos x="13" y="0"/>
                </a:cxn>
              </a:cxnLst>
              <a:rect l="l" t="t" r="r" b="b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19" name="Freeform 29"/>
            <p:cNvSpPr/>
            <p:nvPr/>
          </p:nvSpPr>
          <p:spPr>
            <a:xfrm>
              <a:off x="4868" y="1716"/>
              <a:ext cx="398" cy="105"/>
            </a:xfrm>
            <a:custGeom>
              <a:avLst/>
              <a:gdLst/>
              <a:ahLst/>
              <a:cxnLst>
                <a:cxn ang="0">
                  <a:pos x="6" y="29"/>
                </a:cxn>
                <a:cxn ang="0">
                  <a:pos x="29" y="29"/>
                </a:cxn>
                <a:cxn ang="0">
                  <a:pos x="63" y="29"/>
                </a:cxn>
                <a:cxn ang="0">
                  <a:pos x="105" y="29"/>
                </a:cxn>
                <a:cxn ang="0">
                  <a:pos x="147" y="29"/>
                </a:cxn>
                <a:cxn ang="0">
                  <a:pos x="189" y="29"/>
                </a:cxn>
                <a:cxn ang="0">
                  <a:pos x="223" y="29"/>
                </a:cxn>
                <a:cxn ang="0">
                  <a:pos x="246" y="29"/>
                </a:cxn>
                <a:cxn ang="0">
                  <a:pos x="259" y="29"/>
                </a:cxn>
                <a:cxn ang="0">
                  <a:pos x="294" y="32"/>
                </a:cxn>
                <a:cxn ang="0">
                  <a:pos x="349" y="40"/>
                </a:cxn>
                <a:cxn ang="0">
                  <a:pos x="420" y="53"/>
                </a:cxn>
                <a:cxn ang="0">
                  <a:pos x="503" y="72"/>
                </a:cxn>
                <a:cxn ang="0">
                  <a:pos x="590" y="100"/>
                </a:cxn>
                <a:cxn ang="0">
                  <a:pos x="677" y="136"/>
                </a:cxn>
                <a:cxn ang="0">
                  <a:pos x="759" y="182"/>
                </a:cxn>
                <a:cxn ang="0">
                  <a:pos x="796" y="161"/>
                </a:cxn>
                <a:cxn ang="0">
                  <a:pos x="719" y="112"/>
                </a:cxn>
                <a:cxn ang="0">
                  <a:pos x="634" y="74"/>
                </a:cxn>
                <a:cxn ang="0">
                  <a:pos x="546" y="45"/>
                </a:cxn>
                <a:cxn ang="0">
                  <a:pos x="461" y="25"/>
                </a:cxn>
                <a:cxn ang="0">
                  <a:pos x="384" y="11"/>
                </a:cxn>
                <a:cxn ang="0">
                  <a:pos x="319" y="5"/>
                </a:cxn>
                <a:cxn ang="0">
                  <a:pos x="274" y="1"/>
                </a:cxn>
                <a:cxn ang="0">
                  <a:pos x="252" y="0"/>
                </a:cxn>
                <a:cxn ang="0">
                  <a:pos x="236" y="0"/>
                </a:cxn>
                <a:cxn ang="0">
                  <a:pos x="207" y="0"/>
                </a:cxn>
                <a:cxn ang="0">
                  <a:pos x="169" y="0"/>
                </a:cxn>
                <a:cxn ang="0">
                  <a:pos x="127" y="0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16" y="0"/>
                </a:cxn>
                <a:cxn ang="0">
                  <a:pos x="0" y="0"/>
                </a:cxn>
              </a:cxnLst>
              <a:rect l="l" t="t" r="r" b="b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0" name="Freeform 30"/>
            <p:cNvSpPr/>
            <p:nvPr/>
          </p:nvSpPr>
          <p:spPr>
            <a:xfrm>
              <a:off x="4868" y="1780"/>
              <a:ext cx="398" cy="154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9" y="32"/>
                </a:cxn>
                <a:cxn ang="0">
                  <a:pos x="63" y="32"/>
                </a:cxn>
                <a:cxn ang="0">
                  <a:pos x="105" y="32"/>
                </a:cxn>
                <a:cxn ang="0">
                  <a:pos x="147" y="32"/>
                </a:cxn>
                <a:cxn ang="0">
                  <a:pos x="189" y="32"/>
                </a:cxn>
                <a:cxn ang="0">
                  <a:pos x="223" y="32"/>
                </a:cxn>
                <a:cxn ang="0">
                  <a:pos x="246" y="32"/>
                </a:cxn>
                <a:cxn ang="0">
                  <a:pos x="299" y="33"/>
                </a:cxn>
                <a:cxn ang="0">
                  <a:pos x="390" y="46"/>
                </a:cxn>
                <a:cxn ang="0">
                  <a:pos x="473" y="69"/>
                </a:cxn>
                <a:cxn ang="0">
                  <a:pos x="551" y="101"/>
                </a:cxn>
                <a:cxn ang="0">
                  <a:pos x="620" y="140"/>
                </a:cxn>
                <a:cxn ang="0">
                  <a:pos x="681" y="185"/>
                </a:cxn>
                <a:cxn ang="0">
                  <a:pos x="734" y="233"/>
                </a:cxn>
                <a:cxn ang="0">
                  <a:pos x="778" y="283"/>
                </a:cxn>
                <a:cxn ang="0">
                  <a:pos x="796" y="255"/>
                </a:cxn>
                <a:cxn ang="0">
                  <a:pos x="757" y="208"/>
                </a:cxn>
                <a:cxn ang="0">
                  <a:pos x="708" y="161"/>
                </a:cxn>
                <a:cxn ang="0">
                  <a:pos x="652" y="118"/>
                </a:cxn>
                <a:cxn ang="0">
                  <a:pos x="586" y="79"/>
                </a:cxn>
                <a:cxn ang="0">
                  <a:pos x="514" y="47"/>
                </a:cxn>
                <a:cxn ang="0">
                  <a:pos x="433" y="21"/>
                </a:cxn>
                <a:cxn ang="0">
                  <a:pos x="346" y="5"/>
                </a:cxn>
                <a:cxn ang="0">
                  <a:pos x="252" y="0"/>
                </a:cxn>
                <a:cxn ang="0">
                  <a:pos x="236" y="0"/>
                </a:cxn>
                <a:cxn ang="0">
                  <a:pos x="207" y="0"/>
                </a:cxn>
                <a:cxn ang="0">
                  <a:pos x="169" y="0"/>
                </a:cxn>
                <a:cxn ang="0">
                  <a:pos x="127" y="0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16" y="0"/>
                </a:cxn>
                <a:cxn ang="0">
                  <a:pos x="0" y="0"/>
                </a:cxn>
              </a:cxnLst>
              <a:rect l="l" t="t" r="r" b="b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1" name="Freeform 31"/>
            <p:cNvSpPr/>
            <p:nvPr/>
          </p:nvSpPr>
          <p:spPr>
            <a:xfrm>
              <a:off x="4264" y="1681"/>
              <a:ext cx="24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2" name="Freeform 32"/>
            <p:cNvSpPr/>
            <p:nvPr/>
          </p:nvSpPr>
          <p:spPr>
            <a:xfrm>
              <a:off x="4300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3" name="Freeform 33"/>
            <p:cNvSpPr/>
            <p:nvPr/>
          </p:nvSpPr>
          <p:spPr>
            <a:xfrm>
              <a:off x="4338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4" name="Rectangle 34"/>
            <p:cNvSpPr/>
            <p:nvPr/>
          </p:nvSpPr>
          <p:spPr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25" name="Rectangle 35"/>
            <p:cNvSpPr/>
            <p:nvPr/>
          </p:nvSpPr>
          <p:spPr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26" name="Freeform 36"/>
            <p:cNvSpPr/>
            <p:nvPr/>
          </p:nvSpPr>
          <p:spPr>
            <a:xfrm>
              <a:off x="4370" y="1681"/>
              <a:ext cx="24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7" name="Freeform 37"/>
            <p:cNvSpPr/>
            <p:nvPr/>
          </p:nvSpPr>
          <p:spPr>
            <a:xfrm>
              <a:off x="4405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8" name="Freeform 38"/>
            <p:cNvSpPr/>
            <p:nvPr/>
          </p:nvSpPr>
          <p:spPr>
            <a:xfrm>
              <a:off x="4444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29" name="Rectangle 39"/>
            <p:cNvSpPr/>
            <p:nvPr/>
          </p:nvSpPr>
          <p:spPr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30" name="Rectangle 40"/>
            <p:cNvSpPr/>
            <p:nvPr/>
          </p:nvSpPr>
          <p:spPr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31" name="Freeform 41"/>
            <p:cNvSpPr/>
            <p:nvPr/>
          </p:nvSpPr>
          <p:spPr>
            <a:xfrm>
              <a:off x="4476" y="1681"/>
              <a:ext cx="24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2" name="Freeform 42"/>
            <p:cNvSpPr/>
            <p:nvPr/>
          </p:nvSpPr>
          <p:spPr>
            <a:xfrm>
              <a:off x="4511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3" name="Freeform 43"/>
            <p:cNvSpPr/>
            <p:nvPr/>
          </p:nvSpPr>
          <p:spPr>
            <a:xfrm>
              <a:off x="4549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4" name="Rectangle 44"/>
            <p:cNvSpPr/>
            <p:nvPr/>
          </p:nvSpPr>
          <p:spPr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35" name="Rectangle 45"/>
            <p:cNvSpPr/>
            <p:nvPr/>
          </p:nvSpPr>
          <p:spPr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36" name="Freeform 46"/>
            <p:cNvSpPr/>
            <p:nvPr/>
          </p:nvSpPr>
          <p:spPr>
            <a:xfrm>
              <a:off x="4581" y="1681"/>
              <a:ext cx="25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7" name="Freeform 47"/>
            <p:cNvSpPr/>
            <p:nvPr/>
          </p:nvSpPr>
          <p:spPr>
            <a:xfrm>
              <a:off x="4617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8" name="Freeform 48"/>
            <p:cNvSpPr/>
            <p:nvPr/>
          </p:nvSpPr>
          <p:spPr>
            <a:xfrm>
              <a:off x="4655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39" name="Rectangle 49"/>
            <p:cNvSpPr/>
            <p:nvPr/>
          </p:nvSpPr>
          <p:spPr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40" name="Rectangle 50"/>
            <p:cNvSpPr/>
            <p:nvPr/>
          </p:nvSpPr>
          <p:spPr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41" name="Freeform 51"/>
            <p:cNvSpPr/>
            <p:nvPr/>
          </p:nvSpPr>
          <p:spPr>
            <a:xfrm>
              <a:off x="4687" y="1681"/>
              <a:ext cx="25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2" name="Freeform 52"/>
            <p:cNvSpPr/>
            <p:nvPr/>
          </p:nvSpPr>
          <p:spPr>
            <a:xfrm>
              <a:off x="4723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3" name="Freeform 53"/>
            <p:cNvSpPr/>
            <p:nvPr/>
          </p:nvSpPr>
          <p:spPr>
            <a:xfrm>
              <a:off x="4761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4" name="Rectangle 54"/>
            <p:cNvSpPr/>
            <p:nvPr/>
          </p:nvSpPr>
          <p:spPr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45" name="Rectangle 55"/>
            <p:cNvSpPr/>
            <p:nvPr/>
          </p:nvSpPr>
          <p:spPr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46" name="Freeform 56"/>
            <p:cNvSpPr/>
            <p:nvPr/>
          </p:nvSpPr>
          <p:spPr>
            <a:xfrm>
              <a:off x="4793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7" name="Freeform 57"/>
            <p:cNvSpPr/>
            <p:nvPr/>
          </p:nvSpPr>
          <p:spPr>
            <a:xfrm>
              <a:off x="4829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8" name="Freeform 58"/>
            <p:cNvSpPr/>
            <p:nvPr/>
          </p:nvSpPr>
          <p:spPr>
            <a:xfrm>
              <a:off x="4867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49" name="Rectangle 59"/>
            <p:cNvSpPr/>
            <p:nvPr/>
          </p:nvSpPr>
          <p:spPr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50" name="Rectangle 60"/>
            <p:cNvSpPr/>
            <p:nvPr/>
          </p:nvSpPr>
          <p:spPr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51" name="Freeform 61"/>
            <p:cNvSpPr/>
            <p:nvPr/>
          </p:nvSpPr>
          <p:spPr>
            <a:xfrm>
              <a:off x="4898" y="1471"/>
              <a:ext cx="304" cy="420"/>
            </a:xfrm>
            <a:custGeom>
              <a:avLst/>
              <a:gdLst/>
              <a:ahLst/>
              <a:cxnLst>
                <a:cxn ang="0">
                  <a:pos x="52" y="391"/>
                </a:cxn>
                <a:cxn ang="0">
                  <a:pos x="138" y="429"/>
                </a:cxn>
                <a:cxn ang="0">
                  <a:pos x="219" y="537"/>
                </a:cxn>
                <a:cxn ang="0">
                  <a:pos x="264" y="761"/>
                </a:cxn>
                <a:cxn ang="0">
                  <a:pos x="301" y="787"/>
                </a:cxn>
                <a:cxn ang="0">
                  <a:pos x="310" y="651"/>
                </a:cxn>
                <a:cxn ang="0">
                  <a:pos x="364" y="504"/>
                </a:cxn>
                <a:cxn ang="0">
                  <a:pos x="499" y="376"/>
                </a:cxn>
                <a:cxn ang="0">
                  <a:pos x="584" y="336"/>
                </a:cxn>
                <a:cxn ang="0">
                  <a:pos x="517" y="359"/>
                </a:cxn>
                <a:cxn ang="0">
                  <a:pos x="434" y="408"/>
                </a:cxn>
                <a:cxn ang="0">
                  <a:pos x="355" y="498"/>
                </a:cxn>
                <a:cxn ang="0">
                  <a:pos x="326" y="533"/>
                </a:cxn>
                <a:cxn ang="0">
                  <a:pos x="341" y="437"/>
                </a:cxn>
                <a:cxn ang="0">
                  <a:pos x="379" y="306"/>
                </a:cxn>
                <a:cxn ang="0">
                  <a:pos x="454" y="160"/>
                </a:cxn>
                <a:cxn ang="0">
                  <a:pos x="467" y="131"/>
                </a:cxn>
                <a:cxn ang="0">
                  <a:pos x="411" y="216"/>
                </a:cxn>
                <a:cxn ang="0">
                  <a:pos x="396" y="208"/>
                </a:cxn>
                <a:cxn ang="0">
                  <a:pos x="420" y="82"/>
                </a:cxn>
                <a:cxn ang="0">
                  <a:pos x="419" y="73"/>
                </a:cxn>
                <a:cxn ang="0">
                  <a:pos x="389" y="192"/>
                </a:cxn>
                <a:cxn ang="0">
                  <a:pos x="362" y="315"/>
                </a:cxn>
                <a:cxn ang="0">
                  <a:pos x="300" y="529"/>
                </a:cxn>
                <a:cxn ang="0">
                  <a:pos x="265" y="581"/>
                </a:cxn>
                <a:cxn ang="0">
                  <a:pos x="242" y="386"/>
                </a:cxn>
                <a:cxn ang="0">
                  <a:pos x="276" y="168"/>
                </a:cxn>
                <a:cxn ang="0">
                  <a:pos x="318" y="34"/>
                </a:cxn>
                <a:cxn ang="0">
                  <a:pos x="313" y="39"/>
                </a:cxn>
                <a:cxn ang="0">
                  <a:pos x="257" y="200"/>
                </a:cxn>
                <a:cxn ang="0">
                  <a:pos x="218" y="234"/>
                </a:cxn>
                <a:cxn ang="0">
                  <a:pos x="150" y="116"/>
                </a:cxn>
                <a:cxn ang="0">
                  <a:pos x="145" y="116"/>
                </a:cxn>
                <a:cxn ang="0">
                  <a:pos x="217" y="261"/>
                </a:cxn>
                <a:cxn ang="0">
                  <a:pos x="229" y="363"/>
                </a:cxn>
                <a:cxn ang="0">
                  <a:pos x="181" y="366"/>
                </a:cxn>
                <a:cxn ang="0">
                  <a:pos x="107" y="214"/>
                </a:cxn>
                <a:cxn ang="0">
                  <a:pos x="98" y="171"/>
                </a:cxn>
                <a:cxn ang="0">
                  <a:pos x="82" y="224"/>
                </a:cxn>
                <a:cxn ang="0">
                  <a:pos x="45" y="145"/>
                </a:cxn>
                <a:cxn ang="0">
                  <a:pos x="43" y="148"/>
                </a:cxn>
                <a:cxn ang="0">
                  <a:pos x="78" y="234"/>
                </a:cxn>
                <a:cxn ang="0">
                  <a:pos x="127" y="301"/>
                </a:cxn>
                <a:cxn ang="0">
                  <a:pos x="160" y="361"/>
                </a:cxn>
                <a:cxn ang="0">
                  <a:pos x="194" y="397"/>
                </a:cxn>
                <a:cxn ang="0">
                  <a:pos x="227" y="462"/>
                </a:cxn>
                <a:cxn ang="0">
                  <a:pos x="221" y="502"/>
                </a:cxn>
                <a:cxn ang="0">
                  <a:pos x="173" y="439"/>
                </a:cxn>
                <a:cxn ang="0">
                  <a:pos x="134" y="379"/>
                </a:cxn>
                <a:cxn ang="0">
                  <a:pos x="130" y="387"/>
                </a:cxn>
                <a:cxn ang="0">
                  <a:pos x="105" y="398"/>
                </a:cxn>
                <a:cxn ang="0">
                  <a:pos x="30" y="379"/>
                </a:cxn>
              </a:cxnLst>
              <a:rect l="l" t="t" r="r" b="b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2" name="Freeform 62"/>
            <p:cNvSpPr/>
            <p:nvPr/>
          </p:nvSpPr>
          <p:spPr>
            <a:xfrm>
              <a:off x="4812" y="1406"/>
              <a:ext cx="426" cy="307"/>
            </a:xfrm>
            <a:custGeom>
              <a:avLst/>
              <a:gdLst/>
              <a:ahLst/>
              <a:cxnLst>
                <a:cxn ang="0">
                  <a:pos x="388" y="94"/>
                </a:cxn>
                <a:cxn ang="0">
                  <a:pos x="355" y="61"/>
                </a:cxn>
                <a:cxn ang="0">
                  <a:pos x="339" y="40"/>
                </a:cxn>
                <a:cxn ang="0">
                  <a:pos x="275" y="50"/>
                </a:cxn>
                <a:cxn ang="0">
                  <a:pos x="204" y="104"/>
                </a:cxn>
                <a:cxn ang="0">
                  <a:pos x="145" y="147"/>
                </a:cxn>
                <a:cxn ang="0">
                  <a:pos x="127" y="207"/>
                </a:cxn>
                <a:cxn ang="0">
                  <a:pos x="135" y="268"/>
                </a:cxn>
                <a:cxn ang="0">
                  <a:pos x="198" y="287"/>
                </a:cxn>
                <a:cxn ang="0">
                  <a:pos x="245" y="248"/>
                </a:cxn>
                <a:cxn ang="0">
                  <a:pos x="312" y="244"/>
                </a:cxn>
                <a:cxn ang="0">
                  <a:pos x="350" y="244"/>
                </a:cxn>
                <a:cxn ang="0">
                  <a:pos x="324" y="310"/>
                </a:cxn>
                <a:cxn ang="0">
                  <a:pos x="240" y="318"/>
                </a:cxn>
                <a:cxn ang="0">
                  <a:pos x="172" y="325"/>
                </a:cxn>
                <a:cxn ang="0">
                  <a:pos x="38" y="345"/>
                </a:cxn>
                <a:cxn ang="0">
                  <a:pos x="0" y="453"/>
                </a:cxn>
                <a:cxn ang="0">
                  <a:pos x="38" y="540"/>
                </a:cxn>
                <a:cxn ang="0">
                  <a:pos x="152" y="547"/>
                </a:cxn>
                <a:cxn ang="0">
                  <a:pos x="285" y="517"/>
                </a:cxn>
                <a:cxn ang="0">
                  <a:pos x="364" y="471"/>
                </a:cxn>
                <a:cxn ang="0">
                  <a:pos x="424" y="489"/>
                </a:cxn>
                <a:cxn ang="0">
                  <a:pos x="452" y="501"/>
                </a:cxn>
                <a:cxn ang="0">
                  <a:pos x="502" y="607"/>
                </a:cxn>
                <a:cxn ang="0">
                  <a:pos x="676" y="597"/>
                </a:cxn>
                <a:cxn ang="0">
                  <a:pos x="702" y="531"/>
                </a:cxn>
                <a:cxn ang="0">
                  <a:pos x="615" y="463"/>
                </a:cxn>
                <a:cxn ang="0">
                  <a:pos x="626" y="456"/>
                </a:cxn>
                <a:cxn ang="0">
                  <a:pos x="722" y="512"/>
                </a:cxn>
                <a:cxn ang="0">
                  <a:pos x="803" y="484"/>
                </a:cxn>
                <a:cxn ang="0">
                  <a:pos x="841" y="408"/>
                </a:cxn>
                <a:cxn ang="0">
                  <a:pos x="812" y="291"/>
                </a:cxn>
                <a:cxn ang="0">
                  <a:pos x="722" y="268"/>
                </a:cxn>
                <a:cxn ang="0">
                  <a:pos x="657" y="316"/>
                </a:cxn>
                <a:cxn ang="0">
                  <a:pos x="593" y="292"/>
                </a:cxn>
                <a:cxn ang="0">
                  <a:pos x="508" y="298"/>
                </a:cxn>
                <a:cxn ang="0">
                  <a:pos x="460" y="346"/>
                </a:cxn>
                <a:cxn ang="0">
                  <a:pos x="477" y="282"/>
                </a:cxn>
                <a:cxn ang="0">
                  <a:pos x="527" y="245"/>
                </a:cxn>
                <a:cxn ang="0">
                  <a:pos x="642" y="224"/>
                </a:cxn>
                <a:cxn ang="0">
                  <a:pos x="765" y="222"/>
                </a:cxn>
                <a:cxn ang="0">
                  <a:pos x="753" y="160"/>
                </a:cxn>
                <a:cxn ang="0">
                  <a:pos x="757" y="127"/>
                </a:cxn>
                <a:cxn ang="0">
                  <a:pos x="706" y="108"/>
                </a:cxn>
                <a:cxn ang="0">
                  <a:pos x="601" y="132"/>
                </a:cxn>
                <a:cxn ang="0">
                  <a:pos x="656" y="47"/>
                </a:cxn>
                <a:cxn ang="0">
                  <a:pos x="600" y="28"/>
                </a:cxn>
                <a:cxn ang="0">
                  <a:pos x="537" y="0"/>
                </a:cxn>
                <a:cxn ang="0">
                  <a:pos x="432" y="28"/>
                </a:cxn>
                <a:cxn ang="0">
                  <a:pos x="423" y="101"/>
                </a:cxn>
                <a:cxn ang="0">
                  <a:pos x="406" y="135"/>
                </a:cxn>
              </a:cxnLst>
              <a:rect l="l" t="t" r="r" b="b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3" name="Freeform 63"/>
            <p:cNvSpPr/>
            <p:nvPr/>
          </p:nvSpPr>
          <p:spPr>
            <a:xfrm>
              <a:off x="3033" y="1505"/>
              <a:ext cx="1125" cy="308"/>
            </a:xfrm>
            <a:custGeom>
              <a:avLst/>
              <a:gdLst/>
              <a:ahLst/>
              <a:cxnLst>
                <a:cxn ang="0">
                  <a:pos x="2252" y="615"/>
                </a:cxn>
                <a:cxn ang="0">
                  <a:pos x="2248" y="134"/>
                </a:cxn>
                <a:cxn ang="0">
                  <a:pos x="2223" y="109"/>
                </a:cxn>
                <a:cxn ang="0">
                  <a:pos x="2190" y="74"/>
                </a:cxn>
                <a:cxn ang="0">
                  <a:pos x="2165" y="50"/>
                </a:cxn>
                <a:cxn ang="0">
                  <a:pos x="2162" y="42"/>
                </a:cxn>
                <a:cxn ang="0">
                  <a:pos x="2162" y="8"/>
                </a:cxn>
                <a:cxn ang="0">
                  <a:pos x="2132" y="0"/>
                </a:cxn>
                <a:cxn ang="0">
                  <a:pos x="1944" y="33"/>
                </a:cxn>
                <a:cxn ang="0">
                  <a:pos x="1882" y="120"/>
                </a:cxn>
                <a:cxn ang="0">
                  <a:pos x="1772" y="214"/>
                </a:cxn>
                <a:cxn ang="0">
                  <a:pos x="1821" y="132"/>
                </a:cxn>
                <a:cxn ang="0">
                  <a:pos x="1581" y="63"/>
                </a:cxn>
                <a:cxn ang="0">
                  <a:pos x="1542" y="39"/>
                </a:cxn>
                <a:cxn ang="0">
                  <a:pos x="1512" y="63"/>
                </a:cxn>
                <a:cxn ang="0">
                  <a:pos x="1214" y="204"/>
                </a:cxn>
                <a:cxn ang="0">
                  <a:pos x="1196" y="103"/>
                </a:cxn>
                <a:cxn ang="0">
                  <a:pos x="1162" y="55"/>
                </a:cxn>
                <a:cxn ang="0">
                  <a:pos x="1120" y="64"/>
                </a:cxn>
                <a:cxn ang="0">
                  <a:pos x="1082" y="137"/>
                </a:cxn>
                <a:cxn ang="0">
                  <a:pos x="909" y="126"/>
                </a:cxn>
                <a:cxn ang="0">
                  <a:pos x="728" y="123"/>
                </a:cxn>
                <a:cxn ang="0">
                  <a:pos x="566" y="204"/>
                </a:cxn>
                <a:cxn ang="0">
                  <a:pos x="537" y="176"/>
                </a:cxn>
                <a:cxn ang="0">
                  <a:pos x="529" y="110"/>
                </a:cxn>
                <a:cxn ang="0">
                  <a:pos x="514" y="64"/>
                </a:cxn>
                <a:cxn ang="0">
                  <a:pos x="496" y="63"/>
                </a:cxn>
                <a:cxn ang="0">
                  <a:pos x="481" y="71"/>
                </a:cxn>
                <a:cxn ang="0">
                  <a:pos x="466" y="49"/>
                </a:cxn>
                <a:cxn ang="0">
                  <a:pos x="446" y="51"/>
                </a:cxn>
                <a:cxn ang="0">
                  <a:pos x="430" y="88"/>
                </a:cxn>
                <a:cxn ang="0">
                  <a:pos x="415" y="119"/>
                </a:cxn>
                <a:cxn ang="0">
                  <a:pos x="399" y="163"/>
                </a:cxn>
                <a:cxn ang="0">
                  <a:pos x="363" y="208"/>
                </a:cxn>
                <a:cxn ang="0">
                  <a:pos x="317" y="107"/>
                </a:cxn>
                <a:cxn ang="0">
                  <a:pos x="128" y="55"/>
                </a:cxn>
                <a:cxn ang="0">
                  <a:pos x="74" y="216"/>
                </a:cxn>
                <a:cxn ang="0">
                  <a:pos x="0" y="615"/>
                </a:cxn>
              </a:cxnLst>
              <a:rect l="l" t="t" r="r" b="b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4" name="Freeform 64"/>
            <p:cNvSpPr/>
            <p:nvPr/>
          </p:nvSpPr>
          <p:spPr>
            <a:xfrm>
              <a:off x="3058" y="1494"/>
              <a:ext cx="176" cy="319"/>
            </a:xfrm>
            <a:custGeom>
              <a:avLst/>
              <a:gdLst/>
              <a:ahLst/>
              <a:cxnLst>
                <a:cxn ang="0">
                  <a:pos x="150" y="4"/>
                </a:cxn>
                <a:cxn ang="0">
                  <a:pos x="119" y="48"/>
                </a:cxn>
                <a:cxn ang="0">
                  <a:pos x="95" y="118"/>
                </a:cxn>
                <a:cxn ang="0">
                  <a:pos x="82" y="186"/>
                </a:cxn>
                <a:cxn ang="0">
                  <a:pos x="74" y="192"/>
                </a:cxn>
                <a:cxn ang="0">
                  <a:pos x="65" y="148"/>
                </a:cxn>
                <a:cxn ang="0">
                  <a:pos x="46" y="188"/>
                </a:cxn>
                <a:cxn ang="0">
                  <a:pos x="30" y="267"/>
                </a:cxn>
                <a:cxn ang="0">
                  <a:pos x="31" y="323"/>
                </a:cxn>
                <a:cxn ang="0">
                  <a:pos x="46" y="359"/>
                </a:cxn>
                <a:cxn ang="0">
                  <a:pos x="45" y="362"/>
                </a:cxn>
                <a:cxn ang="0">
                  <a:pos x="28" y="351"/>
                </a:cxn>
                <a:cxn ang="0">
                  <a:pos x="15" y="341"/>
                </a:cxn>
                <a:cxn ang="0">
                  <a:pos x="9" y="336"/>
                </a:cxn>
                <a:cxn ang="0">
                  <a:pos x="5" y="367"/>
                </a:cxn>
                <a:cxn ang="0">
                  <a:pos x="0" y="453"/>
                </a:cxn>
                <a:cxn ang="0">
                  <a:pos x="7" y="545"/>
                </a:cxn>
                <a:cxn ang="0">
                  <a:pos x="37" y="618"/>
                </a:cxn>
                <a:cxn ang="0">
                  <a:pos x="71" y="638"/>
                </a:cxn>
                <a:cxn ang="0">
                  <a:pos x="97" y="638"/>
                </a:cxn>
                <a:cxn ang="0">
                  <a:pos x="133" y="638"/>
                </a:cxn>
                <a:cxn ang="0">
                  <a:pos x="173" y="638"/>
                </a:cxn>
                <a:cxn ang="0">
                  <a:pos x="214" y="638"/>
                </a:cxn>
                <a:cxn ang="0">
                  <a:pos x="252" y="638"/>
                </a:cxn>
                <a:cxn ang="0">
                  <a:pos x="282" y="638"/>
                </a:cxn>
                <a:cxn ang="0">
                  <a:pos x="300" y="638"/>
                </a:cxn>
                <a:cxn ang="0">
                  <a:pos x="315" y="621"/>
                </a:cxn>
                <a:cxn ang="0">
                  <a:pos x="336" y="562"/>
                </a:cxn>
                <a:cxn ang="0">
                  <a:pos x="349" y="491"/>
                </a:cxn>
                <a:cxn ang="0">
                  <a:pos x="350" y="427"/>
                </a:cxn>
                <a:cxn ang="0">
                  <a:pos x="342" y="416"/>
                </a:cxn>
                <a:cxn ang="0">
                  <a:pos x="332" y="441"/>
                </a:cxn>
                <a:cxn ang="0">
                  <a:pos x="319" y="462"/>
                </a:cxn>
                <a:cxn ang="0">
                  <a:pos x="308" y="476"/>
                </a:cxn>
                <a:cxn ang="0">
                  <a:pos x="309" y="464"/>
                </a:cxn>
                <a:cxn ang="0">
                  <a:pos x="323" y="413"/>
                </a:cxn>
                <a:cxn ang="0">
                  <a:pos x="328" y="341"/>
                </a:cxn>
                <a:cxn ang="0">
                  <a:pos x="312" y="256"/>
                </a:cxn>
                <a:cxn ang="0">
                  <a:pos x="293" y="222"/>
                </a:cxn>
                <a:cxn ang="0">
                  <a:pos x="285" y="246"/>
                </a:cxn>
                <a:cxn ang="0">
                  <a:pos x="271" y="268"/>
                </a:cxn>
                <a:cxn ang="0">
                  <a:pos x="260" y="282"/>
                </a:cxn>
                <a:cxn ang="0">
                  <a:pos x="262" y="267"/>
                </a:cxn>
                <a:cxn ang="0">
                  <a:pos x="263" y="208"/>
                </a:cxn>
                <a:cxn ang="0">
                  <a:pos x="257" y="137"/>
                </a:cxn>
                <a:cxn ang="0">
                  <a:pos x="239" y="72"/>
                </a:cxn>
                <a:cxn ang="0">
                  <a:pos x="225" y="73"/>
                </a:cxn>
                <a:cxn ang="0">
                  <a:pos x="214" y="109"/>
                </a:cxn>
                <a:cxn ang="0">
                  <a:pos x="210" y="99"/>
                </a:cxn>
                <a:cxn ang="0">
                  <a:pos x="197" y="61"/>
                </a:cxn>
                <a:cxn ang="0">
                  <a:pos x="181" y="26"/>
                </a:cxn>
                <a:cxn ang="0">
                  <a:pos x="168" y="3"/>
                </a:cxn>
              </a:cxnLst>
              <a:rect l="l" t="t" r="r" b="b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5" name="Freeform 65"/>
            <p:cNvSpPr/>
            <p:nvPr/>
          </p:nvSpPr>
          <p:spPr>
            <a:xfrm>
              <a:off x="3127" y="1589"/>
              <a:ext cx="379" cy="224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50" y="0"/>
                </a:cxn>
                <a:cxn ang="0">
                  <a:pos x="299" y="228"/>
                </a:cxn>
                <a:cxn ang="0">
                  <a:pos x="758" y="228"/>
                </a:cxn>
                <a:cxn ang="0">
                  <a:pos x="758" y="449"/>
                </a:cxn>
                <a:cxn ang="0">
                  <a:pos x="0" y="449"/>
                </a:cxn>
                <a:cxn ang="0">
                  <a:pos x="0" y="228"/>
                </a:cxn>
              </a:cxnLst>
              <a:rect l="l" t="t" r="r" b="b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6" name="Freeform 66"/>
            <p:cNvSpPr/>
            <p:nvPr/>
          </p:nvSpPr>
          <p:spPr>
            <a:xfrm>
              <a:off x="3124" y="1570"/>
              <a:ext cx="386" cy="133"/>
            </a:xfrm>
            <a:custGeom>
              <a:avLst/>
              <a:gdLst/>
              <a:ahLst/>
              <a:cxnLst>
                <a:cxn ang="0">
                  <a:pos x="763" y="264"/>
                </a:cxn>
                <a:cxn ang="0">
                  <a:pos x="304" y="264"/>
                </a:cxn>
                <a:cxn ang="0">
                  <a:pos x="155" y="36"/>
                </a:cxn>
                <a:cxn ang="0">
                  <a:pos x="5" y="264"/>
                </a:cxn>
                <a:cxn ang="0">
                  <a:pos x="0" y="237"/>
                </a:cxn>
                <a:cxn ang="0">
                  <a:pos x="155" y="0"/>
                </a:cxn>
                <a:cxn ang="0">
                  <a:pos x="309" y="237"/>
                </a:cxn>
                <a:cxn ang="0">
                  <a:pos x="770" y="237"/>
                </a:cxn>
                <a:cxn ang="0">
                  <a:pos x="763" y="264"/>
                </a:cxn>
              </a:cxnLst>
              <a:rect l="l" t="t" r="r" b="b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7" name="Rectangle 67"/>
            <p:cNvSpPr/>
            <p:nvPr/>
          </p:nvSpPr>
          <p:spPr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58" name="Freeform 68"/>
            <p:cNvSpPr/>
            <p:nvPr/>
          </p:nvSpPr>
          <p:spPr>
            <a:xfrm>
              <a:off x="3202" y="1570"/>
              <a:ext cx="308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237"/>
                </a:cxn>
                <a:cxn ang="0">
                  <a:pos x="615" y="237"/>
                </a:cxn>
                <a:cxn ang="0">
                  <a:pos x="460" y="0"/>
                </a:cxn>
                <a:cxn ang="0">
                  <a:pos x="0" y="0"/>
                </a:cxn>
              </a:cxnLst>
              <a:rect l="l" t="t" r="r" b="b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59" name="Rectangle 69"/>
            <p:cNvSpPr/>
            <p:nvPr/>
          </p:nvSpPr>
          <p:spPr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60" name="Rectangle 70"/>
            <p:cNvSpPr/>
            <p:nvPr/>
          </p:nvSpPr>
          <p:spPr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61" name="Freeform 71"/>
            <p:cNvSpPr/>
            <p:nvPr/>
          </p:nvSpPr>
          <p:spPr>
            <a:xfrm>
              <a:off x="3485" y="1432"/>
              <a:ext cx="435" cy="205"/>
            </a:xfrm>
            <a:custGeom>
              <a:avLst/>
              <a:gdLst/>
              <a:ahLst/>
              <a:cxnLst>
                <a:cxn ang="0">
                  <a:pos x="380" y="73"/>
                </a:cxn>
                <a:cxn ang="0">
                  <a:pos x="871" y="73"/>
                </a:cxn>
                <a:cxn ang="0">
                  <a:pos x="652" y="409"/>
                </a:cxn>
                <a:cxn ang="0">
                  <a:pos x="0" y="409"/>
                </a:cxn>
                <a:cxn ang="0">
                  <a:pos x="220" y="73"/>
                </a:cxn>
                <a:cxn ang="0">
                  <a:pos x="306" y="73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380" y="73"/>
                </a:cxn>
              </a:cxnLst>
              <a:rect l="l" t="t" r="r" b="b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2" name="Freeform 72"/>
            <p:cNvSpPr/>
            <p:nvPr/>
          </p:nvSpPr>
          <p:spPr>
            <a:xfrm>
              <a:off x="3489" y="1495"/>
              <a:ext cx="537" cy="318"/>
            </a:xfrm>
            <a:custGeom>
              <a:avLst/>
              <a:gdLst/>
              <a:ahLst/>
              <a:cxnLst>
                <a:cxn ang="0">
                  <a:pos x="1073" y="323"/>
                </a:cxn>
                <a:cxn ang="0">
                  <a:pos x="862" y="0"/>
                </a:cxn>
                <a:cxn ang="0">
                  <a:pos x="651" y="323"/>
                </a:cxn>
                <a:cxn ang="0">
                  <a:pos x="0" y="323"/>
                </a:cxn>
                <a:cxn ang="0">
                  <a:pos x="0" y="636"/>
                </a:cxn>
                <a:cxn ang="0">
                  <a:pos x="1073" y="636"/>
                </a:cxn>
                <a:cxn ang="0">
                  <a:pos x="1073" y="323"/>
                </a:cxn>
              </a:cxnLst>
              <a:rect l="l" t="t" r="r" b="b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3" name="Rectangle 73"/>
            <p:cNvSpPr/>
            <p:nvPr/>
          </p:nvSpPr>
          <p:spPr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64" name="Freeform 74"/>
            <p:cNvSpPr/>
            <p:nvPr/>
          </p:nvSpPr>
          <p:spPr>
            <a:xfrm>
              <a:off x="3937" y="1757"/>
              <a:ext cx="174" cy="56"/>
            </a:xfrm>
            <a:custGeom>
              <a:avLst/>
              <a:gdLst/>
              <a:ahLst/>
              <a:cxnLst>
                <a:cxn ang="0">
                  <a:pos x="303" y="55"/>
                </a:cxn>
                <a:cxn ang="0">
                  <a:pos x="303" y="0"/>
                </a:cxn>
                <a:cxn ang="0">
                  <a:pos x="0" y="0"/>
                </a:cxn>
                <a:cxn ang="0">
                  <a:pos x="0" y="113"/>
                </a:cxn>
                <a:cxn ang="0">
                  <a:pos x="348" y="113"/>
                </a:cxn>
                <a:cxn ang="0">
                  <a:pos x="348" y="55"/>
                </a:cxn>
                <a:cxn ang="0">
                  <a:pos x="303" y="55"/>
                </a:cxn>
              </a:cxnLst>
              <a:rect l="l" t="t" r="r" b="b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5" name="Rectangle 75"/>
            <p:cNvSpPr/>
            <p:nvPr/>
          </p:nvSpPr>
          <p:spPr>
            <a:xfrm>
              <a:off x="3937" y="1665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66" name="Rectangle 76"/>
            <p:cNvSpPr/>
            <p:nvPr/>
          </p:nvSpPr>
          <p:spPr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67" name="Rectangle 77"/>
            <p:cNvSpPr/>
            <p:nvPr/>
          </p:nvSpPr>
          <p:spPr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68" name="Freeform 78"/>
            <p:cNvSpPr/>
            <p:nvPr/>
          </p:nvSpPr>
          <p:spPr>
            <a:xfrm>
              <a:off x="3485" y="1469"/>
              <a:ext cx="545" cy="188"/>
            </a:xfrm>
            <a:custGeom>
              <a:avLst/>
              <a:gdLst/>
              <a:ahLst/>
              <a:cxnLst>
                <a:cxn ang="0">
                  <a:pos x="9" y="375"/>
                </a:cxn>
                <a:cxn ang="0">
                  <a:pos x="660" y="375"/>
                </a:cxn>
                <a:cxn ang="0">
                  <a:pos x="871" y="52"/>
                </a:cxn>
                <a:cxn ang="0">
                  <a:pos x="1082" y="375"/>
                </a:cxn>
                <a:cxn ang="0">
                  <a:pos x="1091" y="336"/>
                </a:cxn>
                <a:cxn ang="0">
                  <a:pos x="871" y="0"/>
                </a:cxn>
                <a:cxn ang="0">
                  <a:pos x="652" y="336"/>
                </a:cxn>
                <a:cxn ang="0">
                  <a:pos x="0" y="336"/>
                </a:cxn>
                <a:cxn ang="0">
                  <a:pos x="9" y="375"/>
                </a:cxn>
              </a:cxnLst>
              <a:rect l="l" t="t" r="r" b="b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69" name="Rectangle 79"/>
            <p:cNvSpPr/>
            <p:nvPr/>
          </p:nvSpPr>
          <p:spPr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70" name="Rectangle 80"/>
            <p:cNvSpPr/>
            <p:nvPr/>
          </p:nvSpPr>
          <p:spPr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71" name="Rectangle 81"/>
            <p:cNvSpPr/>
            <p:nvPr/>
          </p:nvSpPr>
          <p:spPr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72" name="Rectangle 82"/>
            <p:cNvSpPr/>
            <p:nvPr/>
          </p:nvSpPr>
          <p:spPr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73" name="Rectangle 83"/>
            <p:cNvSpPr/>
            <p:nvPr/>
          </p:nvSpPr>
          <p:spPr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74" name="Rectangle 84"/>
            <p:cNvSpPr/>
            <p:nvPr/>
          </p:nvSpPr>
          <p:spPr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75" name="Freeform 85"/>
            <p:cNvSpPr/>
            <p:nvPr/>
          </p:nvSpPr>
          <p:spPr>
            <a:xfrm>
              <a:off x="3888" y="1565"/>
              <a:ext cx="27" cy="2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3" y="8"/>
                </a:cxn>
                <a:cxn ang="0">
                  <a:pos x="7" y="19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55" y="42"/>
                </a:cxn>
                <a:cxn ang="0">
                  <a:pos x="21" y="0"/>
                </a:cxn>
              </a:cxnLst>
              <a:rect l="l" t="t" r="r" b="b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6" name="Freeform 86"/>
            <p:cNvSpPr/>
            <p:nvPr/>
          </p:nvSpPr>
          <p:spPr>
            <a:xfrm>
              <a:off x="3925" y="1565"/>
              <a:ext cx="28" cy="2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41" y="8"/>
                </a:cxn>
                <a:cxn ang="0">
                  <a:pos x="48" y="19"/>
                </a:cxn>
                <a:cxn ang="0">
                  <a:pos x="53" y="30"/>
                </a:cxn>
                <a:cxn ang="0">
                  <a:pos x="55" y="42"/>
                </a:cxn>
                <a:cxn ang="0">
                  <a:pos x="0" y="42"/>
                </a:cxn>
                <a:cxn ang="0">
                  <a:pos x="33" y="0"/>
                </a:cxn>
              </a:cxnLst>
              <a:rect l="l" t="t" r="r" b="b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7" name="Freeform 87"/>
            <p:cNvSpPr/>
            <p:nvPr/>
          </p:nvSpPr>
          <p:spPr>
            <a:xfrm>
              <a:off x="3904" y="1554"/>
              <a:ext cx="32" cy="27"/>
            </a:xfrm>
            <a:custGeom>
              <a:avLst/>
              <a:gdLst/>
              <a:ahLst/>
              <a:cxnLst>
                <a:cxn ang="0">
                  <a:pos x="33" y="53"/>
                </a:cxn>
                <a:cxn ang="0">
                  <a:pos x="66" y="12"/>
                </a:cxn>
                <a:cxn ang="0">
                  <a:pos x="59" y="7"/>
                </a:cxn>
                <a:cxn ang="0">
                  <a:pos x="52" y="4"/>
                </a:cxn>
                <a:cxn ang="0">
                  <a:pos x="43" y="2"/>
                </a:cxn>
                <a:cxn ang="0">
                  <a:pos x="34" y="0"/>
                </a:cxn>
                <a:cxn ang="0">
                  <a:pos x="25" y="2"/>
                </a:cxn>
                <a:cxn ang="0">
                  <a:pos x="15" y="4"/>
                </a:cxn>
                <a:cxn ang="0">
                  <a:pos x="7" y="7"/>
                </a:cxn>
                <a:cxn ang="0">
                  <a:pos x="0" y="12"/>
                </a:cxn>
                <a:cxn ang="0">
                  <a:pos x="33" y="53"/>
                </a:cxn>
              </a:cxnLst>
              <a:rect l="l" t="t" r="r" b="b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8" name="Freeform 88"/>
            <p:cNvSpPr/>
            <p:nvPr/>
          </p:nvSpPr>
          <p:spPr>
            <a:xfrm>
              <a:off x="3924" y="1578"/>
              <a:ext cx="174" cy="87"/>
            </a:xfrm>
            <a:custGeom>
              <a:avLst/>
              <a:gdLst/>
              <a:ahLst/>
              <a:cxnLst>
                <a:cxn ang="0">
                  <a:pos x="1" y="136"/>
                </a:cxn>
                <a:cxn ang="0">
                  <a:pos x="88" y="0"/>
                </a:cxn>
                <a:cxn ang="0">
                  <a:pos x="122" y="0"/>
                </a:cxn>
                <a:cxn ang="0">
                  <a:pos x="35" y="136"/>
                </a:cxn>
                <a:cxn ang="0">
                  <a:pos x="171" y="136"/>
                </a:cxn>
                <a:cxn ang="0">
                  <a:pos x="259" y="0"/>
                </a:cxn>
                <a:cxn ang="0">
                  <a:pos x="348" y="136"/>
                </a:cxn>
                <a:cxn ang="0">
                  <a:pos x="340" y="174"/>
                </a:cxn>
                <a:cxn ang="0">
                  <a:pos x="259" y="50"/>
                </a:cxn>
                <a:cxn ang="0">
                  <a:pos x="179" y="174"/>
                </a:cxn>
                <a:cxn ang="0">
                  <a:pos x="9" y="174"/>
                </a:cxn>
                <a:cxn ang="0">
                  <a:pos x="0" y="136"/>
                </a:cxn>
                <a:cxn ang="0">
                  <a:pos x="1" y="136"/>
                </a:cxn>
              </a:cxnLst>
              <a:rect l="l" t="t" r="r" b="b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79" name="Rectangle 89"/>
            <p:cNvSpPr/>
            <p:nvPr/>
          </p:nvSpPr>
          <p:spPr>
            <a:xfrm>
              <a:off x="4038" y="1789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80" name="Rectangle 90"/>
            <p:cNvSpPr/>
            <p:nvPr/>
          </p:nvSpPr>
          <p:spPr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81" name="Freeform 91"/>
            <p:cNvSpPr/>
            <p:nvPr/>
          </p:nvSpPr>
          <p:spPr>
            <a:xfrm>
              <a:off x="4014" y="1604"/>
              <a:ext cx="80" cy="61"/>
            </a:xfrm>
            <a:custGeom>
              <a:avLst/>
              <a:gdLst/>
              <a:ahLst/>
              <a:cxnLst>
                <a:cxn ang="0">
                  <a:pos x="161" y="124"/>
                </a:cxn>
                <a:cxn ang="0">
                  <a:pos x="80" y="0"/>
                </a:cxn>
                <a:cxn ang="0">
                  <a:pos x="0" y="124"/>
                </a:cxn>
                <a:cxn ang="0">
                  <a:pos x="161" y="124"/>
                </a:cxn>
              </a:cxnLst>
              <a:rect l="l" t="t" r="r" b="b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2" name="Rectangle 92"/>
            <p:cNvSpPr/>
            <p:nvPr/>
          </p:nvSpPr>
          <p:spPr>
            <a:xfrm>
              <a:off x="4076" y="1665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83" name="Freeform 93"/>
            <p:cNvSpPr/>
            <p:nvPr/>
          </p:nvSpPr>
          <p:spPr>
            <a:xfrm>
              <a:off x="3942" y="1578"/>
              <a:ext cx="111" cy="68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0" y="136"/>
                </a:cxn>
                <a:cxn ang="0">
                  <a:pos x="136" y="136"/>
                </a:cxn>
                <a:cxn ang="0">
                  <a:pos x="224" y="0"/>
                </a:cxn>
                <a:cxn ang="0">
                  <a:pos x="87" y="0"/>
                </a:cxn>
              </a:cxnLst>
              <a:rect l="l" t="t" r="r" b="b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4" name="Rectangle 94"/>
            <p:cNvSpPr/>
            <p:nvPr/>
          </p:nvSpPr>
          <p:spPr>
            <a:xfrm>
              <a:off x="4011" y="1665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85" name="Rectangle 95"/>
            <p:cNvSpPr/>
            <p:nvPr/>
          </p:nvSpPr>
          <p:spPr>
            <a:xfrm>
              <a:off x="3937" y="1665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8286" name="Freeform 96"/>
            <p:cNvSpPr/>
            <p:nvPr/>
          </p:nvSpPr>
          <p:spPr>
            <a:xfrm>
              <a:off x="2830" y="1813"/>
              <a:ext cx="442" cy="221"/>
            </a:xfrm>
            <a:custGeom>
              <a:avLst/>
              <a:gdLst/>
              <a:ahLst/>
              <a:cxnLst>
                <a:cxn ang="0">
                  <a:pos x="646" y="4"/>
                </a:cxn>
                <a:cxn ang="0">
                  <a:pos x="683" y="23"/>
                </a:cxn>
                <a:cxn ang="0">
                  <a:pos x="706" y="52"/>
                </a:cxn>
                <a:cxn ang="0">
                  <a:pos x="682" y="80"/>
                </a:cxn>
                <a:cxn ang="0">
                  <a:pos x="613" y="96"/>
                </a:cxn>
                <a:cxn ang="0">
                  <a:pos x="555" y="104"/>
                </a:cxn>
                <a:cxn ang="0">
                  <a:pos x="493" y="111"/>
                </a:cxn>
                <a:cxn ang="0">
                  <a:pos x="427" y="118"/>
                </a:cxn>
                <a:cxn ang="0">
                  <a:pos x="361" y="126"/>
                </a:cxn>
                <a:cxn ang="0">
                  <a:pos x="295" y="135"/>
                </a:cxn>
                <a:cxn ang="0">
                  <a:pos x="232" y="146"/>
                </a:cxn>
                <a:cxn ang="0">
                  <a:pos x="172" y="161"/>
                </a:cxn>
                <a:cxn ang="0">
                  <a:pos x="116" y="181"/>
                </a:cxn>
                <a:cxn ang="0">
                  <a:pos x="69" y="207"/>
                </a:cxn>
                <a:cxn ang="0">
                  <a:pos x="32" y="241"/>
                </a:cxn>
                <a:cxn ang="0">
                  <a:pos x="8" y="278"/>
                </a:cxn>
                <a:cxn ang="0">
                  <a:pos x="0" y="317"/>
                </a:cxn>
                <a:cxn ang="0">
                  <a:pos x="10" y="356"/>
                </a:cxn>
                <a:cxn ang="0">
                  <a:pos x="41" y="393"/>
                </a:cxn>
                <a:cxn ang="0">
                  <a:pos x="98" y="427"/>
                </a:cxn>
                <a:cxn ang="0">
                  <a:pos x="151" y="442"/>
                </a:cxn>
                <a:cxn ang="0">
                  <a:pos x="196" y="442"/>
                </a:cxn>
                <a:cxn ang="0">
                  <a:pos x="256" y="442"/>
                </a:cxn>
                <a:cxn ang="0">
                  <a:pos x="323" y="442"/>
                </a:cxn>
                <a:cxn ang="0">
                  <a:pos x="392" y="442"/>
                </a:cxn>
                <a:cxn ang="0">
                  <a:pos x="454" y="442"/>
                </a:cxn>
                <a:cxn ang="0">
                  <a:pos x="502" y="442"/>
                </a:cxn>
                <a:cxn ang="0">
                  <a:pos x="530" y="442"/>
                </a:cxn>
                <a:cxn ang="0">
                  <a:pos x="505" y="436"/>
                </a:cxn>
                <a:cxn ang="0">
                  <a:pos x="437" y="422"/>
                </a:cxn>
                <a:cxn ang="0">
                  <a:pos x="363" y="404"/>
                </a:cxn>
                <a:cxn ang="0">
                  <a:pos x="293" y="381"/>
                </a:cxn>
                <a:cxn ang="0">
                  <a:pos x="234" y="353"/>
                </a:cxn>
                <a:cxn ang="0">
                  <a:pos x="194" y="321"/>
                </a:cxn>
                <a:cxn ang="0">
                  <a:pos x="180" y="284"/>
                </a:cxn>
                <a:cxn ang="0">
                  <a:pos x="202" y="241"/>
                </a:cxn>
                <a:cxn ang="0">
                  <a:pos x="247" y="207"/>
                </a:cxn>
                <a:cxn ang="0">
                  <a:pos x="302" y="191"/>
                </a:cxn>
                <a:cxn ang="0">
                  <a:pos x="373" y="180"/>
                </a:cxn>
                <a:cxn ang="0">
                  <a:pos x="456" y="170"/>
                </a:cxn>
                <a:cxn ang="0">
                  <a:pos x="545" y="162"/>
                </a:cxn>
                <a:cxn ang="0">
                  <a:pos x="631" y="153"/>
                </a:cxn>
                <a:cxn ang="0">
                  <a:pos x="712" y="142"/>
                </a:cxn>
                <a:cxn ang="0">
                  <a:pos x="778" y="124"/>
                </a:cxn>
                <a:cxn ang="0">
                  <a:pos x="843" y="92"/>
                </a:cxn>
                <a:cxn ang="0">
                  <a:pos x="880" y="53"/>
                </a:cxn>
                <a:cxn ang="0">
                  <a:pos x="880" y="23"/>
                </a:cxn>
                <a:cxn ang="0">
                  <a:pos x="866" y="5"/>
                </a:cxn>
                <a:cxn ang="0">
                  <a:pos x="632" y="0"/>
                </a:cxn>
              </a:cxnLst>
              <a:rect l="l" t="t" r="r" b="b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7" name="Freeform 97"/>
            <p:cNvSpPr/>
            <p:nvPr/>
          </p:nvSpPr>
          <p:spPr>
            <a:xfrm>
              <a:off x="3389" y="1712"/>
              <a:ext cx="45" cy="170"/>
            </a:xfrm>
            <a:custGeom>
              <a:avLst/>
              <a:gdLst/>
              <a:ahLst/>
              <a:cxnLst>
                <a:cxn ang="0">
                  <a:pos x="7" y="338"/>
                </a:cxn>
                <a:cxn ang="0">
                  <a:pos x="4" y="338"/>
                </a:cxn>
                <a:cxn ang="0">
                  <a:pos x="0" y="335"/>
                </a:cxn>
                <a:cxn ang="0">
                  <a:pos x="4" y="145"/>
                </a:cxn>
                <a:cxn ang="0">
                  <a:pos x="5" y="7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59" y="0"/>
                </a:cxn>
                <a:cxn ang="0">
                  <a:pos x="66" y="7"/>
                </a:cxn>
                <a:cxn ang="0">
                  <a:pos x="67" y="10"/>
                </a:cxn>
                <a:cxn ang="0">
                  <a:pos x="65" y="10"/>
                </a:cxn>
                <a:cxn ang="0">
                  <a:pos x="91" y="335"/>
                </a:cxn>
                <a:cxn ang="0">
                  <a:pos x="87" y="335"/>
                </a:cxn>
                <a:cxn ang="0">
                  <a:pos x="82" y="332"/>
                </a:cxn>
                <a:cxn ang="0">
                  <a:pos x="58" y="11"/>
                </a:cxn>
                <a:cxn ang="0">
                  <a:pos x="15" y="13"/>
                </a:cxn>
                <a:cxn ang="0">
                  <a:pos x="7" y="338"/>
                </a:cxn>
              </a:cxnLst>
              <a:rect l="l" t="t" r="r" b="b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8" name="Freeform 98"/>
            <p:cNvSpPr/>
            <p:nvPr/>
          </p:nvSpPr>
          <p:spPr>
            <a:xfrm>
              <a:off x="3394" y="1726"/>
              <a:ext cx="26" cy="5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" y="2"/>
                </a:cxn>
                <a:cxn ang="0">
                  <a:pos x="0" y="10"/>
                </a:cxn>
                <a:cxn ang="0">
                  <a:pos x="51" y="9"/>
                </a:cxn>
                <a:cxn ang="0">
                  <a:pos x="49" y="0"/>
                </a:cxn>
              </a:cxnLst>
              <a:rect l="l" t="t" r="r" b="b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89" name="Freeform 99"/>
            <p:cNvSpPr/>
            <p:nvPr/>
          </p:nvSpPr>
          <p:spPr>
            <a:xfrm>
              <a:off x="3394" y="1748"/>
              <a:ext cx="27" cy="4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" y="1"/>
                </a:cxn>
                <a:cxn ang="0">
                  <a:pos x="0" y="9"/>
                </a:cxn>
                <a:cxn ang="0">
                  <a:pos x="53" y="8"/>
                </a:cxn>
                <a:cxn ang="0">
                  <a:pos x="52" y="0"/>
                </a:cxn>
              </a:cxnLst>
              <a:rect l="l" t="t" r="r" b="b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0" name="Freeform 100"/>
            <p:cNvSpPr/>
            <p:nvPr/>
          </p:nvSpPr>
          <p:spPr>
            <a:xfrm>
              <a:off x="3394" y="1742"/>
              <a:ext cx="27" cy="3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53" y="3"/>
                </a:cxn>
                <a:cxn ang="0">
                  <a:pos x="52" y="0"/>
                </a:cxn>
              </a:cxnLst>
              <a:rect l="l" t="t" r="r" b="b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1" name="Freeform 101"/>
            <p:cNvSpPr/>
            <p:nvPr/>
          </p:nvSpPr>
          <p:spPr>
            <a:xfrm>
              <a:off x="3394" y="1772"/>
              <a:ext cx="29" cy="5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" y="2"/>
                </a:cxn>
                <a:cxn ang="0">
                  <a:pos x="0" y="10"/>
                </a:cxn>
                <a:cxn ang="0">
                  <a:pos x="58" y="8"/>
                </a:cxn>
                <a:cxn ang="0">
                  <a:pos x="57" y="0"/>
                </a:cxn>
              </a:cxnLst>
              <a:rect l="l" t="t" r="r" b="b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2" name="Freeform 102"/>
            <p:cNvSpPr/>
            <p:nvPr/>
          </p:nvSpPr>
          <p:spPr>
            <a:xfrm>
              <a:off x="3394" y="1767"/>
              <a:ext cx="29" cy="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57" y="4"/>
                </a:cxn>
                <a:cxn ang="0">
                  <a:pos x="57" y="0"/>
                </a:cxn>
              </a:cxnLst>
              <a:rect l="l" t="t" r="r" b="b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3" name="Freeform 103"/>
            <p:cNvSpPr/>
            <p:nvPr/>
          </p:nvSpPr>
          <p:spPr>
            <a:xfrm>
              <a:off x="2528" y="1473"/>
              <a:ext cx="304" cy="444"/>
            </a:xfrm>
            <a:custGeom>
              <a:avLst/>
              <a:gdLst/>
              <a:ahLst/>
              <a:cxnLst>
                <a:cxn ang="0">
                  <a:pos x="555" y="391"/>
                </a:cxn>
                <a:cxn ang="0">
                  <a:pos x="469" y="434"/>
                </a:cxn>
                <a:cxn ang="0">
                  <a:pos x="390" y="553"/>
                </a:cxn>
                <a:cxn ang="0">
                  <a:pos x="345" y="800"/>
                </a:cxn>
                <a:cxn ang="0">
                  <a:pos x="308" y="818"/>
                </a:cxn>
                <a:cxn ang="0">
                  <a:pos x="299" y="663"/>
                </a:cxn>
                <a:cxn ang="0">
                  <a:pos x="243" y="506"/>
                </a:cxn>
                <a:cxn ang="0">
                  <a:pos x="108" y="376"/>
                </a:cxn>
                <a:cxn ang="0">
                  <a:pos x="23" y="336"/>
                </a:cxn>
                <a:cxn ang="0">
                  <a:pos x="91" y="359"/>
                </a:cxn>
                <a:cxn ang="0">
                  <a:pos x="173" y="409"/>
                </a:cxn>
                <a:cxn ang="0">
                  <a:pos x="254" y="498"/>
                </a:cxn>
                <a:cxn ang="0">
                  <a:pos x="282" y="534"/>
                </a:cxn>
                <a:cxn ang="0">
                  <a:pos x="266" y="437"/>
                </a:cxn>
                <a:cxn ang="0">
                  <a:pos x="229" y="306"/>
                </a:cxn>
                <a:cxn ang="0">
                  <a:pos x="153" y="160"/>
                </a:cxn>
                <a:cxn ang="0">
                  <a:pos x="141" y="131"/>
                </a:cxn>
                <a:cxn ang="0">
                  <a:pos x="196" y="217"/>
                </a:cxn>
                <a:cxn ang="0">
                  <a:pos x="212" y="208"/>
                </a:cxn>
                <a:cxn ang="0">
                  <a:pos x="188" y="83"/>
                </a:cxn>
                <a:cxn ang="0">
                  <a:pos x="189" y="74"/>
                </a:cxn>
                <a:cxn ang="0">
                  <a:pos x="219" y="192"/>
                </a:cxn>
                <a:cxn ang="0">
                  <a:pos x="247" y="315"/>
                </a:cxn>
                <a:cxn ang="0">
                  <a:pos x="309" y="529"/>
                </a:cxn>
                <a:cxn ang="0">
                  <a:pos x="342" y="581"/>
                </a:cxn>
                <a:cxn ang="0">
                  <a:pos x="365" y="387"/>
                </a:cxn>
                <a:cxn ang="0">
                  <a:pos x="332" y="168"/>
                </a:cxn>
                <a:cxn ang="0">
                  <a:pos x="290" y="35"/>
                </a:cxn>
                <a:cxn ang="0">
                  <a:pos x="294" y="39"/>
                </a:cxn>
                <a:cxn ang="0">
                  <a:pos x="350" y="200"/>
                </a:cxn>
                <a:cxn ang="0">
                  <a:pos x="390" y="236"/>
                </a:cxn>
                <a:cxn ang="0">
                  <a:pos x="459" y="116"/>
                </a:cxn>
                <a:cxn ang="0">
                  <a:pos x="462" y="116"/>
                </a:cxn>
                <a:cxn ang="0">
                  <a:pos x="391" y="261"/>
                </a:cxn>
                <a:cxn ang="0">
                  <a:pos x="378" y="364"/>
                </a:cxn>
                <a:cxn ang="0">
                  <a:pos x="428" y="366"/>
                </a:cxn>
                <a:cxn ang="0">
                  <a:pos x="501" y="214"/>
                </a:cxn>
                <a:cxn ang="0">
                  <a:pos x="512" y="172"/>
                </a:cxn>
                <a:cxn ang="0">
                  <a:pos x="525" y="226"/>
                </a:cxn>
                <a:cxn ang="0">
                  <a:pos x="562" y="145"/>
                </a:cxn>
                <a:cxn ang="0">
                  <a:pos x="566" y="149"/>
                </a:cxn>
                <a:cxn ang="0">
                  <a:pos x="529" y="235"/>
                </a:cxn>
                <a:cxn ang="0">
                  <a:pos x="482" y="302"/>
                </a:cxn>
                <a:cxn ang="0">
                  <a:pos x="448" y="362"/>
                </a:cxn>
                <a:cxn ang="0">
                  <a:pos x="415" y="398"/>
                </a:cxn>
                <a:cxn ang="0">
                  <a:pos x="381" y="464"/>
                </a:cxn>
                <a:cxn ang="0">
                  <a:pos x="387" y="503"/>
                </a:cxn>
                <a:cxn ang="0">
                  <a:pos x="434" y="440"/>
                </a:cxn>
                <a:cxn ang="0">
                  <a:pos x="475" y="380"/>
                </a:cxn>
                <a:cxn ang="0">
                  <a:pos x="478" y="388"/>
                </a:cxn>
                <a:cxn ang="0">
                  <a:pos x="502" y="398"/>
                </a:cxn>
                <a:cxn ang="0">
                  <a:pos x="577" y="380"/>
                </a:cxn>
              </a:cxnLst>
              <a:rect l="l" t="t" r="r" b="b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4" name="Freeform 104"/>
            <p:cNvSpPr/>
            <p:nvPr/>
          </p:nvSpPr>
          <p:spPr>
            <a:xfrm>
              <a:off x="2477" y="1412"/>
              <a:ext cx="408" cy="298"/>
            </a:xfrm>
            <a:custGeom>
              <a:avLst/>
              <a:gdLst/>
              <a:ahLst/>
              <a:cxnLst>
                <a:cxn ang="0">
                  <a:pos x="510" y="51"/>
                </a:cxn>
                <a:cxn ang="0">
                  <a:pos x="455" y="5"/>
                </a:cxn>
                <a:cxn ang="0">
                  <a:pos x="371" y="14"/>
                </a:cxn>
                <a:cxn ang="0">
                  <a:pos x="309" y="73"/>
                </a:cxn>
                <a:cxn ang="0">
                  <a:pos x="292" y="142"/>
                </a:cxn>
                <a:cxn ang="0">
                  <a:pos x="302" y="188"/>
                </a:cxn>
                <a:cxn ang="0">
                  <a:pos x="282" y="195"/>
                </a:cxn>
                <a:cxn ang="0">
                  <a:pos x="270" y="211"/>
                </a:cxn>
                <a:cxn ang="0">
                  <a:pos x="261" y="191"/>
                </a:cxn>
                <a:cxn ang="0">
                  <a:pos x="269" y="167"/>
                </a:cxn>
                <a:cxn ang="0">
                  <a:pos x="270" y="102"/>
                </a:cxn>
                <a:cxn ang="0">
                  <a:pos x="197" y="76"/>
                </a:cxn>
                <a:cxn ang="0">
                  <a:pos x="103" y="160"/>
                </a:cxn>
                <a:cxn ang="0">
                  <a:pos x="112" y="223"/>
                </a:cxn>
                <a:cxn ang="0">
                  <a:pos x="167" y="248"/>
                </a:cxn>
                <a:cxn ang="0">
                  <a:pos x="146" y="301"/>
                </a:cxn>
                <a:cxn ang="0">
                  <a:pos x="115" y="241"/>
                </a:cxn>
                <a:cxn ang="0">
                  <a:pos x="53" y="241"/>
                </a:cxn>
                <a:cxn ang="0">
                  <a:pos x="47" y="336"/>
                </a:cxn>
                <a:cxn ang="0">
                  <a:pos x="8" y="334"/>
                </a:cxn>
                <a:cxn ang="0">
                  <a:pos x="11" y="398"/>
                </a:cxn>
                <a:cxn ang="0">
                  <a:pos x="71" y="465"/>
                </a:cxn>
                <a:cxn ang="0">
                  <a:pos x="59" y="486"/>
                </a:cxn>
                <a:cxn ang="0">
                  <a:pos x="61" y="520"/>
                </a:cxn>
                <a:cxn ang="0">
                  <a:pos x="88" y="557"/>
                </a:cxn>
                <a:cxn ang="0">
                  <a:pos x="154" y="584"/>
                </a:cxn>
                <a:cxn ang="0">
                  <a:pos x="268" y="587"/>
                </a:cxn>
                <a:cxn ang="0">
                  <a:pos x="349" y="567"/>
                </a:cxn>
                <a:cxn ang="0">
                  <a:pos x="370" y="534"/>
                </a:cxn>
                <a:cxn ang="0">
                  <a:pos x="375" y="509"/>
                </a:cxn>
                <a:cxn ang="0">
                  <a:pos x="425" y="503"/>
                </a:cxn>
                <a:cxn ang="0">
                  <a:pos x="470" y="473"/>
                </a:cxn>
                <a:cxn ang="0">
                  <a:pos x="476" y="478"/>
                </a:cxn>
                <a:cxn ang="0">
                  <a:pos x="482" y="500"/>
                </a:cxn>
                <a:cxn ang="0">
                  <a:pos x="507" y="515"/>
                </a:cxn>
                <a:cxn ang="0">
                  <a:pos x="492" y="555"/>
                </a:cxn>
                <a:cxn ang="0">
                  <a:pos x="527" y="586"/>
                </a:cxn>
                <a:cxn ang="0">
                  <a:pos x="600" y="594"/>
                </a:cxn>
                <a:cxn ang="0">
                  <a:pos x="691" y="567"/>
                </a:cxn>
                <a:cxn ang="0">
                  <a:pos x="762" y="516"/>
                </a:cxn>
                <a:cxn ang="0">
                  <a:pos x="805" y="454"/>
                </a:cxn>
                <a:cxn ang="0">
                  <a:pos x="811" y="400"/>
                </a:cxn>
                <a:cxn ang="0">
                  <a:pos x="771" y="366"/>
                </a:cxn>
                <a:cxn ang="0">
                  <a:pos x="785" y="303"/>
                </a:cxn>
                <a:cxn ang="0">
                  <a:pos x="754" y="245"/>
                </a:cxn>
                <a:cxn ang="0">
                  <a:pos x="708" y="243"/>
                </a:cxn>
                <a:cxn ang="0">
                  <a:pos x="688" y="223"/>
                </a:cxn>
                <a:cxn ang="0">
                  <a:pos x="659" y="221"/>
                </a:cxn>
                <a:cxn ang="0">
                  <a:pos x="692" y="192"/>
                </a:cxn>
                <a:cxn ang="0">
                  <a:pos x="692" y="144"/>
                </a:cxn>
                <a:cxn ang="0">
                  <a:pos x="638" y="137"/>
                </a:cxn>
                <a:cxn ang="0">
                  <a:pos x="661" y="106"/>
                </a:cxn>
                <a:cxn ang="0">
                  <a:pos x="648" y="75"/>
                </a:cxn>
                <a:cxn ang="0">
                  <a:pos x="612" y="57"/>
                </a:cxn>
                <a:cxn ang="0">
                  <a:pos x="565" y="64"/>
                </a:cxn>
                <a:cxn ang="0">
                  <a:pos x="523" y="111"/>
                </a:cxn>
              </a:cxnLst>
              <a:rect l="l" t="t" r="r" b="b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5" name="Freeform 105"/>
            <p:cNvSpPr/>
            <p:nvPr/>
          </p:nvSpPr>
          <p:spPr>
            <a:xfrm>
              <a:off x="2793" y="1789"/>
              <a:ext cx="80" cy="93"/>
            </a:xfrm>
            <a:custGeom>
              <a:avLst/>
              <a:gdLst/>
              <a:ahLst/>
              <a:cxnLst>
                <a:cxn ang="0">
                  <a:pos x="87" y="176"/>
                </a:cxn>
                <a:cxn ang="0">
                  <a:pos x="76" y="159"/>
                </a:cxn>
                <a:cxn ang="0">
                  <a:pos x="55" y="144"/>
                </a:cxn>
                <a:cxn ang="0">
                  <a:pos x="22" y="139"/>
                </a:cxn>
                <a:cxn ang="0">
                  <a:pos x="5" y="135"/>
                </a:cxn>
                <a:cxn ang="0">
                  <a:pos x="17" y="120"/>
                </a:cxn>
                <a:cxn ang="0">
                  <a:pos x="38" y="116"/>
                </a:cxn>
                <a:cxn ang="0">
                  <a:pos x="65" y="132"/>
                </a:cxn>
                <a:cxn ang="0">
                  <a:pos x="77" y="141"/>
                </a:cxn>
                <a:cxn ang="0">
                  <a:pos x="69" y="120"/>
                </a:cxn>
                <a:cxn ang="0">
                  <a:pos x="52" y="100"/>
                </a:cxn>
                <a:cxn ang="0">
                  <a:pos x="21" y="91"/>
                </a:cxn>
                <a:cxn ang="0">
                  <a:pos x="2" y="85"/>
                </a:cxn>
                <a:cxn ang="0">
                  <a:pos x="19" y="71"/>
                </a:cxn>
                <a:cxn ang="0">
                  <a:pos x="43" y="71"/>
                </a:cxn>
                <a:cxn ang="0">
                  <a:pos x="68" y="97"/>
                </a:cxn>
                <a:cxn ang="0">
                  <a:pos x="76" y="108"/>
                </a:cxn>
                <a:cxn ang="0">
                  <a:pos x="67" y="75"/>
                </a:cxn>
                <a:cxn ang="0">
                  <a:pos x="51" y="45"/>
                </a:cxn>
                <a:cxn ang="0">
                  <a:pos x="24" y="25"/>
                </a:cxn>
                <a:cxn ang="0">
                  <a:pos x="15" y="16"/>
                </a:cxn>
                <a:cxn ang="0">
                  <a:pos x="34" y="13"/>
                </a:cxn>
                <a:cxn ang="0">
                  <a:pos x="54" y="25"/>
                </a:cxn>
                <a:cxn ang="0">
                  <a:pos x="75" y="61"/>
                </a:cxn>
                <a:cxn ang="0">
                  <a:pos x="84" y="67"/>
                </a:cxn>
                <a:cxn ang="0">
                  <a:pos x="73" y="18"/>
                </a:cxn>
                <a:cxn ang="0">
                  <a:pos x="72" y="3"/>
                </a:cxn>
                <a:cxn ang="0">
                  <a:pos x="90" y="21"/>
                </a:cxn>
                <a:cxn ang="0">
                  <a:pos x="100" y="48"/>
                </a:cxn>
                <a:cxn ang="0">
                  <a:pos x="103" y="83"/>
                </a:cxn>
                <a:cxn ang="0">
                  <a:pos x="103" y="90"/>
                </a:cxn>
                <a:cxn ang="0">
                  <a:pos x="112" y="64"/>
                </a:cxn>
                <a:cxn ang="0">
                  <a:pos x="127" y="47"/>
                </a:cxn>
                <a:cxn ang="0">
                  <a:pos x="148" y="42"/>
                </a:cxn>
                <a:cxn ang="0">
                  <a:pos x="150" y="53"/>
                </a:cxn>
                <a:cxn ang="0">
                  <a:pos x="128" y="70"/>
                </a:cxn>
                <a:cxn ang="0">
                  <a:pos x="111" y="95"/>
                </a:cxn>
                <a:cxn ang="0">
                  <a:pos x="99" y="129"/>
                </a:cxn>
                <a:cxn ang="0">
                  <a:pos x="99" y="139"/>
                </a:cxn>
                <a:cxn ang="0">
                  <a:pos x="111" y="116"/>
                </a:cxn>
                <a:cxn ang="0">
                  <a:pos x="128" y="98"/>
                </a:cxn>
                <a:cxn ang="0">
                  <a:pos x="148" y="94"/>
                </a:cxn>
                <a:cxn ang="0">
                  <a:pos x="151" y="102"/>
                </a:cxn>
                <a:cxn ang="0">
                  <a:pos x="134" y="115"/>
                </a:cxn>
                <a:cxn ang="0">
                  <a:pos x="116" y="137"/>
                </a:cxn>
                <a:cxn ang="0">
                  <a:pos x="106" y="168"/>
                </a:cxn>
                <a:cxn ang="0">
                  <a:pos x="88" y="183"/>
                </a:cxn>
              </a:cxnLst>
              <a:rect l="l" t="t" r="r" b="b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8296" name="Freeform 106"/>
            <p:cNvSpPr/>
            <p:nvPr/>
          </p:nvSpPr>
          <p:spPr>
            <a:xfrm>
              <a:off x="2659" y="1825"/>
              <a:ext cx="47" cy="50"/>
            </a:xfrm>
            <a:custGeom>
              <a:avLst/>
              <a:gdLst/>
              <a:ahLst/>
              <a:cxnLst>
                <a:cxn ang="0">
                  <a:pos x="64" y="99"/>
                </a:cxn>
                <a:cxn ang="0">
                  <a:pos x="55" y="82"/>
                </a:cxn>
                <a:cxn ang="0">
                  <a:pos x="66" y="72"/>
                </a:cxn>
                <a:cxn ang="0">
                  <a:pos x="76" y="60"/>
                </a:cxn>
                <a:cxn ang="0">
                  <a:pos x="79" y="48"/>
                </a:cxn>
                <a:cxn ang="0">
                  <a:pos x="77" y="34"/>
                </a:cxn>
                <a:cxn ang="0">
                  <a:pos x="72" y="28"/>
                </a:cxn>
                <a:cxn ang="0">
                  <a:pos x="66" y="23"/>
                </a:cxn>
                <a:cxn ang="0">
                  <a:pos x="58" y="21"/>
                </a:cxn>
                <a:cxn ang="0">
                  <a:pos x="49" y="19"/>
                </a:cxn>
                <a:cxn ang="0">
                  <a:pos x="40" y="19"/>
                </a:cxn>
                <a:cxn ang="0">
                  <a:pos x="31" y="19"/>
                </a:cxn>
                <a:cxn ang="0">
                  <a:pos x="22" y="20"/>
                </a:cxn>
                <a:cxn ang="0">
                  <a:pos x="13" y="21"/>
                </a:cxn>
                <a:cxn ang="0">
                  <a:pos x="4" y="20"/>
                </a:cxn>
                <a:cxn ang="0">
                  <a:pos x="0" y="15"/>
                </a:cxn>
                <a:cxn ang="0">
                  <a:pos x="1" y="8"/>
                </a:cxn>
                <a:cxn ang="0">
                  <a:pos x="9" y="4"/>
                </a:cxn>
                <a:cxn ang="0">
                  <a:pos x="17" y="2"/>
                </a:cxn>
                <a:cxn ang="0">
                  <a:pos x="27" y="0"/>
                </a:cxn>
                <a:cxn ang="0">
                  <a:pos x="40" y="0"/>
                </a:cxn>
                <a:cxn ang="0">
                  <a:pos x="54" y="2"/>
                </a:cxn>
                <a:cxn ang="0">
                  <a:pos x="66" y="5"/>
                </a:cxn>
                <a:cxn ang="0">
                  <a:pos x="78" y="11"/>
                </a:cxn>
                <a:cxn ang="0">
                  <a:pos x="87" y="20"/>
                </a:cxn>
                <a:cxn ang="0">
                  <a:pos x="93" y="33"/>
                </a:cxn>
                <a:cxn ang="0">
                  <a:pos x="94" y="56"/>
                </a:cxn>
                <a:cxn ang="0">
                  <a:pos x="87" y="72"/>
                </a:cxn>
                <a:cxn ang="0">
                  <a:pos x="79" y="80"/>
                </a:cxn>
                <a:cxn ang="0">
                  <a:pos x="76" y="83"/>
                </a:cxn>
                <a:cxn ang="0">
                  <a:pos x="79" y="95"/>
                </a:cxn>
                <a:cxn ang="0">
                  <a:pos x="64" y="99"/>
                </a:cxn>
              </a:cxnLst>
              <a:rect l="l" t="t" r="r" b="b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8297" name="文本框 3"/>
          <p:cNvSpPr txBox="1"/>
          <p:nvPr/>
        </p:nvSpPr>
        <p:spPr>
          <a:xfrm>
            <a:off x="358379" y="164307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98" name="流程图: 过程 4"/>
          <p:cNvSpPr/>
          <p:nvPr/>
        </p:nvSpPr>
        <p:spPr>
          <a:xfrm>
            <a:off x="161925" y="21193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85006" descr="20055241610247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04" y="3926682"/>
            <a:ext cx="800100" cy="103703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9218" name="文本框 85008"/>
          <p:cNvSpPr/>
          <p:nvPr/>
        </p:nvSpPr>
        <p:spPr>
          <a:xfrm>
            <a:off x="1427560" y="1225154"/>
            <a:ext cx="6629400" cy="28848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3. Read the passage and answer the questions.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(1)What advantages can hobbies bring to young people?</a:t>
            </a:r>
          </a:p>
          <a:p>
            <a:pPr lvl="0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Hobbies can make them grow as a person, develop their interests and    </a:t>
            </a:r>
          </a:p>
          <a:p>
            <a:pPr lvl="0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 help them learn new skills.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(2)What hobbies does David have?</a:t>
            </a:r>
          </a:p>
          <a:p>
            <a:pPr lvl="0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Writing and playing volleyball.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(3)When did David become a successful writer?</a:t>
            </a:r>
          </a:p>
          <a:p>
            <a:pPr lvl="0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In 2012.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(4)Will David’s new books be successful?</a:t>
            </a:r>
          </a:p>
          <a:p>
            <a:pPr lvl="0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Yes, they will.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9219" name="文本框 3"/>
          <p:cNvSpPr txBox="1"/>
          <p:nvPr/>
        </p:nvSpPr>
        <p:spPr>
          <a:xfrm>
            <a:off x="414338" y="220266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0" name="流程图: 过程 4"/>
          <p:cNvSpPr/>
          <p:nvPr/>
        </p:nvSpPr>
        <p:spPr>
          <a:xfrm>
            <a:off x="217885" y="26789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00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97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230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262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308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317" end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358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154625" descr="20055241610247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472" y="1583532"/>
            <a:ext cx="800100" cy="103703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2" name="文本框 154626"/>
          <p:cNvSpPr/>
          <p:nvPr/>
        </p:nvSpPr>
        <p:spPr>
          <a:xfrm>
            <a:off x="1916906" y="2081212"/>
            <a:ext cx="4171950" cy="539354"/>
          </a:xfrm>
          <a:prstGeom prst="rect">
            <a:avLst/>
          </a:prstGeom>
          <a:noFill/>
          <a:ln>
            <a:solidFill>
              <a:srgbClr val="FF00FF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7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activity   pleasure   result  skill   success</a:t>
            </a:r>
          </a:p>
        </p:txBody>
      </p:sp>
      <p:sp>
        <p:nvSpPr>
          <p:cNvPr id="10243" name="矩形 154627"/>
          <p:cNvSpPr/>
          <p:nvPr/>
        </p:nvSpPr>
        <p:spPr>
          <a:xfrm>
            <a:off x="1431131" y="1166813"/>
            <a:ext cx="6282929" cy="714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CC00FF"/>
                </a:solidFill>
                <a:latin typeface="Times New Roman" panose="02020603050405020304" pitchFamily="18" charset="0"/>
              </a:rPr>
              <a:t>4. Complete the sentences with the correct form of </a:t>
            </a:r>
          </a:p>
          <a:p>
            <a:pPr lvl="0"/>
            <a:r>
              <a:rPr lang="en-US" altLang="zh-CN" sz="2100">
                <a:solidFill>
                  <a:srgbClr val="CC00FF"/>
                </a:solidFill>
                <a:latin typeface="Times New Roman" panose="02020603050405020304" pitchFamily="18" charset="0"/>
              </a:rPr>
              <a:t>the words in the box.</a:t>
            </a:r>
          </a:p>
        </p:txBody>
      </p:sp>
      <p:sp>
        <p:nvSpPr>
          <p:cNvPr id="10244" name="文本框 154628"/>
          <p:cNvSpPr/>
          <p:nvPr/>
        </p:nvSpPr>
        <p:spPr>
          <a:xfrm>
            <a:off x="1371600" y="2880123"/>
            <a:ext cx="5943600" cy="172997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latin typeface="Times New Roman" panose="02020603050405020304" pitchFamily="18" charset="0"/>
              </a:rPr>
              <a:t>(1) What _________ do you enjoy doing?</a:t>
            </a:r>
          </a:p>
          <a:p>
            <a:pPr lvl="0"/>
            <a:r>
              <a:rPr lang="en-US" altLang="zh-CN">
                <a:latin typeface="Times New Roman" panose="02020603050405020304" pitchFamily="18" charset="0"/>
              </a:rPr>
              <a:t>(2)What new ________have you learnt through your hobbies?</a:t>
            </a:r>
          </a:p>
          <a:p>
            <a:pPr lvl="0"/>
            <a:r>
              <a:rPr lang="en-US" altLang="zh-CN">
                <a:latin typeface="Times New Roman" panose="02020603050405020304" pitchFamily="18" charset="0"/>
              </a:rPr>
              <a:t>(3)Has any of your hobbies brought you __________ or __________?</a:t>
            </a:r>
          </a:p>
          <a:p>
            <a:pPr lvl="0"/>
            <a:r>
              <a:rPr lang="en-US" altLang="zh-CN">
                <a:latin typeface="Times New Roman" panose="02020603050405020304" pitchFamily="18" charset="0"/>
              </a:rPr>
              <a:t>(4) Have you made new friends as a(n) ___________ of your hobby?</a:t>
            </a:r>
          </a:p>
        </p:txBody>
      </p:sp>
      <p:sp>
        <p:nvSpPr>
          <p:cNvPr id="10245" name="文本框 154630"/>
          <p:cNvSpPr/>
          <p:nvPr/>
        </p:nvSpPr>
        <p:spPr>
          <a:xfrm>
            <a:off x="2362200" y="2846785"/>
            <a:ext cx="194310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activities</a:t>
            </a:r>
          </a:p>
        </p:txBody>
      </p:sp>
      <p:sp>
        <p:nvSpPr>
          <p:cNvPr id="10246" name="文本框 154631"/>
          <p:cNvSpPr/>
          <p:nvPr/>
        </p:nvSpPr>
        <p:spPr>
          <a:xfrm>
            <a:off x="2751535" y="3142060"/>
            <a:ext cx="80010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skills</a:t>
            </a:r>
          </a:p>
        </p:txBody>
      </p:sp>
      <p:sp>
        <p:nvSpPr>
          <p:cNvPr id="10247" name="文本框 154632"/>
          <p:cNvSpPr/>
          <p:nvPr/>
        </p:nvSpPr>
        <p:spPr>
          <a:xfrm>
            <a:off x="5398294" y="3424238"/>
            <a:ext cx="102870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pleasure</a:t>
            </a:r>
          </a:p>
        </p:txBody>
      </p:sp>
      <p:sp>
        <p:nvSpPr>
          <p:cNvPr id="10248" name="文本框 154633"/>
          <p:cNvSpPr/>
          <p:nvPr/>
        </p:nvSpPr>
        <p:spPr>
          <a:xfrm>
            <a:off x="1575197" y="3687367"/>
            <a:ext cx="91440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success</a:t>
            </a:r>
          </a:p>
        </p:txBody>
      </p:sp>
      <p:sp>
        <p:nvSpPr>
          <p:cNvPr id="10249" name="文本框 154634"/>
          <p:cNvSpPr/>
          <p:nvPr/>
        </p:nvSpPr>
        <p:spPr>
          <a:xfrm>
            <a:off x="5349479" y="3942160"/>
            <a:ext cx="91440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result</a:t>
            </a:r>
          </a:p>
        </p:txBody>
      </p:sp>
      <p:sp>
        <p:nvSpPr>
          <p:cNvPr id="10250" name="文本框 3"/>
          <p:cNvSpPr txBox="1"/>
          <p:nvPr/>
        </p:nvSpPr>
        <p:spPr>
          <a:xfrm>
            <a:off x="414338" y="220266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1" name="流程图: 过程 4"/>
          <p:cNvSpPr/>
          <p:nvPr/>
        </p:nvSpPr>
        <p:spPr>
          <a:xfrm>
            <a:off x="217885" y="26789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31074"/>
          <p:cNvSpPr/>
          <p:nvPr/>
        </p:nvSpPr>
        <p:spPr>
          <a:xfrm>
            <a:off x="1600200" y="797719"/>
            <a:ext cx="6400800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>
                <a:solidFill>
                  <a:srgbClr val="CC00FF"/>
                </a:solidFill>
                <a:latin typeface="Times New Roman" panose="02020603050405020304" pitchFamily="18" charset="0"/>
              </a:rPr>
              <a:t>5. Answer the questions about the words in the box.</a:t>
            </a:r>
          </a:p>
        </p:txBody>
      </p:sp>
      <p:sp>
        <p:nvSpPr>
          <p:cNvPr id="11266" name="文本框 131075"/>
          <p:cNvSpPr/>
          <p:nvPr/>
        </p:nvSpPr>
        <p:spPr>
          <a:xfrm>
            <a:off x="2000250" y="1369219"/>
            <a:ext cx="4389835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en-US" altLang="zh-CN" sz="2100">
                <a:latin typeface="Times New Roman" panose="02020603050405020304" pitchFamily="18" charset="0"/>
              </a:rPr>
              <a:t>free time   skill     success</a:t>
            </a:r>
          </a:p>
        </p:txBody>
      </p:sp>
      <p:sp>
        <p:nvSpPr>
          <p:cNvPr id="11267" name="文本框 131076"/>
          <p:cNvSpPr/>
          <p:nvPr/>
        </p:nvSpPr>
        <p:spPr>
          <a:xfrm>
            <a:off x="1482328" y="1916907"/>
            <a:ext cx="6472238" cy="2007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(1)What do you like to do in your free time?</a:t>
            </a:r>
          </a:p>
          <a:p>
            <a:pPr marL="257175" indent="-257175">
              <a:spcBef>
                <a:spcPct val="50000"/>
              </a:spcBef>
              <a:buChar char="•"/>
            </a:pPr>
            <a:endParaRPr lang="en-US" altLang="zh-CN">
              <a:latin typeface="Times New Roman" panose="02020603050405020304" pitchFamily="18" charset="0"/>
            </a:endParaRPr>
          </a:p>
          <a:p>
            <a:pPr marL="257175" indent="-257175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(2) What new skills have you learnt through your hobbies?</a:t>
            </a:r>
          </a:p>
          <a:p>
            <a:pPr marL="257175" indent="-257175">
              <a:spcBef>
                <a:spcPct val="50000"/>
              </a:spcBef>
            </a:pPr>
            <a:endParaRPr lang="en-US" altLang="zh-CN">
              <a:latin typeface="Times New Roman" panose="02020603050405020304" pitchFamily="18" charset="0"/>
            </a:endParaRPr>
          </a:p>
          <a:p>
            <a:pPr marL="257175" indent="-257175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(3) Have any of your hobbies brought you great success?</a:t>
            </a:r>
          </a:p>
        </p:txBody>
      </p:sp>
      <p:sp>
        <p:nvSpPr>
          <p:cNvPr id="11268" name="文本框 131077"/>
          <p:cNvSpPr/>
          <p:nvPr/>
        </p:nvSpPr>
        <p:spPr>
          <a:xfrm>
            <a:off x="1596629" y="2316957"/>
            <a:ext cx="5183981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 like to read books.</a:t>
            </a:r>
          </a:p>
        </p:txBody>
      </p:sp>
      <p:sp>
        <p:nvSpPr>
          <p:cNvPr id="11269" name="文本框 131078"/>
          <p:cNvSpPr/>
          <p:nvPr/>
        </p:nvSpPr>
        <p:spPr>
          <a:xfrm>
            <a:off x="1596629" y="3139679"/>
            <a:ext cx="5183981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 have learnt how to use computer.</a:t>
            </a:r>
          </a:p>
        </p:txBody>
      </p:sp>
      <p:sp>
        <p:nvSpPr>
          <p:cNvPr id="11270" name="文本框 131079"/>
          <p:cNvSpPr/>
          <p:nvPr/>
        </p:nvSpPr>
        <p:spPr>
          <a:xfrm>
            <a:off x="1596629" y="3938588"/>
            <a:ext cx="5183981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Yes, they have.</a:t>
            </a:r>
          </a:p>
        </p:txBody>
      </p:sp>
      <p:pic>
        <p:nvPicPr>
          <p:cNvPr id="11271" name="Picture 6" descr="20041215111158593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407" y="4235054"/>
            <a:ext cx="5593556" cy="91201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1272" name="矩形 131082"/>
          <p:cNvSpPr/>
          <p:nvPr/>
        </p:nvSpPr>
        <p:spPr>
          <a:xfrm>
            <a:off x="2400300" y="1312069"/>
            <a:ext cx="382905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1273" name="文本框 3"/>
          <p:cNvSpPr txBox="1"/>
          <p:nvPr/>
        </p:nvSpPr>
        <p:spPr>
          <a:xfrm>
            <a:off x="358379" y="164307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流程图: 过程 4"/>
          <p:cNvSpPr/>
          <p:nvPr/>
        </p:nvSpPr>
        <p:spPr>
          <a:xfrm>
            <a:off x="161925" y="21193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90114"/>
          <p:cNvSpPr/>
          <p:nvPr/>
        </p:nvSpPr>
        <p:spPr>
          <a:xfrm>
            <a:off x="2667000" y="742950"/>
            <a:ext cx="3543300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en-US" altLang="zh-CN" sz="2400" dirty="0">
                <a:solidFill>
                  <a:srgbClr val="CC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12290" name="文本框 90121"/>
          <p:cNvSpPr/>
          <p:nvPr/>
        </p:nvSpPr>
        <p:spPr>
          <a:xfrm>
            <a:off x="1581150" y="1178719"/>
            <a:ext cx="6057900" cy="30718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5000"/>
              </a:lnSpc>
              <a:buAutoNum type="arabicPeriod"/>
            </a:pPr>
            <a:r>
              <a:rPr lang="en-US" altLang="zh-CN" dirty="0">
                <a:latin typeface="Times New Roman" panose="02020603050405020304" pitchFamily="18" charset="0"/>
              </a:rPr>
              <a:t>Hobbies can make you grow as a person, develop your interests and help you learn new skills. </a:t>
            </a:r>
            <a:r>
              <a:rPr lang="zh-CN" altLang="en-US" dirty="0">
                <a:latin typeface="Times New Roman" panose="02020603050405020304" pitchFamily="18" charset="0"/>
              </a:rPr>
              <a:t>爱好能够促进你的成长，激发你的兴趣，还能帮助你学习新的技能。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5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make +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宾语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+ do (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即不带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的不定式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意为“（迫）使某人做（某事）”。</a:t>
            </a:r>
            <a:b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altLang="zh-CN" dirty="0">
                <a:latin typeface="Times New Roman" panose="02020603050405020304" pitchFamily="18" charset="0"/>
              </a:rPr>
              <a:t>They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made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me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repeat</a:t>
            </a:r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the story.</a:t>
            </a:r>
            <a:br>
              <a:rPr lang="en-US" altLang="zh-CN" dirty="0">
                <a:latin typeface="Times New Roman" panose="02020603050405020304" pitchFamily="18" charset="0"/>
              </a:rPr>
            </a:br>
            <a:r>
              <a:rPr lang="zh-CN" altLang="en-US" dirty="0">
                <a:latin typeface="Times New Roman" panose="02020603050405020304" pitchFamily="18" charset="0"/>
              </a:rPr>
              <a:t>他们让我又把那故事讲了一遍。 </a:t>
            </a:r>
          </a:p>
        </p:txBody>
      </p:sp>
      <p:pic>
        <p:nvPicPr>
          <p:cNvPr id="12291" name="图片 90118" descr="WJ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691188" y="3810000"/>
            <a:ext cx="1343025" cy="13335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2292" name="文本框 3"/>
          <p:cNvSpPr txBox="1"/>
          <p:nvPr/>
        </p:nvSpPr>
        <p:spPr>
          <a:xfrm>
            <a:off x="358379" y="164307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流程图: 过程 4"/>
          <p:cNvSpPr/>
          <p:nvPr/>
        </p:nvSpPr>
        <p:spPr>
          <a:xfrm>
            <a:off x="161925" y="211931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Microsoft Office PowerPoint</Application>
  <PresentationFormat>全屏显示(16:9)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方正兰亭黑简体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2021-01-29T00:06:00Z</cp:lastPrinted>
  <dcterms:created xsi:type="dcterms:W3CDTF">2021-01-29T00:06:00Z</dcterms:created>
  <dcterms:modified xsi:type="dcterms:W3CDTF">2023-01-17T02:34:27Z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08E9FB81ED8E49D5A3DD2C887DBC94A8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