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836" r:id="rId2"/>
    <p:sldId id="777" r:id="rId3"/>
    <p:sldId id="778" r:id="rId4"/>
    <p:sldId id="779" r:id="rId5"/>
    <p:sldId id="783" r:id="rId6"/>
    <p:sldId id="780" r:id="rId7"/>
    <p:sldId id="781" r:id="rId8"/>
    <p:sldId id="782" r:id="rId9"/>
    <p:sldId id="784" r:id="rId10"/>
    <p:sldId id="807" r:id="rId11"/>
    <p:sldId id="803" r:id="rId12"/>
    <p:sldId id="804" r:id="rId13"/>
    <p:sldId id="805" r:id="rId14"/>
    <p:sldId id="806" r:id="rId15"/>
    <p:sldId id="808" r:id="rId16"/>
    <p:sldId id="809" r:id="rId17"/>
    <p:sldId id="810" r:id="rId18"/>
    <p:sldId id="811" r:id="rId19"/>
    <p:sldId id="812" r:id="rId20"/>
    <p:sldId id="814" r:id="rId21"/>
    <p:sldId id="815" r:id="rId22"/>
    <p:sldId id="816" r:id="rId23"/>
    <p:sldId id="817" r:id="rId24"/>
    <p:sldId id="818" r:id="rId25"/>
    <p:sldId id="819" r:id="rId26"/>
    <p:sldId id="820" r:id="rId27"/>
    <p:sldId id="821" r:id="rId28"/>
    <p:sldId id="822" r:id="rId29"/>
    <p:sldId id="823" r:id="rId30"/>
    <p:sldId id="825" r:id="rId31"/>
    <p:sldId id="826" r:id="rId32"/>
    <p:sldId id="827" r:id="rId33"/>
    <p:sldId id="828" r:id="rId34"/>
    <p:sldId id="829" r:id="rId35"/>
    <p:sldId id="830" r:id="rId36"/>
    <p:sldId id="831" r:id="rId37"/>
    <p:sldId id="832" r:id="rId38"/>
    <p:sldId id="833" r:id="rId39"/>
    <p:sldId id="824" r:id="rId40"/>
    <p:sldId id="834" r:id="rId41"/>
    <p:sldId id="835" r:id="rId4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>
        <p:scale>
          <a:sx n="100" d="100"/>
          <a:sy n="100" d="100"/>
        </p:scale>
        <p:origin x="-126" y="-222"/>
      </p:cViewPr>
      <p:guideLst>
        <p:guide orient="horz" pos="2160"/>
        <p:guide pos="29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8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E0B21F7-2656-402E-B0CF-E3FC22C0557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3B273BE1-4341-48C0-B7EB-EE5430D8EBE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9BA4D0B-D545-4990-9357-DBA6D548C7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E7DBF22-595F-47B8-972C-BCD0F39102D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ABDEA61-641F-4F9F-BCF8-CD4FBCDA908A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9C854EE-9132-4329-953F-3A7476A0E317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628B08D-2881-4DBE-AFF6-63AC75A0A749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7197BC4-ED4E-4CBC-BBD4-DAE7FD0536BA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567B245-85B5-450F-8F4F-5959827B5A0E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9BFCA39-4BE5-4377-8824-46A5504F273A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8F69C28-6FD3-454D-93D1-2792A6E72AD8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4852631-BEB4-4FF1-889E-6F1B0F21D817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485832E-5E79-4E87-ACD8-8833BEFFFD0A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F2577CF-BA1C-4263-872A-C03F95B1C1B2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E36DFB7-A499-4493-9C48-2D0BC167C7D1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3F4A0F1-CB9A-432E-B9A3-D36322CE485E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E82E974-075C-4A35-9E3F-061D09831CFF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46C25DD-D11E-4327-8965-3B96338DF933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64A5603-0D19-4D6A-B9A9-0EF524205AD7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83CA559-792E-4BF2-9583-028D606E0B79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58DAD2F-C72B-4970-AB96-170D1325935E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C3339B0-4540-4E64-9685-D70E67C65847}" type="slidenum">
              <a:rPr lang="zh-CN" altLang="en-US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6A3EFBB-F90F-4D2D-A58E-838B35BB2E0C}" type="slidenum">
              <a:rPr lang="zh-CN" altLang="en-US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449BFBE-23E5-468B-831A-480EBA20ECFB}" type="slidenum">
              <a:rPr lang="zh-CN" altLang="en-US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65F112C-46C8-4A21-B6D7-0210010A2DE3}" type="slidenum">
              <a:rPr lang="zh-CN" altLang="en-US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517B445-AA80-4F3B-947B-6A771413D4FC}" type="slidenum">
              <a:rPr lang="zh-CN" altLang="en-US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2A71D1B-4F36-47E2-88B9-8B025B4B7425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52A0D98-A935-445F-AC32-1988A860037A}" type="slidenum">
              <a:rPr lang="zh-CN" altLang="en-US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E93874E-C107-4483-9950-1A80F2EA4734}" type="slidenum">
              <a:rPr lang="zh-CN" altLang="en-US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7F6B33A-261D-478F-823E-90DA97217B31}" type="slidenum">
              <a:rPr lang="zh-CN" altLang="en-US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F80F12B-81E3-4307-89B3-5DED6E441DD9}" type="slidenum">
              <a:rPr lang="zh-CN" altLang="en-US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88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1177881-0805-4834-9128-130482311485}" type="slidenum">
              <a:rPr lang="zh-CN" altLang="en-US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09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FB849BA-1EFE-44B5-85B8-F2E17B64B53C}" type="slidenum">
              <a:rPr lang="zh-CN" altLang="en-US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BD395A2-EB4D-4064-BA3A-CF837761EC7A}" type="slidenum">
              <a:rPr lang="zh-CN" altLang="en-US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7A7EFCA-8EEE-4DAF-9121-78665941DE97}" type="slidenum">
              <a:rPr lang="zh-CN" altLang="en-US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70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171114D-5FE2-49CE-BE53-1728D099FB9D}" type="slidenum">
              <a:rPr lang="zh-CN" altLang="en-US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90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F6D60A1-109A-4D1D-A11D-86FE0ED93CCC}" type="slidenum">
              <a:rPr lang="zh-CN" altLang="en-US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7625D4B-8867-41D0-A84B-9B99B24890D5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510A9C1-5879-45D3-A918-A925595DC5EF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23C9071-AA88-4F5B-A495-90821E592C9C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618D451-A2AB-48EE-A865-88374894A3DA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9EEA13D-8A22-4989-AE1E-2B95D4D1A673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7D299C1-7618-4BA4-BA31-959F0C27D60D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349250"/>
            <a:ext cx="33956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7838282" y="5541963"/>
            <a:ext cx="14874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3910928"/>
            <a:ext cx="6773636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1262064"/>
            <a:ext cx="2226469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825625"/>
            <a:ext cx="1333500" cy="17780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4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950914"/>
            <a:ext cx="554831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762126"/>
            <a:ext cx="554831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908301"/>
            <a:ext cx="554831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3768725"/>
            <a:ext cx="554831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1135063"/>
            <a:ext cx="1908572" cy="361950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930400"/>
            <a:ext cx="1909763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3149600"/>
            <a:ext cx="1909763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4024313"/>
            <a:ext cx="1908572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5360988"/>
            <a:ext cx="1279922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6292850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792163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1222376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2106614"/>
            <a:ext cx="2270522" cy="2905125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80457"/>
            <a:ext cx="8929483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6430964"/>
            <a:ext cx="279797" cy="365125"/>
          </a:xfrm>
        </p:spPr>
        <p:txBody>
          <a:bodyPr/>
          <a:lstStyle>
            <a:lvl1pPr>
              <a:defRPr/>
            </a:lvl1pPr>
          </a:lstStyle>
          <a:p>
            <a:fld id="{B996FA75-AA99-4873-ACD5-CB1FEF5419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4064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6505576"/>
            <a:ext cx="1563290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6505576"/>
            <a:ext cx="1563291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534839"/>
            <a:ext cx="8775808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1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99B67E-3152-4DCA-8E70-ECF9F37464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1488EB2-F79B-40A2-9F86-A868BBCF5387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6500814"/>
            <a:ext cx="3202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C01D2903-DF82-4C55-B3C4-F392E0388A1E}" type="slidenum"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251400" y="4365130"/>
            <a:ext cx="8428435" cy="94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</a:pPr>
            <a:r>
              <a:rPr lang="en-US" altLang="zh-CN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Ⅲ</a:t>
            </a:r>
            <a:r>
              <a:rPr lang="zh-CN" altLang="zh-CN" sz="3200" b="1" dirty="0">
                <a:latin typeface="Cambria" panose="02040503050406030204" pitchFamily="18" charset="0"/>
              </a:rPr>
              <a:t>　</a:t>
            </a:r>
            <a:r>
              <a:rPr lang="en-US" altLang="zh-CN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Reading and Thinking(2)</a:t>
            </a:r>
            <a:endParaRPr lang="zh-CN" altLang="zh-CN" sz="3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3660" y="2276840"/>
            <a:ext cx="648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Languages Around The World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02136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51222" y="947738"/>
            <a:ext cx="842843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Understanding in context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THE CHINESE WRITING SYSTEM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263129" y="1965326"/>
            <a:ext cx="8683228" cy="418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CONNECTING THE PAST AND THE PRESENT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China is widely known for its ancient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civilisation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which has continued all the way through into modern times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despite the many ups and downs in its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history.There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are many reasons why this has been possible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but one of the main factors has been the Chinese writing system.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At the beginning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written Chinese was a picture-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based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language.It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dates back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several thousand years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 use of </a:t>
            </a:r>
            <a:r>
              <a:rPr lang="en-US" altLang="zh-CN" sz="2000" i="1" kern="100" dirty="0" err="1">
                <a:latin typeface="Times New Roman" panose="02020603050405020304"/>
                <a:cs typeface="Courier New" panose="02070309020205020404"/>
              </a:rPr>
              <a:t>longgu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—animal bones and shells on which symbols were carved by ancient Chinese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people.Some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of the ancient symbols can still be seen in today’s </a:t>
            </a:r>
            <a:r>
              <a:rPr lang="en-US" altLang="zh-CN" sz="2000" i="1" kern="100" dirty="0" err="1">
                <a:latin typeface="Times New Roman" panose="02020603050405020304"/>
                <a:cs typeface="Courier New" panose="02070309020205020404"/>
              </a:rPr>
              <a:t>hanzi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.  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6628" name="Picture 5" descr="课文整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7" y="404814"/>
            <a:ext cx="859988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160020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文化视窗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305991" y="2176464"/>
            <a:ext cx="842843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甲骨文，是汉字的早期形式，是现存中国王朝时期最古老的一种成熟文字。甲骨文发现于中国河南省安阳市殷墟，是商朝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约公元前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17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世纪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—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公元前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11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世纪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的文化产物，距今有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3 600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多年的历史。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base </a:t>
            </a:r>
            <a:r>
              <a:rPr lang="en-US" altLang="zh-CN" sz="2400" b="1" i="1" kern="100" dirty="0" err="1">
                <a:latin typeface="Times New Roman" panose="02020603050405020304"/>
                <a:cs typeface="Courier New" panose="02070309020205020404"/>
              </a:rPr>
              <a:t>vt</a:t>
            </a:r>
            <a:r>
              <a:rPr lang="en-US" altLang="zh-CN" sz="2400" b="1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以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为据点；以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为基础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底部；根据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basic </a:t>
            </a:r>
            <a:r>
              <a:rPr lang="en-US" altLang="zh-CN" sz="24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adj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基本的；基础的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54819" y="1484314"/>
            <a:ext cx="84284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base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One should always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base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his opinion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on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facts.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一个人应该始终以事实为依据发表自己的观点。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In my diary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set down a series of things that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are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all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based on/upon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facts.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在我的日记里，我记下了一系列有事实根据的事情。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base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of his argument is that people love each other.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他的论点的基础是人类的互爱。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54819" y="1484314"/>
            <a:ext cx="842843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自主发现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endParaRPr lang="zh-CN" altLang="zh-CN" sz="2400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base...on...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以……为……的基础</a:t>
            </a:r>
            <a:endParaRPr lang="zh-CN" altLang="zh-CN" sz="24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4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________________  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以</a:t>
            </a:r>
            <a:r>
              <a:rPr lang="en-US" altLang="zh-CN" sz="2400" dirty="0">
                <a:latin typeface="+mj-ea"/>
                <a:ea typeface="+mj-ea"/>
                <a:cs typeface="Times New Roman" panose="02020603050405020304" pitchFamily="18" charset="0"/>
              </a:rPr>
              <a:t>……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为基础</a:t>
            </a:r>
            <a:r>
              <a:rPr lang="en-US" altLang="zh-CN" sz="2400" dirty="0">
                <a:latin typeface="+mj-ea"/>
                <a:ea typeface="+mj-ea"/>
                <a:cs typeface="Courier New" panose="02070309020205020404" pitchFamily="49" charset="0"/>
              </a:rPr>
              <a:t>/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依据</a:t>
            </a:r>
            <a:endParaRPr lang="zh-CN" altLang="zh-CN" sz="24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词块积累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production base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　生产基地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air base  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空军基地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a research base  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科研基地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7725" y="2492376"/>
            <a:ext cx="343495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 based on/upon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454819" y="1700213"/>
            <a:ext cx="842843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翻译句子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I never noticed the letters at the base of the pyramid.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医患关系是以信任为基础的。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354" y="2757489"/>
            <a:ext cx="457319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我从来没有注意到在金字塔基底的字母。</a:t>
            </a:r>
            <a:r>
              <a:rPr lang="en-US" altLang="zh-CN" sz="2400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 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1494" y="3802063"/>
            <a:ext cx="457319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doctor-patient relationship is based on </a:t>
            </a:r>
            <a:r>
              <a:rPr lang="en-US" altLang="zh-CN" sz="2400" kern="10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trust.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date back 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date from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 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追溯到；始于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454819" y="1484314"/>
            <a:ext cx="84284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date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短语的用法和意义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My interest in stamp collecting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dates back to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my schooldays.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我从学生时代就开始爱好集邮。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According to the expert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temple has a history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dating from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the early Tang Dynasty.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据专家说这座寺庙的历史可追溯到初唐时期。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date back to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date from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一般不用于进行时态，在句中作定语时，常用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形式。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2944" y="4724401"/>
            <a:ext cx="120372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现在分词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454819" y="1484313"/>
            <a:ext cx="842843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短语记牢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记牢下列短语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out of date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过时，陈旧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up to date  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最新的，最近的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to date  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到目前为止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Your ID card is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out of date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change it for a new one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please.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你的身份证过期了，请换新的。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235744" y="609600"/>
            <a:ext cx="8684419" cy="557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endParaRPr lang="zh-CN" altLang="zh-CN" sz="20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sz="2000" dirty="0">
                <a:latin typeface="+mj-ea"/>
                <a:ea typeface="+mj-ea"/>
                <a:cs typeface="Times New Roman" panose="02020603050405020304" pitchFamily="18" charset="0"/>
              </a:rPr>
              <a:t>单句语法填空</a:t>
            </a:r>
            <a:endParaRPr lang="zh-CN" altLang="zh-CN" sz="20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  <a:cs typeface="Courier New" panose="02070309020205020404" pitchFamily="49" charset="0"/>
              </a:rPr>
              <a:t>①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It is said that the history of the town ____________(date) back to 1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400 years ago.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In this remote village stands an ancient temple dating ____________ hundreds of years ago.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补全句子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All the photographs in this book ____________________ the 1950s.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本书中所有照片均始于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20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世纪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50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年代。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④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The material is so ________________ that it hasn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t been widely used ________________.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这一材料是最新的，到现在为止还没有得到广泛应用。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86251" y="1700213"/>
            <a:ext cx="120372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dates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67425" y="2239963"/>
            <a:ext cx="120491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from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61198" y="3871913"/>
            <a:ext cx="176331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date back to/from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11042" y="4918076"/>
            <a:ext cx="17633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 to date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27144" y="5000626"/>
            <a:ext cx="9953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to date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6207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Understanding in context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263129" y="1157288"/>
            <a:ext cx="8683228" cy="465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By the Shang Dynasty (around 1600-1046 BCE)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these symbols had become a well-developed writing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system.Over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 years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 system developed into different forms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as it was a time when people were divided geographically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leading to many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varieties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of dialects and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characters.This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however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changed under Emperor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Qinshihuang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of the Qin Dynasty (221-207 BCE).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Emperor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Qinshihuang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united the seven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major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states into one unified country where the Chinese writing system began to develop in one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direction.That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writing system was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of great importance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in uniting the Chinese people and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culture.Even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today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no matter where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Chinese people live or what dialect they speak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they can all still communicate in writing.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251222" y="135096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文化视窗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305991" y="1927225"/>
            <a:ext cx="842843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秦始皇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前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259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—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前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210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出生于赵国都城邯郸，十三岁继承王位，三十九岁称皇帝，在位三十七年；中国历史上著名的政治家、战略家、改革家。公元前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221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年，他建立了首个多民族的中央集权国家，是首位完成华夏大一统的铁腕政治人物，也是古今中外第一个称皇帝的封建王朝君主。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33363" y="1435101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单词语境记忆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根据英汉提示写出单词的适当形式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4" name="Picture 6" descr="课时基础过关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2" y="620610"/>
            <a:ext cx="859988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3410" y="2247117"/>
            <a:ext cx="8598694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1.There were calls for ____________(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主要的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 changes to the system.</a:t>
            </a:r>
            <a:endParaRPr lang="zh-CN" altLang="zh-CN" sz="1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2.Let love be around me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let ____________(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文明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 follow you.</a:t>
            </a:r>
            <a:endParaRPr lang="zh-CN" altLang="zh-CN" sz="1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3.As time goes by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 have changed my ____________(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态度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 and I even think she is lovely.</a:t>
            </a:r>
            <a:endParaRPr lang="zh-CN" altLang="zh-CN" sz="1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4.After three years of study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she has a good command of the ____________(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方言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 here.  </a:t>
            </a:r>
            <a:endParaRPr lang="zh-CN" altLang="zh-CN" sz="16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32056" y="2167742"/>
            <a:ext cx="822722" cy="495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major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98768" y="2804329"/>
            <a:ext cx="15172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civilization 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58438" y="3342492"/>
            <a:ext cx="1203722" cy="495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attitude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01550" y="3893354"/>
            <a:ext cx="1203722" cy="495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dialect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251222" y="908050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variety </a:t>
            </a:r>
            <a:r>
              <a:rPr lang="en-US" altLang="zh-CN" sz="2400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植物、语言等的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变体；异体；多样化；多变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性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various </a:t>
            </a:r>
            <a:r>
              <a:rPr lang="en-US" altLang="zh-CN" sz="24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adj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不同的；各种各样的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vary </a:t>
            </a:r>
            <a:r>
              <a:rPr lang="en-US" altLang="zh-CN" sz="2400" b="1" i="1" kern="100" dirty="0" err="1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vt</a:t>
            </a:r>
            <a:r>
              <a:rPr lang="en-US" altLang="zh-CN" sz="2400" b="1" kern="100" dirty="0" err="1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&amp; </a:t>
            </a:r>
            <a:r>
              <a:rPr lang="en-US" altLang="zh-CN" sz="24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vi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改变；变化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7651" name="矩形 11"/>
          <p:cNvSpPr>
            <a:spLocks noChangeArrowheads="1"/>
          </p:cNvSpPr>
          <p:nvPr/>
        </p:nvSpPr>
        <p:spPr bwMode="auto">
          <a:xfrm>
            <a:off x="454819" y="2060575"/>
            <a:ext cx="84284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variety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及其相关词的用法和意义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There are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 variety of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theme parks in the world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where you can have fun.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世界上有各种各样的主题公园，在那里你可以玩得愉快。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For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various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reasons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she refused to accept the job.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由于种种原因，她拒绝接受这份工作。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Our country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varies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widely in tradition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from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one area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another.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我们国家各地风俗习惯迥然不同。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矩形 11"/>
          <p:cNvSpPr>
            <a:spLocks noChangeArrowheads="1"/>
          </p:cNvSpPr>
          <p:nvPr/>
        </p:nvSpPr>
        <p:spPr bwMode="auto">
          <a:xfrm>
            <a:off x="454819" y="836613"/>
            <a:ext cx="842843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自主发现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endParaRPr lang="zh-CN" altLang="zh-CN" sz="2400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 variety of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varieties of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各种各样的；不同种类的</a:t>
            </a:r>
            <a:endParaRPr lang="zh-CN" altLang="zh-CN" sz="24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________________  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在</a:t>
            </a:r>
            <a:r>
              <a:rPr lang="en-US" altLang="zh-CN" sz="2400" dirty="0">
                <a:latin typeface="+mj-ea"/>
                <a:ea typeface="+mj-ea"/>
                <a:cs typeface="Times New Roman" panose="02020603050405020304" pitchFamily="18" charset="0"/>
              </a:rPr>
              <a:t>……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到</a:t>
            </a:r>
            <a:r>
              <a:rPr lang="en-US" altLang="zh-CN" sz="2400" dirty="0">
                <a:latin typeface="+mj-ea"/>
                <a:ea typeface="+mj-ea"/>
                <a:cs typeface="Times New Roman" panose="02020603050405020304" pitchFamily="18" charset="0"/>
              </a:rPr>
              <a:t>……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之间变化</a:t>
            </a:r>
            <a:endParaRPr lang="zh-CN" altLang="zh-CN" sz="24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单句语法填空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The author gave ____________(vary) reasons for having written the book.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We have ____________(variety) of flowers in our garden.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Teaching methods vary greatly ____________ school to school.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思考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表示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多种多样的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短语还有哪些？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________________________________________________________________________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0113" y="1858963"/>
            <a:ext cx="17621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vary from...to...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37223" y="2997201"/>
            <a:ext cx="17633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various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19275" y="3559175"/>
            <a:ext cx="17633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varieties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77879" y="4125913"/>
            <a:ext cx="17633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from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1260" y="5170488"/>
            <a:ext cx="234672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kinds of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sorts of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等。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1"/>
          <p:cNvSpPr>
            <a:spLocks noChangeArrowheads="1"/>
          </p:cNvSpPr>
          <p:nvPr/>
        </p:nvSpPr>
        <p:spPr bwMode="auto">
          <a:xfrm>
            <a:off x="251222" y="393701"/>
            <a:ext cx="842843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major </a:t>
            </a:r>
            <a:r>
              <a:rPr lang="en-US" altLang="zh-CN" sz="2400" b="1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主要的；重要的；大的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主修课程；主修学生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vi</a:t>
            </a:r>
            <a:r>
              <a:rPr lang="en-US" altLang="zh-CN" sz="2400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主修；专门研究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majority </a:t>
            </a:r>
            <a:r>
              <a:rPr lang="en-US" altLang="zh-CN" sz="24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多数；大半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minority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</a:t>
            </a:r>
            <a:r>
              <a:rPr lang="en-US" altLang="zh-CN" sz="2400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少数；少数民族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9699" name="矩形 11"/>
          <p:cNvSpPr>
            <a:spLocks noChangeArrowheads="1"/>
          </p:cNvSpPr>
          <p:nvPr/>
        </p:nvSpPr>
        <p:spPr bwMode="auto">
          <a:xfrm>
            <a:off x="454819" y="1412876"/>
            <a:ext cx="842843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major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及其相关词的用法和意义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Do you know what the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major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cause of the strike is?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你知道这次罢工的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原因是什么吗？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She is a history </a:t>
            </a:r>
            <a:r>
              <a:rPr lang="en-US" altLang="zh-CN" sz="2400" b="1" kern="100" dirty="0" err="1">
                <a:latin typeface="Times New Roman" panose="02020603050405020304"/>
                <a:cs typeface="Courier New" panose="02070309020205020404"/>
              </a:rPr>
              <a:t>major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.That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is to say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her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major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is history.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她是历史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。换言之，她的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是历史。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Mary is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majoring in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French at Stanford.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玛丽正在斯坦福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法语。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Women are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in the majority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in the company; men are in the minority.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在这家公司，女性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，男性占少数。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63442" y="2492376"/>
            <a:ext cx="17633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主要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6375" y="3573463"/>
            <a:ext cx="17633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专业的学生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27960" y="3573463"/>
            <a:ext cx="17621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主修科目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38413" y="4668838"/>
            <a:ext cx="17633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主修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7938" y="5732463"/>
            <a:ext cx="17621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占大多数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矩形 11"/>
          <p:cNvSpPr>
            <a:spLocks noChangeArrowheads="1"/>
          </p:cNvSpPr>
          <p:nvPr/>
        </p:nvSpPr>
        <p:spPr bwMode="auto">
          <a:xfrm>
            <a:off x="141685" y="568325"/>
            <a:ext cx="885825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major 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主修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 the majority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占大多数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She majored ____________ English in Beijing University many years ago.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____________(major) were graduates from this school.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 attending the lecture are students and girls are ________________.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出席讲座的大多数人是学生，而且女生占多数。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66863" y="1101726"/>
            <a:ext cx="17633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7498" y="1663701"/>
            <a:ext cx="17633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52638" y="3284538"/>
            <a:ext cx="17633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4667" y="3776663"/>
            <a:ext cx="17633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majority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916" y="4883151"/>
            <a:ext cx="234672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 majority of people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72338" y="4881563"/>
            <a:ext cx="160258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 the majority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1"/>
          <p:cNvSpPr>
            <a:spLocks noChangeArrowheads="1"/>
          </p:cNvSpPr>
          <p:nvPr/>
        </p:nvSpPr>
        <p:spPr bwMode="auto">
          <a:xfrm>
            <a:off x="251222" y="692151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5.That writing system was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of great importance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in uniting the Chinese people and culture.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1747" name="矩形 11"/>
          <p:cNvSpPr>
            <a:spLocks noChangeArrowheads="1"/>
          </p:cNvSpPr>
          <p:nvPr/>
        </p:nvSpPr>
        <p:spPr bwMode="auto">
          <a:xfrm>
            <a:off x="454819" y="1230313"/>
            <a:ext cx="842843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这一书写体系对于凝聚中华民族和中华文化具有重要意义。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【句式解读】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of great importance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属于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of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＋名词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结构，相当于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very important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【用法总结】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of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＋名词</a:t>
            </a:r>
            <a:r>
              <a:rPr lang="zh-CN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结构中，名词是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use/importance/help/value/ interest/quality/benefit/necessity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等时，相当于其名词所对应的形容词，这类名词前可用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no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some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any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little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much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great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等词修饰。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What you are saying is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of no interest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not interesting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to me.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你说的话让我提不起兴趣。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His opinion is considered to be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of great value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very valuable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大家一致认为他的观点很有价值。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矩形 11"/>
          <p:cNvSpPr>
            <a:spLocks noChangeArrowheads="1"/>
          </p:cNvSpPr>
          <p:nvPr/>
        </p:nvSpPr>
        <p:spPr bwMode="auto">
          <a:xfrm>
            <a:off x="413147" y="836613"/>
            <a:ext cx="842843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way that he had thought of to deal with the problem ____________________.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他想出来的处理这个问题的方法很有价值。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同义句转换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This medicine is of no use.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This medicine is ____________.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What he said at the meeting was of great value.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What he said at the meeting was ________________.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92441" y="1870076"/>
            <a:ext cx="2133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was of great value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9363" y="4124326"/>
            <a:ext cx="2133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useless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60019" y="5157789"/>
            <a:ext cx="2133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very valuable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1"/>
          <p:cNvSpPr>
            <a:spLocks noChangeArrowheads="1"/>
          </p:cNvSpPr>
          <p:nvPr/>
        </p:nvSpPr>
        <p:spPr bwMode="auto">
          <a:xfrm>
            <a:off x="251222" y="404814"/>
            <a:ext cx="842843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6.Even today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no matter where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Chinese people live or what dialect they speak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they can all still communicate in writing.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即使在今天，无论住在哪里，也不论说何种方言，中国人都仍能通过书写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文字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进行交流。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2771" name="矩形 11"/>
          <p:cNvSpPr>
            <a:spLocks noChangeArrowheads="1"/>
          </p:cNvSpPr>
          <p:nvPr/>
        </p:nvSpPr>
        <p:spPr bwMode="auto">
          <a:xfrm>
            <a:off x="454819" y="1954214"/>
            <a:ext cx="842843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【句式解读】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no matter where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 </a:t>
            </a:r>
            <a:r>
              <a:rPr lang="en-US" altLang="zh-CN" sz="2400" dirty="0">
                <a:latin typeface="+mj-ea"/>
                <a:ea typeface="+mj-ea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无论何地</a:t>
            </a:r>
            <a:r>
              <a:rPr lang="en-US" altLang="zh-CN" sz="2400" dirty="0">
                <a:latin typeface="+mj-ea"/>
                <a:ea typeface="+mj-ea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，在句中引导让步状语从句。</a:t>
            </a:r>
            <a:endParaRPr lang="zh-CN" altLang="zh-CN" sz="24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【用法总结】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(1)no matter where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who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what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etc.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不论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；不管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，引导让步状语从句。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No matter where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 I am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I will always remember I am a Chinese.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不管我身在何方，我都会记住自己是个中国人。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no matter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＋疑问词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结构与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疑问词＋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-ever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在用法上的异同：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no matter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＋疑问词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结构只能引导让步状语从句，这时可以和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疑问词＋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-ever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互换。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11"/>
          <p:cNvSpPr>
            <a:spLocks noChangeArrowheads="1"/>
          </p:cNvSpPr>
          <p:nvPr/>
        </p:nvSpPr>
        <p:spPr bwMode="auto">
          <a:xfrm>
            <a:off x="454819" y="1341439"/>
            <a:ext cx="842843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·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疑问词＋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-ever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可引导让步状语从句，也可引导名词性从句。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·whenever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wherever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however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等只能引导让步状语从句，不能引导名词性从句。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You have to go on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no matter what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whatever) difficulties you meet.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无论遇到什么困难，你都必须继续做下去。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Whoever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No matter who) you are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you must obey the law.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不论是谁，都要遵纪守法。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Whatever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is worth doing should be done well.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值得做的事就应该做好。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矩形 11"/>
          <p:cNvSpPr>
            <a:spLocks noChangeArrowheads="1"/>
          </p:cNvSpPr>
          <p:nvPr/>
        </p:nvSpPr>
        <p:spPr bwMode="auto">
          <a:xfrm>
            <a:off x="328612" y="871538"/>
            <a:ext cx="8597504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同义句转换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No matter what problem you have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turn to me.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turn to me.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However long it takes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we’ll have to find the job.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 it takes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we’ll have to find the job.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Anyone who wants the book may have it.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 the book may have it.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You should not give children whatever they want.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You should not give children _________________________________ they want.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27710" y="1905001"/>
            <a:ext cx="3124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Whatever problem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you have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41935" y="2984501"/>
            <a:ext cx="312300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 matter how long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08622" y="4100513"/>
            <a:ext cx="3124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Whoever wants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21994" y="5157789"/>
            <a:ext cx="14573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anything that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1"/>
          <p:cNvSpPr>
            <a:spLocks noChangeArrowheads="1"/>
          </p:cNvSpPr>
          <p:nvPr/>
        </p:nvSpPr>
        <p:spPr bwMode="auto">
          <a:xfrm>
            <a:off x="251222" y="6921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Understanding in context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6867" name="矩形 11"/>
          <p:cNvSpPr>
            <a:spLocks noChangeArrowheads="1"/>
          </p:cNvSpPr>
          <p:nvPr/>
        </p:nvSpPr>
        <p:spPr bwMode="auto">
          <a:xfrm>
            <a:off x="277416" y="1196976"/>
            <a:ext cx="8512969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Written Chinese has also become an important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means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by which China’s present is connected with its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past.People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in modern times can read the classic works which were written by Chinese in ancient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times.The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high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regard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for the Chinese writing system can be seen in the development of Chinese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characters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as an art form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known as Chinese calligraphy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which has become an important part of Chinese culture.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Today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Chinese writing system is still an important part of Chinese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culture.As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China plays a greater role in global affairs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an increasing number of international students are beginning to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appreciate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China’s culture and history through this amazing language.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05991" y="1341439"/>
            <a:ext cx="8428434" cy="418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5.What is the ____________(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确切的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 aim since you are working so hard?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6.There are two mainly different political parties to play an important part in the state ____________(affair) in this country.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7.This is an old building ____________(date) back to the 14th century.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8.They joined us in the discussion on how to stop ____________(globe) warming.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9.Beijing is filled with people from ____________(variety) of parts of China.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10.It helps children to develop an ____________(appreciate) of poetry and literature.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35957" y="1271588"/>
            <a:ext cx="1203722" cy="495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specific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6781" y="2444751"/>
            <a:ext cx="1204913" cy="495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affairs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71800" y="2924176"/>
            <a:ext cx="1204913" cy="495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dating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1378" y="3454401"/>
            <a:ext cx="1204913" cy="495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global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5725" y="4064001"/>
            <a:ext cx="1204913" cy="495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varieties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6632" y="4568826"/>
            <a:ext cx="1603772" cy="495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appreciation 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1"/>
          <p:cNvSpPr>
            <a:spLocks noChangeArrowheads="1"/>
          </p:cNvSpPr>
          <p:nvPr/>
        </p:nvSpPr>
        <p:spPr bwMode="auto">
          <a:xfrm>
            <a:off x="251222" y="1052513"/>
            <a:ext cx="842843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文化视窗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中国书法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6867" name="矩形 11"/>
          <p:cNvSpPr>
            <a:spLocks noChangeArrowheads="1"/>
          </p:cNvSpPr>
          <p:nvPr/>
        </p:nvSpPr>
        <p:spPr bwMode="auto">
          <a:xfrm>
            <a:off x="305991" y="2287588"/>
            <a:ext cx="842843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中国书法是以汉字为基础的文化艺术，是记录汉语的书写符号，在历史发展进程中经历了字形、结体、笔画的演变，逐渐具有了特殊的审美意义，并且造就了中国书法造型多变、种类繁多、颇具特色、美不胜收的艺术发展史。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2009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年，联合国教科文组织将中国的汉字书法列入人类非物质文化遗产名录。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7.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means </a:t>
            </a:r>
            <a:r>
              <a:rPr lang="en-US" altLang="zh-CN" sz="2400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方式；方法；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途径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6867" name="矩形 11"/>
          <p:cNvSpPr>
            <a:spLocks noChangeArrowheads="1"/>
          </p:cNvSpPr>
          <p:nvPr/>
        </p:nvSpPr>
        <p:spPr bwMode="auto">
          <a:xfrm>
            <a:off x="454819" y="1484314"/>
            <a:ext cx="8428435" cy="463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means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In addition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we have more choices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by means of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“wild release”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此外，通过自由分享我们有更多的选择。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By no means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is he satisfied with the job at present.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他目前对这项工作一点也不满意。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Every possible means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has been tried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but none has worked.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All possible means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have been tried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but none has worked.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各种可能的办法都尝试了，但没有一种奏效。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We can save much time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by this means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通过这种方法，我们可以节省大量时间。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矩形 11"/>
          <p:cNvSpPr>
            <a:spLocks noChangeArrowheads="1"/>
          </p:cNvSpPr>
          <p:nvPr/>
        </p:nvSpPr>
        <p:spPr bwMode="auto">
          <a:xfrm>
            <a:off x="454819" y="836613"/>
            <a:ext cx="842843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通过；用；借助于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by this means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用这种方法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绝不；无论如何也不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放在句首时，句子用部分倒装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名师提醒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(1)means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作主语且有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every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each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等表示单数意义的词对其进行修饰时，谓语动词用单数。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(2)means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作主语且有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all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several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many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few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等表示复数意义的词对其进行修饰时，谓语动词用复数。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7269" y="1317626"/>
            <a:ext cx="3124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by means of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950" y="2432051"/>
            <a:ext cx="3124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by no means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1"/>
          <p:cNvSpPr>
            <a:spLocks noChangeArrowheads="1"/>
          </p:cNvSpPr>
          <p:nvPr/>
        </p:nvSpPr>
        <p:spPr bwMode="auto">
          <a:xfrm>
            <a:off x="454819" y="1330325"/>
            <a:ext cx="842843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选词填空</a:t>
            </a:r>
            <a:endParaRPr lang="zh-CN" altLang="zh-CN" sz="24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(by means of/by this means/by no means)</a:t>
            </a:r>
            <a:endParaRPr lang="zh-CN" altLang="zh-CN" sz="2400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________________ he turned our attention to what was good in the life.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It is ________________ certain that we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ll finish the project by June.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She tried to explain ________________ sign language.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思考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means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是单复数同形的名词。常见的单复数同形的名词还有哪些？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________________________________________________________________________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2025" y="2349501"/>
            <a:ext cx="3124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By this means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02569" y="2890838"/>
            <a:ext cx="312301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by no means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42022" y="3454401"/>
            <a:ext cx="3124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by means of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7687" y="4556126"/>
            <a:ext cx="41576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series(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系列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works(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作品；工厂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等。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1"/>
          <p:cNvSpPr>
            <a:spLocks noChangeArrowheads="1"/>
          </p:cNvSpPr>
          <p:nvPr/>
        </p:nvSpPr>
        <p:spPr bwMode="auto">
          <a:xfrm>
            <a:off x="251222" y="920751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8.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regard </a:t>
            </a:r>
            <a:r>
              <a:rPr lang="en-US" altLang="zh-CN" sz="2400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尊重；关注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b="1" i="1" kern="1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vt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把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视为；看待　</a:t>
            </a:r>
            <a:r>
              <a:rPr lang="zh-CN" altLang="zh-CN" sz="2400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altLang="zh-CN" sz="2400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regarding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prep</a:t>
            </a:r>
            <a:r>
              <a:rPr lang="en-US" altLang="zh-CN" sz="2400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关于，至于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6867" name="矩形 11"/>
          <p:cNvSpPr>
            <a:spLocks noChangeArrowheads="1"/>
          </p:cNvSpPr>
          <p:nvPr/>
        </p:nvSpPr>
        <p:spPr bwMode="auto">
          <a:xfrm>
            <a:off x="454819" y="1497014"/>
            <a:ext cx="8428435" cy="465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合作探究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000" dirty="0">
                <a:latin typeface="+mn-ea"/>
                <a:ea typeface="+mn-ea"/>
                <a:cs typeface="Times New Roman" panose="02020603050405020304" pitchFamily="18" charset="0"/>
              </a:rPr>
              <a:t>体会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regard</a:t>
            </a:r>
            <a:r>
              <a:rPr lang="zh-CN" altLang="zh-CN" sz="2000" dirty="0">
                <a:latin typeface="+mn-ea"/>
                <a:ea typeface="+mn-ea"/>
                <a:cs typeface="Times New Roman" panose="02020603050405020304" pitchFamily="18" charset="0"/>
              </a:rPr>
              <a:t>的用法和意义</a:t>
            </a: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</a:rPr>
              <a:t>We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have high regard for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</a:rPr>
              <a:t> the advanced workers.</a:t>
            </a:r>
            <a:r>
              <a:rPr lang="zh-CN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我们非常尊敬先进工作者。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With/In regard to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</a:rPr>
              <a:t> the disease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</a:rPr>
              <a:t>we can do nothing.</a:t>
            </a:r>
            <a:r>
              <a:rPr lang="zh-CN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关于这种疾病，我们无能为力。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</a:rPr>
              <a:t>He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</a:rPr>
              <a:t>is regarded as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</a:rPr>
              <a:t> a good example to us all.</a:t>
            </a:r>
            <a:r>
              <a:rPr lang="zh-CN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他被看作是我们所有人的好榜样。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</a:rPr>
              <a:t>自主发现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________________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把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认为是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  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尊重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不尊重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________________  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关于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，至于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……  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6091" y="4186238"/>
            <a:ext cx="312300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regard...as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2241" y="4702176"/>
            <a:ext cx="3124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have high/low regard for...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9872" y="5276851"/>
            <a:ext cx="312300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in/with regard 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矩形 11"/>
          <p:cNvSpPr>
            <a:spLocks noChangeArrowheads="1"/>
          </p:cNvSpPr>
          <p:nvPr/>
        </p:nvSpPr>
        <p:spPr bwMode="auto">
          <a:xfrm>
            <a:off x="454819" y="1484313"/>
            <a:ext cx="842843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补全句子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Potter is very selfish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；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he ____________________ anyone else.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波特太自私了，他不尊重任何人。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novel _________________________________________ one of the greatest classic  works.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这部小说被认为是最伟大的古典作品之一。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92091" y="1941513"/>
            <a:ext cx="3124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has no regard for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6391" y="3033713"/>
            <a:ext cx="3124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is regarded as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1"/>
          <p:cNvSpPr>
            <a:spLocks noChangeArrowheads="1"/>
          </p:cNvSpPr>
          <p:nvPr/>
        </p:nvSpPr>
        <p:spPr bwMode="auto">
          <a:xfrm>
            <a:off x="251222" y="6921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9.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character </a:t>
            </a:r>
            <a:r>
              <a:rPr lang="en-US" altLang="zh-CN" sz="2400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文字，符号；角色；品质；特点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3011" name="矩形 11"/>
          <p:cNvSpPr>
            <a:spLocks noChangeArrowheads="1"/>
          </p:cNvSpPr>
          <p:nvPr/>
        </p:nvSpPr>
        <p:spPr bwMode="auto">
          <a:xfrm>
            <a:off x="454819" y="1268413"/>
            <a:ext cx="842843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合作探究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体会</a:t>
            </a: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character</a:t>
            </a:r>
            <a:r>
              <a:rPr lang="zh-CN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的用法和意义</a:t>
            </a: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If I take care of my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character</a:t>
            </a:r>
            <a:r>
              <a:rPr lang="zh-CN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my reputation will take care of itself.</a:t>
            </a:r>
            <a:endParaRPr lang="zh-CN" altLang="zh-CN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注意好品行，自有美名声。</a:t>
            </a: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His words are entirely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character</a:t>
            </a: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with his actions.</a:t>
            </a:r>
            <a:r>
              <a:rPr lang="zh-CN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他言行完全一致。</a:t>
            </a: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Hard working conditions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build </a:t>
            </a: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up</a:t>
            </a: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character</a:t>
            </a: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艰苦的工作条件能磨炼人的性格。</a:t>
            </a: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自主发现</a:t>
            </a: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]</a:t>
            </a:r>
            <a:endParaRPr lang="zh-CN" altLang="zh-CN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①________________</a:t>
            </a:r>
            <a:r>
              <a:rPr lang="zh-CN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适合；相称</a:t>
            </a: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②out of character  </a:t>
            </a:r>
            <a:r>
              <a:rPr lang="zh-CN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不符合某人的性格；不适合，不相称</a:t>
            </a: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③________________  </a:t>
            </a:r>
            <a:r>
              <a:rPr lang="zh-CN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磨炼个性</a:t>
            </a:r>
          </a:p>
        </p:txBody>
      </p:sp>
      <p:sp>
        <p:nvSpPr>
          <p:cNvPr id="4" name="矩形 3"/>
          <p:cNvSpPr/>
          <p:nvPr/>
        </p:nvSpPr>
        <p:spPr>
          <a:xfrm>
            <a:off x="1115616" y="4532313"/>
            <a:ext cx="312300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 character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0329" y="5576888"/>
            <a:ext cx="312300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build (up)character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1"/>
          <p:cNvSpPr>
            <a:spLocks noChangeArrowheads="1"/>
          </p:cNvSpPr>
          <p:nvPr/>
        </p:nvSpPr>
        <p:spPr bwMode="auto">
          <a:xfrm>
            <a:off x="413147" y="1341438"/>
            <a:ext cx="842843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写出下列句中</a:t>
            </a: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character</a:t>
            </a:r>
            <a:r>
              <a:rPr lang="zh-CN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的汉语意思</a:t>
            </a: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As to his 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character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he is usually easy-going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but sometimes very serious. ____________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It is very difficult for foreigners to write Chinese 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characters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.____________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I find all the 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characters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 in the film very interesting.____________ 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5344" y="2949576"/>
            <a:ext cx="3124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品质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66310" y="3489325"/>
            <a:ext cx="82153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文字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40016" y="4052888"/>
            <a:ext cx="82272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角色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10.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appreciate </a:t>
            </a:r>
            <a:r>
              <a:rPr lang="en-US" altLang="zh-CN" sz="2400" b="1" i="1" kern="100" dirty="0" err="1">
                <a:latin typeface="Times New Roman" panose="02020603050405020304"/>
                <a:cs typeface="Courier New" panose="02070309020205020404"/>
              </a:rPr>
              <a:t>vt</a:t>
            </a:r>
            <a:r>
              <a:rPr lang="en-US" altLang="zh-CN" sz="2400" b="1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欣赏；重视；感激；领会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vi</a:t>
            </a:r>
            <a:r>
              <a:rPr lang="en-US" altLang="zh-CN" sz="2400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增值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appreciation </a:t>
            </a:r>
            <a:r>
              <a:rPr lang="en-US" altLang="zh-CN" sz="24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欣赏；感激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6867" name="矩形 11"/>
          <p:cNvSpPr>
            <a:spLocks noChangeArrowheads="1"/>
          </p:cNvSpPr>
          <p:nvPr/>
        </p:nvSpPr>
        <p:spPr bwMode="auto">
          <a:xfrm>
            <a:off x="419349" y="1988800"/>
            <a:ext cx="861727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appreciate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Many people can’t fully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appreciate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 importance of regular exercise.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许多人没有充分认识到定期锻炼的重要性。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would appreciate it if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you could give me some advice on how to solve these problems.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如果您能给我一些关于如何解决这些问题的建议，我将不胜感激。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appreciate being given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 chance to work in your company two years ago.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我感谢两年前你给我机会在你公司工作。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54819" y="1484314"/>
            <a:ext cx="84284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自主发现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endParaRPr lang="zh-CN" altLang="zh-CN" sz="2400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appreciate (one’s) doing </a:t>
            </a:r>
            <a:r>
              <a:rPr lang="en-US" altLang="zh-CN" sz="24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sth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感激</a:t>
            </a:r>
            <a:r>
              <a:rPr lang="en-US" altLang="zh-CN" sz="2400" dirty="0">
                <a:latin typeface="+mj-ea"/>
                <a:ea typeface="+mj-ea"/>
                <a:cs typeface="Courier New" panose="02070309020205020404" pitchFamily="49" charset="0"/>
              </a:rPr>
              <a:t>(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某人</a:t>
            </a:r>
            <a:r>
              <a:rPr lang="en-US" altLang="zh-CN" sz="2400" dirty="0">
                <a:latin typeface="+mj-ea"/>
                <a:ea typeface="+mj-ea"/>
                <a:cs typeface="Courier New" panose="02070309020205020404" pitchFamily="49" charset="0"/>
              </a:rPr>
              <a:t>)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做某事</a:t>
            </a:r>
            <a:endParaRPr lang="zh-CN" altLang="zh-CN" sz="24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黑体" panose="02010609060101010101" charset="-122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_____________________  </a:t>
            </a:r>
            <a:r>
              <a:rPr lang="zh-CN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要是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我将不胜感激。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名师提醒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appreciate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后接动名词而不可用不定式作宾语，且不能以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作宾语。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8904" y="2508251"/>
            <a:ext cx="25812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 would appreciate it </a:t>
            </a:r>
            <a:r>
              <a:rPr lang="en-US" altLang="zh-CN" sz="2400" kern="10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if...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短语语境填空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根据汉语提示写出适当的短语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292894" y="1484314"/>
            <a:ext cx="8428435" cy="418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1.Our life has its _____________________(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兴衰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 and we need someone to ride with us.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2.She could not speak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but she made her wishes known _______________________(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依靠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 signs.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3.As everyone knows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she ___________________________(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在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中起重要作用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 our organization.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4.He decided that he would drive ________________(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一路上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 home instead of putting up at a hotel for the night.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5.We visited a temple which ________________(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追溯到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 2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000 years ago.  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21731" y="1412875"/>
            <a:ext cx="1763316" cy="4955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ups and downs 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530" y="2838940"/>
            <a:ext cx="1763315" cy="4955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by means of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86124" y="3057526"/>
            <a:ext cx="28700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plays an important role in 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69531" y="4148138"/>
            <a:ext cx="1457325" cy="4955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all the way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02794" y="5313363"/>
            <a:ext cx="18452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dates back to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13147" y="871539"/>
            <a:ext cx="842843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would appreciate ____________ if you could help me with it.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Here I sincerely express my ____________(appreciate) if you could help find the lost suitcase.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翻译句子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如果你能让我们了解真相，我们将十分感激。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70622" y="1965326"/>
            <a:ext cx="25812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55194" y="2433638"/>
            <a:ext cx="25812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appreciation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494" y="4603750"/>
            <a:ext cx="55340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 would appreciate it if you let us know the truth.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1646238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语境串记多义词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296466" y="2222501"/>
            <a:ext cx="842843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He described the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character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of the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character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he played with two Chinese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characters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他用了两个汉字来描述他所扮演的角色的性格。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2.In that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regard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purposes of the two might be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regarded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differently and more so after this news.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在这点上，两者的目的可能要区别对待，在这则新闻公布后更是如此。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8" name="Picture 5" descr="记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485" y="1241425"/>
            <a:ext cx="47267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矩形 2"/>
          <p:cNvSpPr>
            <a:spLocks noChangeArrowheads="1"/>
          </p:cNvSpPr>
          <p:nvPr/>
        </p:nvSpPr>
        <p:spPr bwMode="auto">
          <a:xfrm>
            <a:off x="4143018" y="1085850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记单词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构词法助记派生词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269082" y="1460500"/>
            <a:ext cx="842843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形容词后缀：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-al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-able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	globe(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.)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global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	accept(</a:t>
            </a:r>
            <a:r>
              <a:rPr lang="en-US" altLang="zh-CN" sz="2400" i="1" kern="100" dirty="0" err="1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sz="2400" i="1" kern="100" dirty="0" err="1">
                <a:latin typeface="Times New Roman" panose="02020603050405020304"/>
                <a:cs typeface="Courier New" panose="02070309020205020404"/>
              </a:rPr>
              <a:t>t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acceptable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	comfort(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.)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comfortable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名词后缀：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-ion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ity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	appreciate(</a:t>
            </a:r>
            <a:r>
              <a:rPr lang="en-US" altLang="zh-CN" sz="2400" i="1" kern="100" dirty="0" err="1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sz="2400" i="1" kern="100" dirty="0" err="1">
                <a:latin typeface="Times New Roman" panose="02020603050405020304"/>
                <a:cs typeface="Courier New" panose="02070309020205020404"/>
              </a:rPr>
              <a:t>t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appreciation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	major(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.)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majority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33363" y="577851"/>
            <a:ext cx="842843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句式语境仿写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227410" y="1057275"/>
            <a:ext cx="8684419" cy="48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 eaLnBrk="1" hangingPunct="1">
              <a:lnSpc>
                <a:spcPct val="13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1.</a:t>
            </a:r>
            <a:r>
              <a:rPr lang="en-US" altLang="zh-CN" sz="20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By the Shang Dynasty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(around 1600-1046 BCE)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these symbols had become a well-developed writing system.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到了商朝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大约公元前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1600-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1046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，这些符号已经成为一个成熟的书写体系。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69875" indent="-457200" algn="just" eaLnBrk="1" hangingPunct="1">
              <a:lnSpc>
                <a:spcPct val="13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	[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仿写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到上周末我们已收到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1 000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多条短信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</a:p>
          <a:p>
            <a:pPr marL="269875" indent="-457200" algn="just" eaLnBrk="1" hangingPunct="1">
              <a:lnSpc>
                <a:spcPct val="13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	By the end of last week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we ________________ over 1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000 text messages.</a:t>
            </a:r>
            <a:endParaRPr lang="zh-CN" altLang="zh-CN" sz="2000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marL="269875" indent="-457200" algn="just" eaLnBrk="1" hangingPunct="1">
              <a:lnSpc>
                <a:spcPct val="13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2.Over the years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the system developed into different forms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as it was a time when people were divided geographically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leading to many varieties of dialects and characters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</a:p>
          <a:p>
            <a:pPr marL="269875" indent="-457200" algn="just" eaLnBrk="1" hangingPunct="1">
              <a:lnSpc>
                <a:spcPct val="13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多年来，由于中国人在地理上的分裂，它</a:t>
            </a:r>
            <a:r>
              <a:rPr lang="en-US" altLang="zh-CN" sz="2000" dirty="0">
                <a:latin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书写体系</a:t>
            </a:r>
            <a:r>
              <a:rPr lang="en-US" altLang="zh-CN" sz="2000" dirty="0">
                <a:latin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发展成不同的形式，方言和文字的多样性也随之产生。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69875" indent="-457200" algn="just" eaLnBrk="1" hangingPunct="1">
              <a:lnSpc>
                <a:spcPct val="13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</a:rPr>
              <a:t>	[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</a:rPr>
              <a:t>仿写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那场大火持续了近一周，没有剩下什么值钱的东西。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69875" indent="-457200" algn="just" eaLnBrk="1" hangingPunct="1">
              <a:lnSpc>
                <a:spcPct val="13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	The fire lasted nearly a week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______________________________________.   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74244" y="2901951"/>
            <a:ext cx="17633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had received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1900" y="5261567"/>
            <a:ext cx="3733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leaving nothing valuable 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359569" y="604838"/>
            <a:ext cx="8428435" cy="511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3.That writing system was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of great importance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in uniting the Chinese people and culture.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这一书写体系对于凝聚中华民族和中华文化具有重要意义。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	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做早操对你的健康有利。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	Doing morning exercises will _________________________________________ to your health.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4.Even today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no matter where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Chinese people live or what dialect they speak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they can all still communicate in writing.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即使在今天，无论住在哪里，也不论说何种方言，中国人都仍能通过书写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文字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进行交流。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	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无论他说什么，不要相信他。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	Don’t trust him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____________________________________________________. 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460" y="2206626"/>
            <a:ext cx="5886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 of benefit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470" y="5468938"/>
            <a:ext cx="6463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no matter what/whatever he says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1143000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句型公式</a:t>
            </a:r>
            <a:endParaRPr lang="zh-CN" altLang="zh-CN" sz="2400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719263"/>
            <a:ext cx="842843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by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＋时间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短语组成的介词短语表示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到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时为止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，在句中作时间状语，句子的谓语动词常用完成时态。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2.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现在分词短语作结果状语。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3.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of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＋名词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结构，相当于同根形容词。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4.no matter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where/when/how/what/who/which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引导让步状语从句。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1963</Words>
  <Application>Microsoft Office PowerPoint</Application>
  <PresentationFormat>全屏显示(4:3)</PresentationFormat>
  <Paragraphs>371</Paragraphs>
  <Slides>41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6" baseType="lpstr">
      <vt:lpstr>等线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2023-01-17T02:34:38Z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868EDE425B7B4BCBBCFFBD9FCBEE185B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