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8" r:id="rId2"/>
    <p:sldId id="288" r:id="rId3"/>
    <p:sldId id="290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C9012-999D-46D3-8757-142F522247F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1E927-7D91-419A-B2AE-EF2DF70DEA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E927-7D91-419A-B2AE-EF2DF70DEA7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"/>
          <p:cNvPicPr>
            <a:picLocks noChangeAspect="1" noChangeArrowheads="1"/>
          </p:cNvPicPr>
          <p:nvPr/>
        </p:nvPicPr>
        <p:blipFill>
          <a:blip r:embed="rId2" cstate="email"/>
          <a:srcRect l="377" t="10858" r="1167" b="1454"/>
          <a:stretch>
            <a:fillRect/>
          </a:stretch>
        </p:blipFill>
        <p:spPr bwMode="auto">
          <a:xfrm>
            <a:off x="0" y="0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KSO_BT1"/>
          <p:cNvSpPr>
            <a:spLocks noGrp="1" noChangeArrowheads="1"/>
          </p:cNvSpPr>
          <p:nvPr>
            <p:ph type="ctrTitle"/>
          </p:nvPr>
        </p:nvSpPr>
        <p:spPr>
          <a:xfrm>
            <a:off x="962025" y="4308475"/>
            <a:ext cx="7304088" cy="13493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316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974725" y="5775325"/>
            <a:ext cx="7291388" cy="344488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华文隶书" panose="02010800040101010101" pitchFamily="2" charset="-122"/>
                <a:ea typeface="华文隶书" panose="02010800040101010101" pitchFamily="2" charset="-122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B9111-47BD-4B4F-8BB4-E82C07B67DAF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7A778-AD46-4814-A027-57CADA353F7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B590-F887-4F35-A921-5DD1CC5AAE3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6A16-E45C-495B-97CA-BEA0DFB336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30FC-8040-497B-B0DA-6805E2D80CB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F06EB-98A8-4D86-823F-C3D8CAB046A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04788"/>
            <a:ext cx="1971675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7063" y="204788"/>
            <a:ext cx="5764212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DDBE-3C0F-4263-AF7F-964DAD63270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7FE8-EA3B-48D7-AAE1-05B727EA5D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CF8EAD-6BAC-4016-91BE-B5407EDEE0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4B9111-47BD-4B4F-8BB4-E82C07B67DAF}" type="datetime1">
              <a:rPr lang="zh-CN" altLang="en-US"/>
              <a:t>2023-01-17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A1525-0A4A-4B71-AA0B-445907D4F000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9AD9-6BA9-4E52-A262-A9942C5C7E1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BB53-A36E-48E1-9D0F-C083F2C2A03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7C29-0D14-4217-848E-72A5D777BA1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2721-57E3-4906-B194-3ED54412B460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AF65-6546-4E85-A6B1-8518248BEC4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A20F-2F0D-4506-A437-14BBCF1602B9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9AD1-7F4A-4F9C-B339-C4E173B5178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B765-15EB-43D3-941E-4C4E7E99E782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FEA0-479F-4080-BEEE-E6C8231712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D7AB-4EF2-4C04-A504-8C7CEC6455A6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9ABF-E574-4AA5-8C63-8C9657113AC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8DFA-4455-41B1-A35D-6C4909C44A6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8C6F-048D-4C7A-816A-009D32FE4F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 noChangeArrowheads="1"/>
          </p:cNvPicPr>
          <p:nvPr/>
        </p:nvPicPr>
        <p:blipFill>
          <a:blip r:embed="rId15" cstate="email"/>
          <a:srcRect t="-2929"/>
          <a:stretch>
            <a:fillRect/>
          </a:stretch>
        </p:blipFill>
        <p:spPr bwMode="auto">
          <a:xfrm>
            <a:off x="0" y="2890838"/>
            <a:ext cx="914400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2000">
                <a:srgbClr val="FFFFFF">
                  <a:alpha val="28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12292" name="矩形 9"/>
          <p:cNvSpPr>
            <a:spLocks noChangeArrowheads="1"/>
          </p:cNvSpPr>
          <p:nvPr/>
        </p:nvSpPr>
        <p:spPr bwMode="auto">
          <a:xfrm>
            <a:off x="323850" y="692785"/>
            <a:ext cx="9144000" cy="5972175"/>
          </a:xfrm>
          <a:prstGeom prst="rect">
            <a:avLst/>
          </a:prstGeom>
          <a:solidFill>
            <a:srgbClr val="FFFFFF">
              <a:alpha val="53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7175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204788"/>
            <a:ext cx="78882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184275"/>
            <a:ext cx="78867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2295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977464B6-A1E1-4253-B99D-AEE0397FD433}" type="datetime1">
              <a:rPr lang="zh-CN" altLang="en-US"/>
              <a:t>2023-01-17</a:t>
            </a:fld>
            <a:endParaRPr lang="en-US"/>
          </a:p>
        </p:txBody>
      </p:sp>
      <p:sp>
        <p:nvSpPr>
          <p:cNvPr id="12296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7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56350"/>
            <a:ext cx="47625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5D5748-A63F-43BC-820A-9D17B9C4B1D7}" type="slidenum">
              <a:rPr lang="zh-CN" altLang="en-US"/>
              <a:t>‹#›</a:t>
            </a:fld>
            <a:endParaRPr lang="en-US"/>
          </a:p>
        </p:txBody>
      </p:sp>
      <p:sp>
        <p:nvSpPr>
          <p:cNvPr id="12298" name="矩形 8"/>
          <p:cNvSpPr>
            <a:spLocks noChangeArrowheads="1"/>
          </p:cNvSpPr>
          <p:nvPr/>
        </p:nvSpPr>
        <p:spPr bwMode="auto">
          <a:xfrm flipV="1">
            <a:off x="0" y="760413"/>
            <a:ext cx="9144000" cy="46037"/>
          </a:xfrm>
          <a:prstGeom prst="rect">
            <a:avLst/>
          </a:prstGeom>
          <a:solidFill>
            <a:srgbClr val="DAF0FA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SzPct val="50000"/>
        <a:buBlip>
          <a:blip r:embed="rId16"/>
        </a:buBlip>
        <a:tabLst>
          <a:tab pos="182245" algn="l"/>
        </a:tabLst>
        <a:defRPr sz="2000" b="1">
          <a:solidFill>
            <a:srgbClr val="92D050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SzPct val="60000"/>
        <a:buFont typeface="华文中宋" panose="02010600040101010101" pitchFamily="2" charset="-122"/>
        <a:buChar char=" "/>
        <a:tabLst>
          <a:tab pos="182245" algn="l"/>
        </a:tabLst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9956" y="4509120"/>
            <a:ext cx="7304088" cy="716682"/>
          </a:xfrm>
        </p:spPr>
        <p:txBody>
          <a:bodyPr/>
          <a:lstStyle/>
          <a:p>
            <a:r>
              <a:rPr lang="en-US" altLang="zh-CN" sz="4000" b="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Study </a:t>
            </a:r>
            <a:r>
              <a:rPr lang="en-US" altLang="zh-CN" sz="4000" b="0" dirty="0">
                <a:solidFill>
                  <a:srgbClr val="FF0000"/>
                </a:solidFill>
                <a:latin typeface="Monotype Corsiva" panose="03010101010201010101" pitchFamily="66" charset="0"/>
              </a:rPr>
              <a:t>skills &amp; Task</a:t>
            </a:r>
            <a:endParaRPr lang="zh-CN" altLang="en-US" sz="4000" b="0" dirty="0"/>
          </a:p>
        </p:txBody>
      </p:sp>
      <p:sp>
        <p:nvSpPr>
          <p:cNvPr id="4" name="矩形 3"/>
          <p:cNvSpPr/>
          <p:nvPr/>
        </p:nvSpPr>
        <p:spPr>
          <a:xfrm>
            <a:off x="667966" y="76470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dirty="0" smtClean="0">
                <a:solidFill>
                  <a:srgbClr val="FF0000"/>
                </a:solidFill>
                <a:latin typeface="Kozuka Gothic Pro EL" pitchFamily="34" charset="-128"/>
                <a:ea typeface="Kozuka Gothic Pro EL" pitchFamily="34" charset="-128"/>
              </a:rPr>
              <a:t>Unit 7</a:t>
            </a:r>
            <a:br>
              <a:rPr lang="en-US" altLang="zh-CN" sz="7200" dirty="0" smtClean="0">
                <a:solidFill>
                  <a:srgbClr val="FF0000"/>
                </a:solidFill>
                <a:latin typeface="Kozuka Gothic Pro EL" pitchFamily="34" charset="-128"/>
                <a:ea typeface="Kozuka Gothic Pro EL" pitchFamily="34" charset="-128"/>
              </a:rPr>
            </a:br>
            <a:r>
              <a:rPr lang="en-US" altLang="zh-CN" sz="7200" dirty="0" smtClean="0">
                <a:latin typeface="Kozuka Gothic Pro EL" pitchFamily="34" charset="-128"/>
                <a:ea typeface="Kozuka Gothic Pro EL" pitchFamily="34" charset="-128"/>
              </a:rPr>
              <a:t>Seasons</a:t>
            </a:r>
            <a:endParaRPr lang="zh-CN" altLang="en-US" sz="7200" dirty="0">
              <a:latin typeface="Kozuka Gothic Pro EL" pitchFamily="34" charset="-128"/>
              <a:ea typeface="Kozuka Gothic Pro EL" pitchFamily="34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4673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My favourite season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9388" y="1412875"/>
            <a:ext cx="8569325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Para 1    </a:t>
            </a:r>
            <a:r>
              <a:rPr lang="en-US" altLang="zh-CN" sz="2800" b="1" dirty="0" smtClean="0"/>
              <a:t>My </a:t>
            </a:r>
            <a:r>
              <a:rPr lang="en-US" altLang="zh-CN" sz="2800" b="1" dirty="0" err="1"/>
              <a:t>favourtie</a:t>
            </a:r>
            <a:r>
              <a:rPr lang="en-US" altLang="zh-CN" sz="2800" b="1" dirty="0"/>
              <a:t> season is </a:t>
            </a:r>
            <a:r>
              <a:rPr lang="en-US" altLang="zh-CN" sz="2800" b="1" u="sng" dirty="0"/>
              <a:t>                           </a:t>
            </a:r>
            <a:r>
              <a:rPr lang="en-US" altLang="zh-CN" sz="28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               </a:t>
            </a:r>
            <a:r>
              <a:rPr lang="en-US" altLang="zh-CN" sz="2800" b="1" dirty="0" smtClean="0"/>
              <a:t>It’s </a:t>
            </a:r>
            <a:r>
              <a:rPr lang="en-US" altLang="zh-CN" sz="2800" b="1" u="sng" dirty="0" smtClean="0"/>
              <a:t>                                                             </a:t>
            </a:r>
            <a:r>
              <a:rPr lang="en-US" altLang="zh-CN" sz="28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Para 2    </a:t>
            </a:r>
            <a:r>
              <a:rPr lang="en-US" altLang="zh-CN" sz="2800" b="1" dirty="0" smtClean="0"/>
              <a:t>The </a:t>
            </a:r>
            <a:r>
              <a:rPr lang="en-US" altLang="zh-CN" sz="2800" b="1" dirty="0"/>
              <a:t>weather is </a:t>
            </a:r>
            <a:r>
              <a:rPr lang="en-US" altLang="zh-CN" sz="2800" b="1" u="sng" dirty="0"/>
              <a:t>                                         </a:t>
            </a:r>
            <a:r>
              <a:rPr lang="en-US" altLang="zh-CN" sz="28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                </a:t>
            </a:r>
            <a:r>
              <a:rPr lang="en-US" altLang="zh-CN" sz="2800" b="1" u="sng" dirty="0"/>
              <a:t>                                                                   </a:t>
            </a:r>
            <a:r>
              <a:rPr lang="en-US" altLang="zh-CN" sz="28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Para 3    I often </a:t>
            </a:r>
            <a:r>
              <a:rPr lang="en-US" altLang="zh-CN" sz="2800" b="1" u="sng" dirty="0"/>
              <a:t>                                                        </a:t>
            </a:r>
            <a:r>
              <a:rPr lang="en-US" altLang="zh-CN" sz="28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               It’s really wonderful.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1907704" y="1988840"/>
            <a:ext cx="2686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518122" y="3610769"/>
            <a:ext cx="51847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Talk about your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3600" b="1" dirty="0">
                <a:latin typeface="Times New Roman" panose="02020603050405020304" pitchFamily="18" charset="0"/>
              </a:rPr>
              <a:t> season with your friends or partners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33115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Study skills 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11188" y="1125538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suffixes –y</a:t>
            </a:r>
          </a:p>
        </p:txBody>
      </p:sp>
      <p:graphicFrame>
        <p:nvGraphicFramePr>
          <p:cNvPr id="36914" name="Group 50"/>
          <p:cNvGraphicFramePr>
            <a:graphicFrameLocks noGrp="1"/>
          </p:cNvGraphicFramePr>
          <p:nvPr>
            <p:ph type="tbl" idx="1"/>
          </p:nvPr>
        </p:nvGraphicFramePr>
        <p:xfrm>
          <a:off x="755650" y="1916113"/>
          <a:ext cx="6192838" cy="3806826"/>
        </p:xfrm>
        <a:graphic>
          <a:graphicData uri="http://schemas.openxmlformats.org/drawingml/2006/table">
            <a:tbl>
              <a:tblPr/>
              <a:tblGrid>
                <a:gridCol w="330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Adjective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cloud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wind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rain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snow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sun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fog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427538" y="2565400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cloud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500563" y="32131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wind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4572000" y="36449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rain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4572000" y="41497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snow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643438" y="47244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sun</a:t>
            </a:r>
            <a:r>
              <a:rPr lang="en-US" altLang="zh-CN" sz="2800" b="1">
                <a:solidFill>
                  <a:srgbClr val="FF0000"/>
                </a:solidFill>
              </a:rPr>
              <a:t>ny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643438" y="52292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fog</a:t>
            </a:r>
            <a:r>
              <a:rPr lang="en-US" altLang="zh-CN" sz="2800" b="1">
                <a:solidFill>
                  <a:srgbClr val="FF3300"/>
                </a:solidFill>
              </a:rPr>
              <a:t>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7" grpId="0"/>
      <p:bldP spid="36888" grpId="0"/>
      <p:bldP spid="36889" grpId="0"/>
      <p:bldP spid="36910" grpId="0"/>
      <p:bldP spid="36911" grpId="0"/>
      <p:bldP spid="369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33115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Study skills 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11188" y="1125538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suffixes –y</a:t>
            </a:r>
          </a:p>
        </p:txBody>
      </p:sp>
      <p:graphicFrame>
        <p:nvGraphicFramePr>
          <p:cNvPr id="38917" name="Group 5"/>
          <p:cNvGraphicFramePr>
            <a:graphicFrameLocks noGrp="1"/>
          </p:cNvGraphicFramePr>
          <p:nvPr>
            <p:ph type="tbl" idx="1"/>
          </p:nvPr>
        </p:nvGraphicFramePr>
        <p:xfrm>
          <a:off x="755650" y="1916113"/>
          <a:ext cx="6192838" cy="3806826"/>
        </p:xfrm>
        <a:graphic>
          <a:graphicData uri="http://schemas.openxmlformats.org/drawingml/2006/table">
            <a:tbl>
              <a:tblPr/>
              <a:tblGrid>
                <a:gridCol w="330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Adjective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luck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health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sleep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shine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noise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fun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4643438" y="2565400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luck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4643438" y="3141663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health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4643438" y="37163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sleep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4572000" y="41497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shin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4643438" y="47244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nois</a:t>
            </a:r>
            <a:r>
              <a:rPr lang="en-US" altLang="zh-CN" sz="2800" b="1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4643438" y="522922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fun</a:t>
            </a:r>
            <a:r>
              <a:rPr lang="en-US" altLang="zh-CN" sz="2800" b="1">
                <a:solidFill>
                  <a:srgbClr val="FF3300"/>
                </a:solidFill>
              </a:rPr>
              <a:t>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4" grpId="0"/>
      <p:bldP spid="38945" grpId="0"/>
      <p:bldP spid="38946" grpId="0"/>
      <p:bldP spid="38947" grpId="0"/>
      <p:bldP spid="38948" grpId="0"/>
      <p:bldP spid="389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191718" y="1700808"/>
            <a:ext cx="33115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Practice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827584" y="3284984"/>
            <a:ext cx="590465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Help Millie complete the article in Part B on Page 89.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gir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611188" y="2852738"/>
            <a:ext cx="6257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Simon's </a:t>
            </a:r>
            <a:r>
              <a:rPr lang="en-US" altLang="zh-CN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favourite</a:t>
            </a: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 season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4319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and answer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50825" y="1052513"/>
            <a:ext cx="8640763" cy="477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What is Simon’s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2800" b="1" dirty="0">
                <a:latin typeface="Times New Roman" panose="02020603050405020304" pitchFamily="18" charset="0"/>
              </a:rPr>
              <a:t> season?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What’s the weather like in Harbin?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What activity does Simon often do in winter?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What can people see in the Ice Festival 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2303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Monotype Corsiva" panose="03010101010201010101" pitchFamily="66" charset="0"/>
              </a:rPr>
              <a:t>Winter.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84213" y="2852738"/>
            <a:ext cx="5183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Monotype Corsiva" panose="03010101010201010101" pitchFamily="66" charset="0"/>
              </a:rPr>
              <a:t>It’s cold and snowy.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84213" y="4292600"/>
            <a:ext cx="6265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Monotype Corsiva" panose="03010101010201010101" pitchFamily="66" charset="0"/>
              </a:rPr>
              <a:t>He often has snowball fights.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55650" y="5516563"/>
            <a:ext cx="5903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3300"/>
                </a:solidFill>
                <a:latin typeface="Monotype Corsiva" panose="03010101010201010101" pitchFamily="66" charset="0"/>
              </a:rPr>
              <a:t>Beautiful ice lanterns.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4319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and match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27088" y="1412875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Para 1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55650" y="2349500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Para 2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755650" y="3357563"/>
            <a:ext cx="1873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Para 3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779838" y="3357563"/>
            <a:ext cx="4681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the favourite season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851275" y="2349500"/>
            <a:ext cx="4681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the weather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779838" y="1412875"/>
            <a:ext cx="4681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the activity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2051050" y="1773238"/>
            <a:ext cx="1873250" cy="1943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051050" y="2636838"/>
            <a:ext cx="20891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2051050" y="1773238"/>
            <a:ext cx="1873250" cy="2016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 animBg="1"/>
      <p:bldP spid="41996" grpId="0" animBg="1"/>
      <p:bldP spid="419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and find good sentences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5905500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Winter is my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2800" b="1" dirty="0">
                <a:latin typeface="Times New Roman" panose="02020603050405020304" pitchFamily="18" charset="0"/>
              </a:rPr>
              <a:t> season.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I always enjoy….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Everything is covered in deep white snow.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It’s exciting to have big snowball fights.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Moreover, I enjoy…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It is really wonderful.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54673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Your </a:t>
            </a:r>
            <a:r>
              <a:rPr lang="en-US" altLang="zh-CN" sz="3600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favourite</a:t>
            </a:r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 season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67691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Which is your </a:t>
            </a:r>
            <a:r>
              <a:rPr lang="en-US" altLang="zh-CN" sz="2800" b="1" dirty="0" err="1"/>
              <a:t>favourite</a:t>
            </a:r>
            <a:r>
              <a:rPr lang="en-US" altLang="zh-CN" sz="2800" b="1" dirty="0"/>
              <a:t> season?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What is the weather like then?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What does your city look like then?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Why do you like this season?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What activities do people enjoy doing in this season?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000120140530A12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A000120140530A12PWBG">
      <a:majorFont>
        <a:latin typeface="华文隶书"/>
        <a:ea typeface="华文隶书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12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276</Words>
  <Application>Microsoft Office PowerPoint</Application>
  <PresentationFormat>全屏显示(4:3)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Kozuka Gothic Pro EL</vt:lpstr>
      <vt:lpstr>华文隶书</vt:lpstr>
      <vt:lpstr>华文中宋</vt:lpstr>
      <vt:lpstr>宋体</vt:lpstr>
      <vt:lpstr>微软雅黑</vt:lpstr>
      <vt:lpstr>Arial</vt:lpstr>
      <vt:lpstr>Arial Black</vt:lpstr>
      <vt:lpstr>Calibri</vt:lpstr>
      <vt:lpstr>Monotype Corsiva</vt:lpstr>
      <vt:lpstr>Times New Roman</vt:lpstr>
      <vt:lpstr>WWW.2PPT.COM
</vt:lpstr>
      <vt:lpstr>Study skills &amp; Task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2007-05-04T13:43:00Z</dcterms:created>
  <dcterms:modified xsi:type="dcterms:W3CDTF">2023-01-17T02:34:49Z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FA3BA697C6664845846CBA65119A3CB6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