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7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</p:sldIdLst>
  <p:sldSz cx="9144000" cy="5143500" type="screen16x9"/>
  <p:notesSz cx="6858000" cy="9144000"/>
  <p:custDataLst>
    <p:tags r:id="rId46"/>
  </p:custDataLst>
  <p:defaultTextStyle>
    <a:defPPr>
      <a:defRPr lang="zh-CN"/>
    </a:defPPr>
    <a:lvl1pPr marL="0" lvl="0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7F3"/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30" d="100"/>
          <a:sy n="130" d="100"/>
        </p:scale>
        <p:origin x="-1074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223978-00F3-446A-B3B1-AF0CFAA94FB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A75364-FC86-4038-8B6A-C71A1C454C4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63275CE-0090-42E1-BF57-C0A686662360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28AB69D-B8AD-4061-8F60-A96E653721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AEC6AB-F636-4D02-90E2-83D18ED6BA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28AB69D-B8AD-4061-8F60-A96E653721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AEC6AB-F636-4D02-90E2-83D18ED6BA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28AB69D-B8AD-4061-8F60-A96E653721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AEC6AB-F636-4D02-90E2-83D18ED6BA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28AB69D-B8AD-4061-8F60-A96E653721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AEC6AB-F636-4D02-90E2-83D18ED6BA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28AB69D-B8AD-4061-8F60-A96E653721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AEC6AB-F636-4D02-90E2-83D18ED6BA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28AB69D-B8AD-4061-8F60-A96E653721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AEC6AB-F636-4D02-90E2-83D18ED6BA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28AB69D-B8AD-4061-8F60-A96E653721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AEC6AB-F636-4D02-90E2-83D18ED6BA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28AB69D-B8AD-4061-8F60-A96E653721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AEC6AB-F636-4D02-90E2-83D18ED6BA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28AB69D-B8AD-4061-8F60-A96E653721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AEC6AB-F636-4D02-90E2-83D18ED6BA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28AB69D-B8AD-4061-8F60-A96E653721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AEC6AB-F636-4D02-90E2-83D18ED6BA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0" y="485775"/>
            <a:ext cx="9144000" cy="452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36923"/>
            <a:ext cx="2500313" cy="348853"/>
          </a:xfrm>
          <a:prstGeom prst="rect">
            <a:avLst/>
          </a:prstGeom>
          <a:solidFill>
            <a:srgbClr val="DD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2"/>
          <p:cNvSpPr>
            <a:spLocks noChangeArrowheads="1"/>
          </p:cNvSpPr>
          <p:nvPr userDrawn="1"/>
        </p:nvSpPr>
        <p:spPr bwMode="auto">
          <a:xfrm>
            <a:off x="94060" y="172641"/>
            <a:ext cx="32162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外研（新标准）版</a:t>
            </a:r>
            <a:r>
              <a:rPr lang="en-US" altLang="zh-CN" smtClean="0">
                <a:latin typeface="Arial" panose="020B0604020202020204" pitchFamily="34" charset="0"/>
              </a:rPr>
              <a:t>-</a:t>
            </a:r>
            <a:r>
              <a:rPr lang="zh-CN" altLang="en-US" smtClean="0">
                <a:latin typeface="Arial" panose="020B0604020202020204" pitchFamily="34" charset="0"/>
              </a:rPr>
              <a:t>七年级</a:t>
            </a:r>
            <a:r>
              <a:rPr lang="zh-CN" altLang="en-US">
                <a:latin typeface="Arial" panose="020B0604020202020204" pitchFamily="34" charset="0"/>
              </a:rPr>
              <a:t>上册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485775"/>
            <a:ext cx="9144000" cy="452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15363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36923"/>
            <a:ext cx="2500313" cy="348853"/>
          </a:xfrm>
          <a:prstGeom prst="rect">
            <a:avLst/>
          </a:prstGeom>
          <a:solidFill>
            <a:srgbClr val="DD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367" name="矩形 2"/>
          <p:cNvSpPr>
            <a:spLocks noChangeArrowheads="1"/>
          </p:cNvSpPr>
          <p:nvPr/>
        </p:nvSpPr>
        <p:spPr bwMode="auto">
          <a:xfrm>
            <a:off x="94060" y="172641"/>
            <a:ext cx="32162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外研（新标准）版</a:t>
            </a:r>
            <a:r>
              <a:rPr lang="en-US" altLang="zh-CN" smtClean="0">
                <a:latin typeface="Arial" panose="020B0604020202020204" pitchFamily="34" charset="0"/>
              </a:rPr>
              <a:t>-</a:t>
            </a:r>
            <a:r>
              <a:rPr lang="zh-CN" altLang="en-US" smtClean="0">
                <a:latin typeface="Arial" panose="020B0604020202020204" pitchFamily="34" charset="0"/>
              </a:rPr>
              <a:t>七年级</a:t>
            </a:r>
            <a:r>
              <a:rPr lang="zh-CN" altLang="en-US">
                <a:latin typeface="Arial" panose="020B0604020202020204" pitchFamily="34" charset="0"/>
              </a:rPr>
              <a:t>上册</a:t>
            </a:r>
          </a:p>
        </p:txBody>
      </p:sp>
      <p:sp>
        <p:nvSpPr>
          <p:cNvPr id="16" name="矩形: 圆角 11"/>
          <p:cNvSpPr/>
          <p:nvPr/>
        </p:nvSpPr>
        <p:spPr>
          <a:xfrm>
            <a:off x="3748086" y="3433042"/>
            <a:ext cx="1641872" cy="402431"/>
          </a:xfrm>
          <a:prstGeom prst="roundRect">
            <a:avLst>
              <a:gd name="adj" fmla="val 50000"/>
            </a:avLst>
          </a:prstGeom>
          <a:solidFill>
            <a:srgbClr val="8DDCF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有爱新黑 CN" panose="02000000000000000000" pitchFamily="50" charset="-122"/>
              <a:cs typeface="有爱新黑 CN" panose="02000000000000000000" pitchFamily="50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875483" y="3423516"/>
            <a:ext cx="1387078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Arial" panose="020B0604020202020204" pitchFamily="34" charset="0"/>
                <a:ea typeface="有爱新黑 CN" panose="02000000000000000000" pitchFamily="50" charset="-122"/>
                <a:cs typeface="有爱新黑 CN" panose="02000000000000000000" pitchFamily="50" charset="-122"/>
                <a:sym typeface="Arial" panose="020B0604020202020204" pitchFamily="34" charset="0"/>
              </a:rPr>
              <a:t>教学课件</a:t>
            </a:r>
            <a:endParaRPr lang="en-US" altLang="zh-CN" sz="2400" dirty="0">
              <a:latin typeface="Arial" panose="020B0604020202020204" pitchFamily="34" charset="0"/>
              <a:ea typeface="有爱新黑 CN" panose="02000000000000000000" pitchFamily="50" charset="-122"/>
              <a:cs typeface="有爱新黑 CN" panose="02000000000000000000" pitchFamily="50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960926"/>
            <a:ext cx="2182574" cy="2182574"/>
          </a:xfrm>
          <a:prstGeom prst="rect">
            <a:avLst/>
          </a:prstGeom>
        </p:spPr>
      </p:pic>
      <p:grpSp>
        <p:nvGrpSpPr>
          <p:cNvPr id="14" name="组合 8"/>
          <p:cNvGrpSpPr/>
          <p:nvPr/>
        </p:nvGrpSpPr>
        <p:grpSpPr>
          <a:xfrm>
            <a:off x="548960" y="1120046"/>
            <a:ext cx="7899967" cy="1461690"/>
            <a:chOff x="1051212" y="2220739"/>
            <a:chExt cx="5860393" cy="1948657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2732838" y="2220739"/>
              <a:ext cx="2497138" cy="86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Module 5 Unit 2</a:t>
              </a:r>
              <a:endPara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1051212" y="3307737"/>
              <a:ext cx="5860393" cy="86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We start work at nine o’clock.</a:t>
              </a:r>
              <a:endParaRPr lang="zh-CN" altLang="en-US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179057" y="4470821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72734" descr="HST9JYS3Q`O9WY5N1WDMZR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868375" y="1352550"/>
            <a:ext cx="1719263" cy="37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72735" descr="@0EGTKP06INS$7UIJ)IW72J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23532" y="1347788"/>
            <a:ext cx="1697831" cy="371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72736"/>
          <p:cNvSpPr txBox="1">
            <a:spLocks noChangeArrowheads="1"/>
          </p:cNvSpPr>
          <p:nvPr/>
        </p:nvSpPr>
        <p:spPr bwMode="auto">
          <a:xfrm>
            <a:off x="1252822" y="756048"/>
            <a:ext cx="6275785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Read the passage and put the pictures in order.</a:t>
            </a:r>
          </a:p>
        </p:txBody>
      </p:sp>
      <p:sp>
        <p:nvSpPr>
          <p:cNvPr id="72738" name="文本框 72737"/>
          <p:cNvSpPr txBox="1">
            <a:spLocks noChangeArrowheads="1"/>
          </p:cNvSpPr>
          <p:nvPr/>
        </p:nvSpPr>
        <p:spPr bwMode="auto">
          <a:xfrm>
            <a:off x="3584066" y="2162175"/>
            <a:ext cx="273844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72739" name="文本框 72738"/>
          <p:cNvSpPr txBox="1">
            <a:spLocks noChangeArrowheads="1"/>
          </p:cNvSpPr>
          <p:nvPr/>
        </p:nvSpPr>
        <p:spPr bwMode="auto">
          <a:xfrm>
            <a:off x="3600734" y="3401616"/>
            <a:ext cx="239316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72740" name="文本框 72739"/>
          <p:cNvSpPr txBox="1">
            <a:spLocks noChangeArrowheads="1"/>
          </p:cNvSpPr>
          <p:nvPr/>
        </p:nvSpPr>
        <p:spPr bwMode="auto">
          <a:xfrm>
            <a:off x="3584066" y="4708923"/>
            <a:ext cx="307181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72741" name="文本框 72740"/>
          <p:cNvSpPr txBox="1">
            <a:spLocks noChangeArrowheads="1"/>
          </p:cNvSpPr>
          <p:nvPr/>
        </p:nvSpPr>
        <p:spPr bwMode="auto">
          <a:xfrm>
            <a:off x="6701122" y="2193131"/>
            <a:ext cx="290513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2742" name="文本框 72741"/>
          <p:cNvSpPr txBox="1">
            <a:spLocks noChangeArrowheads="1"/>
          </p:cNvSpPr>
          <p:nvPr/>
        </p:nvSpPr>
        <p:spPr bwMode="auto">
          <a:xfrm>
            <a:off x="6715410" y="3449241"/>
            <a:ext cx="307181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2743" name="文本框 72742"/>
          <p:cNvSpPr txBox="1">
            <a:spLocks noChangeArrowheads="1"/>
          </p:cNvSpPr>
          <p:nvPr/>
        </p:nvSpPr>
        <p:spPr bwMode="auto">
          <a:xfrm>
            <a:off x="6724935" y="4692254"/>
            <a:ext cx="27384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8" grpId="0"/>
      <p:bldP spid="72739" grpId="1"/>
      <p:bldP spid="72740" grpId="2"/>
      <p:bldP spid="72741" grpId="3"/>
      <p:bldP spid="72742" grpId="4"/>
      <p:bldP spid="72743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9" name="表格 11318"/>
          <p:cNvGraphicFramePr>
            <a:graphicFrameLocks noGrp="1"/>
          </p:cNvGraphicFramePr>
          <p:nvPr/>
        </p:nvGraphicFramePr>
        <p:xfrm>
          <a:off x="1895475" y="1310062"/>
          <a:ext cx="5794773" cy="3563821"/>
        </p:xfrm>
        <a:graphic>
          <a:graphicData uri="http://schemas.openxmlformats.org/drawingml/2006/table">
            <a:tbl>
              <a:tblPr/>
              <a:tblGrid>
                <a:gridCol w="175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31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210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altLang="zh-CN" sz="2100" b="1" smtClean="0">
                          <a:latin typeface="Times New Roman" panose="02020603050405020304" pitchFamily="18" charset="0"/>
                        </a:rPr>
                        <a:t> When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 smtClean="0">
                          <a:latin typeface="Times New Roman" panose="02020603050405020304" pitchFamily="18" charset="0"/>
                        </a:rPr>
                        <a:t>   What 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to do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05">
                <a:tc rowSpan="4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   </a:t>
                      </a:r>
                      <a:endParaRPr lang="en-US" altLang="zh-CN" sz="2100" b="1" smtClean="0">
                        <a:latin typeface="Times New Roman" panose="02020603050405020304" pitchFamily="18" charset="0"/>
                      </a:endParaRPr>
                    </a:p>
                    <a:p>
                      <a:pPr marL="0" lvl="0" indent="0" algn="l">
                        <a:buNone/>
                      </a:pPr>
                      <a:r>
                        <a:rPr lang="en-US" altLang="zh-CN" sz="2100" b="1" smtClean="0">
                          <a:latin typeface="Times New Roman" panose="02020603050405020304" pitchFamily="18" charset="0"/>
                        </a:rPr>
                        <a:t>in 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the      morning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       7:30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1" smtClean="0">
                          <a:latin typeface="Times New Roman" panose="02020603050405020304" pitchFamily="18" charset="0"/>
                        </a:rPr>
                        <a:t>get 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up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 smtClean="0">
                          <a:latin typeface="Times New Roman" panose="02020603050405020304" pitchFamily="18" charset="0"/>
                        </a:rPr>
                        <a:t>       8:30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1" smtClean="0">
                          <a:latin typeface="Times New Roman" panose="02020603050405020304" pitchFamily="18" charset="0"/>
                        </a:rPr>
                        <a:t>lessons 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start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       11:00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05"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210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       12:30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       1:30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1" smtClean="0">
                          <a:latin typeface="Times New Roman" panose="02020603050405020304" pitchFamily="18" charset="0"/>
                        </a:rPr>
                        <a:t>go </a:t>
                      </a: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home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26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210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100" b="1">
                          <a:latin typeface="Times New Roman" panose="02020603050405020304" pitchFamily="18" charset="0"/>
                        </a:rPr>
                        <a:t>       10:00</a:t>
                      </a:r>
                      <a:endParaRPr lang="zh-CN" altLang="en-US" sz="2100" b="1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210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83" marB="3428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305" name="Text Box 79"/>
          <p:cNvSpPr txBox="1">
            <a:spLocks noChangeArrowheads="1"/>
          </p:cNvSpPr>
          <p:nvPr/>
        </p:nvSpPr>
        <p:spPr bwMode="auto">
          <a:xfrm>
            <a:off x="5763817" y="2125639"/>
            <a:ext cx="1926431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solidFill>
                  <a:srgbClr val="9900CC"/>
                </a:solidFill>
                <a:latin typeface="Times New Roman" panose="02020603050405020304" pitchFamily="18" charset="0"/>
              </a:rPr>
              <a:t>go to school</a:t>
            </a:r>
          </a:p>
        </p:txBody>
      </p:sp>
      <p:sp>
        <p:nvSpPr>
          <p:cNvPr id="11306" name="Text Box 80"/>
          <p:cNvSpPr txBox="1">
            <a:spLocks noChangeArrowheads="1"/>
          </p:cNvSpPr>
          <p:nvPr/>
        </p:nvSpPr>
        <p:spPr bwMode="auto">
          <a:xfrm>
            <a:off x="4120753" y="2505449"/>
            <a:ext cx="632222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9900CC"/>
                </a:solidFill>
                <a:latin typeface="Times New Roman" panose="02020603050405020304" pitchFamily="18" charset="0"/>
              </a:rPr>
              <a:t>9:00</a:t>
            </a:r>
          </a:p>
        </p:txBody>
      </p:sp>
      <p:sp>
        <p:nvSpPr>
          <p:cNvPr id="11307" name="Text Box 81"/>
          <p:cNvSpPr txBox="1">
            <a:spLocks noChangeArrowheads="1"/>
          </p:cNvSpPr>
          <p:nvPr/>
        </p:nvSpPr>
        <p:spPr bwMode="auto">
          <a:xfrm>
            <a:off x="5763817" y="2924549"/>
            <a:ext cx="1926431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solidFill>
                  <a:srgbClr val="9900CC"/>
                </a:solidFill>
                <a:latin typeface="Times New Roman" panose="02020603050405020304" pitchFamily="18" charset="0"/>
              </a:rPr>
              <a:t>have a break</a:t>
            </a:r>
          </a:p>
        </p:txBody>
      </p:sp>
      <p:sp>
        <p:nvSpPr>
          <p:cNvPr id="11308" name="Text Box 82"/>
          <p:cNvSpPr txBox="1">
            <a:spLocks noChangeArrowheads="1"/>
          </p:cNvSpPr>
          <p:nvPr/>
        </p:nvSpPr>
        <p:spPr bwMode="auto">
          <a:xfrm>
            <a:off x="5763817" y="3331743"/>
            <a:ext cx="192643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solidFill>
                  <a:srgbClr val="9900CC"/>
                </a:solidFill>
                <a:latin typeface="Times New Roman" panose="02020603050405020304" pitchFamily="18" charset="0"/>
              </a:rPr>
              <a:t>have lunch</a:t>
            </a:r>
          </a:p>
        </p:txBody>
      </p:sp>
      <p:sp>
        <p:nvSpPr>
          <p:cNvPr id="11309" name="Text Box 83"/>
          <p:cNvSpPr txBox="1">
            <a:spLocks noChangeArrowheads="1"/>
          </p:cNvSpPr>
          <p:nvPr/>
        </p:nvSpPr>
        <p:spPr bwMode="auto">
          <a:xfrm>
            <a:off x="5763817" y="3725839"/>
            <a:ext cx="192643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solidFill>
                  <a:srgbClr val="9900CC"/>
                </a:solidFill>
                <a:latin typeface="Times New Roman" panose="02020603050405020304" pitchFamily="18" charset="0"/>
              </a:rPr>
              <a:t>lessons start</a:t>
            </a:r>
          </a:p>
        </p:txBody>
      </p:sp>
      <p:sp>
        <p:nvSpPr>
          <p:cNvPr id="11310" name="Text Box 84"/>
          <p:cNvSpPr txBox="1">
            <a:spLocks noChangeArrowheads="1"/>
          </p:cNvSpPr>
          <p:nvPr/>
        </p:nvSpPr>
        <p:spPr bwMode="auto">
          <a:xfrm>
            <a:off x="1895476" y="3490095"/>
            <a:ext cx="1260872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9900CC"/>
                </a:solidFill>
                <a:latin typeface="Times New Roman" panose="02020603050405020304" pitchFamily="18" charset="0"/>
              </a:rPr>
              <a:t>in the</a:t>
            </a:r>
          </a:p>
          <a:p>
            <a:r>
              <a:rPr lang="en-US" altLang="zh-CN" sz="2100" b="1">
                <a:solidFill>
                  <a:srgbClr val="9900CC"/>
                </a:solidFill>
                <a:latin typeface="Times New Roman" panose="02020603050405020304" pitchFamily="18" charset="0"/>
              </a:rPr>
              <a:t>afternoon</a:t>
            </a:r>
          </a:p>
        </p:txBody>
      </p:sp>
      <p:sp>
        <p:nvSpPr>
          <p:cNvPr id="11311" name="Text Box 85"/>
          <p:cNvSpPr txBox="1">
            <a:spLocks noChangeArrowheads="1"/>
          </p:cNvSpPr>
          <p:nvPr/>
        </p:nvSpPr>
        <p:spPr bwMode="auto">
          <a:xfrm>
            <a:off x="4148138" y="4071120"/>
            <a:ext cx="632222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9900CC"/>
                </a:solidFill>
                <a:latin typeface="Times New Roman" panose="02020603050405020304" pitchFamily="18" charset="0"/>
              </a:rPr>
              <a:t>3:30</a:t>
            </a:r>
          </a:p>
        </p:txBody>
      </p:sp>
      <p:sp>
        <p:nvSpPr>
          <p:cNvPr id="11312" name="Text Box 86"/>
          <p:cNvSpPr txBox="1">
            <a:spLocks noChangeArrowheads="1"/>
          </p:cNvSpPr>
          <p:nvPr/>
        </p:nvSpPr>
        <p:spPr bwMode="auto">
          <a:xfrm>
            <a:off x="1895475" y="4473551"/>
            <a:ext cx="173950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9900CC"/>
                </a:solidFill>
                <a:latin typeface="Times New Roman" panose="02020603050405020304" pitchFamily="18" charset="0"/>
              </a:rPr>
              <a:t>in the evening</a:t>
            </a:r>
          </a:p>
        </p:txBody>
      </p:sp>
      <p:sp>
        <p:nvSpPr>
          <p:cNvPr id="11313" name="Text Box 87"/>
          <p:cNvSpPr txBox="1">
            <a:spLocks noChangeArrowheads="1"/>
          </p:cNvSpPr>
          <p:nvPr/>
        </p:nvSpPr>
        <p:spPr bwMode="auto">
          <a:xfrm>
            <a:off x="5763817" y="4462837"/>
            <a:ext cx="192643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solidFill>
                  <a:srgbClr val="9900CC"/>
                </a:solidFill>
                <a:latin typeface="Times New Roman" panose="02020603050405020304" pitchFamily="18" charset="0"/>
              </a:rPr>
              <a:t>go to bed</a:t>
            </a:r>
          </a:p>
        </p:txBody>
      </p:sp>
      <p:sp>
        <p:nvSpPr>
          <p:cNvPr id="13360" name="矩形 11316"/>
          <p:cNvSpPr>
            <a:spLocks noChangeArrowheads="1"/>
          </p:cNvSpPr>
          <p:nvPr/>
        </p:nvSpPr>
        <p:spPr bwMode="auto">
          <a:xfrm>
            <a:off x="2057400" y="613545"/>
            <a:ext cx="5697141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CC0000"/>
                </a:solidFill>
                <a:latin typeface="Times New Roman" panose="02020603050405020304" pitchFamily="18" charset="0"/>
              </a:rPr>
              <a:t>Fill in the form as quickly as possible.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157162" y="937395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" grpId="0"/>
      <p:bldP spid="11306" grpId="1"/>
      <p:bldP spid="11307" grpId="2"/>
      <p:bldP spid="11309" grpId="3"/>
      <p:bldP spid="11310" grpId="4"/>
      <p:bldP spid="11311" grpId="5"/>
      <p:bldP spid="11312" grpId="6"/>
      <p:bldP spid="11313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473994" y="4554212"/>
            <a:ext cx="138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14339" name="矩形 16397"/>
          <p:cNvSpPr>
            <a:spLocks noChangeArrowheads="1"/>
          </p:cNvSpPr>
          <p:nvPr/>
        </p:nvSpPr>
        <p:spPr bwMode="auto">
          <a:xfrm>
            <a:off x="1439466" y="731115"/>
            <a:ext cx="6265069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CC0000"/>
                </a:solidFill>
                <a:latin typeface="Times New Roman" panose="02020603050405020304" pitchFamily="18" charset="0"/>
              </a:rPr>
              <a:t>Read the passage and check the sentences true or false.</a:t>
            </a:r>
          </a:p>
        </p:txBody>
      </p:sp>
      <p:sp>
        <p:nvSpPr>
          <p:cNvPr id="14340" name="矩形 16402"/>
          <p:cNvSpPr>
            <a:spLocks noChangeArrowheads="1"/>
          </p:cNvSpPr>
          <p:nvPr/>
        </p:nvSpPr>
        <p:spPr bwMode="auto">
          <a:xfrm>
            <a:off x="1439466" y="1702665"/>
            <a:ext cx="5994797" cy="32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</a:rPr>
              <a:t> I have breakfast at 7:00 in the morning.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2. I go to school at 8:30.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3. I play football at 11:00.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4. We have meat and rice with vegetables or hamburgers at 12:30.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5. Lessons finish at 3:30.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6. I do my homework at 10:00 in the evening.</a:t>
            </a:r>
          </a:p>
        </p:txBody>
      </p:sp>
      <p:sp>
        <p:nvSpPr>
          <p:cNvPr id="16406" name="矩形 16405"/>
          <p:cNvSpPr>
            <a:spLocks noChangeArrowheads="1"/>
          </p:cNvSpPr>
          <p:nvPr/>
        </p:nvSpPr>
        <p:spPr bwMode="auto">
          <a:xfrm>
            <a:off x="7434262" y="4479202"/>
            <a:ext cx="3476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6407" name="矩形 16406"/>
          <p:cNvSpPr>
            <a:spLocks noChangeArrowheads="1"/>
          </p:cNvSpPr>
          <p:nvPr/>
        </p:nvSpPr>
        <p:spPr bwMode="auto">
          <a:xfrm>
            <a:off x="4688681" y="2188439"/>
            <a:ext cx="3667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6408" name="矩形 16407"/>
          <p:cNvSpPr>
            <a:spLocks noChangeArrowheads="1"/>
          </p:cNvSpPr>
          <p:nvPr/>
        </p:nvSpPr>
        <p:spPr bwMode="auto">
          <a:xfrm>
            <a:off x="4654153" y="3554086"/>
            <a:ext cx="3667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6409" name="矩形 16408"/>
          <p:cNvSpPr>
            <a:spLocks noChangeArrowheads="1"/>
          </p:cNvSpPr>
          <p:nvPr/>
        </p:nvSpPr>
        <p:spPr bwMode="auto">
          <a:xfrm>
            <a:off x="4872037" y="3999380"/>
            <a:ext cx="3667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6410" name="矩形 16409"/>
          <p:cNvSpPr>
            <a:spLocks noChangeArrowheads="1"/>
          </p:cNvSpPr>
          <p:nvPr/>
        </p:nvSpPr>
        <p:spPr bwMode="auto">
          <a:xfrm>
            <a:off x="7163991" y="1756243"/>
            <a:ext cx="3476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6411" name="矩形 16410"/>
          <p:cNvSpPr>
            <a:spLocks noChangeArrowheads="1"/>
          </p:cNvSpPr>
          <p:nvPr/>
        </p:nvSpPr>
        <p:spPr bwMode="auto">
          <a:xfrm>
            <a:off x="5045869" y="2634924"/>
            <a:ext cx="3476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157162" y="1121639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/>
      <p:bldP spid="16407" grpId="1"/>
      <p:bldP spid="16408" grpId="2"/>
      <p:bldP spid="16409" grpId="3"/>
      <p:bldP spid="16410" grpId="4"/>
      <p:bldP spid="16411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64551"/>
          <p:cNvSpPr txBox="1">
            <a:spLocks noChangeArrowheads="1"/>
          </p:cNvSpPr>
          <p:nvPr/>
        </p:nvSpPr>
        <p:spPr bwMode="auto">
          <a:xfrm>
            <a:off x="1969774" y="764773"/>
            <a:ext cx="51292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CC0000"/>
                </a:solidFill>
                <a:latin typeface="Times New Roman" panose="02020603050405020304" pitchFamily="18" charset="0"/>
              </a:rPr>
              <a:t>Underline the correct expressions.</a:t>
            </a:r>
          </a:p>
        </p:txBody>
      </p:sp>
      <p:sp>
        <p:nvSpPr>
          <p:cNvPr id="15363" name="文本框 64552"/>
          <p:cNvSpPr txBox="1">
            <a:spLocks noChangeArrowheads="1"/>
          </p:cNvSpPr>
          <p:nvPr/>
        </p:nvSpPr>
        <p:spPr bwMode="auto">
          <a:xfrm>
            <a:off x="1483999" y="1305317"/>
            <a:ext cx="5955506" cy="34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</a:rPr>
              <a:t>I get up / start work at half past seven.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</a:rPr>
              <a:t>We have a break / have lunch at half past twelve.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</a:rPr>
              <a:t>I go home / watch TV in the evening.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</a:rPr>
              <a:t>I do my homework / see my friends in the evening.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</a:rPr>
              <a:t>I go home / go to sleep at ten o’clock.</a:t>
            </a:r>
          </a:p>
        </p:txBody>
      </p:sp>
      <p:sp>
        <p:nvSpPr>
          <p:cNvPr id="64554" name="直接连接符 64553"/>
          <p:cNvSpPr>
            <a:spLocks noChangeShapeType="1"/>
          </p:cNvSpPr>
          <p:nvPr/>
        </p:nvSpPr>
        <p:spPr bwMode="auto">
          <a:xfrm flipV="1">
            <a:off x="2023352" y="1804189"/>
            <a:ext cx="756047" cy="9525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4555" name="直接连接符 64554"/>
          <p:cNvSpPr>
            <a:spLocks noChangeShapeType="1"/>
          </p:cNvSpPr>
          <p:nvPr/>
        </p:nvSpPr>
        <p:spPr bwMode="auto">
          <a:xfrm flipV="1">
            <a:off x="4210531" y="2244721"/>
            <a:ext cx="1431131" cy="119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4556" name="直接连接符 64555"/>
          <p:cNvSpPr>
            <a:spLocks noChangeShapeType="1"/>
          </p:cNvSpPr>
          <p:nvPr/>
        </p:nvSpPr>
        <p:spPr bwMode="auto">
          <a:xfrm>
            <a:off x="3333040" y="3209126"/>
            <a:ext cx="1241822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4557" name="直接连接符 64556"/>
          <p:cNvSpPr>
            <a:spLocks noChangeShapeType="1"/>
          </p:cNvSpPr>
          <p:nvPr/>
        </p:nvSpPr>
        <p:spPr bwMode="auto">
          <a:xfrm>
            <a:off x="2006683" y="3710379"/>
            <a:ext cx="2268141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4558" name="直接连接符 64557"/>
          <p:cNvSpPr>
            <a:spLocks noChangeShapeType="1"/>
          </p:cNvSpPr>
          <p:nvPr/>
        </p:nvSpPr>
        <p:spPr bwMode="auto">
          <a:xfrm>
            <a:off x="3312799" y="4674785"/>
            <a:ext cx="1357313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nimBg="1"/>
      <p:bldP spid="64555" grpId="1" animBg="1"/>
      <p:bldP spid="64556" grpId="2" animBg="1"/>
      <p:bldP spid="64557" grpId="3" animBg="1"/>
      <p:bldP spid="64558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7" name="内容占位符 14396"/>
          <p:cNvGraphicFramePr>
            <a:graphicFrameLocks noGrp="1"/>
          </p:cNvGraphicFramePr>
          <p:nvPr>
            <p:ph idx="4294967295"/>
          </p:nvPr>
        </p:nvGraphicFramePr>
        <p:xfrm>
          <a:off x="1396093" y="1261361"/>
          <a:ext cx="6156723" cy="3780236"/>
        </p:xfrm>
        <a:graphic>
          <a:graphicData uri="http://schemas.openxmlformats.org/drawingml/2006/table">
            <a:tbl>
              <a:tblPr/>
              <a:tblGrid>
                <a:gridCol w="1833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4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（英文）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时间</a:t>
                      </a: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起床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get up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half past seven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5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吃早餐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上学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26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上课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4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休息</a:t>
                      </a:r>
                    </a:p>
                  </a:txBody>
                  <a:tcPr marL="68580" marR="68580" marT="34290" marB="342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16" name="矩形 14390"/>
          <p:cNvSpPr>
            <a:spLocks noChangeArrowheads="1"/>
          </p:cNvSpPr>
          <p:nvPr/>
        </p:nvSpPr>
        <p:spPr bwMode="auto">
          <a:xfrm>
            <a:off x="1517105" y="557106"/>
            <a:ext cx="55864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CC0000"/>
                </a:solidFill>
                <a:latin typeface="Times New Roman" panose="02020603050405020304" pitchFamily="18" charset="0"/>
              </a:rPr>
              <a:t>Read the passage and fill in the form.</a:t>
            </a:r>
          </a:p>
        </p:txBody>
      </p:sp>
      <p:sp>
        <p:nvSpPr>
          <p:cNvPr id="14398" name="矩形 14397"/>
          <p:cNvSpPr>
            <a:spLocks noChangeArrowheads="1"/>
          </p:cNvSpPr>
          <p:nvPr/>
        </p:nvSpPr>
        <p:spPr bwMode="auto">
          <a:xfrm>
            <a:off x="3244703" y="2557356"/>
            <a:ext cx="2059781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have breakfast</a:t>
            </a:r>
          </a:p>
        </p:txBody>
      </p:sp>
      <p:sp>
        <p:nvSpPr>
          <p:cNvPr id="14399" name="矩形 14398"/>
          <p:cNvSpPr>
            <a:spLocks noChangeArrowheads="1"/>
          </p:cNvSpPr>
          <p:nvPr/>
        </p:nvSpPr>
        <p:spPr bwMode="auto">
          <a:xfrm>
            <a:off x="5405687" y="2557356"/>
            <a:ext cx="207172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half past seven</a:t>
            </a:r>
          </a:p>
        </p:txBody>
      </p:sp>
      <p:sp>
        <p:nvSpPr>
          <p:cNvPr id="14400" name="矩形 14399"/>
          <p:cNvSpPr>
            <a:spLocks noChangeArrowheads="1"/>
          </p:cNvSpPr>
          <p:nvPr/>
        </p:nvSpPr>
        <p:spPr bwMode="auto">
          <a:xfrm>
            <a:off x="3461396" y="3151479"/>
            <a:ext cx="1662113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go to school</a:t>
            </a:r>
          </a:p>
        </p:txBody>
      </p:sp>
      <p:sp>
        <p:nvSpPr>
          <p:cNvPr id="14401" name="矩形 14400"/>
          <p:cNvSpPr>
            <a:spLocks noChangeArrowheads="1"/>
          </p:cNvSpPr>
          <p:nvPr/>
        </p:nvSpPr>
        <p:spPr bwMode="auto">
          <a:xfrm>
            <a:off x="5405687" y="3151479"/>
            <a:ext cx="20027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half past eight</a:t>
            </a:r>
          </a:p>
        </p:txBody>
      </p:sp>
      <p:sp>
        <p:nvSpPr>
          <p:cNvPr id="14402" name="矩形 14401"/>
          <p:cNvSpPr>
            <a:spLocks noChangeArrowheads="1"/>
          </p:cNvSpPr>
          <p:nvPr/>
        </p:nvSpPr>
        <p:spPr bwMode="auto">
          <a:xfrm>
            <a:off x="3406628" y="3744410"/>
            <a:ext cx="172283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have lessons</a:t>
            </a:r>
          </a:p>
        </p:txBody>
      </p:sp>
      <p:sp>
        <p:nvSpPr>
          <p:cNvPr id="14403" name="矩形 14402"/>
          <p:cNvSpPr>
            <a:spLocks noChangeArrowheads="1"/>
          </p:cNvSpPr>
          <p:nvPr/>
        </p:nvSpPr>
        <p:spPr bwMode="auto">
          <a:xfrm>
            <a:off x="5533084" y="3750362"/>
            <a:ext cx="1703784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nine o’clock</a:t>
            </a:r>
          </a:p>
        </p:txBody>
      </p:sp>
      <p:sp>
        <p:nvSpPr>
          <p:cNvPr id="14404" name="矩形 14403"/>
          <p:cNvSpPr>
            <a:spLocks noChangeArrowheads="1"/>
          </p:cNvSpPr>
          <p:nvPr/>
        </p:nvSpPr>
        <p:spPr bwMode="auto">
          <a:xfrm>
            <a:off x="3353049" y="4393300"/>
            <a:ext cx="1814513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have a break</a:t>
            </a:r>
          </a:p>
        </p:txBody>
      </p:sp>
      <p:sp>
        <p:nvSpPr>
          <p:cNvPr id="14405" name="矩形 14404"/>
          <p:cNvSpPr>
            <a:spLocks noChangeArrowheads="1"/>
          </p:cNvSpPr>
          <p:nvPr/>
        </p:nvSpPr>
        <p:spPr bwMode="auto">
          <a:xfrm>
            <a:off x="5417593" y="4393300"/>
            <a:ext cx="1958579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eleven o’clock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8" grpId="0"/>
      <p:bldP spid="14399" grpId="1"/>
      <p:bldP spid="14400" grpId="2"/>
      <p:bldP spid="14401" grpId="3"/>
      <p:bldP spid="14402" grpId="4"/>
      <p:bldP spid="14403" grpId="5"/>
      <p:bldP spid="14404" grpId="6"/>
      <p:bldP spid="14405" grpId="7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24" name="内容占位符 15423"/>
          <p:cNvGraphicFramePr>
            <a:graphicFrameLocks noGrp="1"/>
          </p:cNvGraphicFramePr>
          <p:nvPr>
            <p:ph idx="4294967295"/>
          </p:nvPr>
        </p:nvGraphicFramePr>
        <p:xfrm>
          <a:off x="1513996" y="689995"/>
          <a:ext cx="6155532" cy="4188618"/>
        </p:xfrm>
        <a:graphic>
          <a:graphicData uri="http://schemas.openxmlformats.org/drawingml/2006/table">
            <a:tbl>
              <a:tblPr/>
              <a:tblGrid>
                <a:gridCol w="1833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41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</a:t>
                      </a:r>
                    </a:p>
                  </a:txBody>
                  <a:tcPr marL="68580" marR="68580" marT="34295" marB="3429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（英文）</a:t>
                      </a: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时间</a:t>
                      </a: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41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吃午餐</a:t>
                      </a:r>
                    </a:p>
                  </a:txBody>
                  <a:tcPr marL="68580" marR="68580" marT="34295" marB="3429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41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回家</a:t>
                      </a:r>
                    </a:p>
                  </a:txBody>
                  <a:tcPr marL="68580" marR="68580" marT="34295" marB="3429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2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做作业</a:t>
                      </a:r>
                    </a:p>
                  </a:txBody>
                  <a:tcPr marL="68580" marR="68580" marT="34295" marB="3429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41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吃晚餐</a:t>
                      </a:r>
                    </a:p>
                  </a:txBody>
                  <a:tcPr marL="68580" marR="68580" marT="34295" marB="3429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29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睡觉</a:t>
                      </a:r>
                    </a:p>
                  </a:txBody>
                  <a:tcPr marL="68580" marR="68580" marT="34295" marB="3429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16" name="矩形 15415"/>
          <p:cNvSpPr>
            <a:spLocks noChangeArrowheads="1"/>
          </p:cNvSpPr>
          <p:nvPr/>
        </p:nvSpPr>
        <p:spPr bwMode="auto">
          <a:xfrm>
            <a:off x="3555918" y="1596060"/>
            <a:ext cx="156677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have lunch</a:t>
            </a:r>
          </a:p>
        </p:txBody>
      </p:sp>
      <p:sp>
        <p:nvSpPr>
          <p:cNvPr id="15417" name="矩形 15416"/>
          <p:cNvSpPr>
            <a:spLocks noChangeArrowheads="1"/>
          </p:cNvSpPr>
          <p:nvPr/>
        </p:nvSpPr>
        <p:spPr bwMode="auto">
          <a:xfrm>
            <a:off x="5500209" y="1596060"/>
            <a:ext cx="2169319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half past twelve</a:t>
            </a:r>
          </a:p>
        </p:txBody>
      </p:sp>
      <p:sp>
        <p:nvSpPr>
          <p:cNvPr id="15418" name="矩形 15417"/>
          <p:cNvSpPr>
            <a:spLocks noChangeArrowheads="1"/>
          </p:cNvSpPr>
          <p:nvPr/>
        </p:nvSpPr>
        <p:spPr bwMode="auto">
          <a:xfrm>
            <a:off x="3717842" y="2352106"/>
            <a:ext cx="1229916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go home</a:t>
            </a:r>
          </a:p>
        </p:txBody>
      </p:sp>
      <p:sp>
        <p:nvSpPr>
          <p:cNvPr id="15419" name="矩形 15418"/>
          <p:cNvSpPr>
            <a:spLocks noChangeArrowheads="1"/>
          </p:cNvSpPr>
          <p:nvPr/>
        </p:nvSpPr>
        <p:spPr bwMode="auto">
          <a:xfrm>
            <a:off x="5500209" y="2349725"/>
            <a:ext cx="2016919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half past three</a:t>
            </a:r>
          </a:p>
        </p:txBody>
      </p:sp>
      <p:sp>
        <p:nvSpPr>
          <p:cNvPr id="15420" name="矩形 15419"/>
          <p:cNvSpPr>
            <a:spLocks noChangeArrowheads="1"/>
          </p:cNvSpPr>
          <p:nvPr/>
        </p:nvSpPr>
        <p:spPr bwMode="auto">
          <a:xfrm>
            <a:off x="3393992" y="3053385"/>
            <a:ext cx="194348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do homework</a:t>
            </a:r>
          </a:p>
        </p:txBody>
      </p:sp>
      <p:sp>
        <p:nvSpPr>
          <p:cNvPr id="15421" name="矩形 15420"/>
          <p:cNvSpPr>
            <a:spLocks noChangeArrowheads="1"/>
          </p:cNvSpPr>
          <p:nvPr/>
        </p:nvSpPr>
        <p:spPr bwMode="auto">
          <a:xfrm>
            <a:off x="3502340" y="3755854"/>
            <a:ext cx="1687115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have dinner</a:t>
            </a:r>
          </a:p>
        </p:txBody>
      </p:sp>
      <p:sp>
        <p:nvSpPr>
          <p:cNvPr id="15422" name="矩形 15421"/>
          <p:cNvSpPr>
            <a:spLocks noChangeArrowheads="1"/>
          </p:cNvSpPr>
          <p:nvPr/>
        </p:nvSpPr>
        <p:spPr bwMode="auto">
          <a:xfrm>
            <a:off x="3610686" y="4403554"/>
            <a:ext cx="133594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go to bed</a:t>
            </a:r>
          </a:p>
        </p:txBody>
      </p:sp>
      <p:sp>
        <p:nvSpPr>
          <p:cNvPr id="15423" name="矩形 15422"/>
          <p:cNvSpPr>
            <a:spLocks noChangeArrowheads="1"/>
          </p:cNvSpPr>
          <p:nvPr/>
        </p:nvSpPr>
        <p:spPr bwMode="auto">
          <a:xfrm>
            <a:off x="5663324" y="4403554"/>
            <a:ext cx="1551385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ten o’clock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6" grpId="0"/>
      <p:bldP spid="15417" grpId="1"/>
      <p:bldP spid="15418" grpId="2"/>
      <p:bldP spid="15419" grpId="3"/>
      <p:bldP spid="15420" grpId="4"/>
      <p:bldP spid="15421" grpId="5"/>
      <p:bldP spid="15422" grpId="6"/>
      <p:bldP spid="15423" grpId="7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65" name="内容占位符 17464"/>
          <p:cNvGraphicFramePr>
            <a:graphicFrameLocks noGrp="1"/>
          </p:cNvGraphicFramePr>
          <p:nvPr>
            <p:ph idx="4294967295"/>
          </p:nvPr>
        </p:nvGraphicFramePr>
        <p:xfrm>
          <a:off x="1835094" y="1058463"/>
          <a:ext cx="5463779" cy="4106960"/>
        </p:xfrm>
        <a:graphic>
          <a:graphicData uri="http://schemas.openxmlformats.org/drawingml/2006/table">
            <a:tbl>
              <a:tblPr/>
              <a:tblGrid>
                <a:gridCol w="1627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6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</a:t>
                      </a:r>
                    </a:p>
                  </a:txBody>
                  <a:tcPr marL="68573" marR="68573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（英文）</a:t>
                      </a: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时间</a:t>
                      </a: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6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起床</a:t>
                      </a:r>
                    </a:p>
                  </a:txBody>
                  <a:tcPr marL="68573" marR="68573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6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solidFill>
                          <a:srgbClr val="660033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have breakfast</a:t>
                      </a:r>
                      <a:endParaRPr lang="zh-CN" altLang="en-US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6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solidFill>
                          <a:srgbClr val="660033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go to school</a:t>
                      </a:r>
                      <a:endParaRPr lang="zh-CN" altLang="en-US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6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上课</a:t>
                      </a:r>
                    </a:p>
                  </a:txBody>
                  <a:tcPr marL="68573" marR="68573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6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休息</a:t>
                      </a:r>
                    </a:p>
                  </a:txBody>
                  <a:tcPr marL="68573" marR="68573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36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solidFill>
                          <a:srgbClr val="660033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have lunch</a:t>
                      </a:r>
                      <a:endParaRPr lang="zh-CN" altLang="en-US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36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回家</a:t>
                      </a:r>
                    </a:p>
                  </a:txBody>
                  <a:tcPr marL="68573" marR="68573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36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solidFill>
                          <a:srgbClr val="660033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do homework</a:t>
                      </a:r>
                      <a:endParaRPr lang="zh-CN" altLang="en-US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36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000" b="1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吃晚餐</a:t>
                      </a:r>
                    </a:p>
                  </a:txBody>
                  <a:tcPr marL="68573" marR="68573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36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solidFill>
                          <a:srgbClr val="660033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go to bed</a:t>
                      </a:r>
                      <a:endParaRPr lang="zh-CN" altLang="en-US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zh-CN" sz="20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34280" marB="342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484" name="文本框 17465"/>
          <p:cNvSpPr txBox="1">
            <a:spLocks noChangeArrowheads="1"/>
          </p:cNvSpPr>
          <p:nvPr/>
        </p:nvSpPr>
        <p:spPr bwMode="auto">
          <a:xfrm>
            <a:off x="1322785" y="462013"/>
            <a:ext cx="652224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CC0000"/>
                </a:solidFill>
                <a:latin typeface="Times New Roman" panose="02020603050405020304" pitchFamily="18" charset="0"/>
              </a:rPr>
              <a:t>Fill in the form according to your daily schedule.  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57162" y="1114422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8443"/>
          <p:cNvSpPr txBox="1">
            <a:spLocks noChangeArrowheads="1"/>
          </p:cNvSpPr>
          <p:nvPr/>
        </p:nvSpPr>
        <p:spPr bwMode="auto">
          <a:xfrm>
            <a:off x="1381125" y="475184"/>
            <a:ext cx="64531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CC0000"/>
                </a:solidFill>
                <a:latin typeface="Times New Roman" panose="02020603050405020304" pitchFamily="18" charset="0"/>
              </a:rPr>
              <a:t>Work in pairs. Talk about your school day.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965032" y="1012156"/>
            <a:ext cx="1365647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929313" y="2479007"/>
            <a:ext cx="180856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go to school</a:t>
            </a: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668067" y="1012156"/>
            <a:ext cx="1393031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804988" y="2479007"/>
            <a:ext cx="1241822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get up</a:t>
            </a:r>
          </a:p>
        </p:txBody>
      </p:sp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92141" y="1014538"/>
            <a:ext cx="1319213" cy="15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555206" y="2479007"/>
            <a:ext cx="2106216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have breakfast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695700" y="3019550"/>
            <a:ext cx="1510904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17119" y="4586413"/>
            <a:ext cx="1669256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have lunch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668066" y="3019550"/>
            <a:ext cx="1397794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510904" y="4586413"/>
            <a:ext cx="181689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lessons start</a:t>
            </a:r>
          </a:p>
        </p:txBody>
      </p:sp>
      <p:pic>
        <p:nvPicPr>
          <p:cNvPr id="25619" name="Picture 19" descr="永远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30516" y="3019550"/>
            <a:ext cx="130016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837635" y="4586413"/>
            <a:ext cx="1843088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have a break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0" y="839516"/>
            <a:ext cx="1510904" cy="413147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Work in pairs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57162" y="968103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92" decel="100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92" decel="100000"/>
                                        <p:tgtEl>
                                          <p:spTgt spid="256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192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192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13" grpId="1"/>
      <p:bldP spid="25616" grpId="2"/>
      <p:bldP spid="25603" grpId="3"/>
      <p:bldP spid="25609" grpId="4"/>
      <p:bldP spid="25614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012443" y="759975"/>
            <a:ext cx="1382316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852899" y="2432803"/>
            <a:ext cx="170140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have dinner</a:t>
            </a:r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819312" y="759975"/>
            <a:ext cx="1438275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550231" y="2432803"/>
            <a:ext cx="2240756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do housework</a:t>
            </a:r>
          </a:p>
        </p:txBody>
      </p:sp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529741" y="759975"/>
            <a:ext cx="1534715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697618" y="2432803"/>
            <a:ext cx="1296591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go home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59543" y="4618791"/>
            <a:ext cx="2268141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do homework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547" y="3074549"/>
            <a:ext cx="1519238" cy="15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013510" y="4618791"/>
            <a:ext cx="1997869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go to bed</a:t>
            </a:r>
          </a:p>
        </p:txBody>
      </p:sp>
      <p:pic>
        <p:nvPicPr>
          <p:cNvPr id="20490" name="图片 19479" descr="doing-homework-profile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185775" y="3051928"/>
            <a:ext cx="144184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56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11" grpId="1"/>
      <p:bldP spid="25618" grpId="2"/>
      <p:bldP spid="28675" grpId="3"/>
      <p:bldP spid="28677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2" name="表格 21561"/>
          <p:cNvGraphicFramePr>
            <a:graphicFrameLocks noGrp="1"/>
          </p:cNvGraphicFramePr>
          <p:nvPr/>
        </p:nvGraphicFramePr>
        <p:xfrm>
          <a:off x="1358504" y="2545894"/>
          <a:ext cx="6399610" cy="2319338"/>
        </p:xfrm>
        <a:graphic>
          <a:graphicData uri="http://schemas.openxmlformats.org/drawingml/2006/table">
            <a:tbl>
              <a:tblPr/>
              <a:tblGrid>
                <a:gridCol w="763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66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zh-CN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Monday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Tuesday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Wednesday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Thursday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Friday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8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8:00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English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Chinese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Maths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Chinese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English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2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9:00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History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Chemistry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Music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English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Maths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5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10:30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Chinese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English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Computer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Chemistry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Chinese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2:30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Maths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P.E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Chinese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Computer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Art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7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4:00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Art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Science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English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History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P.E</a:t>
                      </a:r>
                      <a:endParaRPr lang="zh-CN" altLang="en-US" sz="18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8" marB="3429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57" name="Rectangle 57"/>
          <p:cNvSpPr>
            <a:spLocks noChangeArrowheads="1"/>
          </p:cNvSpPr>
          <p:nvPr/>
        </p:nvSpPr>
        <p:spPr bwMode="auto">
          <a:xfrm>
            <a:off x="1318023" y="602795"/>
            <a:ext cx="6440090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CC0000"/>
                </a:solidFill>
                <a:latin typeface="Times New Roman" panose="02020603050405020304" pitchFamily="18" charset="0"/>
              </a:rPr>
              <a:t>Look at the timetable and talk about your lessons.</a:t>
            </a:r>
          </a:p>
        </p:txBody>
      </p:sp>
      <p:sp>
        <p:nvSpPr>
          <p:cNvPr id="21558" name="Text Box 58"/>
          <p:cNvSpPr txBox="1">
            <a:spLocks noChangeArrowheads="1"/>
          </p:cNvSpPr>
          <p:nvPr/>
        </p:nvSpPr>
        <p:spPr bwMode="auto">
          <a:xfrm>
            <a:off x="1318023" y="1527910"/>
            <a:ext cx="5617369" cy="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Eg. I have English </a:t>
            </a: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</a:rPr>
              <a:t>at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eight o’clock.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 I don’t have music </a:t>
            </a:r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</a:rPr>
              <a:t>at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eight o’clock.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201731" y="157501"/>
            <a:ext cx="1318022" cy="413147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Speaking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4568" y="1211203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66863" y="1609103"/>
            <a:ext cx="513159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When is your </a:t>
            </a:r>
            <a:r>
              <a:rPr lang="en-US" altLang="zh-CN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lesson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66863" y="2256803"/>
            <a:ext cx="5941219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We have Chinese </a:t>
            </a:r>
            <a:r>
              <a:rPr lang="en-US" altLang="zh-CN" sz="27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half past eight.</a:t>
            </a:r>
            <a:r>
              <a:rPr lang="en-US" altLang="zh-CN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76" name="Group 9"/>
          <p:cNvGrpSpPr/>
          <p:nvPr/>
        </p:nvGrpSpPr>
        <p:grpSpPr>
          <a:xfrm>
            <a:off x="1232297" y="2974750"/>
            <a:ext cx="1314450" cy="1885950"/>
            <a:chOff x="336" y="2208"/>
            <a:chExt cx="1104" cy="1392"/>
          </a:xfrm>
        </p:grpSpPr>
        <p:grpSp>
          <p:nvGrpSpPr>
            <p:cNvPr id="3182" name="Group 10"/>
            <p:cNvGrpSpPr/>
            <p:nvPr/>
          </p:nvGrpSpPr>
          <p:grpSpPr>
            <a:xfrm>
              <a:off x="336" y="2208"/>
              <a:ext cx="1104" cy="1392"/>
              <a:chOff x="336" y="2208"/>
              <a:chExt cx="1104" cy="1392"/>
            </a:xfrm>
          </p:grpSpPr>
          <p:sp>
            <p:nvSpPr>
              <p:cNvPr id="3203" name="Rectangle 11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1104" cy="1392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4" name="Text Box 12"/>
              <p:cNvSpPr txBox="1">
                <a:spLocks noChangeArrowheads="1"/>
              </p:cNvSpPr>
              <p:nvPr/>
            </p:nvSpPr>
            <p:spPr bwMode="auto">
              <a:xfrm>
                <a:off x="624" y="2289"/>
                <a:ext cx="60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100" b="1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语文</a:t>
                </a:r>
              </a:p>
            </p:txBody>
          </p:sp>
        </p:grpSp>
        <p:grpSp>
          <p:nvGrpSpPr>
            <p:cNvPr id="3183" name="Group 13"/>
            <p:cNvGrpSpPr/>
            <p:nvPr/>
          </p:nvGrpSpPr>
          <p:grpSpPr>
            <a:xfrm>
              <a:off x="480" y="2688"/>
              <a:ext cx="936" cy="822"/>
              <a:chOff x="624" y="2208"/>
              <a:chExt cx="1129" cy="1022"/>
            </a:xfrm>
          </p:grpSpPr>
          <p:grpSp>
            <p:nvGrpSpPr>
              <p:cNvPr id="3184" name="Group 14"/>
              <p:cNvGrpSpPr/>
              <p:nvPr/>
            </p:nvGrpSpPr>
            <p:grpSpPr>
              <a:xfrm>
                <a:off x="624" y="2208"/>
                <a:ext cx="1129" cy="1022"/>
                <a:chOff x="672" y="384"/>
                <a:chExt cx="1129" cy="1022"/>
              </a:xfrm>
            </p:grpSpPr>
            <p:grpSp>
              <p:nvGrpSpPr>
                <p:cNvPr id="3187" name="Group 15"/>
                <p:cNvGrpSpPr/>
                <p:nvPr/>
              </p:nvGrpSpPr>
              <p:grpSpPr>
                <a:xfrm>
                  <a:off x="672" y="384"/>
                  <a:ext cx="1129" cy="1022"/>
                  <a:chOff x="1344" y="816"/>
                  <a:chExt cx="1129" cy="1022"/>
                </a:xfrm>
              </p:grpSpPr>
              <p:sp>
                <p:nvSpPr>
                  <p:cNvPr id="3189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16"/>
                    <a:ext cx="1008" cy="960"/>
                  </a:xfrm>
                  <a:prstGeom prst="ellipse">
                    <a:avLst/>
                  </a:prstGeom>
                  <a:solidFill>
                    <a:srgbClr val="66FFFF"/>
                  </a:solidFill>
                  <a:ln w="9525">
                    <a:solidFill>
                      <a:schemeClr val="tx2"/>
                    </a:solidFill>
                    <a:rou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/>
                    <a:endParaRPr lang="zh-CN" altLang="zh-CN">
                      <a:solidFill>
                        <a:srgbClr val="33CC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190" name="Group 17"/>
                  <p:cNvGrpSpPr/>
                  <p:nvPr/>
                </p:nvGrpSpPr>
                <p:grpSpPr>
                  <a:xfrm>
                    <a:off x="1344" y="816"/>
                    <a:ext cx="1129" cy="1022"/>
                    <a:chOff x="1344" y="816"/>
                    <a:chExt cx="1129" cy="1022"/>
                  </a:xfrm>
                </p:grpSpPr>
                <p:sp>
                  <p:nvSpPr>
                    <p:cNvPr id="3191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816"/>
                      <a:ext cx="343" cy="2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3192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76" y="1584"/>
                      <a:ext cx="178" cy="2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3193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44" y="1152"/>
                      <a:ext cx="265" cy="2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p:txBody>
                </p:sp>
                <p:sp>
                  <p:nvSpPr>
                    <p:cNvPr id="3194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265" cy="2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3195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44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96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158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97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05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98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91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99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158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00" name="Oval 2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632" y="91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01" name="Oval 2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440" y="105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02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44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3188" name="Oval 30"/>
                <p:cNvSpPr>
                  <a:spLocks noChangeArrowheads="1"/>
                </p:cNvSpPr>
                <p:nvPr/>
              </p:nvSpPr>
              <p:spPr bwMode="auto">
                <a:xfrm>
                  <a:off x="1152" y="816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85" name="AutoShape 31"/>
              <p:cNvSpPr>
                <a:spLocks noChangeArrowheads="1"/>
              </p:cNvSpPr>
              <p:nvPr/>
            </p:nvSpPr>
            <p:spPr bwMode="auto">
              <a:xfrm>
                <a:off x="1104" y="2640"/>
                <a:ext cx="48" cy="33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6" name="AutoShape 32"/>
              <p:cNvSpPr>
                <a:spLocks noChangeArrowheads="1"/>
              </p:cNvSpPr>
              <p:nvPr/>
            </p:nvSpPr>
            <p:spPr bwMode="auto">
              <a:xfrm rot="4623918">
                <a:off x="984" y="2568"/>
                <a:ext cx="48" cy="288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33"/>
          <p:cNvGrpSpPr/>
          <p:nvPr/>
        </p:nvGrpSpPr>
        <p:grpSpPr>
          <a:xfrm>
            <a:off x="2580085" y="2975940"/>
            <a:ext cx="5429250" cy="1915715"/>
            <a:chOff x="1152" y="2640"/>
            <a:chExt cx="4560" cy="1609"/>
          </a:xfrm>
        </p:grpSpPr>
        <p:grpSp>
          <p:nvGrpSpPr>
            <p:cNvPr id="3081" name="Group 34"/>
            <p:cNvGrpSpPr/>
            <p:nvPr/>
          </p:nvGrpSpPr>
          <p:grpSpPr>
            <a:xfrm>
              <a:off x="3456" y="2640"/>
              <a:ext cx="1102" cy="1609"/>
              <a:chOff x="720" y="288"/>
              <a:chExt cx="1102" cy="1415"/>
            </a:xfrm>
          </p:grpSpPr>
          <p:grpSp>
            <p:nvGrpSpPr>
              <p:cNvPr id="3154" name="Group 35"/>
              <p:cNvGrpSpPr/>
              <p:nvPr/>
            </p:nvGrpSpPr>
            <p:grpSpPr>
              <a:xfrm>
                <a:off x="720" y="288"/>
                <a:ext cx="1102" cy="1392"/>
                <a:chOff x="720" y="288"/>
                <a:chExt cx="1102" cy="1392"/>
              </a:xfrm>
            </p:grpSpPr>
            <p:sp>
              <p:nvSpPr>
                <p:cNvPr id="3175" name="Rectangle 36"/>
                <p:cNvSpPr>
                  <a:spLocks noChangeArrowheads="1"/>
                </p:cNvSpPr>
                <p:nvPr/>
              </p:nvSpPr>
              <p:spPr bwMode="auto">
                <a:xfrm>
                  <a:off x="720" y="288"/>
                  <a:ext cx="1102" cy="1392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endParaRPr lang="zh-CN" altLang="zh-C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64" y="360"/>
                  <a:ext cx="742" cy="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100" b="1"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  </a:t>
                  </a:r>
                  <a:r>
                    <a:rPr lang="zh-CN" altLang="en-US" sz="2100" b="1"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英语</a:t>
                  </a:r>
                </a:p>
              </p:txBody>
            </p:sp>
            <p:sp>
              <p:nvSpPr>
                <p:cNvPr id="3177" name="AutoShape 38"/>
                <p:cNvSpPr>
                  <a:spLocks noChangeArrowheads="1"/>
                </p:cNvSpPr>
                <p:nvPr/>
              </p:nvSpPr>
              <p:spPr bwMode="auto">
                <a:xfrm>
                  <a:off x="816" y="423"/>
                  <a:ext cx="96" cy="134"/>
                </a:xfrm>
                <a:prstGeom prst="irregularSeal1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8" name="AutoShape 39"/>
                <p:cNvSpPr>
                  <a:spLocks noChangeArrowheads="1"/>
                </p:cNvSpPr>
                <p:nvPr/>
              </p:nvSpPr>
              <p:spPr bwMode="auto">
                <a:xfrm>
                  <a:off x="864" y="737"/>
                  <a:ext cx="191" cy="180"/>
                </a:xfrm>
                <a:prstGeom prst="irregularSeal1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9" name="AutoShape 40"/>
                <p:cNvSpPr>
                  <a:spLocks noChangeArrowheads="1"/>
                </p:cNvSpPr>
                <p:nvPr/>
              </p:nvSpPr>
              <p:spPr bwMode="auto">
                <a:xfrm>
                  <a:off x="1535" y="647"/>
                  <a:ext cx="191" cy="180"/>
                </a:xfrm>
                <a:prstGeom prst="irregularSeal1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80" name="AutoShape 41"/>
                <p:cNvSpPr>
                  <a:spLocks noChangeArrowheads="1"/>
                </p:cNvSpPr>
                <p:nvPr/>
              </p:nvSpPr>
              <p:spPr bwMode="auto">
                <a:xfrm>
                  <a:off x="1678" y="378"/>
                  <a:ext cx="48" cy="135"/>
                </a:xfrm>
                <a:prstGeom prst="irregularSeal1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81" name="AutoShape 42"/>
                <p:cNvSpPr>
                  <a:spLocks noChangeArrowheads="1"/>
                </p:cNvSpPr>
                <p:nvPr/>
              </p:nvSpPr>
              <p:spPr bwMode="auto">
                <a:xfrm>
                  <a:off x="1247" y="737"/>
                  <a:ext cx="192" cy="180"/>
                </a:xfrm>
                <a:prstGeom prst="irregularSeal1">
                  <a:avLst/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55" name="Group 43"/>
              <p:cNvGrpSpPr/>
              <p:nvPr/>
            </p:nvGrpSpPr>
            <p:grpSpPr>
              <a:xfrm>
                <a:off x="864" y="912"/>
                <a:ext cx="895" cy="791"/>
                <a:chOff x="672" y="384"/>
                <a:chExt cx="1145" cy="1035"/>
              </a:xfrm>
            </p:grpSpPr>
            <p:grpSp>
              <p:nvGrpSpPr>
                <p:cNvPr id="3156" name="Group 44"/>
                <p:cNvGrpSpPr/>
                <p:nvPr/>
              </p:nvGrpSpPr>
              <p:grpSpPr>
                <a:xfrm>
                  <a:off x="672" y="384"/>
                  <a:ext cx="1145" cy="1035"/>
                  <a:chOff x="672" y="384"/>
                  <a:chExt cx="1145" cy="1035"/>
                </a:xfrm>
              </p:grpSpPr>
              <p:grpSp>
                <p:nvGrpSpPr>
                  <p:cNvPr id="3159" name="Group 45"/>
                  <p:cNvGrpSpPr/>
                  <p:nvPr/>
                </p:nvGrpSpPr>
                <p:grpSpPr>
                  <a:xfrm>
                    <a:off x="672" y="384"/>
                    <a:ext cx="1145" cy="1035"/>
                    <a:chOff x="1344" y="816"/>
                    <a:chExt cx="1145" cy="1035"/>
                  </a:xfrm>
                </p:grpSpPr>
                <p:sp>
                  <p:nvSpPr>
                    <p:cNvPr id="3161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4" y="816"/>
                      <a:ext cx="1008" cy="960"/>
                    </a:xfrm>
                    <a:prstGeom prst="ellipse">
                      <a:avLst/>
                    </a:prstGeom>
                    <a:solidFill>
                      <a:srgbClr val="66FFFF"/>
                    </a:solidFill>
                    <a:ln w="9525">
                      <a:solidFill>
                        <a:schemeClr val="tx2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endParaRPr lang="zh-CN" altLang="zh-CN">
                        <a:solidFill>
                          <a:srgbClr val="33CC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162" name="Group 47"/>
                    <p:cNvGrpSpPr/>
                    <p:nvPr/>
                  </p:nvGrpSpPr>
                  <p:grpSpPr>
                    <a:xfrm>
                      <a:off x="1344" y="816"/>
                      <a:ext cx="1145" cy="1035"/>
                      <a:chOff x="1344" y="816"/>
                      <a:chExt cx="1145" cy="1035"/>
                    </a:xfrm>
                  </p:grpSpPr>
                  <p:sp>
                    <p:nvSpPr>
                      <p:cNvPr id="3163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8" y="816"/>
                        <a:ext cx="364" cy="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3164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6" y="1583"/>
                        <a:ext cx="178" cy="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3165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44" y="1152"/>
                        <a:ext cx="281" cy="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9</a:t>
                        </a:r>
                      </a:p>
                    </p:txBody>
                  </p:sp>
                  <p:sp>
                    <p:nvSpPr>
                      <p:cNvPr id="3166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08" y="1152"/>
                        <a:ext cx="281" cy="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3167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144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68" name="Oval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64" y="158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69" name="Oval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1056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70" name="Oval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64" y="91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71" name="Oval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84" y="158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72" name="Oval 57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632" y="91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73" name="Oval 58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440" y="1056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74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44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316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816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157" name="AutoShape 61"/>
                <p:cNvSpPr>
                  <a:spLocks noChangeArrowheads="1"/>
                </p:cNvSpPr>
                <p:nvPr/>
              </p:nvSpPr>
              <p:spPr bwMode="auto">
                <a:xfrm>
                  <a:off x="1152" y="816"/>
                  <a:ext cx="48" cy="384"/>
                </a:xfrm>
                <a:prstGeom prst="flowChartTerminator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58" name="AutoShape 62"/>
                <p:cNvSpPr>
                  <a:spLocks noChangeArrowheads="1"/>
                </p:cNvSpPr>
                <p:nvPr/>
              </p:nvSpPr>
              <p:spPr bwMode="auto">
                <a:xfrm rot="-2690912">
                  <a:off x="1262" y="777"/>
                  <a:ext cx="47" cy="312"/>
                </a:xfrm>
                <a:prstGeom prst="flowChartTermina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082" name="Group 63"/>
            <p:cNvGrpSpPr/>
            <p:nvPr/>
          </p:nvGrpSpPr>
          <p:grpSpPr>
            <a:xfrm>
              <a:off x="4608" y="2640"/>
              <a:ext cx="1104" cy="1584"/>
              <a:chOff x="3648" y="336"/>
              <a:chExt cx="1104" cy="1392"/>
            </a:xfrm>
          </p:grpSpPr>
          <p:grpSp>
            <p:nvGrpSpPr>
              <p:cNvPr id="3131" name="Group 64"/>
              <p:cNvGrpSpPr/>
              <p:nvPr/>
            </p:nvGrpSpPr>
            <p:grpSpPr>
              <a:xfrm>
                <a:off x="3648" y="336"/>
                <a:ext cx="1104" cy="1392"/>
                <a:chOff x="1632" y="2208"/>
                <a:chExt cx="1104" cy="1392"/>
              </a:xfrm>
            </p:grpSpPr>
            <p:sp>
              <p:nvSpPr>
                <p:cNvPr id="3152" name="Rectangle 65"/>
                <p:cNvSpPr>
                  <a:spLocks noChangeArrowheads="1"/>
                </p:cNvSpPr>
                <p:nvPr/>
              </p:nvSpPr>
              <p:spPr bwMode="auto">
                <a:xfrm>
                  <a:off x="1632" y="2208"/>
                  <a:ext cx="1104" cy="1392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endParaRPr lang="zh-CN" altLang="zh-C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53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872" y="2292"/>
                  <a:ext cx="607" cy="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2100" b="1"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化学</a:t>
                  </a:r>
                </a:p>
              </p:txBody>
            </p:sp>
          </p:grpSp>
          <p:grpSp>
            <p:nvGrpSpPr>
              <p:cNvPr id="3132" name="Group 67"/>
              <p:cNvGrpSpPr/>
              <p:nvPr/>
            </p:nvGrpSpPr>
            <p:grpSpPr>
              <a:xfrm>
                <a:off x="3792" y="816"/>
                <a:ext cx="894" cy="822"/>
                <a:chOff x="672" y="384"/>
                <a:chExt cx="1147" cy="1022"/>
              </a:xfrm>
            </p:grpSpPr>
            <p:grpSp>
              <p:nvGrpSpPr>
                <p:cNvPr id="3136" name="Group 68"/>
                <p:cNvGrpSpPr/>
                <p:nvPr/>
              </p:nvGrpSpPr>
              <p:grpSpPr>
                <a:xfrm>
                  <a:off x="672" y="384"/>
                  <a:ext cx="1147" cy="1022"/>
                  <a:chOff x="1344" y="816"/>
                  <a:chExt cx="1147" cy="1022"/>
                </a:xfrm>
              </p:grpSpPr>
              <p:sp>
                <p:nvSpPr>
                  <p:cNvPr id="3138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16"/>
                    <a:ext cx="1008" cy="960"/>
                  </a:xfrm>
                  <a:prstGeom prst="ellipse">
                    <a:avLst/>
                  </a:prstGeom>
                  <a:solidFill>
                    <a:srgbClr val="66FFFF"/>
                  </a:solidFill>
                  <a:ln w="9525">
                    <a:solidFill>
                      <a:schemeClr val="tx2"/>
                    </a:solidFill>
                    <a:rou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/>
                    <a:endParaRPr lang="zh-CN" altLang="zh-CN">
                      <a:solidFill>
                        <a:srgbClr val="33CC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139" name="Group 70"/>
                  <p:cNvGrpSpPr/>
                  <p:nvPr/>
                </p:nvGrpSpPr>
                <p:grpSpPr>
                  <a:xfrm>
                    <a:off x="1344" y="816"/>
                    <a:ext cx="1147" cy="1022"/>
                    <a:chOff x="1344" y="816"/>
                    <a:chExt cx="1147" cy="1022"/>
                  </a:xfrm>
                </p:grpSpPr>
                <p:sp>
                  <p:nvSpPr>
                    <p:cNvPr id="3140" name="Text Box 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9" y="816"/>
                      <a:ext cx="365" cy="2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3141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76" y="1584"/>
                      <a:ext cx="178" cy="2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3142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44" y="1152"/>
                      <a:ext cx="282" cy="2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p:txBody>
                </p:sp>
                <p:sp>
                  <p:nvSpPr>
                    <p:cNvPr id="3143" name="Text Box 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09" y="1152"/>
                      <a:ext cx="282" cy="2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3144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44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45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158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46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05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47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91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48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158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49" name="Oval 8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632" y="91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50" name="Oval 8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440" y="105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51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44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3137" name="Oval 83"/>
                <p:cNvSpPr>
                  <a:spLocks noChangeArrowheads="1"/>
                </p:cNvSpPr>
                <p:nvPr/>
              </p:nvSpPr>
              <p:spPr bwMode="auto">
                <a:xfrm>
                  <a:off x="1152" y="816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33" name="Group 84"/>
              <p:cNvGrpSpPr/>
              <p:nvPr/>
            </p:nvGrpSpPr>
            <p:grpSpPr>
              <a:xfrm>
                <a:off x="4176" y="960"/>
                <a:ext cx="37" cy="463"/>
                <a:chOff x="4166" y="932"/>
                <a:chExt cx="37" cy="463"/>
              </a:xfrm>
            </p:grpSpPr>
            <p:sp>
              <p:nvSpPr>
                <p:cNvPr id="3134" name="AutoShape 85"/>
                <p:cNvSpPr>
                  <a:spLocks noChangeArrowheads="1"/>
                </p:cNvSpPr>
                <p:nvPr/>
              </p:nvSpPr>
              <p:spPr bwMode="auto">
                <a:xfrm>
                  <a:off x="4166" y="1163"/>
                  <a:ext cx="37" cy="232"/>
                </a:xfrm>
                <a:prstGeom prst="flowChartTermina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35" name="AutoShape 86"/>
                <p:cNvSpPr>
                  <a:spLocks noChangeArrowheads="1"/>
                </p:cNvSpPr>
                <p:nvPr/>
              </p:nvSpPr>
              <p:spPr bwMode="auto">
                <a:xfrm>
                  <a:off x="4166" y="932"/>
                  <a:ext cx="37" cy="270"/>
                </a:xfrm>
                <a:prstGeom prst="flowChartTerminator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083" name="Group 87"/>
            <p:cNvGrpSpPr/>
            <p:nvPr/>
          </p:nvGrpSpPr>
          <p:grpSpPr>
            <a:xfrm>
              <a:off x="1152" y="2640"/>
              <a:ext cx="1104" cy="1584"/>
              <a:chOff x="4272" y="2160"/>
              <a:chExt cx="1104" cy="1392"/>
            </a:xfrm>
          </p:grpSpPr>
          <p:grpSp>
            <p:nvGrpSpPr>
              <p:cNvPr id="3108" name="Group 88"/>
              <p:cNvGrpSpPr/>
              <p:nvPr/>
            </p:nvGrpSpPr>
            <p:grpSpPr>
              <a:xfrm>
                <a:off x="4272" y="2160"/>
                <a:ext cx="1104" cy="1392"/>
                <a:chOff x="4272" y="2160"/>
                <a:chExt cx="1104" cy="1392"/>
              </a:xfrm>
            </p:grpSpPr>
            <p:sp>
              <p:nvSpPr>
                <p:cNvPr id="3129" name="Rectangle 89"/>
                <p:cNvSpPr>
                  <a:spLocks noChangeArrowheads="1"/>
                </p:cNvSpPr>
                <p:nvPr/>
              </p:nvSpPr>
              <p:spPr bwMode="auto">
                <a:xfrm>
                  <a:off x="4272" y="2160"/>
                  <a:ext cx="1104" cy="1392"/>
                </a:xfrm>
                <a:prstGeom prst="rect">
                  <a:avLst/>
                </a:prstGeom>
                <a:solidFill>
                  <a:srgbClr val="FF9966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endParaRPr lang="zh-CN" altLang="zh-C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30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4560" y="2232"/>
                  <a:ext cx="607" cy="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2100" b="1"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科学</a:t>
                  </a:r>
                </a:p>
              </p:txBody>
            </p:sp>
          </p:grpSp>
          <p:grpSp>
            <p:nvGrpSpPr>
              <p:cNvPr id="3109" name="Group 91"/>
              <p:cNvGrpSpPr/>
              <p:nvPr/>
            </p:nvGrpSpPr>
            <p:grpSpPr>
              <a:xfrm>
                <a:off x="4416" y="2688"/>
                <a:ext cx="895" cy="791"/>
                <a:chOff x="3408" y="1056"/>
                <a:chExt cx="895" cy="791"/>
              </a:xfrm>
            </p:grpSpPr>
            <p:grpSp>
              <p:nvGrpSpPr>
                <p:cNvPr id="3110" name="Group 92"/>
                <p:cNvGrpSpPr/>
                <p:nvPr/>
              </p:nvGrpSpPr>
              <p:grpSpPr>
                <a:xfrm>
                  <a:off x="3408" y="1056"/>
                  <a:ext cx="895" cy="791"/>
                  <a:chOff x="672" y="384"/>
                  <a:chExt cx="1145" cy="1035"/>
                </a:xfrm>
              </p:grpSpPr>
              <p:grpSp>
                <p:nvGrpSpPr>
                  <p:cNvPr id="3113" name="Group 93"/>
                  <p:cNvGrpSpPr/>
                  <p:nvPr/>
                </p:nvGrpSpPr>
                <p:grpSpPr>
                  <a:xfrm>
                    <a:off x="672" y="384"/>
                    <a:ext cx="1145" cy="1035"/>
                    <a:chOff x="1344" y="816"/>
                    <a:chExt cx="1145" cy="1035"/>
                  </a:xfrm>
                </p:grpSpPr>
                <p:sp>
                  <p:nvSpPr>
                    <p:cNvPr id="3115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4" y="816"/>
                      <a:ext cx="1008" cy="960"/>
                    </a:xfrm>
                    <a:prstGeom prst="ellipse">
                      <a:avLst/>
                    </a:prstGeom>
                    <a:solidFill>
                      <a:srgbClr val="66FFFF"/>
                    </a:solidFill>
                    <a:ln w="9525">
                      <a:solidFill>
                        <a:schemeClr val="tx2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endParaRPr lang="zh-CN" altLang="zh-CN">
                        <a:solidFill>
                          <a:srgbClr val="33CC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116" name="Group 95"/>
                    <p:cNvGrpSpPr/>
                    <p:nvPr/>
                  </p:nvGrpSpPr>
                  <p:grpSpPr>
                    <a:xfrm>
                      <a:off x="1344" y="816"/>
                      <a:ext cx="1145" cy="1035"/>
                      <a:chOff x="1344" y="816"/>
                      <a:chExt cx="1145" cy="1035"/>
                    </a:xfrm>
                  </p:grpSpPr>
                  <p:sp>
                    <p:nvSpPr>
                      <p:cNvPr id="3117" name="Text Box 9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8" y="816"/>
                        <a:ext cx="364" cy="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3118" name="Text Box 9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6" y="1583"/>
                        <a:ext cx="178" cy="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3119" name="Text Box 9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44" y="1152"/>
                        <a:ext cx="281" cy="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9</a:t>
                        </a:r>
                      </a:p>
                    </p:txBody>
                  </p:sp>
                  <p:sp>
                    <p:nvSpPr>
                      <p:cNvPr id="3120" name="Text Box 9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08" y="1152"/>
                        <a:ext cx="281" cy="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3121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144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22" name="Oval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64" y="158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23" name="Oval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1056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24" name="Oval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64" y="91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25" name="Oval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84" y="158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26" name="Oval 10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632" y="91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27" name="Oval 106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440" y="1056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28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44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311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816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111" name="AutoShape 109"/>
                <p:cNvSpPr>
                  <a:spLocks noChangeArrowheads="1"/>
                </p:cNvSpPr>
                <p:nvPr/>
              </p:nvSpPr>
              <p:spPr bwMode="auto">
                <a:xfrm rot="-7522967">
                  <a:off x="3919" y="1215"/>
                  <a:ext cx="38" cy="293"/>
                </a:xfrm>
                <a:prstGeom prst="flowChartTerminator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12" name="AutoShape 110"/>
                <p:cNvSpPr>
                  <a:spLocks noChangeArrowheads="1"/>
                </p:cNvSpPr>
                <p:nvPr/>
              </p:nvSpPr>
              <p:spPr bwMode="auto">
                <a:xfrm rot="7479581">
                  <a:off x="3701" y="1243"/>
                  <a:ext cx="37" cy="239"/>
                </a:xfrm>
                <a:prstGeom prst="flowChartTermina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084" name="Group 111"/>
            <p:cNvGrpSpPr/>
            <p:nvPr/>
          </p:nvGrpSpPr>
          <p:grpSpPr>
            <a:xfrm>
              <a:off x="2304" y="2640"/>
              <a:ext cx="1109" cy="1584"/>
              <a:chOff x="2928" y="2208"/>
              <a:chExt cx="1109" cy="1392"/>
            </a:xfrm>
          </p:grpSpPr>
          <p:grpSp>
            <p:nvGrpSpPr>
              <p:cNvPr id="3085" name="Group 112"/>
              <p:cNvGrpSpPr/>
              <p:nvPr/>
            </p:nvGrpSpPr>
            <p:grpSpPr>
              <a:xfrm>
                <a:off x="2928" y="2208"/>
                <a:ext cx="1104" cy="1392"/>
                <a:chOff x="2928" y="2208"/>
                <a:chExt cx="1104" cy="1392"/>
              </a:xfrm>
            </p:grpSpPr>
            <p:sp>
              <p:nvSpPr>
                <p:cNvPr id="3106" name="Rectangle 113"/>
                <p:cNvSpPr>
                  <a:spLocks noChangeArrowheads="1"/>
                </p:cNvSpPr>
                <p:nvPr/>
              </p:nvSpPr>
              <p:spPr bwMode="auto">
                <a:xfrm>
                  <a:off x="2928" y="2208"/>
                  <a:ext cx="1104" cy="1392"/>
                </a:xfrm>
                <a:prstGeom prst="rect">
                  <a:avLst/>
                </a:prstGeom>
                <a:solidFill>
                  <a:srgbClr val="33CCFF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endParaRPr lang="zh-CN" altLang="zh-CN" sz="21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07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3216" y="2268"/>
                  <a:ext cx="607" cy="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2100" b="1"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历史</a:t>
                  </a:r>
                </a:p>
              </p:txBody>
            </p:sp>
          </p:grpSp>
          <p:grpSp>
            <p:nvGrpSpPr>
              <p:cNvPr id="3086" name="Group 115"/>
              <p:cNvGrpSpPr/>
              <p:nvPr/>
            </p:nvGrpSpPr>
            <p:grpSpPr>
              <a:xfrm>
                <a:off x="3072" y="2688"/>
                <a:ext cx="965" cy="860"/>
                <a:chOff x="1440" y="3120"/>
                <a:chExt cx="1119" cy="1008"/>
              </a:xfrm>
            </p:grpSpPr>
            <p:grpSp>
              <p:nvGrpSpPr>
                <p:cNvPr id="3087" name="Group 116"/>
                <p:cNvGrpSpPr/>
                <p:nvPr/>
              </p:nvGrpSpPr>
              <p:grpSpPr>
                <a:xfrm>
                  <a:off x="1440" y="3120"/>
                  <a:ext cx="1119" cy="1008"/>
                  <a:chOff x="672" y="384"/>
                  <a:chExt cx="1119" cy="1008"/>
                </a:xfrm>
              </p:grpSpPr>
              <p:grpSp>
                <p:nvGrpSpPr>
                  <p:cNvPr id="3090" name="Group 117"/>
                  <p:cNvGrpSpPr/>
                  <p:nvPr/>
                </p:nvGrpSpPr>
                <p:grpSpPr>
                  <a:xfrm>
                    <a:off x="672" y="384"/>
                    <a:ext cx="1119" cy="1008"/>
                    <a:chOff x="1344" y="816"/>
                    <a:chExt cx="1119" cy="1008"/>
                  </a:xfrm>
                </p:grpSpPr>
                <p:sp>
                  <p:nvSpPr>
                    <p:cNvPr id="3092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4" y="816"/>
                      <a:ext cx="1008" cy="960"/>
                    </a:xfrm>
                    <a:prstGeom prst="ellipse">
                      <a:avLst/>
                    </a:prstGeom>
                    <a:solidFill>
                      <a:srgbClr val="66FFFF"/>
                    </a:solidFill>
                    <a:ln w="9525">
                      <a:solidFill>
                        <a:schemeClr val="tx2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endParaRPr lang="zh-CN" altLang="zh-CN">
                        <a:solidFill>
                          <a:srgbClr val="33CC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093" name="Group 119"/>
                    <p:cNvGrpSpPr/>
                    <p:nvPr/>
                  </p:nvGrpSpPr>
                  <p:grpSpPr>
                    <a:xfrm>
                      <a:off x="1344" y="816"/>
                      <a:ext cx="1119" cy="1008"/>
                      <a:chOff x="1344" y="816"/>
                      <a:chExt cx="1119" cy="1008"/>
                    </a:xfrm>
                  </p:grpSpPr>
                  <p:sp>
                    <p:nvSpPr>
                      <p:cNvPr id="3094" name="Text Box 1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8" y="816"/>
                        <a:ext cx="330" cy="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12</a:t>
                        </a:r>
                      </a:p>
                    </p:txBody>
                  </p:sp>
                  <p:sp>
                    <p:nvSpPr>
                      <p:cNvPr id="3095" name="Text Box 1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6" y="1584"/>
                        <a:ext cx="178" cy="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3096" name="Text Box 1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44" y="1151"/>
                        <a:ext cx="255" cy="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9</a:t>
                        </a:r>
                      </a:p>
                    </p:txBody>
                  </p:sp>
                  <p:sp>
                    <p:nvSpPr>
                      <p:cNvPr id="3097" name="Text Box 1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08" y="1151"/>
                        <a:ext cx="255" cy="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r>
                          <a:rPr lang="en-US" altLang="zh-CN" sz="1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3098" name="Oval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144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099" name="Oval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64" y="158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00" name="Oval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1056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01" name="Oval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64" y="91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02" name="Oval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84" y="158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03" name="Oval 129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632" y="91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04" name="Oval 130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440" y="1056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105" name="Oval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44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3091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816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88" name="AutoShape 13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48" cy="336"/>
                </a:xfrm>
                <a:prstGeom prst="flowChartTerminator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89" name="AutoShape 134"/>
                <p:cNvSpPr>
                  <a:spLocks noChangeArrowheads="1"/>
                </p:cNvSpPr>
                <p:nvPr/>
              </p:nvSpPr>
              <p:spPr bwMode="auto">
                <a:xfrm rot="3458238">
                  <a:off x="2040" y="3384"/>
                  <a:ext cx="48" cy="288"/>
                </a:xfrm>
                <a:prstGeom prst="flowChartTermina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rot="10800000"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078" name="矩形 5255"/>
          <p:cNvSpPr>
            <a:spLocks noChangeArrowheads="1"/>
          </p:cNvSpPr>
          <p:nvPr/>
        </p:nvSpPr>
        <p:spPr bwMode="auto">
          <a:xfrm>
            <a:off x="1609725" y="810193"/>
            <a:ext cx="24812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</a:t>
            </a:r>
          </a:p>
        </p:txBody>
      </p:sp>
      <p:sp>
        <p:nvSpPr>
          <p:cNvPr id="131" name="矩形 130"/>
          <p:cNvSpPr/>
          <p:nvPr/>
        </p:nvSpPr>
        <p:spPr bwMode="auto">
          <a:xfrm>
            <a:off x="0" y="931638"/>
            <a:ext cx="1570435" cy="413147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Warm-up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2" name="矩形 131"/>
          <p:cNvSpPr/>
          <p:nvPr/>
        </p:nvSpPr>
        <p:spPr bwMode="auto">
          <a:xfrm>
            <a:off x="157162" y="1060225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6628"/>
          <p:cNvSpPr txBox="1">
            <a:spLocks noChangeArrowheads="1"/>
          </p:cNvSpPr>
          <p:nvPr/>
        </p:nvSpPr>
        <p:spPr bwMode="auto">
          <a:xfrm>
            <a:off x="1547813" y="1119597"/>
            <a:ext cx="60483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I get up at half past seven in the morning, and then have breakfast.</a:t>
            </a:r>
          </a:p>
        </p:txBody>
      </p:sp>
      <p:sp>
        <p:nvSpPr>
          <p:cNvPr id="26630" name="矩形 26629"/>
          <p:cNvSpPr>
            <a:spLocks noChangeArrowheads="1"/>
          </p:cNvSpPr>
          <p:nvPr/>
        </p:nvSpPr>
        <p:spPr bwMode="auto">
          <a:xfrm>
            <a:off x="1547813" y="2019709"/>
            <a:ext cx="5963841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get up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是一个固定搭配，意为“起床” 。如：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time do you get up?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你几点起床？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 get up at six every morning.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每天早上我六点钟起床。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0" y="706450"/>
            <a:ext cx="2574950" cy="413147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Language points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57162" y="835037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2593928" y="2917209"/>
            <a:ext cx="480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33795" name="矩形 33794"/>
          <p:cNvSpPr>
            <a:spLocks noChangeArrowheads="1"/>
          </p:cNvSpPr>
          <p:nvPr/>
        </p:nvSpPr>
        <p:spPr bwMode="auto">
          <a:xfrm>
            <a:off x="1509269" y="784800"/>
            <a:ext cx="6276975" cy="354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b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   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get up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还有“站起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起立”之意，相当于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stand up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。如：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All the students get up.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所有的学生都站起来了。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The class got up when the teacher came in.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老师进来时全班起立。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39941"/>
          <p:cNvSpPr>
            <a:spLocks noChangeArrowheads="1"/>
          </p:cNvSpPr>
          <p:nvPr/>
        </p:nvSpPr>
        <p:spPr bwMode="auto">
          <a:xfrm>
            <a:off x="1676631" y="1775080"/>
            <a:ext cx="6048375" cy="281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他们早上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点半起床。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They _______ _______ at half past seven in the morning.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请站起来。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Please ___________ ______.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706521" y="3152633"/>
            <a:ext cx="48006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39940" name="矩形 39939"/>
          <p:cNvSpPr>
            <a:spLocks noChangeArrowheads="1"/>
          </p:cNvSpPr>
          <p:nvPr/>
        </p:nvSpPr>
        <p:spPr bwMode="auto">
          <a:xfrm>
            <a:off x="2889878" y="2434687"/>
            <a:ext cx="133594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get      up</a:t>
            </a:r>
          </a:p>
        </p:txBody>
      </p:sp>
      <p:sp>
        <p:nvSpPr>
          <p:cNvPr id="39941" name="矩形 39940"/>
          <p:cNvSpPr>
            <a:spLocks noChangeArrowheads="1"/>
          </p:cNvSpPr>
          <p:nvPr/>
        </p:nvSpPr>
        <p:spPr bwMode="auto">
          <a:xfrm>
            <a:off x="2760099" y="4077750"/>
            <a:ext cx="237148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get / stand       up</a:t>
            </a:r>
          </a:p>
        </p:txBody>
      </p:sp>
      <p:sp>
        <p:nvSpPr>
          <p:cNvPr id="24582" name="文本框 39942"/>
          <p:cNvSpPr txBox="1">
            <a:spLocks noChangeArrowheads="1"/>
          </p:cNvSpPr>
          <p:nvPr/>
        </p:nvSpPr>
        <p:spPr bwMode="auto">
          <a:xfrm>
            <a:off x="1676632" y="655893"/>
            <a:ext cx="166806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[Practice] </a:t>
            </a:r>
          </a:p>
        </p:txBody>
      </p:sp>
      <p:sp>
        <p:nvSpPr>
          <p:cNvPr id="24583" name="文本框 39943"/>
          <p:cNvSpPr txBox="1">
            <a:spLocks noChangeArrowheads="1"/>
          </p:cNvSpPr>
          <p:nvPr/>
        </p:nvSpPr>
        <p:spPr bwMode="auto">
          <a:xfrm>
            <a:off x="1676631" y="1204771"/>
            <a:ext cx="3276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Complete the sentences.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66563"/>
          <p:cNvSpPr txBox="1">
            <a:spLocks noChangeArrowheads="1"/>
          </p:cNvSpPr>
          <p:nvPr/>
        </p:nvSpPr>
        <p:spPr bwMode="auto">
          <a:xfrm>
            <a:off x="1550212" y="905533"/>
            <a:ext cx="5886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and then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相当于一个副词，意思是“于是，然后”。如：</a:t>
            </a:r>
          </a:p>
        </p:txBody>
      </p:sp>
      <p:sp>
        <p:nvSpPr>
          <p:cNvPr id="66565" name="文本框 66564"/>
          <p:cNvSpPr txBox="1">
            <a:spLocks noChangeArrowheads="1"/>
          </p:cNvSpPr>
          <p:nvPr/>
        </p:nvSpPr>
        <p:spPr bwMode="auto">
          <a:xfrm>
            <a:off x="1550212" y="1705633"/>
            <a:ext cx="5778103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Let’s go for a drink and then go home.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我们先去喝一杯然后再回家。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Read the text first and then explain the new words.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先读课文，然后解释生词。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46082"/>
          <p:cNvSpPr txBox="1">
            <a:spLocks noChangeArrowheads="1"/>
          </p:cNvSpPr>
          <p:nvPr/>
        </p:nvSpPr>
        <p:spPr bwMode="auto">
          <a:xfrm>
            <a:off x="1291917" y="703340"/>
            <a:ext cx="51196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Then we go home at half past three.</a:t>
            </a:r>
          </a:p>
        </p:txBody>
      </p:sp>
      <p:sp>
        <p:nvSpPr>
          <p:cNvPr id="46085" name="文本框 46084"/>
          <p:cNvSpPr txBox="1">
            <a:spLocks noChangeArrowheads="1"/>
          </p:cNvSpPr>
          <p:nvPr/>
        </p:nvSpPr>
        <p:spPr bwMode="auto">
          <a:xfrm>
            <a:off x="1291917" y="1226024"/>
            <a:ext cx="6616304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then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用作副词，表示“那是，然后，当时”。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如：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Then he went back to his seat.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然后他回到座位上去。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Then he slowly walked past the house.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然后他慢慢地走过这座房子。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His dog nosed me, and then let me go in.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他的狗闻了闻我，然后放我进去了。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67586"/>
          <p:cNvSpPr>
            <a:spLocks noChangeArrowheads="1"/>
          </p:cNvSpPr>
          <p:nvPr/>
        </p:nvSpPr>
        <p:spPr bwMode="auto">
          <a:xfrm>
            <a:off x="1406911" y="805716"/>
            <a:ext cx="1528763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</a:t>
            </a:r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</a:p>
        </p:txBody>
      </p:sp>
      <p:sp>
        <p:nvSpPr>
          <p:cNvPr id="67588" name="文本框 67587"/>
          <p:cNvSpPr txBox="1">
            <a:spLocks noChangeArrowheads="1"/>
          </p:cNvSpPr>
          <p:nvPr/>
        </p:nvSpPr>
        <p:spPr bwMode="auto">
          <a:xfrm>
            <a:off x="1406911" y="1290301"/>
            <a:ext cx="5994797" cy="343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then, and then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的区别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二者都表示“然后，于是”，都起着副词的作用，只是在语气上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then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更强调前后两个事物时间上联系得更紧密些，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then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可以引导并列句，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then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则不行。如：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 came here and then he left.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He came here. Then, he left.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68609"/>
          <p:cNvSpPr>
            <a:spLocks noChangeArrowheads="1"/>
          </p:cNvSpPr>
          <p:nvPr/>
        </p:nvSpPr>
        <p:spPr bwMode="auto">
          <a:xfrm>
            <a:off x="1439467" y="771525"/>
            <a:ext cx="6201965" cy="34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go home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是一个固定搭配，意为“回家”。因为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在这里作副词，故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的前面不能加介词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。如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We go home at half past three. 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我们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点半回家。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Can I go home now?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我现在可以回家吗？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44034"/>
          <p:cNvSpPr>
            <a:spLocks noChangeArrowheads="1"/>
          </p:cNvSpPr>
          <p:nvPr/>
        </p:nvSpPr>
        <p:spPr bwMode="auto">
          <a:xfrm>
            <a:off x="1402112" y="420682"/>
            <a:ext cx="6066234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</a:t>
            </a:r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b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   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go to school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表示“去上学”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go to work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表示“去上班”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go to bed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表示“去睡觉”。如：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4042" name="矩形 44041"/>
          <p:cNvSpPr>
            <a:spLocks noChangeArrowheads="1"/>
          </p:cNvSpPr>
          <p:nvPr/>
        </p:nvSpPr>
        <p:spPr bwMode="auto">
          <a:xfrm>
            <a:off x="1455690" y="2331634"/>
            <a:ext cx="6210300" cy="237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In the evening, I go home and have dinner.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Students go to school at 8 o’clock in the morning.</a:t>
            </a:r>
          </a:p>
          <a:p>
            <a:pPr>
              <a:lnSpc>
                <a:spcPct val="12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My Mum and Dad go to work by bus in the morning.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55298"/>
          <p:cNvSpPr txBox="1">
            <a:spLocks noChangeArrowheads="1"/>
          </p:cNvSpPr>
          <p:nvPr/>
        </p:nvSpPr>
        <p:spPr bwMode="auto">
          <a:xfrm>
            <a:off x="1437618" y="1063352"/>
            <a:ext cx="600789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We start lessons in the afternoon at half past one.</a:t>
            </a:r>
          </a:p>
        </p:txBody>
      </p:sp>
      <p:sp>
        <p:nvSpPr>
          <p:cNvPr id="55300" name="矩形 55299"/>
          <p:cNvSpPr>
            <a:spLocks noChangeArrowheads="1"/>
          </p:cNvSpPr>
          <p:nvPr/>
        </p:nvSpPr>
        <p:spPr bwMode="auto">
          <a:xfrm>
            <a:off x="1492387" y="2078956"/>
            <a:ext cx="63198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start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作及物动词时，意为“开始；着手”，后面可直接接名词或代词作宾语；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start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也常用于“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start to do sth.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”或“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start doing sth.”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结构中，意为“开始做某事”。如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2686050" y="2743200"/>
            <a:ext cx="480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57347" name="矩形 57346"/>
          <p:cNvSpPr>
            <a:spLocks noChangeArrowheads="1"/>
          </p:cNvSpPr>
          <p:nvPr/>
        </p:nvSpPr>
        <p:spPr bwMode="auto">
          <a:xfrm>
            <a:off x="1763316" y="717948"/>
            <a:ext cx="5724525" cy="368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 start my work at nine o’clock every day.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我每天九点开始工作。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When did you start to learn English?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你什么时候开始学英语的？</a:t>
            </a: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girl starts playing the piano after dinner. 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晚饭后女孩开始弹钢琴。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shulihua\桌面\pic10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098132" y="1764365"/>
            <a:ext cx="368974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Documents and Settings\weihua\桌面\p93000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526381" y="1764365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114550" y="4232530"/>
            <a:ext cx="9763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house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6050756" y="4232530"/>
            <a:ext cx="9953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break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4850606" y="4232530"/>
            <a:ext cx="11668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have  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0" y="921403"/>
            <a:ext cx="1570435" cy="413147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Vocabulary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57162" y="1049989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矩形 53250"/>
          <p:cNvSpPr>
            <a:spLocks noChangeArrowheads="1"/>
          </p:cNvSpPr>
          <p:nvPr/>
        </p:nvSpPr>
        <p:spPr bwMode="auto">
          <a:xfrm>
            <a:off x="1379793" y="1312709"/>
            <a:ext cx="6271022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start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也可用作名词，意为“开始；开端”。如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The start of the film is very interesting.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电影的开头非常有趣。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You should make a plan from the start.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你从一开始就应该制定一个计划。</a:t>
            </a:r>
          </a:p>
        </p:txBody>
      </p:sp>
      <p:sp>
        <p:nvSpPr>
          <p:cNvPr id="32771" name="矩形 53252"/>
          <p:cNvSpPr>
            <a:spLocks noChangeArrowheads="1"/>
          </p:cNvSpPr>
          <p:nvPr/>
        </p:nvSpPr>
        <p:spPr bwMode="auto">
          <a:xfrm>
            <a:off x="1379793" y="734065"/>
            <a:ext cx="1528763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拓展</a:t>
            </a: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矩形 62467"/>
          <p:cNvSpPr>
            <a:spLocks noChangeArrowheads="1"/>
          </p:cNvSpPr>
          <p:nvPr/>
        </p:nvSpPr>
        <p:spPr bwMode="auto">
          <a:xfrm>
            <a:off x="1424983" y="1507722"/>
            <a:ext cx="5669756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用所给单词的适当形式填空。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The first class _________(start) at eight o’clock.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My brother started _________________ (play) football when he was ten years old.</a:t>
            </a:r>
          </a:p>
        </p:txBody>
      </p:sp>
      <p:sp>
        <p:nvSpPr>
          <p:cNvPr id="62469" name="矩形 62468"/>
          <p:cNvSpPr>
            <a:spLocks noChangeArrowheads="1"/>
          </p:cNvSpPr>
          <p:nvPr/>
        </p:nvSpPr>
        <p:spPr bwMode="auto">
          <a:xfrm>
            <a:off x="3855049" y="2169710"/>
            <a:ext cx="87391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starts</a:t>
            </a:r>
          </a:p>
        </p:txBody>
      </p:sp>
      <p:sp>
        <p:nvSpPr>
          <p:cNvPr id="62470" name="矩形 62469"/>
          <p:cNvSpPr>
            <a:spLocks noChangeArrowheads="1"/>
          </p:cNvSpPr>
          <p:nvPr/>
        </p:nvSpPr>
        <p:spPr bwMode="auto">
          <a:xfrm>
            <a:off x="4502749" y="3249607"/>
            <a:ext cx="2247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playing / to play</a:t>
            </a:r>
          </a:p>
        </p:txBody>
      </p:sp>
      <p:sp>
        <p:nvSpPr>
          <p:cNvPr id="62471" name="矩形 62470"/>
          <p:cNvSpPr>
            <a:spLocks noChangeArrowheads="1"/>
          </p:cNvSpPr>
          <p:nvPr/>
        </p:nvSpPr>
        <p:spPr bwMode="auto">
          <a:xfrm>
            <a:off x="1424983" y="819541"/>
            <a:ext cx="1944291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[Practice]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1"/>
      <p:bldP spid="62470" grpId="2"/>
      <p:bldP spid="62471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2141935" y="759974"/>
            <a:ext cx="4169569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CC0000"/>
                </a:solidFill>
                <a:latin typeface="Times New Roman" panose="02020603050405020304" pitchFamily="18" charset="0"/>
              </a:rPr>
              <a:t>Look at these sentences.</a:t>
            </a:r>
          </a:p>
        </p:txBody>
      </p:sp>
      <p:sp>
        <p:nvSpPr>
          <p:cNvPr id="34819" name="Text Box 11"/>
          <p:cNvSpPr txBox="1">
            <a:spLocks noChangeArrowheads="1"/>
          </p:cNvSpPr>
          <p:nvPr/>
        </p:nvSpPr>
        <p:spPr bwMode="auto">
          <a:xfrm>
            <a:off x="1331119" y="1461253"/>
            <a:ext cx="6048375" cy="18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  I get up at seven o’clock. I go to school at eight o’clock.</a:t>
            </a:r>
          </a:p>
          <a:p>
            <a:pPr>
              <a:spcBef>
                <a:spcPct val="50000"/>
              </a:spcBef>
            </a:pPr>
            <a:endParaRPr lang="en-US" altLang="zh-CN" sz="2400" b="1">
              <a:solidFill>
                <a:schemeClr val="hlink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Bef>
                <a:spcPct val="50000"/>
              </a:spcBef>
            </a:pP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4820" name="AutoShape 17"/>
          <p:cNvSpPr>
            <a:spLocks noChangeArrowheads="1"/>
          </p:cNvSpPr>
          <p:nvPr/>
        </p:nvSpPr>
        <p:spPr bwMode="auto">
          <a:xfrm>
            <a:off x="1502569" y="2604253"/>
            <a:ext cx="457200" cy="1143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66FF99"/>
          </a:solidFill>
          <a:ln w="9525">
            <a:solidFill>
              <a:srgbClr val="0000FF"/>
            </a:solidFill>
            <a:miter lim="800000"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 b="1"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34821" name="AutoShape 18"/>
          <p:cNvSpPr>
            <a:spLocks noChangeArrowheads="1"/>
          </p:cNvSpPr>
          <p:nvPr/>
        </p:nvSpPr>
        <p:spPr bwMode="auto">
          <a:xfrm>
            <a:off x="1494235" y="4496156"/>
            <a:ext cx="400050" cy="1143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66FF99"/>
          </a:solidFill>
          <a:ln w="9525">
            <a:solidFill>
              <a:srgbClr val="0000FF"/>
            </a:solidFill>
            <a:miter lim="800000"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 b="1"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34822" name="Text Box 21"/>
          <p:cNvSpPr txBox="1">
            <a:spLocks noChangeArrowheads="1"/>
          </p:cNvSpPr>
          <p:nvPr/>
        </p:nvSpPr>
        <p:spPr bwMode="auto">
          <a:xfrm>
            <a:off x="2188369" y="2604253"/>
            <a:ext cx="4400550" cy="434578"/>
          </a:xfrm>
          <a:prstGeom prst="rect">
            <a:avLst/>
          </a:prstGeom>
          <a:noFill/>
          <a:ln>
            <a:noFill/>
          </a:ln>
          <a:effectLst>
            <a:outerShdw dist="99190" dir="7788334" algn="ctr" rotWithShape="0">
              <a:srgbClr val="000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400" b="1"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2131219" y="2458997"/>
            <a:ext cx="535662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I get up at seven o’clock and go to school at eight o’clock.</a:t>
            </a:r>
          </a:p>
        </p:txBody>
      </p:sp>
      <p:sp>
        <p:nvSpPr>
          <p:cNvPr id="34824" name="Text Box 23"/>
          <p:cNvSpPr txBox="1">
            <a:spLocks noChangeArrowheads="1"/>
          </p:cNvSpPr>
          <p:nvPr/>
        </p:nvSpPr>
        <p:spPr bwMode="auto">
          <a:xfrm>
            <a:off x="1494235" y="3567468"/>
            <a:ext cx="6263878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Batang" panose="02030600000101010101" pitchFamily="18" charset="-127"/>
              </a:rPr>
              <a:t>We have a break. We talk to our friends.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763316" y="4334230"/>
            <a:ext cx="600075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We have a break and talk to our friends.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0" y="859987"/>
            <a:ext cx="1396604" cy="413147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Writing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57162" y="988574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2" grpId="0"/>
      <p:bldP spid="8194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"/>
          <p:cNvSpPr txBox="1">
            <a:spLocks noChangeArrowheads="1"/>
          </p:cNvSpPr>
          <p:nvPr/>
        </p:nvSpPr>
        <p:spPr bwMode="auto">
          <a:xfrm>
            <a:off x="2211737" y="751586"/>
            <a:ext cx="53197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CC0000"/>
                </a:solidFill>
                <a:latin typeface="Times New Roman" panose="02020603050405020304" pitchFamily="18" charset="0"/>
              </a:rPr>
              <a:t>Let’s do some exercises.</a:t>
            </a:r>
          </a:p>
        </p:txBody>
      </p:sp>
      <p:sp>
        <p:nvSpPr>
          <p:cNvPr id="35843" name="矩形 23567"/>
          <p:cNvSpPr>
            <a:spLocks noChangeArrowheads="1"/>
          </p:cNvSpPr>
          <p:nvPr/>
        </p:nvSpPr>
        <p:spPr bwMode="auto">
          <a:xfrm>
            <a:off x="1402112" y="1345708"/>
            <a:ext cx="52054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FF5050"/>
                </a:solidFill>
                <a:latin typeface="Times New Roman" panose="02020603050405020304" pitchFamily="18" charset="0"/>
              </a:rPr>
              <a:t>Join these sentences with </a:t>
            </a:r>
            <a:r>
              <a:rPr lang="en-US" altLang="zh-CN" sz="27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and then</a:t>
            </a:r>
            <a:r>
              <a:rPr lang="en-US" altLang="zh-CN" sz="2700" b="1">
                <a:solidFill>
                  <a:srgbClr val="FF5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71" name="矩形 23570"/>
          <p:cNvSpPr>
            <a:spLocks noChangeArrowheads="1"/>
          </p:cNvSpPr>
          <p:nvPr/>
        </p:nvSpPr>
        <p:spPr bwMode="auto">
          <a:xfrm>
            <a:off x="1671193" y="2450609"/>
            <a:ext cx="583287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In the morning, we get up and then go to school.</a:t>
            </a:r>
          </a:p>
        </p:txBody>
      </p:sp>
      <p:sp>
        <p:nvSpPr>
          <p:cNvPr id="35845" name="矩形 23571"/>
          <p:cNvSpPr>
            <a:spLocks noChangeArrowheads="1"/>
          </p:cNvSpPr>
          <p:nvPr/>
        </p:nvSpPr>
        <p:spPr bwMode="auto">
          <a:xfrm>
            <a:off x="1402112" y="1938640"/>
            <a:ext cx="6048375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1. In the morning, we get up. We go to school.</a:t>
            </a:r>
          </a:p>
        </p:txBody>
      </p:sp>
      <p:sp>
        <p:nvSpPr>
          <p:cNvPr id="23573" name="矩形 23572"/>
          <p:cNvSpPr>
            <a:spLocks noChangeArrowheads="1"/>
          </p:cNvSpPr>
          <p:nvPr/>
        </p:nvSpPr>
        <p:spPr bwMode="auto">
          <a:xfrm>
            <a:off x="1672384" y="4223449"/>
            <a:ext cx="58054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In the afternoon, we have lessons and then play football in the playground.</a:t>
            </a:r>
          </a:p>
        </p:txBody>
      </p:sp>
      <p:sp>
        <p:nvSpPr>
          <p:cNvPr id="35847" name="矩形 23573"/>
          <p:cNvSpPr>
            <a:spLocks noChangeArrowheads="1"/>
          </p:cNvSpPr>
          <p:nvPr/>
        </p:nvSpPr>
        <p:spPr bwMode="auto">
          <a:xfrm>
            <a:off x="1402112" y="3329290"/>
            <a:ext cx="583287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2. In the afternoon, we have lessons. We play football in the playground.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/>
      <p:bldP spid="2357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矩形 24591"/>
          <p:cNvSpPr>
            <a:spLocks noChangeArrowheads="1"/>
          </p:cNvSpPr>
          <p:nvPr/>
        </p:nvSpPr>
        <p:spPr bwMode="auto">
          <a:xfrm>
            <a:off x="1613334" y="1954865"/>
            <a:ext cx="587454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In the evening, I have dinner and  then do my homework.</a:t>
            </a:r>
          </a:p>
        </p:txBody>
      </p:sp>
      <p:sp>
        <p:nvSpPr>
          <p:cNvPr id="36867" name="矩形 24592"/>
          <p:cNvSpPr>
            <a:spLocks noChangeArrowheads="1"/>
          </p:cNvSpPr>
          <p:nvPr/>
        </p:nvSpPr>
        <p:spPr bwMode="auto">
          <a:xfrm>
            <a:off x="1337109" y="1036893"/>
            <a:ext cx="604599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3. In the evening, I have dinner. I do my homework.</a:t>
            </a:r>
          </a:p>
        </p:txBody>
      </p:sp>
      <p:sp>
        <p:nvSpPr>
          <p:cNvPr id="24598" name="矩形 24597"/>
          <p:cNvSpPr>
            <a:spLocks noChangeArrowheads="1"/>
          </p:cNvSpPr>
          <p:nvPr/>
        </p:nvSpPr>
        <p:spPr bwMode="auto">
          <a:xfrm>
            <a:off x="1613333" y="3763424"/>
            <a:ext cx="567094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In the evening, I do my homework and then go to bed.</a:t>
            </a:r>
          </a:p>
        </p:txBody>
      </p:sp>
      <p:sp>
        <p:nvSpPr>
          <p:cNvPr id="36869" name="矩形 24598"/>
          <p:cNvSpPr>
            <a:spLocks noChangeArrowheads="1"/>
          </p:cNvSpPr>
          <p:nvPr/>
        </p:nvSpPr>
        <p:spPr bwMode="auto">
          <a:xfrm>
            <a:off x="1337109" y="2943083"/>
            <a:ext cx="561617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4. In the evening, I do my homework. I go to bed.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/>
      <p:bldP spid="2459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75777"/>
          <p:cNvSpPr>
            <a:spLocks noGrp="1" noChangeArrowheads="1"/>
          </p:cNvSpPr>
          <p:nvPr>
            <p:ph type="title"/>
          </p:nvPr>
        </p:nvSpPr>
        <p:spPr bwMode="auto">
          <a:xfrm>
            <a:off x="1553766" y="819773"/>
            <a:ext cx="3902869" cy="488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r>
              <a:rPr lang="zh-CN" altLang="en-US" sz="2700" b="1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一、根据汉语写单词。</a:t>
            </a:r>
          </a:p>
        </p:txBody>
      </p:sp>
      <p:sp>
        <p:nvSpPr>
          <p:cNvPr id="37891" name="文本占位符 75778"/>
          <p:cNvSpPr>
            <a:spLocks noGrp="1" noChangeArrowheads="1"/>
          </p:cNvSpPr>
          <p:nvPr>
            <p:ph idx="1"/>
          </p:nvPr>
        </p:nvSpPr>
        <p:spPr bwMode="auto">
          <a:xfrm>
            <a:off x="1547813" y="1403179"/>
            <a:ext cx="7052072" cy="33754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457200" indent="-4572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The matches ______ (</a:t>
            </a: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结束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at half past nine.</a:t>
            </a:r>
          </a:p>
          <a:p>
            <a:pPr marL="457200" indent="-4572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We _____ (</a:t>
            </a: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live in New York.</a:t>
            </a:r>
          </a:p>
          <a:p>
            <a:pPr marL="457200" indent="-4572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Sam likes _____ (</a:t>
            </a: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做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housework.</a:t>
            </a:r>
          </a:p>
          <a:p>
            <a:pPr marL="457200" indent="-4572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The book show _____ (</a:t>
            </a: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开始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at nine.</a:t>
            </a:r>
          </a:p>
          <a:p>
            <a:pPr marL="457200" indent="-4572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5. On Saturday we watch TV __ (</a:t>
            </a: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或者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play games.</a:t>
            </a:r>
          </a:p>
        </p:txBody>
      </p:sp>
      <p:sp>
        <p:nvSpPr>
          <p:cNvPr id="75780" name="文本框 75779"/>
          <p:cNvSpPr txBox="1">
            <a:spLocks noChangeArrowheads="1"/>
          </p:cNvSpPr>
          <p:nvPr/>
        </p:nvSpPr>
        <p:spPr bwMode="auto">
          <a:xfrm>
            <a:off x="3813573" y="1500810"/>
            <a:ext cx="118705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finish</a:t>
            </a:r>
          </a:p>
        </p:txBody>
      </p:sp>
      <p:sp>
        <p:nvSpPr>
          <p:cNvPr id="75781" name="文本框 75780"/>
          <p:cNvSpPr txBox="1">
            <a:spLocks noChangeArrowheads="1"/>
          </p:cNvSpPr>
          <p:nvPr/>
        </p:nvSpPr>
        <p:spPr bwMode="auto">
          <a:xfrm>
            <a:off x="2480073" y="2030638"/>
            <a:ext cx="102512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don’t</a:t>
            </a:r>
          </a:p>
        </p:txBody>
      </p:sp>
      <p:sp>
        <p:nvSpPr>
          <p:cNvPr id="75782" name="文本框 75781"/>
          <p:cNvSpPr txBox="1">
            <a:spLocks noChangeArrowheads="1"/>
          </p:cNvSpPr>
          <p:nvPr/>
        </p:nvSpPr>
        <p:spPr bwMode="auto">
          <a:xfrm>
            <a:off x="3389710" y="2562847"/>
            <a:ext cx="118705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doing</a:t>
            </a:r>
          </a:p>
        </p:txBody>
      </p:sp>
      <p:sp>
        <p:nvSpPr>
          <p:cNvPr id="75783" name="文本框 75782"/>
          <p:cNvSpPr txBox="1">
            <a:spLocks noChangeArrowheads="1"/>
          </p:cNvSpPr>
          <p:nvPr/>
        </p:nvSpPr>
        <p:spPr bwMode="auto">
          <a:xfrm>
            <a:off x="4200525" y="3090294"/>
            <a:ext cx="118705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starts</a:t>
            </a:r>
          </a:p>
        </p:txBody>
      </p:sp>
      <p:sp>
        <p:nvSpPr>
          <p:cNvPr id="75784" name="文本框 75783"/>
          <p:cNvSpPr txBox="1">
            <a:spLocks noChangeArrowheads="1"/>
          </p:cNvSpPr>
          <p:nvPr/>
        </p:nvSpPr>
        <p:spPr bwMode="auto">
          <a:xfrm>
            <a:off x="5915025" y="3637982"/>
            <a:ext cx="48577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0" y="778101"/>
            <a:ext cx="1396604" cy="413147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Exercise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57162" y="906688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1"/>
      <p:bldP spid="75782" grpId="2"/>
      <p:bldP spid="75784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占位符 76801"/>
          <p:cNvSpPr>
            <a:spLocks noGrp="1" noChangeArrowheads="1"/>
          </p:cNvSpPr>
          <p:nvPr>
            <p:ph idx="1"/>
          </p:nvPr>
        </p:nvSpPr>
        <p:spPr bwMode="auto">
          <a:xfrm>
            <a:off x="1147425" y="822598"/>
            <a:ext cx="6454378" cy="4156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rmAutofit lnSpcReduction="10000"/>
          </a:bodyPr>
          <a:lstStyle/>
          <a:p>
            <a:pPr marL="457200" indent="-45720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 After having two lessons, we have a 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______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休息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 We have meat and rice ____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vegetables. 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8. We have lunch in the ________ ____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餐厅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at half past twelve.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9. Do you have ______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晚餐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at half past </a:t>
            </a:r>
          </a:p>
          <a:p>
            <a:pPr marL="457200" indent="-45720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six in the evening?</a:t>
            </a:r>
          </a:p>
        </p:txBody>
      </p:sp>
      <p:sp>
        <p:nvSpPr>
          <p:cNvPr id="76803" name="文本框 76802"/>
          <p:cNvSpPr txBox="1">
            <a:spLocks noChangeArrowheads="1"/>
          </p:cNvSpPr>
          <p:nvPr/>
        </p:nvSpPr>
        <p:spPr bwMode="auto">
          <a:xfrm>
            <a:off x="1558190" y="1300791"/>
            <a:ext cx="12430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break</a:t>
            </a:r>
          </a:p>
        </p:txBody>
      </p:sp>
      <p:sp>
        <p:nvSpPr>
          <p:cNvPr id="76804" name="文本框 76803"/>
          <p:cNvSpPr txBox="1">
            <a:spLocks noChangeArrowheads="1"/>
          </p:cNvSpPr>
          <p:nvPr/>
        </p:nvSpPr>
        <p:spPr bwMode="auto">
          <a:xfrm>
            <a:off x="4928850" y="1803235"/>
            <a:ext cx="9191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with</a:t>
            </a:r>
          </a:p>
        </p:txBody>
      </p:sp>
      <p:sp>
        <p:nvSpPr>
          <p:cNvPr id="76805" name="文本框 76804"/>
          <p:cNvSpPr txBox="1">
            <a:spLocks noChangeArrowheads="1"/>
          </p:cNvSpPr>
          <p:nvPr/>
        </p:nvSpPr>
        <p:spPr bwMode="auto">
          <a:xfrm>
            <a:off x="3496842" y="3595344"/>
            <a:ext cx="129659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dinner</a:t>
            </a:r>
          </a:p>
        </p:txBody>
      </p:sp>
      <p:sp>
        <p:nvSpPr>
          <p:cNvPr id="76806" name="文本框 76805"/>
          <p:cNvSpPr txBox="1">
            <a:spLocks noChangeArrowheads="1"/>
          </p:cNvSpPr>
          <p:nvPr/>
        </p:nvSpPr>
        <p:spPr bwMode="auto">
          <a:xfrm>
            <a:off x="4793432" y="2687869"/>
            <a:ext cx="226814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dinning  hall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1"/>
      <p:bldP spid="76805" grpId="2"/>
      <p:bldP spid="76806" grpId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77825"/>
          <p:cNvSpPr>
            <a:spLocks noGrp="1" noChangeArrowheads="1"/>
          </p:cNvSpPr>
          <p:nvPr>
            <p:ph type="title"/>
          </p:nvPr>
        </p:nvSpPr>
        <p:spPr bwMode="auto">
          <a:xfrm>
            <a:off x="1031437" y="652463"/>
            <a:ext cx="5956697" cy="5488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r>
              <a:rPr lang="zh-CN" altLang="en-US" sz="2700" b="1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二、用所给的单词的适当形式填空。</a:t>
            </a:r>
          </a:p>
        </p:txBody>
      </p:sp>
      <p:sp>
        <p:nvSpPr>
          <p:cNvPr id="39939" name="文本占位符 77826"/>
          <p:cNvSpPr>
            <a:spLocks noGrp="1" noChangeArrowheads="1"/>
          </p:cNvSpPr>
          <p:nvPr>
            <p:ph idx="1"/>
          </p:nvPr>
        </p:nvSpPr>
        <p:spPr bwMode="auto">
          <a:xfrm>
            <a:off x="1048105" y="1094184"/>
            <a:ext cx="6405563" cy="40493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333375" indent="-33337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She ____ (go) to bed at nine o’clock.</a:t>
            </a:r>
          </a:p>
          <a:p>
            <a:pPr marL="333375" indent="-33337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You ________ (not go) home.</a:t>
            </a:r>
          </a:p>
          <a:p>
            <a:pPr marL="333375" indent="-33337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She _______ (watch) TV in the evening.</a:t>
            </a:r>
          </a:p>
          <a:p>
            <a:pPr marL="333375" indent="-33337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He gets up and ___ (have) breakfast.</a:t>
            </a:r>
          </a:p>
          <a:p>
            <a:pPr marL="333375" indent="-33337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5. _______ (lesson) start at half past one in the afternoon.</a:t>
            </a:r>
          </a:p>
          <a:p>
            <a:pPr marL="333375" indent="-33337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 We do our __________ (homework) in </a:t>
            </a:r>
          </a:p>
          <a:p>
            <a:pPr marL="333375" indent="-33337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the evening.</a:t>
            </a:r>
          </a:p>
        </p:txBody>
      </p:sp>
      <p:sp>
        <p:nvSpPr>
          <p:cNvPr id="77828" name="文本框 77827"/>
          <p:cNvSpPr txBox="1">
            <a:spLocks noChangeArrowheads="1"/>
          </p:cNvSpPr>
          <p:nvPr/>
        </p:nvSpPr>
        <p:spPr bwMode="auto">
          <a:xfrm>
            <a:off x="2044659" y="1160859"/>
            <a:ext cx="9715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goes</a:t>
            </a:r>
          </a:p>
        </p:txBody>
      </p:sp>
      <p:sp>
        <p:nvSpPr>
          <p:cNvPr id="77829" name="文本框 77828"/>
          <p:cNvSpPr txBox="1">
            <a:spLocks noChangeArrowheads="1"/>
          </p:cNvSpPr>
          <p:nvPr/>
        </p:nvSpPr>
        <p:spPr bwMode="auto">
          <a:xfrm>
            <a:off x="2139910" y="1674019"/>
            <a:ext cx="162044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don’t go</a:t>
            </a:r>
          </a:p>
        </p:txBody>
      </p:sp>
      <p:sp>
        <p:nvSpPr>
          <p:cNvPr id="77830" name="文本框 77829"/>
          <p:cNvSpPr txBox="1">
            <a:spLocks noChangeArrowheads="1"/>
          </p:cNvSpPr>
          <p:nvPr/>
        </p:nvSpPr>
        <p:spPr bwMode="auto">
          <a:xfrm>
            <a:off x="2019656" y="2168128"/>
            <a:ext cx="1403747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watches</a:t>
            </a:r>
          </a:p>
        </p:txBody>
      </p:sp>
      <p:sp>
        <p:nvSpPr>
          <p:cNvPr id="77831" name="文本框 77830"/>
          <p:cNvSpPr txBox="1">
            <a:spLocks noChangeArrowheads="1"/>
          </p:cNvSpPr>
          <p:nvPr/>
        </p:nvSpPr>
        <p:spPr bwMode="auto">
          <a:xfrm>
            <a:off x="3693675" y="2651521"/>
            <a:ext cx="75604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has</a:t>
            </a:r>
          </a:p>
        </p:txBody>
      </p:sp>
      <p:sp>
        <p:nvSpPr>
          <p:cNvPr id="77832" name="文本框 77831"/>
          <p:cNvSpPr txBox="1">
            <a:spLocks noChangeArrowheads="1"/>
          </p:cNvSpPr>
          <p:nvPr/>
        </p:nvSpPr>
        <p:spPr bwMode="auto">
          <a:xfrm>
            <a:off x="1425534" y="3156347"/>
            <a:ext cx="1403747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Lessons</a:t>
            </a:r>
          </a:p>
        </p:txBody>
      </p:sp>
      <p:sp>
        <p:nvSpPr>
          <p:cNvPr id="77833" name="文本框 77832"/>
          <p:cNvSpPr txBox="1">
            <a:spLocks noChangeArrowheads="1"/>
          </p:cNvSpPr>
          <p:nvPr/>
        </p:nvSpPr>
        <p:spPr bwMode="auto">
          <a:xfrm>
            <a:off x="3070978" y="4138613"/>
            <a:ext cx="183594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1"/>
      <p:bldP spid="77830" grpId="2"/>
      <p:bldP spid="77831" grpId="3"/>
      <p:bldP spid="77832" grpId="4"/>
      <p:bldP spid="77833" grpId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78849"/>
          <p:cNvSpPr>
            <a:spLocks noGrp="1" noChangeArrowheads="1"/>
          </p:cNvSpPr>
          <p:nvPr>
            <p:ph type="title"/>
          </p:nvPr>
        </p:nvSpPr>
        <p:spPr bwMode="auto">
          <a:xfrm>
            <a:off x="1499477" y="802109"/>
            <a:ext cx="3346847" cy="6024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r>
              <a:rPr lang="zh-CN" altLang="en-US" sz="2700" b="1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三、英汉词组互译。</a:t>
            </a:r>
          </a:p>
        </p:txBody>
      </p:sp>
      <p:sp>
        <p:nvSpPr>
          <p:cNvPr id="40963" name="文本占位符 78850"/>
          <p:cNvSpPr>
            <a:spLocks noGrp="1" noChangeArrowheads="1"/>
          </p:cNvSpPr>
          <p:nvPr>
            <p:ph sz="half" idx="1"/>
          </p:nvPr>
        </p:nvSpPr>
        <p:spPr bwMode="auto">
          <a:xfrm>
            <a:off x="1499477" y="1610543"/>
            <a:ext cx="1944291" cy="3240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起床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课间休息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去上学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吃早饭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5.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喝水</a:t>
            </a:r>
          </a:p>
        </p:txBody>
      </p:sp>
      <p:sp>
        <p:nvSpPr>
          <p:cNvPr id="78852" name="文本占位符 78851"/>
          <p:cNvSpPr>
            <a:spLocks noGrp="1" noChangeArrowheads="1"/>
          </p:cNvSpPr>
          <p:nvPr>
            <p:ph sz="half" idx="2"/>
          </p:nvPr>
        </p:nvSpPr>
        <p:spPr bwMode="auto">
          <a:xfrm>
            <a:off x="3692608" y="1610543"/>
            <a:ext cx="2808685" cy="3240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get up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have a break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go to school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have breakfast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drink water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占位符 79873"/>
          <p:cNvSpPr>
            <a:spLocks noGrp="1" noChangeArrowheads="1"/>
          </p:cNvSpPr>
          <p:nvPr>
            <p:ph sz="half" idx="1"/>
          </p:nvPr>
        </p:nvSpPr>
        <p:spPr bwMode="auto">
          <a:xfrm>
            <a:off x="1901428" y="887016"/>
            <a:ext cx="3690938" cy="33135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 at half past ten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 go to bed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8. go to the playground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9. have dinner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10. go home</a:t>
            </a:r>
          </a:p>
        </p:txBody>
      </p:sp>
      <p:sp>
        <p:nvSpPr>
          <p:cNvPr id="79875" name="文本占位符 79874"/>
          <p:cNvSpPr>
            <a:spLocks noGrp="1" noChangeArrowheads="1"/>
          </p:cNvSpPr>
          <p:nvPr>
            <p:ph sz="half" idx="2"/>
          </p:nvPr>
        </p:nvSpPr>
        <p:spPr bwMode="auto">
          <a:xfrm>
            <a:off x="5723335" y="896541"/>
            <a:ext cx="2106215" cy="32944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在十点半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去睡觉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去操场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吃晚饭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回家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167897" y="2357296"/>
            <a:ext cx="10429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get up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915484" y="4512327"/>
            <a:ext cx="18526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go to school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809894" y="2394205"/>
            <a:ext cx="23002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have breakfast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151603" y="4503993"/>
            <a:ext cx="189309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have lunch</a:t>
            </a:r>
          </a:p>
        </p:txBody>
      </p:sp>
      <p:pic>
        <p:nvPicPr>
          <p:cNvPr id="2" name="图片 7178" descr="DSC0411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851190" y="767811"/>
            <a:ext cx="1916566" cy="1645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180" descr="2006612344552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7510" y="767811"/>
            <a:ext cx="2097541" cy="1647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7184" descr="04G1_go%20to%20school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851190" y="2981184"/>
            <a:ext cx="1916566" cy="162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7186" descr="dsc0481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875379" y="2981183"/>
            <a:ext cx="2169671" cy="162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80897"/>
          <p:cNvSpPr>
            <a:spLocks noGrp="1" noChangeArrowheads="1"/>
          </p:cNvSpPr>
          <p:nvPr>
            <p:ph type="title"/>
          </p:nvPr>
        </p:nvSpPr>
        <p:spPr bwMode="auto">
          <a:xfrm>
            <a:off x="1001173" y="766763"/>
            <a:ext cx="3024188" cy="5393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r>
              <a:rPr lang="zh-CN" altLang="en-US" sz="2700" b="1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四、句型转换。</a:t>
            </a:r>
          </a:p>
        </p:txBody>
      </p:sp>
      <p:sp>
        <p:nvSpPr>
          <p:cNvPr id="43011" name="文本占位符 80898"/>
          <p:cNvSpPr>
            <a:spLocks noGrp="1" noChangeArrowheads="1"/>
          </p:cNvSpPr>
          <p:nvPr>
            <p:ph idx="1"/>
          </p:nvPr>
        </p:nvSpPr>
        <p:spPr bwMode="auto">
          <a:xfrm>
            <a:off x="1001174" y="1254919"/>
            <a:ext cx="6797278" cy="38885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457200" indent="-45720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I go to school </a:t>
            </a:r>
            <a:r>
              <a:rPr lang="en-US" altLang="zh-CN" sz="2700" b="1" u="sng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 8:30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就划线部分提问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_____ __ you __ to school?</a:t>
            </a: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She gets up at half past six.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改为否定句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She ______ ___ up at half past six.</a:t>
            </a: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In the morning, we have a break. We </a:t>
            </a: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play football.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把两个句子连起来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In the morning, we have a break ___ ____ _______.</a:t>
            </a:r>
          </a:p>
        </p:txBody>
      </p:sp>
      <p:sp>
        <p:nvSpPr>
          <p:cNvPr id="80900" name="文本框 80899"/>
          <p:cNvSpPr txBox="1">
            <a:spLocks noChangeArrowheads="1"/>
          </p:cNvSpPr>
          <p:nvPr/>
        </p:nvSpPr>
        <p:spPr bwMode="auto">
          <a:xfrm>
            <a:off x="1325024" y="1756171"/>
            <a:ext cx="118824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When</a:t>
            </a:r>
          </a:p>
        </p:txBody>
      </p:sp>
      <p:sp>
        <p:nvSpPr>
          <p:cNvPr id="80901" name="文本框 80900"/>
          <p:cNvSpPr txBox="1">
            <a:spLocks noChangeArrowheads="1"/>
          </p:cNvSpPr>
          <p:nvPr/>
        </p:nvSpPr>
        <p:spPr bwMode="auto">
          <a:xfrm>
            <a:off x="2296574" y="1756171"/>
            <a:ext cx="647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</a:t>
            </a:r>
          </a:p>
        </p:txBody>
      </p:sp>
      <p:sp>
        <p:nvSpPr>
          <p:cNvPr id="80902" name="文本框 80901"/>
          <p:cNvSpPr txBox="1">
            <a:spLocks noChangeArrowheads="1"/>
          </p:cNvSpPr>
          <p:nvPr/>
        </p:nvSpPr>
        <p:spPr bwMode="auto">
          <a:xfrm>
            <a:off x="3324083" y="1731169"/>
            <a:ext cx="54054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go</a:t>
            </a:r>
          </a:p>
        </p:txBody>
      </p:sp>
      <p:sp>
        <p:nvSpPr>
          <p:cNvPr id="80903" name="文本框 80902"/>
          <p:cNvSpPr txBox="1">
            <a:spLocks noChangeArrowheads="1"/>
          </p:cNvSpPr>
          <p:nvPr/>
        </p:nvSpPr>
        <p:spPr bwMode="auto">
          <a:xfrm>
            <a:off x="1945339" y="2703909"/>
            <a:ext cx="135016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doesn’t</a:t>
            </a:r>
          </a:p>
        </p:txBody>
      </p:sp>
      <p:sp>
        <p:nvSpPr>
          <p:cNvPr id="80904" name="文本框 80903"/>
          <p:cNvSpPr txBox="1">
            <a:spLocks noChangeArrowheads="1"/>
          </p:cNvSpPr>
          <p:nvPr/>
        </p:nvSpPr>
        <p:spPr bwMode="auto">
          <a:xfrm>
            <a:off x="3053811" y="2687240"/>
            <a:ext cx="75604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get</a:t>
            </a:r>
          </a:p>
        </p:txBody>
      </p:sp>
      <p:sp>
        <p:nvSpPr>
          <p:cNvPr id="80905" name="文本框 80904"/>
          <p:cNvSpPr txBox="1">
            <a:spLocks noChangeArrowheads="1"/>
          </p:cNvSpPr>
          <p:nvPr/>
        </p:nvSpPr>
        <p:spPr bwMode="auto">
          <a:xfrm>
            <a:off x="6185154" y="4107656"/>
            <a:ext cx="756047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80906" name="文本框 80905"/>
          <p:cNvSpPr txBox="1">
            <a:spLocks noChangeArrowheads="1"/>
          </p:cNvSpPr>
          <p:nvPr/>
        </p:nvSpPr>
        <p:spPr bwMode="auto">
          <a:xfrm>
            <a:off x="6806661" y="4107656"/>
            <a:ext cx="83700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80907" name="文本框 80906"/>
          <p:cNvSpPr txBox="1">
            <a:spLocks noChangeArrowheads="1"/>
          </p:cNvSpPr>
          <p:nvPr/>
        </p:nvSpPr>
        <p:spPr bwMode="auto">
          <a:xfrm>
            <a:off x="1465518" y="4585097"/>
            <a:ext cx="135016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football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1"/>
      <p:bldP spid="80902" grpId="2"/>
      <p:bldP spid="80903" grpId="3"/>
      <p:bldP spid="80904" grpId="4"/>
      <p:bldP spid="80905" grpId="5"/>
      <p:bldP spid="80906" grpId="6"/>
      <p:bldP spid="80907" grpId="7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占位符 81921"/>
          <p:cNvSpPr>
            <a:spLocks noGrp="1" noChangeArrowheads="1"/>
          </p:cNvSpPr>
          <p:nvPr>
            <p:ph idx="1"/>
          </p:nvPr>
        </p:nvSpPr>
        <p:spPr bwMode="auto">
          <a:xfrm>
            <a:off x="1547813" y="892969"/>
            <a:ext cx="6156722" cy="37849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457200" indent="-4572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We start lessons at nine o’clock.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改为一般疑问句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___ you ____ ______ at nine o’clock?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5. They do the housework in the evening.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(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改为否定句</a:t>
            </a: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They _____ __ the housework in the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evening.</a:t>
            </a:r>
          </a:p>
        </p:txBody>
      </p:sp>
      <p:sp>
        <p:nvSpPr>
          <p:cNvPr id="81923" name="文本框 81922"/>
          <p:cNvSpPr txBox="1">
            <a:spLocks noChangeArrowheads="1"/>
          </p:cNvSpPr>
          <p:nvPr/>
        </p:nvSpPr>
        <p:spPr bwMode="auto">
          <a:xfrm>
            <a:off x="1912144" y="1950244"/>
            <a:ext cx="648891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</a:t>
            </a:r>
          </a:p>
        </p:txBody>
      </p:sp>
      <p:sp>
        <p:nvSpPr>
          <p:cNvPr id="81924" name="文本框 81923"/>
          <p:cNvSpPr txBox="1">
            <a:spLocks noChangeArrowheads="1"/>
          </p:cNvSpPr>
          <p:nvPr/>
        </p:nvSpPr>
        <p:spPr bwMode="auto">
          <a:xfrm>
            <a:off x="3105150" y="1941910"/>
            <a:ext cx="972741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81925" name="文本框 81924"/>
          <p:cNvSpPr txBox="1">
            <a:spLocks noChangeArrowheads="1"/>
          </p:cNvSpPr>
          <p:nvPr/>
        </p:nvSpPr>
        <p:spPr bwMode="auto">
          <a:xfrm>
            <a:off x="3890962" y="1941910"/>
            <a:ext cx="1243013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lessons</a:t>
            </a:r>
          </a:p>
        </p:txBody>
      </p:sp>
      <p:sp>
        <p:nvSpPr>
          <p:cNvPr id="81926" name="文本框 81925"/>
          <p:cNvSpPr txBox="1">
            <a:spLocks noChangeArrowheads="1"/>
          </p:cNvSpPr>
          <p:nvPr/>
        </p:nvSpPr>
        <p:spPr bwMode="auto">
          <a:xfrm>
            <a:off x="2727722" y="3432572"/>
            <a:ext cx="108108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don’t</a:t>
            </a:r>
          </a:p>
        </p:txBody>
      </p:sp>
      <p:sp>
        <p:nvSpPr>
          <p:cNvPr id="81927" name="文本框 81926"/>
          <p:cNvSpPr txBox="1">
            <a:spLocks noChangeArrowheads="1"/>
          </p:cNvSpPr>
          <p:nvPr/>
        </p:nvSpPr>
        <p:spPr bwMode="auto">
          <a:xfrm>
            <a:off x="3645694" y="3432572"/>
            <a:ext cx="59412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1"/>
      <p:bldP spid="81925" grpId="2"/>
      <p:bldP spid="81926" grpId="3"/>
      <p:bldP spid="81927" grpId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占位符 28674"/>
          <p:cNvSpPr>
            <a:spLocks noGrp="1" noChangeArrowheads="1"/>
          </p:cNvSpPr>
          <p:nvPr>
            <p:ph idx="1"/>
          </p:nvPr>
        </p:nvSpPr>
        <p:spPr bwMode="auto">
          <a:xfrm>
            <a:off x="1485900" y="1232191"/>
            <a:ext cx="6263879" cy="917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700" b="1" dirty="0">
                <a:latin typeface="Times New Roman" panose="02020603050405020304" pitchFamily="18" charset="0"/>
              </a:rPr>
              <a:t>Write a short passage called </a:t>
            </a:r>
            <a:r>
              <a:rPr lang="en-US" altLang="zh-CN" sz="2700" b="1" i="1" dirty="0">
                <a:latin typeface="Times New Roman" panose="02020603050405020304" pitchFamily="18" charset="0"/>
              </a:rPr>
              <a:t>My School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700" b="1" i="1" dirty="0">
                <a:latin typeface="Times New Roman" panose="02020603050405020304" pitchFamily="18" charset="0"/>
              </a:rPr>
              <a:t>Day</a:t>
            </a:r>
            <a:r>
              <a:rPr lang="en-US" altLang="zh-CN" sz="27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647826" y="2366856"/>
            <a:ext cx="5994797" cy="22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Hi! I’m XXX . I am a … I go to school at …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get up…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go to school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start lessons…</a:t>
            </a:r>
            <a:endParaRPr lang="en-US" altLang="zh-CN" sz="2100" b="1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have lunch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4456510" y="2825247"/>
            <a:ext cx="31861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go home…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do my homework…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have dinner…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go to bed…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0" y="819044"/>
            <a:ext cx="1396604" cy="413147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Homework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57162" y="947631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  <p:pic>
        <p:nvPicPr>
          <p:cNvPr id="4506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848600" y="7839075"/>
            <a:ext cx="257175" cy="180975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5790508" y="4419173"/>
            <a:ext cx="14716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go to bed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1685233" y="4470370"/>
            <a:ext cx="13668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go home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3512842" y="4419173"/>
            <a:ext cx="18811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have dinner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1619748" y="2366536"/>
            <a:ext cx="21478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do homework</a:t>
            </a: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4996360" y="2358202"/>
            <a:ext cx="19764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play football</a:t>
            </a:r>
          </a:p>
        </p:txBody>
      </p:sp>
      <p:pic>
        <p:nvPicPr>
          <p:cNvPr id="6151" name="图片 8204" descr="homework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5004" y="846108"/>
            <a:ext cx="1709738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8206" descr="06Act-Landp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4910" y="846108"/>
            <a:ext cx="23193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8208" descr="0270140208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354240" y="3105914"/>
            <a:ext cx="194429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8210" descr="390214834_pCFnq-S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512842" y="3105914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8212" descr="20081161730929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79755" y="3105914"/>
            <a:ext cx="2093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27649"/>
          <p:cNvSpPr txBox="1">
            <a:spLocks noChangeArrowheads="1"/>
          </p:cNvSpPr>
          <p:nvPr/>
        </p:nvSpPr>
        <p:spPr bwMode="auto">
          <a:xfrm>
            <a:off x="1447605" y="1221955"/>
            <a:ext cx="6265069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</a:rPr>
              <a:t>Look at the pictures, and then ask and answer. </a:t>
            </a:r>
          </a:p>
        </p:txBody>
      </p:sp>
      <p:pic>
        <p:nvPicPr>
          <p:cNvPr id="5125" name="Picture 5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7155" y="1978001"/>
            <a:ext cx="2522934" cy="1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26561" y="2410199"/>
            <a:ext cx="2371725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</a:rPr>
              <a:t>What’s the time?</a:t>
            </a: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1609530" y="3922292"/>
            <a:ext cx="610314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It’s half past six. Oh, I get up at half past six.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-122830" y="808808"/>
            <a:ext cx="2295444" cy="413147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Work in pairs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4333" y="937395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76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245752" y="836422"/>
            <a:ext cx="2371725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</a:rPr>
              <a:t>What’s the time?</a:t>
            </a:r>
          </a:p>
        </p:txBody>
      </p:sp>
      <p:pic>
        <p:nvPicPr>
          <p:cNvPr id="5126" name="Picture 6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5414" y="863808"/>
            <a:ext cx="2646759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299330" y="1485314"/>
            <a:ext cx="3456385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It’s seven o’clock. Oh, I have breakfast at seven o’clock.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07339" y="3104564"/>
            <a:ext cx="280868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</a:rPr>
              <a:t>What’s the time?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653761" y="3698685"/>
            <a:ext cx="3051572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It’s eight o’clock. Oh, I have class at eight o’clock.</a:t>
            </a:r>
          </a:p>
        </p:txBody>
      </p:sp>
      <p:pic>
        <p:nvPicPr>
          <p:cNvPr id="5130" name="Picture 10" descr="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38683" y="3100992"/>
            <a:ext cx="2803922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9223" grpId="1"/>
      <p:bldP spid="5128" grpId="2"/>
      <p:bldP spid="9225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63316" y="126206"/>
            <a:ext cx="138113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>
              <a:solidFill>
                <a:srgbClr val="0000FF"/>
              </a:solidFill>
            </a:endParaRPr>
          </a:p>
        </p:txBody>
      </p:sp>
      <p:pic>
        <p:nvPicPr>
          <p:cNvPr id="6147" name="Picture 3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4747" y="3067210"/>
            <a:ext cx="2763441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438935" y="3120788"/>
            <a:ext cx="2769394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A: What’s the time?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38934" y="3610136"/>
            <a:ext cx="2871788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B: It’s half past four.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38934" y="4098292"/>
            <a:ext cx="3200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A: Oh, I go home at half past four.</a:t>
            </a:r>
          </a:p>
        </p:txBody>
      </p:sp>
      <p:pic>
        <p:nvPicPr>
          <p:cNvPr id="9223" name="Picture 7" descr="1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0860" y="755017"/>
            <a:ext cx="2699147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矩形 10249"/>
          <p:cNvSpPr>
            <a:spLocks noChangeArrowheads="1"/>
          </p:cNvSpPr>
          <p:nvPr/>
        </p:nvSpPr>
        <p:spPr bwMode="auto">
          <a:xfrm>
            <a:off x="4600860" y="2379030"/>
            <a:ext cx="264399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9900CC"/>
                </a:solidFill>
                <a:latin typeface="Times New Roman" panose="02020603050405020304" pitchFamily="18" charset="0"/>
              </a:rPr>
              <a:t>(12 :00 have lunch)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61169" y="796688"/>
            <a:ext cx="2769394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A: What’s the time?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61169" y="1276511"/>
            <a:ext cx="2949178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B: It’s twelve o’clock.</a:t>
            </a:r>
          </a:p>
        </p:txBody>
      </p:sp>
      <p:sp>
        <p:nvSpPr>
          <p:cNvPr id="10253" name="Text Box 6"/>
          <p:cNvSpPr txBox="1">
            <a:spLocks noChangeArrowheads="1"/>
          </p:cNvSpPr>
          <p:nvPr/>
        </p:nvSpPr>
        <p:spPr bwMode="auto">
          <a:xfrm>
            <a:off x="1361169" y="1751570"/>
            <a:ext cx="31861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A: Oh, I have lunch at twelve.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2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3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1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1"/>
      <p:bldP spid="3" grpId="2"/>
      <p:bldP spid="1025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602581" y="474746"/>
            <a:ext cx="415885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CC0000"/>
                </a:solidFill>
                <a:latin typeface="Times New Roman" panose="02020603050405020304" pitchFamily="18" charset="0"/>
              </a:rPr>
              <a:t>Reading comprehension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10" descr="07_u2_a2_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752600" y="1512972"/>
            <a:ext cx="1428750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2" descr="07_u2_a2_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752600" y="3856121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3" descr="07_u2_a2_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752600" y="2680975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7"/>
          <p:cNvSpPr txBox="1">
            <a:spLocks noChangeArrowheads="1"/>
          </p:cNvSpPr>
          <p:nvPr/>
        </p:nvSpPr>
        <p:spPr bwMode="auto">
          <a:xfrm>
            <a:off x="1602581" y="955759"/>
            <a:ext cx="5562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CC0000"/>
                </a:solidFill>
                <a:latin typeface="Times New Roman" panose="02020603050405020304" pitchFamily="18" charset="0"/>
              </a:rPr>
              <a:t>Say something about the pictures.</a:t>
            </a:r>
          </a:p>
        </p:txBody>
      </p:sp>
      <p:pic>
        <p:nvPicPr>
          <p:cNvPr id="10247" name="Picture 21" descr="07_u2_a2_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100638" y="1512971"/>
            <a:ext cx="14287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2" descr="07_u2_a2_5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5095875" y="3856121"/>
            <a:ext cx="1428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3" descr="07_u2_a2_6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100638" y="2659544"/>
            <a:ext cx="1428750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3155156" y="1892781"/>
            <a:ext cx="1728788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have lunch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3183732" y="4210927"/>
            <a:ext cx="864394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sleep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3157538" y="2879809"/>
            <a:ext cx="17823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go home / leave school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585348" y="1634415"/>
            <a:ext cx="1159669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play football</a:t>
            </a:r>
          </a:p>
        </p:txBody>
      </p:sp>
      <p:sp>
        <p:nvSpPr>
          <p:cNvPr id="122912" name="Text Box 32"/>
          <p:cNvSpPr txBox="1">
            <a:spLocks noChangeArrowheads="1"/>
          </p:cNvSpPr>
          <p:nvPr/>
        </p:nvSpPr>
        <p:spPr bwMode="auto">
          <a:xfrm>
            <a:off x="6585348" y="4027571"/>
            <a:ext cx="113466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have lessons</a:t>
            </a:r>
          </a:p>
        </p:txBody>
      </p: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6585348" y="2805990"/>
            <a:ext cx="145851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have breakfast     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0" y="931069"/>
            <a:ext cx="1445419" cy="413147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Reading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57162" y="1059656"/>
            <a:ext cx="157163" cy="157163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2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2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2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2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2022</Words>
  <Application>Microsoft Office PowerPoint</Application>
  <PresentationFormat>全屏显示(16:9)</PresentationFormat>
  <Paragraphs>410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1" baseType="lpstr">
      <vt:lpstr>Batang</vt:lpstr>
      <vt:lpstr>宋体</vt:lpstr>
      <vt:lpstr>微软雅黑</vt:lpstr>
      <vt:lpstr>有爱新黑 CN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一、根据汉语写单词。</vt:lpstr>
      <vt:lpstr>PowerPoint 演示文稿</vt:lpstr>
      <vt:lpstr>二、用所给的单词的适当形式填空。</vt:lpstr>
      <vt:lpstr>三、英汉词组互译。</vt:lpstr>
      <vt:lpstr>PowerPoint 演示文稿</vt:lpstr>
      <vt:lpstr>四、句型转换。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2020-12-10T20:40:00Z</cp:lastPrinted>
  <dcterms:created xsi:type="dcterms:W3CDTF">2020-12-10T20:40:00Z</dcterms:created>
  <dcterms:modified xsi:type="dcterms:W3CDTF">2023-01-17T02:34:55Z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32EC3292E652446DBBD613D9BD7445C6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