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5" r:id="rId2"/>
    <p:sldId id="319" r:id="rId3"/>
    <p:sldId id="315" r:id="rId4"/>
    <p:sldId id="271" r:id="rId5"/>
    <p:sldId id="320" r:id="rId6"/>
    <p:sldId id="323" r:id="rId7"/>
    <p:sldId id="321" r:id="rId8"/>
    <p:sldId id="311" r:id="rId9"/>
    <p:sldId id="303" r:id="rId10"/>
    <p:sldId id="326" r:id="rId11"/>
    <p:sldId id="307" r:id="rId12"/>
    <p:sldId id="308" r:id="rId13"/>
    <p:sldId id="298" r:id="rId14"/>
    <p:sldId id="285" r:id="rId15"/>
    <p:sldId id="291" r:id="rId16"/>
    <p:sldId id="352" r:id="rId17"/>
  </p:sldIdLst>
  <p:sldSz cx="9144000" cy="6858000" type="screen4x3"/>
  <p:notesSz cx="6858000" cy="9144000"/>
  <p:custShowLst>
    <p:custShow name="自定义放映 1" id="0">
      <p:sldLst/>
    </p:custShow>
    <p:custShow name="自定义放映 2" id="1">
      <p:sldLst/>
    </p:custShow>
  </p:custShow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FF00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7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页眉占位符 9318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93187" name="日期占位符 9318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8436" name="幻灯片图像占位符 9318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文本占位符 9318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3190" name="页脚占位符 9318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93191" name="灯片编号占位符 9319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E4A430C-F08E-4E6A-B1BA-428A1DC9FDD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687CB7FE-5C7C-4E4F-ABE2-F9509F46A14D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8853BFC1-67AC-4C6E-9708-9B6E97263EB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BF348886-DE14-4CF5-AD0D-FDF7486E2A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4E180E4-2D46-4189-BE30-85DDDC9D219F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F0E361A-9544-4B3E-B591-68B5AB2A61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6FF52CB-23DC-4123-AEF3-7E29B54DBE8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FFB4CE9-7551-4FD4-9D86-6CF4C569B76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8E1BCDF-781F-4F68-9616-B16D2367302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063EBBF3-3CB7-45AA-9DF9-92A99C831505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2F96E760-1919-4E42-B7AF-8D8106A9B791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B1800C7-8453-4CBB-8648-933F311CD687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5B805E15-B27F-4D45-8B3B-1791673792C4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F92A89A-2FE3-47A0-A8BC-576E813F058B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48746CD5-F10B-4CFE-B420-9EEC585469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creation.fblife.com/document/Suv_Refit/20041117/2004111713372210.jpg&amp;imgrefurl=http://creation.fblife.com/gaizhuang/20041117/122391152.htm&amp;h=200&amp;w=320&amp;sz=15&amp;tbnid=i61yDI8EZEUJ:&amp;tbnh=70&amp;tbnw=113&amp;hl=zh-CN&amp;start=44&amp;prev=/images%3Fq%3D%25E5%2590%2589%25E6%2599%25AE%25E8%25BD%25A6%26start%3D40%26svnum%3D10%26hl%3Dzh-CN%26lr%3D%26newwindow%3D1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hyperlink" Target="http://images.google.com/imgres?imgurl=http://www.cheshi.com.cn/autoMarket/images/3900/3943.jpg&amp;imgrefurl=http://www.cheshi.com.cn/autoMarket/autoShow.asp%3FautoID%3D3943&amp;h=209&amp;w=380&amp;sz=49&amp;tbnid=5fQCKrkZ0CMJ:&amp;tbnh=65&amp;tbnw=119&amp;hl=zh-CN&amp;start=89&amp;prev=/images%3Fq%3D%25E5%25AE%25A2%25E8%25BD%25A6%26start%3D80%26svnum%3D10%26hl%3Dzh-CN%26lr%3D%26newwindow%3D1%26sa%3D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5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creation.fblife.com/document/Suv_Refit/20041117/2004111713372210.jpg&amp;imgrefurl=http://creation.fblife.com/gaizhuang/20041117/122391152.htm&amp;h=200&amp;w=320&amp;sz=15&amp;tbnid=i61yDI8EZEUJ:&amp;tbnh=70&amp;tbnw=113&amp;hl=zh-CN&amp;start=44&amp;prev=/images%3Fq%3D%25E5%2590%2589%25E6%2599%25AE%25E8%25BD%25A6%26start%3D40%26svnum%3D10%26hl%3Dzh-CN%26lr%3D%26newwindow%3D1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hyperlink" Target="http://images.google.com/imgres?imgurl=http://www.cheshi.com.cn/autoMarket/images/3900/3943.jpg&amp;imgrefurl=http://www.cheshi.com.cn/autoMarket/autoShow.asp%3FautoID%3D3943&amp;h=209&amp;w=380&amp;sz=49&amp;tbnid=5fQCKrkZ0CMJ:&amp;tbnh=65&amp;tbnw=119&amp;hl=zh-CN&amp;start=89&amp;prev=/images%3Fq%3D%25E5%25AE%25A2%25E8%25BD%25A6%26start%3D80%26svnum%3D10%26hl%3Dzh-CN%26lr%3D%26newwindow%3D1%26sa%3D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702431" y="1849112"/>
            <a:ext cx="5681347" cy="1751635"/>
            <a:chOff x="2539" y="2996"/>
            <a:chExt cx="8946" cy="2756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539" y="4832"/>
              <a:ext cx="8914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课时 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2834" y="2996"/>
              <a:ext cx="8651" cy="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7.4 </a:t>
              </a:r>
              <a:r>
                <a:rPr lang="zh-CN" altLang="en-US" sz="36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一元一次方程的应用 </a:t>
              </a:r>
              <a:endParaRPr lang="en-US" altLang="zh-CN" sz="36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0904" y="6259303"/>
            <a:ext cx="913309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14689"/>
          <p:cNvSpPr>
            <a:spLocks noChangeArrowheads="1"/>
          </p:cNvSpPr>
          <p:nvPr/>
        </p:nvSpPr>
        <p:spPr bwMode="auto">
          <a:xfrm>
            <a:off x="304800" y="-763588"/>
            <a:ext cx="8686800" cy="155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b="1">
                <a:latin typeface="宋体" panose="02010600030101010101" pitchFamily="2" charset="-122"/>
              </a:rPr>
              <a:t> 2</a:t>
            </a:r>
            <a:r>
              <a:rPr lang="zh-CN" altLang="en-US" b="1">
                <a:latin typeface="宋体" panose="02010600030101010101" pitchFamily="2" charset="-122"/>
              </a:rPr>
              <a:t>、甲、乙两地相距</a:t>
            </a:r>
            <a:r>
              <a:rPr lang="en-US" altLang="zh-CN" b="1">
                <a:latin typeface="宋体" panose="02010600030101010101" pitchFamily="2" charset="-122"/>
              </a:rPr>
              <a:t>1 500</a:t>
            </a:r>
            <a:r>
              <a:rPr lang="zh-CN" altLang="en-US" b="1">
                <a:latin typeface="宋体" panose="02010600030101010101" pitchFamily="2" charset="-122"/>
              </a:rPr>
              <a:t>千米，两辆汽车同时从两地相向而  行，其中吉普车每小时行</a:t>
            </a:r>
            <a:r>
              <a:rPr lang="en-US" altLang="zh-CN" b="1">
                <a:latin typeface="宋体" panose="02010600030101010101" pitchFamily="2" charset="-122"/>
              </a:rPr>
              <a:t>60</a:t>
            </a:r>
            <a:r>
              <a:rPr lang="zh-CN" altLang="en-US" b="1">
                <a:latin typeface="宋体" panose="02010600030101010101" pitchFamily="2" charset="-122"/>
              </a:rPr>
              <a:t>千米，是另一辆客车的</a:t>
            </a:r>
            <a:r>
              <a:rPr lang="en-US" altLang="zh-CN" b="1">
                <a:latin typeface="宋体" panose="02010600030101010101" pitchFamily="2" charset="-122"/>
              </a:rPr>
              <a:t>1.5</a:t>
            </a:r>
            <a:r>
              <a:rPr lang="zh-CN" altLang="en-US" b="1">
                <a:latin typeface="宋体" panose="02010600030101010101" pitchFamily="2" charset="-122"/>
              </a:rPr>
              <a:t>倍．</a:t>
            </a:r>
          </a:p>
        </p:txBody>
      </p:sp>
      <p:sp>
        <p:nvSpPr>
          <p:cNvPr id="28674" name="矩形 114690"/>
          <p:cNvSpPr>
            <a:spLocks noChangeArrowheads="1"/>
          </p:cNvSpPr>
          <p:nvPr/>
        </p:nvSpPr>
        <p:spPr bwMode="auto">
          <a:xfrm>
            <a:off x="685800" y="822325"/>
            <a:ext cx="8745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>
                <a:latin typeface="宋体" panose="02010600030101010101" pitchFamily="2" charset="-122"/>
              </a:rPr>
              <a:t>（</a:t>
            </a:r>
            <a:r>
              <a:rPr lang="en-US" altLang="zh-CN" b="1">
                <a:latin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</a:rPr>
              <a:t>）若吉普车先开</a:t>
            </a:r>
            <a:r>
              <a:rPr lang="en-US" altLang="zh-CN" b="1">
                <a:latin typeface="宋体" panose="02010600030101010101" pitchFamily="2" charset="-122"/>
              </a:rPr>
              <a:t>40</a:t>
            </a:r>
            <a:r>
              <a:rPr lang="zh-CN" altLang="en-US" b="1">
                <a:latin typeface="宋体" panose="02010600030101010101" pitchFamily="2" charset="-122"/>
              </a:rPr>
              <a:t>分钟，那么客车开出多长时间两车相遇？ </a:t>
            </a:r>
          </a:p>
        </p:txBody>
      </p:sp>
      <p:sp>
        <p:nvSpPr>
          <p:cNvPr id="28675" name="矩形 114691"/>
          <p:cNvSpPr>
            <a:spLocks noChangeArrowheads="1"/>
          </p:cNvSpPr>
          <p:nvPr/>
        </p:nvSpPr>
        <p:spPr bwMode="auto">
          <a:xfrm>
            <a:off x="652463" y="365125"/>
            <a:ext cx="3960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b="1">
                <a:latin typeface="宋体" panose="02010600030101010101" pitchFamily="2" charset="-122"/>
              </a:rPr>
              <a:t>（</a:t>
            </a:r>
            <a:r>
              <a:rPr lang="en-US" altLang="zh-CN" b="1">
                <a:latin typeface="宋体" panose="02010600030101010101" pitchFamily="2" charset="-122"/>
              </a:rPr>
              <a:t>1</a:t>
            </a:r>
            <a:r>
              <a:rPr lang="zh-CN" altLang="en-US" b="1">
                <a:latin typeface="宋体" panose="02010600030101010101" pitchFamily="2" charset="-122"/>
              </a:rPr>
              <a:t>）几小时后两车相遇？</a:t>
            </a:r>
          </a:p>
        </p:txBody>
      </p:sp>
      <p:grpSp>
        <p:nvGrpSpPr>
          <p:cNvPr id="28676" name="组合 114694"/>
          <p:cNvGrpSpPr/>
          <p:nvPr/>
        </p:nvGrpSpPr>
        <p:grpSpPr bwMode="auto">
          <a:xfrm>
            <a:off x="550863" y="2252663"/>
            <a:ext cx="8135937" cy="590550"/>
            <a:chOff x="204" y="3385"/>
            <a:chExt cx="5125" cy="372"/>
          </a:xfrm>
        </p:grpSpPr>
        <p:sp>
          <p:nvSpPr>
            <p:cNvPr id="28677" name="直接连接符 114695"/>
            <p:cNvSpPr>
              <a:spLocks noChangeShapeType="1"/>
            </p:cNvSpPr>
            <p:nvPr/>
          </p:nvSpPr>
          <p:spPr bwMode="auto">
            <a:xfrm>
              <a:off x="521" y="3430"/>
              <a:ext cx="4626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8" name="文本框 114696"/>
            <p:cNvSpPr txBox="1">
              <a:spLocks noChangeArrowheads="1"/>
            </p:cNvSpPr>
            <p:nvPr/>
          </p:nvSpPr>
          <p:spPr bwMode="auto">
            <a:xfrm>
              <a:off x="204" y="3385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甲</a:t>
              </a:r>
            </a:p>
          </p:txBody>
        </p:sp>
        <p:sp>
          <p:nvSpPr>
            <p:cNvPr id="28679" name="文本框 114697"/>
            <p:cNvSpPr txBox="1">
              <a:spLocks noChangeArrowheads="1"/>
            </p:cNvSpPr>
            <p:nvPr/>
          </p:nvSpPr>
          <p:spPr bwMode="auto">
            <a:xfrm>
              <a:off x="5012" y="3430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乙</a:t>
              </a:r>
            </a:p>
          </p:txBody>
        </p:sp>
      </p:grpSp>
      <p:grpSp>
        <p:nvGrpSpPr>
          <p:cNvPr id="28680" name="组合 114699"/>
          <p:cNvGrpSpPr/>
          <p:nvPr/>
        </p:nvGrpSpPr>
        <p:grpSpPr bwMode="auto">
          <a:xfrm>
            <a:off x="3124200" y="2152650"/>
            <a:ext cx="1219200" cy="682625"/>
            <a:chOff x="1968" y="1538"/>
            <a:chExt cx="768" cy="430"/>
          </a:xfrm>
        </p:grpSpPr>
        <p:sp>
          <p:nvSpPr>
            <p:cNvPr id="28681" name="五角星 114700"/>
            <p:cNvSpPr>
              <a:spLocks noChangeArrowheads="1"/>
            </p:cNvSpPr>
            <p:nvPr/>
          </p:nvSpPr>
          <p:spPr bwMode="auto">
            <a:xfrm>
              <a:off x="2143" y="1538"/>
              <a:ext cx="182" cy="227"/>
            </a:xfrm>
            <a:custGeom>
              <a:avLst/>
              <a:gdLst>
                <a:gd name="T0" fmla="*/ 0 w 182"/>
                <a:gd name="T1" fmla="*/ 86 h 227"/>
                <a:gd name="T2" fmla="*/ 69 w 182"/>
                <a:gd name="T3" fmla="*/ 86 h 227"/>
                <a:gd name="T4" fmla="*/ 91 w 182"/>
                <a:gd name="T5" fmla="*/ 0 h 227"/>
                <a:gd name="T6" fmla="*/ 112 w 182"/>
                <a:gd name="T7" fmla="*/ 86 h 227"/>
                <a:gd name="T8" fmla="*/ 181 w 182"/>
                <a:gd name="T9" fmla="*/ 86 h 227"/>
                <a:gd name="T10" fmla="*/ 125 w 182"/>
                <a:gd name="T11" fmla="*/ 140 h 227"/>
                <a:gd name="T12" fmla="*/ 147 w 182"/>
                <a:gd name="T13" fmla="*/ 226 h 227"/>
                <a:gd name="T14" fmla="*/ 91 w 182"/>
                <a:gd name="T15" fmla="*/ 173 h 227"/>
                <a:gd name="T16" fmla="*/ 34 w 182"/>
                <a:gd name="T17" fmla="*/ 226 h 227"/>
                <a:gd name="T18" fmla="*/ 56 w 182"/>
                <a:gd name="T19" fmla="*/ 14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227">
                  <a:moveTo>
                    <a:pt x="0" y="86"/>
                  </a:moveTo>
                  <a:lnTo>
                    <a:pt x="69" y="86"/>
                  </a:lnTo>
                  <a:lnTo>
                    <a:pt x="91" y="0"/>
                  </a:lnTo>
                  <a:lnTo>
                    <a:pt x="112" y="86"/>
                  </a:lnTo>
                  <a:lnTo>
                    <a:pt x="181" y="86"/>
                  </a:lnTo>
                  <a:lnTo>
                    <a:pt x="125" y="140"/>
                  </a:lnTo>
                  <a:lnTo>
                    <a:pt x="147" y="226"/>
                  </a:lnTo>
                  <a:lnTo>
                    <a:pt x="91" y="173"/>
                  </a:lnTo>
                  <a:lnTo>
                    <a:pt x="34" y="226"/>
                  </a:lnTo>
                  <a:lnTo>
                    <a:pt x="56" y="1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文本框 114701"/>
            <p:cNvSpPr txBox="1">
              <a:spLocks noChangeArrowheads="1"/>
            </p:cNvSpPr>
            <p:nvPr/>
          </p:nvSpPr>
          <p:spPr bwMode="auto">
            <a:xfrm>
              <a:off x="1968" y="1680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latin typeface="Times New Roman" panose="02020603050405020304" pitchFamily="18" charset="0"/>
                </a:rPr>
                <a:t>相遇</a:t>
              </a:r>
            </a:p>
          </p:txBody>
        </p:sp>
      </p:grpSp>
      <p:sp>
        <p:nvSpPr>
          <p:cNvPr id="114704" name="矩形 114703"/>
          <p:cNvSpPr>
            <a:spLocks noChangeArrowheads="1"/>
          </p:cNvSpPr>
          <p:nvPr/>
        </p:nvSpPr>
        <p:spPr bwMode="auto">
          <a:xfrm>
            <a:off x="533400" y="3733800"/>
            <a:ext cx="78660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解：（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）设客车开出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小时后两车相遇，依题意可得</a:t>
            </a:r>
          </a:p>
          <a:p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60×2/3+60x+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60÷1.5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x=1500</a:t>
            </a:r>
          </a:p>
          <a:p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解得：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x=14.6</a:t>
            </a:r>
          </a:p>
          <a:p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答： 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14.6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小时后两车相遇。</a:t>
            </a:r>
            <a:r>
              <a:rPr lang="zh-CN" altLang="en-US">
                <a:latin typeface="Times New Roman" panose="02020603050405020304" pitchFamily="18" charset="0"/>
              </a:rPr>
              <a:t>         </a:t>
            </a:r>
          </a:p>
        </p:txBody>
      </p:sp>
      <p:sp>
        <p:nvSpPr>
          <p:cNvPr id="114705" name="矩形 114704"/>
          <p:cNvSpPr>
            <a:spLocks noChangeArrowheads="1"/>
          </p:cNvSpPr>
          <p:nvPr/>
        </p:nvSpPr>
        <p:spPr bwMode="auto">
          <a:xfrm>
            <a:off x="609600" y="28956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分析：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若吉普车先出发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40</a:t>
            </a:r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分钟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即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2/3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小时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，则等量关系为：</a:t>
            </a:r>
          </a:p>
          <a:p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吉普车先行路程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吉普车后行路程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客车路程＝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1500</a:t>
            </a:r>
          </a:p>
        </p:txBody>
      </p:sp>
      <p:sp>
        <p:nvSpPr>
          <p:cNvPr id="114706" name="矩形 114705"/>
          <p:cNvSpPr>
            <a:spLocks noChangeArrowheads="1"/>
          </p:cNvSpPr>
          <p:nvPr/>
        </p:nvSpPr>
        <p:spPr bwMode="auto">
          <a:xfrm>
            <a:off x="1447800" y="5410200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行程问题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-——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相遇问题</a:t>
            </a:r>
          </a:p>
        </p:txBody>
      </p:sp>
      <p:sp>
        <p:nvSpPr>
          <p:cNvPr id="114707" name="矩形 114706"/>
          <p:cNvSpPr>
            <a:spLocks noChangeArrowheads="1"/>
          </p:cNvSpPr>
          <p:nvPr/>
        </p:nvSpPr>
        <p:spPr bwMode="auto">
          <a:xfrm>
            <a:off x="685800" y="6019800"/>
            <a:ext cx="800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</a:rPr>
              <a:t>关系式：甲走的路程</a:t>
            </a:r>
            <a:r>
              <a:rPr lang="en-US" altLang="zh-CN" b="1">
                <a:latin typeface="Times New Roman" panose="02020603050405020304" pitchFamily="18" charset="0"/>
              </a:rPr>
              <a:t>+</a:t>
            </a:r>
            <a:r>
              <a:rPr lang="zh-CN" altLang="en-US" b="1">
                <a:latin typeface="Times New Roman" panose="02020603050405020304" pitchFamily="18" charset="0"/>
              </a:rPr>
              <a:t>乙走的路程＝</a:t>
            </a:r>
            <a:r>
              <a:rPr lang="en-US" altLang="zh-CN" b="1">
                <a:latin typeface="Times New Roman" panose="02020603050405020304" pitchFamily="18" charset="0"/>
              </a:rPr>
              <a:t>AB</a:t>
            </a:r>
            <a:r>
              <a:rPr lang="zh-CN" altLang="en-US" b="1">
                <a:latin typeface="Times New Roman" panose="02020603050405020304" pitchFamily="18" charset="0"/>
              </a:rPr>
              <a:t>两地间的距离</a:t>
            </a:r>
          </a:p>
        </p:txBody>
      </p:sp>
      <p:pic>
        <p:nvPicPr>
          <p:cNvPr id="114708" name="图片 114707" descr="20041117133722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9963" y="1600200"/>
            <a:ext cx="935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09" name="图片 114708" descr="394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54100" y="1668463"/>
            <a:ext cx="9350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10156 -2.96296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16701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56 -2.96296E-6 L -0.41823 -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4" grpId="0"/>
      <p:bldP spid="114705" grpId="0"/>
      <p:bldP spid="114706" grpId="0"/>
      <p:bldP spid="1147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91137"/>
          <p:cNvSpPr>
            <a:spLocks noChangeArrowheads="1"/>
          </p:cNvSpPr>
          <p:nvPr/>
        </p:nvSpPr>
        <p:spPr bwMode="auto">
          <a:xfrm>
            <a:off x="250825" y="-212725"/>
            <a:ext cx="88931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</a:p>
          <a:p>
            <a:pPr>
              <a:lnSpc>
                <a:spcPct val="130000"/>
              </a:lnSpc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b="1">
                <a:latin typeface="宋体" panose="02010600030101010101" pitchFamily="2" charset="-122"/>
              </a:rPr>
              <a:t>3</a:t>
            </a:r>
            <a:r>
              <a:rPr lang="zh-CN" altLang="en-US" b="1">
                <a:latin typeface="宋体" panose="02010600030101010101" pitchFamily="2" charset="-122"/>
              </a:rPr>
              <a:t>、甲、乙两名同学练习百米赛跑，甲每秒跑</a:t>
            </a:r>
            <a:r>
              <a:rPr lang="en-US" altLang="zh-CN">
                <a:latin typeface="宋体" panose="02010600030101010101" pitchFamily="2" charset="-122"/>
              </a:rPr>
              <a:t>7</a:t>
            </a:r>
            <a:r>
              <a:rPr lang="zh-CN" altLang="en-US" b="1">
                <a:latin typeface="宋体" panose="02010600030101010101" pitchFamily="2" charset="-122"/>
              </a:rPr>
              <a:t>米，乙每秒跑</a:t>
            </a:r>
            <a:r>
              <a:rPr lang="en-US" altLang="zh-CN">
                <a:latin typeface="宋体" panose="02010600030101010101" pitchFamily="2" charset="-122"/>
              </a:rPr>
              <a:t>6.5</a:t>
            </a:r>
            <a:r>
              <a:rPr lang="zh-CN" altLang="en-US" b="1">
                <a:latin typeface="宋体" panose="02010600030101010101" pitchFamily="2" charset="-122"/>
              </a:rPr>
              <a:t>米，如果甲让乙先跑</a:t>
            </a:r>
            <a:r>
              <a:rPr lang="en-US" altLang="zh-CN">
                <a:latin typeface="宋体" panose="02010600030101010101" pitchFamily="2" charset="-122"/>
              </a:rPr>
              <a:t>1</a:t>
            </a:r>
            <a:r>
              <a:rPr lang="zh-CN" altLang="en-US" b="1">
                <a:latin typeface="宋体" panose="02010600030101010101" pitchFamily="2" charset="-122"/>
              </a:rPr>
              <a:t>秒，那么甲经过几秒可以追上乙？ </a:t>
            </a:r>
          </a:p>
        </p:txBody>
      </p:sp>
      <p:pic>
        <p:nvPicPr>
          <p:cNvPr id="91139" name="图片 9113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3357563"/>
            <a:ext cx="100647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图片 91139" descr="CJ31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828800"/>
            <a:ext cx="9159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1" name="直接连接符 91140"/>
          <p:cNvSpPr>
            <a:spLocks noChangeShapeType="1"/>
          </p:cNvSpPr>
          <p:nvPr/>
        </p:nvSpPr>
        <p:spPr bwMode="auto">
          <a:xfrm>
            <a:off x="990600" y="2362200"/>
            <a:ext cx="6624638" cy="0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2" name="直接连接符 91141"/>
          <p:cNvSpPr>
            <a:spLocks noChangeShapeType="1"/>
          </p:cNvSpPr>
          <p:nvPr/>
        </p:nvSpPr>
        <p:spPr bwMode="auto">
          <a:xfrm>
            <a:off x="2411413" y="3860800"/>
            <a:ext cx="5184775" cy="0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3" name="直接连接符 91142"/>
          <p:cNvSpPr>
            <a:spLocks noChangeShapeType="1"/>
          </p:cNvSpPr>
          <p:nvPr/>
        </p:nvSpPr>
        <p:spPr bwMode="auto">
          <a:xfrm flipH="1">
            <a:off x="1042988" y="3860800"/>
            <a:ext cx="1368425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4" name="文本框 91143"/>
          <p:cNvSpPr txBox="1">
            <a:spLocks noChangeArrowheads="1"/>
          </p:cNvSpPr>
          <p:nvPr/>
        </p:nvSpPr>
        <p:spPr bwMode="auto">
          <a:xfrm>
            <a:off x="381000" y="3124200"/>
            <a:ext cx="152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200" b="1">
                <a:latin typeface="宋体" panose="02010600030101010101" pitchFamily="2" charset="-122"/>
              </a:rPr>
              <a:t>起点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91145" name="文本框 91144"/>
          <p:cNvSpPr txBox="1">
            <a:spLocks noChangeArrowheads="1"/>
          </p:cNvSpPr>
          <p:nvPr/>
        </p:nvSpPr>
        <p:spPr bwMode="auto">
          <a:xfrm>
            <a:off x="2209800" y="3352800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1146" name="文本框 91145"/>
          <p:cNvSpPr txBox="1">
            <a:spLocks noChangeArrowheads="1"/>
          </p:cNvSpPr>
          <p:nvPr/>
        </p:nvSpPr>
        <p:spPr bwMode="auto">
          <a:xfrm>
            <a:off x="7239000" y="2819400"/>
            <a:ext cx="1600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200" b="1">
                <a:latin typeface="宋体" panose="02010600030101010101" pitchFamily="2" charset="-122"/>
              </a:rPr>
              <a:t>追上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91147" name="文本框 91146"/>
          <p:cNvSpPr txBox="1">
            <a:spLocks noChangeArrowheads="1"/>
          </p:cNvSpPr>
          <p:nvPr/>
        </p:nvSpPr>
        <p:spPr bwMode="auto">
          <a:xfrm>
            <a:off x="1676400" y="39338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</a:rPr>
              <a:t>6.5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91148" name="文本框 91147"/>
          <p:cNvSpPr txBox="1">
            <a:spLocks noChangeArrowheads="1"/>
          </p:cNvSpPr>
          <p:nvPr/>
        </p:nvSpPr>
        <p:spPr bwMode="auto">
          <a:xfrm>
            <a:off x="3995738" y="38608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</a:rPr>
              <a:t>6.5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91149" name="文本框 91148"/>
          <p:cNvSpPr txBox="1">
            <a:spLocks noChangeArrowheads="1"/>
          </p:cNvSpPr>
          <p:nvPr/>
        </p:nvSpPr>
        <p:spPr bwMode="auto">
          <a:xfrm>
            <a:off x="3708400" y="23495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b="1" i="1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91150" name="文本框 91149"/>
          <p:cNvSpPr txBox="1">
            <a:spLocks noChangeArrowheads="1"/>
          </p:cNvSpPr>
          <p:nvPr/>
        </p:nvSpPr>
        <p:spPr bwMode="auto">
          <a:xfrm>
            <a:off x="457200" y="4495800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分析：等量关系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乙先跑的路程</a:t>
            </a:r>
            <a:r>
              <a:rPr lang="en-US" altLang="zh-CN" b="1">
                <a:solidFill>
                  <a:srgbClr val="3333FF"/>
                </a:solidFill>
              </a:rPr>
              <a:t>+</a:t>
            </a:r>
            <a:r>
              <a:rPr lang="zh-CN" altLang="en-US" b="1">
                <a:solidFill>
                  <a:srgbClr val="3333FF"/>
                </a:solidFill>
              </a:rPr>
              <a:t>乙后跑的路程＝甲跑的路程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1 0.03588 L 0.16945 0.0358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44 0.03588 L 0.74809 0.0358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 3.7037E-6 L 0.74548 3.7037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91142" grpId="0" animBg="1"/>
      <p:bldP spid="91143" grpId="0" animBg="1"/>
      <p:bldP spid="91144" grpId="0"/>
      <p:bldP spid="91145" grpId="0"/>
      <p:bldP spid="91146" grpId="0"/>
      <p:bldP spid="91147" grpId="0"/>
      <p:bldP spid="91148" grpId="0"/>
      <p:bldP spid="91149" grpId="0"/>
      <p:bldP spid="911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92161"/>
          <p:cNvSpPr>
            <a:spLocks noChangeArrowheads="1"/>
          </p:cNvSpPr>
          <p:nvPr/>
        </p:nvSpPr>
        <p:spPr bwMode="auto">
          <a:xfrm>
            <a:off x="250825" y="496888"/>
            <a:ext cx="86645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92163" name="文本框 92162"/>
          <p:cNvSpPr txBox="1">
            <a:spLocks noChangeArrowheads="1"/>
          </p:cNvSpPr>
          <p:nvPr/>
        </p:nvSpPr>
        <p:spPr bwMode="auto">
          <a:xfrm>
            <a:off x="838200" y="762000"/>
            <a:ext cx="6172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解：设甲经过</a:t>
            </a:r>
            <a:r>
              <a:rPr lang="en-US" altLang="zh-CN" b="1">
                <a:solidFill>
                  <a:srgbClr val="3333FF"/>
                </a:solidFill>
              </a:rPr>
              <a:t>x</a:t>
            </a:r>
            <a:r>
              <a:rPr lang="zh-CN" altLang="en-US" b="1">
                <a:solidFill>
                  <a:srgbClr val="3333FF"/>
                </a:solidFill>
              </a:rPr>
              <a:t>秒后追上乙，则依题意可得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         </a:t>
            </a:r>
            <a:r>
              <a:rPr lang="en-US" altLang="zh-CN" b="1">
                <a:solidFill>
                  <a:srgbClr val="3333FF"/>
                </a:solidFill>
              </a:rPr>
              <a:t>6.5×</a:t>
            </a:r>
            <a:r>
              <a:rPr lang="zh-CN" altLang="en-US" b="1">
                <a:solidFill>
                  <a:srgbClr val="3333FF"/>
                </a:solidFill>
              </a:rPr>
              <a:t>（</a:t>
            </a:r>
            <a:r>
              <a:rPr lang="en-US" altLang="zh-CN" b="1">
                <a:solidFill>
                  <a:srgbClr val="3333FF"/>
                </a:solidFill>
              </a:rPr>
              <a:t>x+1</a:t>
            </a:r>
            <a:r>
              <a:rPr lang="zh-CN" altLang="en-US" b="1">
                <a:solidFill>
                  <a:srgbClr val="3333FF"/>
                </a:solidFill>
              </a:rPr>
              <a:t>）＝</a:t>
            </a:r>
            <a:r>
              <a:rPr lang="en-US" altLang="zh-CN" b="1">
                <a:solidFill>
                  <a:srgbClr val="3333FF"/>
                </a:solidFill>
              </a:rPr>
              <a:t>7x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3333FF"/>
                </a:solidFill>
              </a:rPr>
              <a:t>        </a:t>
            </a:r>
            <a:r>
              <a:rPr lang="zh-CN" altLang="en-US" b="1">
                <a:solidFill>
                  <a:srgbClr val="3333FF"/>
                </a:solidFill>
              </a:rPr>
              <a:t>解得：</a:t>
            </a:r>
            <a:r>
              <a:rPr lang="en-US" altLang="zh-CN" b="1">
                <a:solidFill>
                  <a:srgbClr val="3333FF"/>
                </a:solidFill>
              </a:rPr>
              <a:t>x=13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答：甲经过</a:t>
            </a:r>
            <a:r>
              <a:rPr lang="en-US" altLang="zh-CN" b="1">
                <a:solidFill>
                  <a:srgbClr val="3333FF"/>
                </a:solidFill>
              </a:rPr>
              <a:t>13</a:t>
            </a:r>
            <a:r>
              <a:rPr lang="zh-CN" altLang="en-US" b="1">
                <a:solidFill>
                  <a:srgbClr val="3333FF"/>
                </a:solidFill>
              </a:rPr>
              <a:t>秒后追上乙。</a:t>
            </a:r>
          </a:p>
        </p:txBody>
      </p:sp>
      <p:sp>
        <p:nvSpPr>
          <p:cNvPr id="92166" name="矩形 92165"/>
          <p:cNvSpPr>
            <a:spLocks noChangeArrowheads="1"/>
          </p:cNvSpPr>
          <p:nvPr/>
        </p:nvSpPr>
        <p:spPr bwMode="auto">
          <a:xfrm>
            <a:off x="1524000" y="3657600"/>
            <a:ext cx="333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行程问题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-——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追及问题</a:t>
            </a:r>
          </a:p>
        </p:txBody>
      </p:sp>
      <p:sp>
        <p:nvSpPr>
          <p:cNvPr id="92167" name="矩形 92166"/>
          <p:cNvSpPr>
            <a:spLocks noChangeArrowheads="1"/>
          </p:cNvSpPr>
          <p:nvPr/>
        </p:nvSpPr>
        <p:spPr bwMode="auto">
          <a:xfrm>
            <a:off x="1219200" y="4800600"/>
            <a:ext cx="632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</a:rPr>
              <a:t>关系式</a:t>
            </a:r>
            <a:r>
              <a:rPr lang="zh-CN" altLang="en-US" b="1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</a:p>
          <a:p>
            <a:r>
              <a:rPr lang="zh-CN" altLang="en-US" b="1">
                <a:latin typeface="Times New Roman" panose="02020603050405020304" pitchFamily="18" charset="0"/>
                <a:sym typeface="Wingdings" panose="05000000000000000000" pitchFamily="2" charset="2"/>
              </a:rPr>
              <a:t>快者路程</a:t>
            </a:r>
            <a:r>
              <a:rPr lang="en-US" altLang="zh-CN" b="1">
                <a:latin typeface="Times New Roman" panose="02020603050405020304" pitchFamily="18" charset="0"/>
                <a:sym typeface="Wingdings" panose="05000000000000000000" pitchFamily="2" charset="2"/>
              </a:rPr>
              <a:t>—</a:t>
            </a:r>
            <a:r>
              <a:rPr lang="zh-CN" altLang="en-US" b="1">
                <a:latin typeface="Times New Roman" panose="02020603050405020304" pitchFamily="18" charset="0"/>
                <a:sym typeface="Wingdings" panose="05000000000000000000" pitchFamily="2" charset="2"/>
              </a:rPr>
              <a:t>慢者路程 </a:t>
            </a:r>
            <a:r>
              <a:rPr lang="en-US" altLang="zh-CN" b="1">
                <a:latin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zh-CN" altLang="en-US" b="1">
                <a:latin typeface="Times New Roman" panose="02020603050405020304" pitchFamily="18" charset="0"/>
                <a:sym typeface="Wingdings" panose="05000000000000000000" pitchFamily="2" charset="2"/>
              </a:rPr>
              <a:t>二者距离（或慢者先走路程）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6" grpId="0"/>
      <p:bldP spid="921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80897"/>
          <p:cNvSpPr>
            <a:spLocks noChangeArrowheads="1"/>
          </p:cNvSpPr>
          <p:nvPr/>
        </p:nvSpPr>
        <p:spPr bwMode="auto">
          <a:xfrm>
            <a:off x="228600" y="236538"/>
            <a:ext cx="86868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b="1">
                <a:latin typeface="宋体" panose="02010600030101010101" pitchFamily="2" charset="-122"/>
              </a:rPr>
              <a:t>  4</a:t>
            </a:r>
            <a:r>
              <a:rPr lang="zh-CN" altLang="en-US" b="1">
                <a:latin typeface="宋体" panose="02010600030101010101" pitchFamily="2" charset="-122"/>
              </a:rPr>
              <a:t>、一艘船从甲码头到乙码头顺流行驶，用了</a:t>
            </a:r>
            <a:r>
              <a:rPr lang="en-US" altLang="zh-CN" b="1">
                <a:latin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</a:rPr>
              <a:t>小时；从乙码头返回甲码头逆流行驶，用了</a:t>
            </a:r>
            <a:r>
              <a:rPr lang="en-US" altLang="zh-CN" b="1">
                <a:latin typeface="宋体" panose="02010600030101010101" pitchFamily="2" charset="-122"/>
              </a:rPr>
              <a:t>2.5</a:t>
            </a:r>
            <a:r>
              <a:rPr lang="zh-CN" altLang="en-US" b="1">
                <a:latin typeface="宋体" panose="02010600030101010101" pitchFamily="2" charset="-122"/>
              </a:rPr>
              <a:t>小时，已知水流速度是</a:t>
            </a:r>
            <a:r>
              <a:rPr lang="en-US" altLang="zh-CN" b="1">
                <a:latin typeface="宋体" panose="02010600030101010101" pitchFamily="2" charset="-122"/>
              </a:rPr>
              <a:t>3</a:t>
            </a:r>
            <a:r>
              <a:rPr lang="zh-CN" altLang="en-US" b="1">
                <a:latin typeface="宋体" panose="02010600030101010101" pitchFamily="2" charset="-122"/>
              </a:rPr>
              <a:t>千米</a:t>
            </a:r>
            <a:r>
              <a:rPr lang="en-US" altLang="zh-CN" b="1">
                <a:latin typeface="宋体" panose="02010600030101010101" pitchFamily="2" charset="-122"/>
              </a:rPr>
              <a:t>/</a:t>
            </a:r>
            <a:r>
              <a:rPr lang="zh-CN" altLang="en-US" b="1">
                <a:latin typeface="宋体" panose="02010600030101010101" pitchFamily="2" charset="-122"/>
              </a:rPr>
              <a:t>时，求船在静水中的平均速度．</a:t>
            </a:r>
          </a:p>
        </p:txBody>
      </p:sp>
      <p:sp>
        <p:nvSpPr>
          <p:cNvPr id="80899" name="矩形 80898"/>
          <p:cNvSpPr>
            <a:spLocks noChangeArrowheads="1"/>
          </p:cNvSpPr>
          <p:nvPr/>
        </p:nvSpPr>
        <p:spPr bwMode="auto">
          <a:xfrm>
            <a:off x="381000" y="1524000"/>
            <a:ext cx="74517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zh-CN" altLang="en-US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顺水航行速度</a:t>
            </a:r>
            <a:r>
              <a:rPr lang="en-US" altLang="zh-CN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u="sng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u="sng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水流速度 </a:t>
            </a:r>
            <a:r>
              <a:rPr lang="en-US" altLang="zh-CN" sz="280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静水航行速度．</a:t>
            </a:r>
          </a:p>
          <a:p>
            <a:pPr indent="304800">
              <a:lnSpc>
                <a:spcPct val="150000"/>
              </a:lnSpc>
            </a:pPr>
            <a:r>
              <a:rPr lang="zh-CN" altLang="en-US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逆水航行速度</a:t>
            </a:r>
            <a:r>
              <a:rPr lang="en-US" altLang="zh-CN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静水航行速度－</a:t>
            </a:r>
            <a:r>
              <a:rPr lang="zh-CN" altLang="en-US" sz="2800" b="1" u="sng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水流速度</a:t>
            </a:r>
            <a:r>
              <a:rPr lang="zh-CN" altLang="en-US" sz="2800" b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80900" name="文本框 80899"/>
          <p:cNvSpPr txBox="1">
            <a:spLocks noChangeArrowheads="1"/>
          </p:cNvSpPr>
          <p:nvPr/>
        </p:nvSpPr>
        <p:spPr bwMode="auto">
          <a:xfrm>
            <a:off x="457200" y="2824163"/>
            <a:ext cx="830580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解：设船在静水中的平均速度为</a:t>
            </a:r>
            <a:r>
              <a:rPr lang="en-US" altLang="zh-CN" b="1">
                <a:solidFill>
                  <a:srgbClr val="3333FF"/>
                </a:solidFill>
              </a:rPr>
              <a:t>x</a:t>
            </a:r>
            <a:r>
              <a:rPr lang="zh-CN" altLang="en-US" b="1">
                <a:solidFill>
                  <a:srgbClr val="FF3300"/>
                </a:solidFill>
              </a:rPr>
              <a:t>千米</a:t>
            </a:r>
            <a:r>
              <a:rPr lang="en-US" altLang="zh-CN" b="1">
                <a:solidFill>
                  <a:srgbClr val="FF3300"/>
                </a:solidFill>
              </a:rPr>
              <a:t>/</a:t>
            </a:r>
            <a:r>
              <a:rPr lang="zh-CN" altLang="en-US" b="1">
                <a:solidFill>
                  <a:srgbClr val="FF3300"/>
                </a:solidFill>
              </a:rPr>
              <a:t>小时</a:t>
            </a:r>
            <a:r>
              <a:rPr lang="zh-CN" altLang="en-US" b="1">
                <a:solidFill>
                  <a:srgbClr val="3333FF"/>
                </a:solidFill>
              </a:rPr>
              <a:t>，则船顺水的速 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        度为</a:t>
            </a:r>
            <a:r>
              <a:rPr lang="en-US" altLang="zh-CN" b="1">
                <a:solidFill>
                  <a:srgbClr val="3333FF"/>
                </a:solidFill>
              </a:rPr>
              <a:t>(x+3)</a:t>
            </a:r>
            <a:r>
              <a:rPr lang="zh-CN" altLang="en-US" b="1">
                <a:solidFill>
                  <a:srgbClr val="FF3300"/>
                </a:solidFill>
              </a:rPr>
              <a:t>千米</a:t>
            </a:r>
            <a:r>
              <a:rPr lang="en-US" altLang="zh-CN" b="1">
                <a:solidFill>
                  <a:srgbClr val="FF3300"/>
                </a:solidFill>
              </a:rPr>
              <a:t>/</a:t>
            </a:r>
            <a:r>
              <a:rPr lang="zh-CN" altLang="en-US" b="1">
                <a:solidFill>
                  <a:srgbClr val="FF3300"/>
                </a:solidFill>
              </a:rPr>
              <a:t>小时</a:t>
            </a:r>
            <a:r>
              <a:rPr lang="zh-CN" altLang="en-US" b="1">
                <a:solidFill>
                  <a:srgbClr val="3333FF"/>
                </a:solidFill>
              </a:rPr>
              <a:t>，而逆水的速度为</a:t>
            </a:r>
            <a:r>
              <a:rPr lang="en-US" altLang="zh-CN" b="1">
                <a:solidFill>
                  <a:srgbClr val="3333FF"/>
                </a:solidFill>
              </a:rPr>
              <a:t>(x-3)</a:t>
            </a:r>
            <a:r>
              <a:rPr lang="zh-CN" altLang="en-US" b="1">
                <a:solidFill>
                  <a:srgbClr val="FF3300"/>
                </a:solidFill>
              </a:rPr>
              <a:t>千米</a:t>
            </a:r>
            <a:r>
              <a:rPr lang="en-US" altLang="zh-CN" b="1">
                <a:solidFill>
                  <a:srgbClr val="FF3300"/>
                </a:solidFill>
              </a:rPr>
              <a:t>/</a:t>
            </a:r>
            <a:r>
              <a:rPr lang="zh-CN" altLang="en-US" b="1">
                <a:solidFill>
                  <a:srgbClr val="FF3300"/>
                </a:solidFill>
              </a:rPr>
              <a:t>小时</a:t>
            </a:r>
            <a:r>
              <a:rPr lang="zh-CN" altLang="en-US" b="1">
                <a:solidFill>
                  <a:srgbClr val="3333FF"/>
                </a:solidFill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        则依题意可得：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         </a:t>
            </a:r>
            <a:r>
              <a:rPr lang="en-US" altLang="zh-CN" b="1">
                <a:solidFill>
                  <a:srgbClr val="3333FF"/>
                </a:solidFill>
              </a:rPr>
              <a:t>2</a:t>
            </a:r>
            <a:r>
              <a:rPr lang="zh-CN" altLang="en-US" b="1">
                <a:solidFill>
                  <a:srgbClr val="3333FF"/>
                </a:solidFill>
              </a:rPr>
              <a:t>（</a:t>
            </a:r>
            <a:r>
              <a:rPr lang="en-US" altLang="zh-CN" b="1">
                <a:solidFill>
                  <a:srgbClr val="3333FF"/>
                </a:solidFill>
              </a:rPr>
              <a:t>x+3</a:t>
            </a:r>
            <a:r>
              <a:rPr lang="zh-CN" altLang="en-US" b="1">
                <a:solidFill>
                  <a:srgbClr val="3333FF"/>
                </a:solidFill>
              </a:rPr>
              <a:t>）</a:t>
            </a:r>
            <a:r>
              <a:rPr lang="en-US" altLang="zh-CN" b="1">
                <a:solidFill>
                  <a:srgbClr val="3333FF"/>
                </a:solidFill>
              </a:rPr>
              <a:t>=2.5</a:t>
            </a:r>
            <a:r>
              <a:rPr lang="zh-CN" altLang="en-US" b="1">
                <a:solidFill>
                  <a:srgbClr val="3333FF"/>
                </a:solidFill>
              </a:rPr>
              <a:t>（</a:t>
            </a:r>
            <a:r>
              <a:rPr lang="en-US" altLang="zh-CN" b="1">
                <a:solidFill>
                  <a:srgbClr val="3333FF"/>
                </a:solidFill>
              </a:rPr>
              <a:t>x-3</a:t>
            </a:r>
            <a:r>
              <a:rPr lang="zh-CN" altLang="en-US" b="1">
                <a:solidFill>
                  <a:srgbClr val="3333FF"/>
                </a:solidFill>
              </a:rPr>
              <a:t>） 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          解得：</a:t>
            </a:r>
            <a:r>
              <a:rPr lang="en-US" altLang="zh-CN" b="1">
                <a:solidFill>
                  <a:srgbClr val="3333FF"/>
                </a:solidFill>
              </a:rPr>
              <a:t>x=27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答：该船在静水中的速度为</a:t>
            </a:r>
            <a:r>
              <a:rPr lang="en-US" altLang="zh-CN" b="1">
                <a:solidFill>
                  <a:srgbClr val="3333FF"/>
                </a:solidFill>
              </a:rPr>
              <a:t>27</a:t>
            </a:r>
            <a:r>
              <a:rPr lang="zh-CN" altLang="en-US" b="1">
                <a:solidFill>
                  <a:srgbClr val="3333FF"/>
                </a:solidFill>
              </a:rPr>
              <a:t>千米</a:t>
            </a:r>
            <a:r>
              <a:rPr lang="en-US" altLang="zh-CN" b="1">
                <a:solidFill>
                  <a:srgbClr val="3333FF"/>
                </a:solidFill>
              </a:rPr>
              <a:t>/</a:t>
            </a:r>
            <a:r>
              <a:rPr lang="zh-CN" altLang="en-US" b="1">
                <a:solidFill>
                  <a:srgbClr val="3333FF"/>
                </a:solidFill>
              </a:rPr>
              <a:t>小时。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64515"/>
          <p:cNvSpPr txBox="1">
            <a:spLocks noChangeArrowheads="1"/>
          </p:cNvSpPr>
          <p:nvPr/>
        </p:nvSpPr>
        <p:spPr bwMode="auto">
          <a:xfrm>
            <a:off x="76200" y="165100"/>
            <a:ext cx="9067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b="1">
                <a:solidFill>
                  <a:srgbClr val="FF3300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b="1">
                <a:latin typeface="宋体" panose="02010600030101010101" pitchFamily="2" charset="-122"/>
              </a:rPr>
              <a:t> 甲骑自行车从</a:t>
            </a:r>
            <a:r>
              <a:rPr lang="en-US" altLang="zh-CN" b="1">
                <a:latin typeface="宋体" panose="02010600030101010101" pitchFamily="2" charset="-122"/>
              </a:rPr>
              <a:t>A</a:t>
            </a:r>
            <a:r>
              <a:rPr lang="zh-CN" altLang="en-US" b="1">
                <a:latin typeface="宋体" panose="02010600030101010101" pitchFamily="2" charset="-122"/>
              </a:rPr>
              <a:t>地到</a:t>
            </a:r>
            <a:r>
              <a:rPr lang="en-US" altLang="zh-CN" b="1">
                <a:latin typeface="宋体" panose="02010600030101010101" pitchFamily="2" charset="-122"/>
              </a:rPr>
              <a:t>B</a:t>
            </a:r>
            <a:r>
              <a:rPr lang="zh-CN" altLang="en-US" b="1">
                <a:latin typeface="宋体" panose="02010600030101010101" pitchFamily="2" charset="-122"/>
              </a:rPr>
              <a:t>地，乙骑自行车从</a:t>
            </a:r>
            <a:r>
              <a:rPr lang="en-US" altLang="zh-CN" b="1">
                <a:latin typeface="宋体" panose="02010600030101010101" pitchFamily="2" charset="-122"/>
              </a:rPr>
              <a:t>B</a:t>
            </a:r>
            <a:r>
              <a:rPr lang="zh-CN" altLang="en-US" b="1">
                <a:latin typeface="宋体" panose="02010600030101010101" pitchFamily="2" charset="-122"/>
              </a:rPr>
              <a:t>地到</a:t>
            </a:r>
            <a:r>
              <a:rPr lang="en-US" altLang="zh-CN" b="1">
                <a:latin typeface="宋体" panose="02010600030101010101" pitchFamily="2" charset="-122"/>
              </a:rPr>
              <a:t>A</a:t>
            </a:r>
            <a:r>
              <a:rPr lang="zh-CN" altLang="en-US" b="1">
                <a:latin typeface="宋体" panose="02010600030101010101" pitchFamily="2" charset="-122"/>
              </a:rPr>
              <a:t>地，两人都匀速前进。已知两人在上午</a:t>
            </a:r>
            <a:r>
              <a:rPr lang="en-US" altLang="zh-CN" b="1">
                <a:latin typeface="宋体" panose="02010600030101010101" pitchFamily="2" charset="-122"/>
              </a:rPr>
              <a:t>8</a:t>
            </a:r>
            <a:r>
              <a:rPr lang="zh-CN" altLang="en-US" b="1">
                <a:latin typeface="宋体" panose="02010600030101010101" pitchFamily="2" charset="-122"/>
              </a:rPr>
              <a:t>时同时出发，到上午</a:t>
            </a:r>
            <a:r>
              <a:rPr lang="en-US" altLang="zh-CN" b="1">
                <a:latin typeface="宋体" panose="02010600030101010101" pitchFamily="2" charset="-122"/>
              </a:rPr>
              <a:t>10</a:t>
            </a:r>
            <a:r>
              <a:rPr lang="zh-CN" altLang="en-US" b="1">
                <a:latin typeface="宋体" panose="02010600030101010101" pitchFamily="2" charset="-122"/>
              </a:rPr>
              <a:t>时，两人还相距</a:t>
            </a:r>
            <a:r>
              <a:rPr lang="en-US" altLang="zh-CN" b="1">
                <a:latin typeface="宋体" panose="02010600030101010101" pitchFamily="2" charset="-122"/>
              </a:rPr>
              <a:t>36</a:t>
            </a:r>
            <a:r>
              <a:rPr lang="zh-CN" altLang="en-US" b="1">
                <a:latin typeface="宋体" panose="02010600030101010101" pitchFamily="2" charset="-122"/>
              </a:rPr>
              <a:t>千米，到中午</a:t>
            </a:r>
            <a:r>
              <a:rPr lang="en-US" altLang="zh-CN" b="1">
                <a:latin typeface="宋体" panose="02010600030101010101" pitchFamily="2" charset="-122"/>
              </a:rPr>
              <a:t>12</a:t>
            </a:r>
            <a:r>
              <a:rPr lang="zh-CN" altLang="en-US" b="1">
                <a:latin typeface="宋体" panose="02010600030101010101" pitchFamily="2" charset="-122"/>
              </a:rPr>
              <a:t>时，两人又相距</a:t>
            </a:r>
            <a:r>
              <a:rPr lang="en-US" altLang="zh-CN" b="1">
                <a:latin typeface="宋体" panose="02010600030101010101" pitchFamily="2" charset="-122"/>
              </a:rPr>
              <a:t>36</a:t>
            </a:r>
            <a:r>
              <a:rPr lang="zh-CN" altLang="en-US" b="1">
                <a:latin typeface="宋体" panose="02010600030101010101" pitchFamily="2" charset="-122"/>
              </a:rPr>
              <a:t>千米。求</a:t>
            </a:r>
            <a:r>
              <a:rPr lang="en-US" altLang="zh-CN" b="1">
                <a:latin typeface="宋体" panose="02010600030101010101" pitchFamily="2" charset="-122"/>
              </a:rPr>
              <a:t>A</a:t>
            </a:r>
            <a:r>
              <a:rPr lang="zh-CN" altLang="en-US" b="1">
                <a:latin typeface="宋体" panose="02010600030101010101" pitchFamily="2" charset="-122"/>
              </a:rPr>
              <a:t>、</a:t>
            </a:r>
            <a:r>
              <a:rPr lang="en-US" altLang="zh-CN" b="1">
                <a:latin typeface="宋体" panose="02010600030101010101" pitchFamily="2" charset="-122"/>
              </a:rPr>
              <a:t>B</a:t>
            </a:r>
            <a:r>
              <a:rPr lang="zh-CN" altLang="en-US" b="1">
                <a:latin typeface="宋体" panose="02010600030101010101" pitchFamily="2" charset="-122"/>
              </a:rPr>
              <a:t>两地间的路程。</a:t>
            </a:r>
          </a:p>
        </p:txBody>
      </p:sp>
      <p:grpSp>
        <p:nvGrpSpPr>
          <p:cNvPr id="64536" name="组合 64535"/>
          <p:cNvGrpSpPr/>
          <p:nvPr/>
        </p:nvGrpSpPr>
        <p:grpSpPr bwMode="auto">
          <a:xfrm>
            <a:off x="381000" y="3357563"/>
            <a:ext cx="8305800" cy="3200400"/>
            <a:chOff x="240" y="1392"/>
            <a:chExt cx="5232" cy="2016"/>
          </a:xfrm>
        </p:grpSpPr>
        <p:sp>
          <p:nvSpPr>
            <p:cNvPr id="32771" name="文本框 64516"/>
            <p:cNvSpPr txBox="1">
              <a:spLocks noChangeArrowheads="1"/>
            </p:cNvSpPr>
            <p:nvPr/>
          </p:nvSpPr>
          <p:spPr bwMode="auto">
            <a:xfrm>
              <a:off x="240" y="1392"/>
              <a:ext cx="5232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33FF"/>
                  </a:solidFill>
                </a:rPr>
                <a:t>解法</a:t>
              </a:r>
              <a:r>
                <a:rPr lang="en-US" altLang="zh-CN" b="1">
                  <a:solidFill>
                    <a:srgbClr val="3333FF"/>
                  </a:solidFill>
                </a:rPr>
                <a:t>1</a:t>
              </a:r>
              <a:r>
                <a:rPr lang="zh-CN" altLang="en-US" b="1">
                  <a:solidFill>
                    <a:srgbClr val="3333FF"/>
                  </a:solidFill>
                </a:rPr>
                <a:t>：设两地相距</a:t>
              </a:r>
              <a:r>
                <a:rPr lang="en-US" altLang="zh-CN" b="1">
                  <a:solidFill>
                    <a:srgbClr val="3333FF"/>
                  </a:solidFill>
                </a:rPr>
                <a:t>x</a:t>
              </a:r>
              <a:r>
                <a:rPr lang="zh-CN" altLang="en-US" b="1">
                  <a:solidFill>
                    <a:srgbClr val="3333FF"/>
                  </a:solidFill>
                </a:rPr>
                <a:t>千米，则二人的速度和可表示为</a:t>
              </a:r>
            </a:p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33FF"/>
                  </a:solidFill>
                </a:rPr>
                <a:t>                     千米</a:t>
              </a:r>
              <a:r>
                <a:rPr lang="en-US" altLang="zh-CN" b="1">
                  <a:solidFill>
                    <a:srgbClr val="3333FF"/>
                  </a:solidFill>
                </a:rPr>
                <a:t>/</a:t>
              </a:r>
              <a:r>
                <a:rPr lang="zh-CN" altLang="en-US" b="1">
                  <a:solidFill>
                    <a:srgbClr val="3333FF"/>
                  </a:solidFill>
                </a:rPr>
                <a:t>小时，或           千米</a:t>
              </a:r>
              <a:r>
                <a:rPr lang="en-US" altLang="zh-CN" b="1">
                  <a:solidFill>
                    <a:srgbClr val="3333FF"/>
                  </a:solidFill>
                </a:rPr>
                <a:t>/</a:t>
              </a:r>
              <a:r>
                <a:rPr lang="zh-CN" altLang="en-US" b="1">
                  <a:solidFill>
                    <a:srgbClr val="3333FF"/>
                  </a:solidFill>
                </a:rPr>
                <a:t>小时，可列方程得</a:t>
              </a:r>
            </a:p>
            <a:p>
              <a:pPr>
                <a:spcBef>
                  <a:spcPct val="50000"/>
                </a:spcBef>
              </a:pPr>
              <a:endParaRPr lang="zh-CN" altLang="en-US" b="1">
                <a:solidFill>
                  <a:srgbClr val="3333FF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33FF"/>
                  </a:solidFill>
                </a:rPr>
                <a:t>                  </a:t>
              </a:r>
            </a:p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33FF"/>
                  </a:solidFill>
                </a:rPr>
                <a:t>                解得：</a:t>
              </a:r>
              <a:r>
                <a:rPr lang="en-US" altLang="zh-CN" b="1">
                  <a:solidFill>
                    <a:srgbClr val="3333FF"/>
                  </a:solidFill>
                </a:rPr>
                <a:t>x=108</a:t>
              </a:r>
            </a:p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33FF"/>
                  </a:solidFill>
                </a:rPr>
                <a:t>答：</a:t>
              </a:r>
              <a:r>
                <a:rPr lang="en-US" altLang="zh-CN" b="1">
                  <a:solidFill>
                    <a:srgbClr val="3333FF"/>
                  </a:solidFill>
                </a:rPr>
                <a:t>A</a:t>
              </a:r>
              <a:r>
                <a:rPr lang="zh-CN" altLang="en-US" b="1">
                  <a:solidFill>
                    <a:srgbClr val="3333FF"/>
                  </a:solidFill>
                </a:rPr>
                <a:t>、</a:t>
              </a:r>
              <a:r>
                <a:rPr lang="en-US" altLang="zh-CN" b="1">
                  <a:solidFill>
                    <a:srgbClr val="3333FF"/>
                  </a:solidFill>
                </a:rPr>
                <a:t>B</a:t>
              </a:r>
              <a:r>
                <a:rPr lang="zh-CN" altLang="en-US" b="1">
                  <a:solidFill>
                    <a:srgbClr val="3333FF"/>
                  </a:solidFill>
                </a:rPr>
                <a:t>两地的路程相距</a:t>
              </a:r>
              <a:r>
                <a:rPr lang="en-US" altLang="zh-CN" b="1">
                  <a:solidFill>
                    <a:srgbClr val="3333FF"/>
                  </a:solidFill>
                </a:rPr>
                <a:t>108</a:t>
              </a:r>
              <a:r>
                <a:rPr lang="zh-CN" altLang="en-US" b="1">
                  <a:solidFill>
                    <a:srgbClr val="3333FF"/>
                  </a:solidFill>
                </a:rPr>
                <a:t>千米。</a:t>
              </a:r>
            </a:p>
          </p:txBody>
        </p:sp>
        <p:grpSp>
          <p:nvGrpSpPr>
            <p:cNvPr id="32772" name="组合 64520"/>
            <p:cNvGrpSpPr/>
            <p:nvPr/>
          </p:nvGrpSpPr>
          <p:grpSpPr bwMode="auto">
            <a:xfrm>
              <a:off x="960" y="1632"/>
              <a:ext cx="672" cy="480"/>
              <a:chOff x="1632" y="2640"/>
              <a:chExt cx="672" cy="480"/>
            </a:xfrm>
          </p:grpSpPr>
          <p:sp>
            <p:nvSpPr>
              <p:cNvPr id="32773" name="直接连接符 64517"/>
              <p:cNvSpPr>
                <a:spLocks noChangeShapeType="1"/>
              </p:cNvSpPr>
              <p:nvPr/>
            </p:nvSpPr>
            <p:spPr bwMode="auto">
              <a:xfrm>
                <a:off x="1680" y="288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4" name="文本框 64518"/>
              <p:cNvSpPr txBox="1">
                <a:spLocks noChangeArrowheads="1"/>
              </p:cNvSpPr>
              <p:nvPr/>
            </p:nvSpPr>
            <p:spPr bwMode="auto">
              <a:xfrm>
                <a:off x="1776" y="28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3333FF"/>
                    </a:solidFill>
                  </a:rPr>
                  <a:t>2</a:t>
                </a:r>
              </a:p>
            </p:txBody>
          </p:sp>
          <p:sp>
            <p:nvSpPr>
              <p:cNvPr id="32775" name="文本框 64519"/>
              <p:cNvSpPr txBox="1">
                <a:spLocks noChangeArrowheads="1"/>
              </p:cNvSpPr>
              <p:nvPr/>
            </p:nvSpPr>
            <p:spPr bwMode="auto">
              <a:xfrm>
                <a:off x="1632" y="264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3333FF"/>
                    </a:solidFill>
                  </a:rPr>
                  <a:t>x-36</a:t>
                </a:r>
              </a:p>
            </p:txBody>
          </p:sp>
        </p:grpSp>
        <p:grpSp>
          <p:nvGrpSpPr>
            <p:cNvPr id="32776" name="组合 64521"/>
            <p:cNvGrpSpPr/>
            <p:nvPr/>
          </p:nvGrpSpPr>
          <p:grpSpPr bwMode="auto">
            <a:xfrm>
              <a:off x="2640" y="1632"/>
              <a:ext cx="672" cy="480"/>
              <a:chOff x="1632" y="2640"/>
              <a:chExt cx="672" cy="480"/>
            </a:xfrm>
          </p:grpSpPr>
          <p:sp>
            <p:nvSpPr>
              <p:cNvPr id="32777" name="直接连接符 64522"/>
              <p:cNvSpPr>
                <a:spLocks noChangeShapeType="1"/>
              </p:cNvSpPr>
              <p:nvPr/>
            </p:nvSpPr>
            <p:spPr bwMode="auto">
              <a:xfrm>
                <a:off x="1680" y="288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78" name="文本框 64523"/>
              <p:cNvSpPr txBox="1">
                <a:spLocks noChangeArrowheads="1"/>
              </p:cNvSpPr>
              <p:nvPr/>
            </p:nvSpPr>
            <p:spPr bwMode="auto">
              <a:xfrm>
                <a:off x="1776" y="28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3333FF"/>
                    </a:solidFill>
                  </a:rPr>
                  <a:t>4</a:t>
                </a:r>
              </a:p>
            </p:txBody>
          </p:sp>
          <p:sp>
            <p:nvSpPr>
              <p:cNvPr id="32779" name="文本框 64524"/>
              <p:cNvSpPr txBox="1">
                <a:spLocks noChangeArrowheads="1"/>
              </p:cNvSpPr>
              <p:nvPr/>
            </p:nvSpPr>
            <p:spPr bwMode="auto">
              <a:xfrm>
                <a:off x="1632" y="264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3333FF"/>
                    </a:solidFill>
                  </a:rPr>
                  <a:t>x+36</a:t>
                </a:r>
              </a:p>
            </p:txBody>
          </p:sp>
        </p:grpSp>
        <p:grpSp>
          <p:nvGrpSpPr>
            <p:cNvPr id="32780" name="组合 64534"/>
            <p:cNvGrpSpPr/>
            <p:nvPr/>
          </p:nvGrpSpPr>
          <p:grpSpPr bwMode="auto">
            <a:xfrm>
              <a:off x="1152" y="2256"/>
              <a:ext cx="1392" cy="480"/>
              <a:chOff x="1152" y="2064"/>
              <a:chExt cx="1392" cy="480"/>
            </a:xfrm>
          </p:grpSpPr>
          <p:grpSp>
            <p:nvGrpSpPr>
              <p:cNvPr id="32781" name="组合 64525"/>
              <p:cNvGrpSpPr/>
              <p:nvPr/>
            </p:nvGrpSpPr>
            <p:grpSpPr bwMode="auto">
              <a:xfrm>
                <a:off x="1152" y="2064"/>
                <a:ext cx="672" cy="480"/>
                <a:chOff x="1632" y="2640"/>
                <a:chExt cx="672" cy="480"/>
              </a:xfrm>
            </p:grpSpPr>
            <p:sp>
              <p:nvSpPr>
                <p:cNvPr id="32782" name="直接连接符 64526"/>
                <p:cNvSpPr>
                  <a:spLocks noChangeShapeType="1"/>
                </p:cNvSpPr>
                <p:nvPr/>
              </p:nvSpPr>
              <p:spPr bwMode="auto">
                <a:xfrm>
                  <a:off x="1680" y="2880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83" name="文本框 64527"/>
                <p:cNvSpPr txBox="1">
                  <a:spLocks noChangeArrowheads="1"/>
                </p:cNvSpPr>
                <p:nvPr/>
              </p:nvSpPr>
              <p:spPr bwMode="auto">
                <a:xfrm>
                  <a:off x="1776" y="2832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>
                      <a:solidFill>
                        <a:srgbClr val="3333FF"/>
                      </a:solidFill>
                    </a:rPr>
                    <a:t>2</a:t>
                  </a:r>
                </a:p>
              </p:txBody>
            </p:sp>
            <p:sp>
              <p:nvSpPr>
                <p:cNvPr id="32784" name="文本框 64528"/>
                <p:cNvSpPr txBox="1">
                  <a:spLocks noChangeArrowheads="1"/>
                </p:cNvSpPr>
                <p:nvPr/>
              </p:nvSpPr>
              <p:spPr bwMode="auto">
                <a:xfrm>
                  <a:off x="1632" y="2640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>
                      <a:solidFill>
                        <a:srgbClr val="3333FF"/>
                      </a:solidFill>
                    </a:rPr>
                    <a:t>x-36</a:t>
                  </a:r>
                </a:p>
              </p:txBody>
            </p:sp>
          </p:grpSp>
          <p:grpSp>
            <p:nvGrpSpPr>
              <p:cNvPr id="32785" name="组合 64529"/>
              <p:cNvGrpSpPr/>
              <p:nvPr/>
            </p:nvGrpSpPr>
            <p:grpSpPr bwMode="auto">
              <a:xfrm>
                <a:off x="1872" y="2064"/>
                <a:ext cx="672" cy="480"/>
                <a:chOff x="1632" y="2640"/>
                <a:chExt cx="672" cy="480"/>
              </a:xfrm>
            </p:grpSpPr>
            <p:sp>
              <p:nvSpPr>
                <p:cNvPr id="32786" name="直接连接符 64530"/>
                <p:cNvSpPr>
                  <a:spLocks noChangeShapeType="1"/>
                </p:cNvSpPr>
                <p:nvPr/>
              </p:nvSpPr>
              <p:spPr bwMode="auto">
                <a:xfrm>
                  <a:off x="1680" y="2880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87" name="文本框 64531"/>
                <p:cNvSpPr txBox="1">
                  <a:spLocks noChangeArrowheads="1"/>
                </p:cNvSpPr>
                <p:nvPr/>
              </p:nvSpPr>
              <p:spPr bwMode="auto">
                <a:xfrm>
                  <a:off x="1776" y="2832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>
                      <a:solidFill>
                        <a:srgbClr val="3333FF"/>
                      </a:solidFill>
                    </a:rPr>
                    <a:t>4</a:t>
                  </a:r>
                </a:p>
              </p:txBody>
            </p:sp>
            <p:sp>
              <p:nvSpPr>
                <p:cNvPr id="32788" name="文本框 64532"/>
                <p:cNvSpPr txBox="1">
                  <a:spLocks noChangeArrowheads="1"/>
                </p:cNvSpPr>
                <p:nvPr/>
              </p:nvSpPr>
              <p:spPr bwMode="auto">
                <a:xfrm>
                  <a:off x="1632" y="2640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>
                      <a:solidFill>
                        <a:srgbClr val="3333FF"/>
                      </a:solidFill>
                    </a:rPr>
                    <a:t>x+36</a:t>
                  </a:r>
                </a:p>
              </p:txBody>
            </p:sp>
          </p:grpSp>
          <p:sp>
            <p:nvSpPr>
              <p:cNvPr id="32789" name="文本框 64533"/>
              <p:cNvSpPr txBox="1">
                <a:spLocks noChangeArrowheads="1"/>
              </p:cNvSpPr>
              <p:nvPr/>
            </p:nvSpPr>
            <p:spPr bwMode="auto">
              <a:xfrm>
                <a:off x="1632" y="216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3333FF"/>
                    </a:solidFill>
                  </a:rPr>
                  <a:t>=</a:t>
                </a:r>
              </a:p>
            </p:txBody>
          </p:sp>
        </p:grpSp>
      </p:grpSp>
      <p:sp>
        <p:nvSpPr>
          <p:cNvPr id="64538" name="文本框 64537"/>
          <p:cNvSpPr txBox="1">
            <a:spLocks noChangeArrowheads="1"/>
          </p:cNvSpPr>
          <p:nvPr/>
        </p:nvSpPr>
        <p:spPr bwMode="auto">
          <a:xfrm>
            <a:off x="304800" y="3357563"/>
            <a:ext cx="83820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</a:rPr>
              <a:t>解法</a:t>
            </a:r>
            <a:r>
              <a:rPr lang="en-US" altLang="zh-CN" b="1" dirty="0">
                <a:solidFill>
                  <a:srgbClr val="3333FF"/>
                </a:solidFill>
              </a:rPr>
              <a:t>2</a:t>
            </a:r>
            <a:r>
              <a:rPr lang="zh-CN" altLang="en-US" b="1" dirty="0">
                <a:solidFill>
                  <a:srgbClr val="3333FF"/>
                </a:solidFill>
              </a:rPr>
              <a:t>：设甲、乙两人的速度和为</a:t>
            </a:r>
            <a:r>
              <a:rPr lang="en-US" altLang="zh-CN" b="1" dirty="0">
                <a:solidFill>
                  <a:srgbClr val="3333FF"/>
                </a:solidFill>
              </a:rPr>
              <a:t>x</a:t>
            </a:r>
            <a:r>
              <a:rPr lang="zh-CN" altLang="en-US" b="1" dirty="0">
                <a:solidFill>
                  <a:srgbClr val="3333FF"/>
                </a:solidFill>
              </a:rPr>
              <a:t>千米</a:t>
            </a:r>
            <a:r>
              <a:rPr lang="en-US" altLang="zh-CN" b="1" dirty="0">
                <a:solidFill>
                  <a:srgbClr val="3333FF"/>
                </a:solidFill>
              </a:rPr>
              <a:t>/</a:t>
            </a:r>
            <a:r>
              <a:rPr lang="zh-CN" altLang="en-US" b="1" dirty="0">
                <a:solidFill>
                  <a:srgbClr val="3333FF"/>
                </a:solidFill>
              </a:rPr>
              <a:t>小时，则</a:t>
            </a:r>
            <a:r>
              <a:rPr lang="en-US" altLang="zh-CN" b="1" dirty="0">
                <a:solidFill>
                  <a:srgbClr val="3333FF"/>
                </a:solidFill>
              </a:rPr>
              <a:t>A</a:t>
            </a:r>
            <a:r>
              <a:rPr lang="zh-CN" altLang="en-US" b="1" dirty="0">
                <a:solidFill>
                  <a:srgbClr val="3333FF"/>
                </a:solidFill>
              </a:rPr>
              <a:t>、</a:t>
            </a:r>
            <a:r>
              <a:rPr lang="en-US" altLang="zh-CN" b="1" dirty="0">
                <a:solidFill>
                  <a:srgbClr val="3333FF"/>
                </a:solidFill>
              </a:rPr>
              <a:t>B</a:t>
            </a:r>
            <a:r>
              <a:rPr lang="zh-CN" altLang="en-US" b="1" dirty="0">
                <a:solidFill>
                  <a:srgbClr val="3333FF"/>
                </a:solidFill>
              </a:rPr>
              <a:t>两地间路程为</a:t>
            </a:r>
            <a:r>
              <a:rPr lang="en-US" altLang="zh-CN" b="1" dirty="0">
                <a:solidFill>
                  <a:srgbClr val="3333FF"/>
                </a:solidFill>
              </a:rPr>
              <a:t>(2x+36)</a:t>
            </a:r>
            <a:r>
              <a:rPr lang="zh-CN" altLang="en-US" b="1" dirty="0">
                <a:solidFill>
                  <a:srgbClr val="3333FF"/>
                </a:solidFill>
              </a:rPr>
              <a:t>千米，而</a:t>
            </a:r>
            <a:r>
              <a:rPr lang="en-US" altLang="zh-CN" b="1" dirty="0">
                <a:solidFill>
                  <a:srgbClr val="3333FF"/>
                </a:solidFill>
              </a:rPr>
              <a:t>10</a:t>
            </a:r>
            <a:r>
              <a:rPr lang="zh-CN" altLang="en-US" b="1" dirty="0">
                <a:solidFill>
                  <a:srgbClr val="3333FF"/>
                </a:solidFill>
              </a:rPr>
              <a:t>时到</a:t>
            </a:r>
            <a:r>
              <a:rPr lang="en-US" altLang="zh-CN" b="1" dirty="0">
                <a:solidFill>
                  <a:srgbClr val="3333FF"/>
                </a:solidFill>
              </a:rPr>
              <a:t>12</a:t>
            </a:r>
            <a:r>
              <a:rPr lang="zh-CN" altLang="en-US" b="1" dirty="0">
                <a:solidFill>
                  <a:srgbClr val="3333FF"/>
                </a:solidFill>
              </a:rPr>
              <a:t>时，两人的路程和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</a:rPr>
              <a:t>            为 </a:t>
            </a:r>
            <a:r>
              <a:rPr lang="en-US" altLang="zh-CN" b="1" dirty="0">
                <a:solidFill>
                  <a:srgbClr val="3333FF"/>
                </a:solidFill>
              </a:rPr>
              <a:t>2×36</a:t>
            </a:r>
            <a:r>
              <a:rPr lang="zh-CN" altLang="en-US" b="1" dirty="0">
                <a:solidFill>
                  <a:srgbClr val="3333FF"/>
                </a:solidFill>
              </a:rPr>
              <a:t>＝</a:t>
            </a:r>
            <a:r>
              <a:rPr lang="en-US" altLang="zh-CN" b="1" dirty="0">
                <a:solidFill>
                  <a:srgbClr val="3333FF"/>
                </a:solidFill>
              </a:rPr>
              <a:t>72</a:t>
            </a:r>
            <a:r>
              <a:rPr lang="zh-CN" altLang="en-US" b="1" dirty="0">
                <a:solidFill>
                  <a:srgbClr val="3333FF"/>
                </a:solidFill>
              </a:rPr>
              <a:t>千米，故可得</a:t>
            </a:r>
            <a:r>
              <a:rPr lang="en-US" altLang="zh-CN" b="1" dirty="0">
                <a:solidFill>
                  <a:srgbClr val="3333FF"/>
                </a:solidFill>
              </a:rPr>
              <a:t>2x=72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3333FF"/>
                </a:solidFill>
              </a:rPr>
              <a:t>             </a:t>
            </a:r>
            <a:r>
              <a:rPr lang="zh-CN" altLang="en-US" b="1" dirty="0">
                <a:solidFill>
                  <a:srgbClr val="3333FF"/>
                </a:solidFill>
              </a:rPr>
              <a:t>解得：</a:t>
            </a:r>
            <a:r>
              <a:rPr lang="en-US" altLang="zh-CN" b="1" dirty="0">
                <a:solidFill>
                  <a:srgbClr val="3333FF"/>
                </a:solidFill>
              </a:rPr>
              <a:t>x=36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3333FF"/>
                </a:solidFill>
              </a:rPr>
              <a:t>             </a:t>
            </a:r>
            <a:r>
              <a:rPr lang="zh-CN" altLang="en-US" b="1" dirty="0">
                <a:solidFill>
                  <a:srgbClr val="3333FF"/>
                </a:solidFill>
              </a:rPr>
              <a:t>所以，</a:t>
            </a:r>
            <a:r>
              <a:rPr lang="en-US" altLang="zh-CN" b="1" dirty="0">
                <a:solidFill>
                  <a:srgbClr val="3333FF"/>
                </a:solidFill>
              </a:rPr>
              <a:t>2x+36=108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</a:rPr>
              <a:t>答：</a:t>
            </a:r>
            <a:r>
              <a:rPr lang="en-US" altLang="zh-CN" b="1" dirty="0">
                <a:solidFill>
                  <a:srgbClr val="3333FF"/>
                </a:solidFill>
              </a:rPr>
              <a:t>A</a:t>
            </a:r>
            <a:r>
              <a:rPr lang="zh-CN" altLang="en-US" b="1" dirty="0">
                <a:solidFill>
                  <a:srgbClr val="3333FF"/>
                </a:solidFill>
              </a:rPr>
              <a:t>、</a:t>
            </a:r>
            <a:r>
              <a:rPr lang="en-US" altLang="zh-CN" b="1" dirty="0">
                <a:solidFill>
                  <a:srgbClr val="3333FF"/>
                </a:solidFill>
              </a:rPr>
              <a:t>B</a:t>
            </a:r>
            <a:r>
              <a:rPr lang="zh-CN" altLang="en-US" b="1" dirty="0">
                <a:solidFill>
                  <a:srgbClr val="3333FF"/>
                </a:solidFill>
              </a:rPr>
              <a:t>两地相距</a:t>
            </a:r>
            <a:r>
              <a:rPr lang="en-US" altLang="zh-CN" b="1" dirty="0">
                <a:solidFill>
                  <a:srgbClr val="3333FF"/>
                </a:solidFill>
              </a:rPr>
              <a:t>108</a:t>
            </a:r>
            <a:r>
              <a:rPr lang="zh-CN" altLang="en-US" b="1" dirty="0">
                <a:solidFill>
                  <a:srgbClr val="3333FF"/>
                </a:solidFill>
              </a:rPr>
              <a:t>千米。</a:t>
            </a:r>
          </a:p>
        </p:txBody>
      </p:sp>
      <p:grpSp>
        <p:nvGrpSpPr>
          <p:cNvPr id="64568" name="组合 64567"/>
          <p:cNvGrpSpPr/>
          <p:nvPr/>
        </p:nvGrpSpPr>
        <p:grpSpPr bwMode="auto">
          <a:xfrm>
            <a:off x="609600" y="1600200"/>
            <a:ext cx="6019800" cy="1905000"/>
            <a:chOff x="384" y="1008"/>
            <a:chExt cx="3792" cy="1200"/>
          </a:xfrm>
        </p:grpSpPr>
        <p:sp>
          <p:nvSpPr>
            <p:cNvPr id="32792" name="直接连接符 64538"/>
            <p:cNvSpPr>
              <a:spLocks noChangeShapeType="1"/>
            </p:cNvSpPr>
            <p:nvPr/>
          </p:nvSpPr>
          <p:spPr bwMode="auto">
            <a:xfrm>
              <a:off x="624" y="1344"/>
              <a:ext cx="31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3" name="直接连接符 64539"/>
            <p:cNvSpPr>
              <a:spLocks noChangeShapeType="1"/>
            </p:cNvSpPr>
            <p:nvPr/>
          </p:nvSpPr>
          <p:spPr bwMode="auto">
            <a:xfrm>
              <a:off x="624" y="124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4" name="直接连接符 64540"/>
            <p:cNvSpPr>
              <a:spLocks noChangeShapeType="1"/>
            </p:cNvSpPr>
            <p:nvPr/>
          </p:nvSpPr>
          <p:spPr bwMode="auto">
            <a:xfrm>
              <a:off x="3792" y="124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5" name="直接连接符 64541"/>
            <p:cNvSpPr>
              <a:spLocks noChangeShapeType="1"/>
            </p:cNvSpPr>
            <p:nvPr/>
          </p:nvSpPr>
          <p:spPr bwMode="auto">
            <a:xfrm>
              <a:off x="624" y="124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6" name="直接连接符 64542"/>
            <p:cNvSpPr>
              <a:spLocks noChangeShapeType="1"/>
            </p:cNvSpPr>
            <p:nvPr/>
          </p:nvSpPr>
          <p:spPr bwMode="auto">
            <a:xfrm flipH="1">
              <a:off x="2640" y="124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7" name="直接连接符 64543"/>
            <p:cNvSpPr>
              <a:spLocks noChangeShapeType="1"/>
            </p:cNvSpPr>
            <p:nvPr/>
          </p:nvSpPr>
          <p:spPr bwMode="auto">
            <a:xfrm>
              <a:off x="1968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8" name="直接连接符 64544"/>
            <p:cNvSpPr>
              <a:spLocks noChangeShapeType="1"/>
            </p:cNvSpPr>
            <p:nvPr/>
          </p:nvSpPr>
          <p:spPr bwMode="auto">
            <a:xfrm>
              <a:off x="2640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9" name="直接连接符 64545"/>
            <p:cNvSpPr>
              <a:spLocks noChangeShapeType="1"/>
            </p:cNvSpPr>
            <p:nvPr/>
          </p:nvSpPr>
          <p:spPr bwMode="auto">
            <a:xfrm>
              <a:off x="1968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0" name="文本框 64546"/>
            <p:cNvSpPr txBox="1">
              <a:spLocks noChangeArrowheads="1"/>
            </p:cNvSpPr>
            <p:nvPr/>
          </p:nvSpPr>
          <p:spPr bwMode="auto">
            <a:xfrm>
              <a:off x="2064" y="1008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36</a:t>
              </a:r>
            </a:p>
          </p:txBody>
        </p:sp>
        <p:sp>
          <p:nvSpPr>
            <p:cNvPr id="32801" name="文本框 64547"/>
            <p:cNvSpPr txBox="1">
              <a:spLocks noChangeArrowheads="1"/>
            </p:cNvSpPr>
            <p:nvPr/>
          </p:nvSpPr>
          <p:spPr bwMode="auto">
            <a:xfrm>
              <a:off x="384" y="120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A</a:t>
              </a:r>
            </a:p>
          </p:txBody>
        </p:sp>
        <p:sp>
          <p:nvSpPr>
            <p:cNvPr id="32802" name="文本框 64548"/>
            <p:cNvSpPr txBox="1">
              <a:spLocks noChangeArrowheads="1"/>
            </p:cNvSpPr>
            <p:nvPr/>
          </p:nvSpPr>
          <p:spPr bwMode="auto">
            <a:xfrm>
              <a:off x="3792" y="120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B</a:t>
              </a:r>
            </a:p>
          </p:txBody>
        </p:sp>
        <p:sp>
          <p:nvSpPr>
            <p:cNvPr id="32803" name="文本框 64549"/>
            <p:cNvSpPr txBox="1">
              <a:spLocks noChangeArrowheads="1"/>
            </p:cNvSpPr>
            <p:nvPr/>
          </p:nvSpPr>
          <p:spPr bwMode="auto">
            <a:xfrm>
              <a:off x="1776" y="139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10</a:t>
              </a:r>
              <a:r>
                <a:rPr lang="zh-CN" altLang="en-US" b="1"/>
                <a:t>时</a:t>
              </a:r>
            </a:p>
          </p:txBody>
        </p:sp>
        <p:sp>
          <p:nvSpPr>
            <p:cNvPr id="32804" name="文本框 64550"/>
            <p:cNvSpPr txBox="1">
              <a:spLocks noChangeArrowheads="1"/>
            </p:cNvSpPr>
            <p:nvPr/>
          </p:nvSpPr>
          <p:spPr bwMode="auto">
            <a:xfrm>
              <a:off x="2448" y="1392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10</a:t>
              </a:r>
              <a:r>
                <a:rPr lang="zh-CN" altLang="en-US" b="1"/>
                <a:t>时</a:t>
              </a:r>
            </a:p>
          </p:txBody>
        </p:sp>
        <p:sp>
          <p:nvSpPr>
            <p:cNvPr id="32805" name="直接连接符 64554"/>
            <p:cNvSpPr>
              <a:spLocks noChangeShapeType="1"/>
            </p:cNvSpPr>
            <p:nvPr/>
          </p:nvSpPr>
          <p:spPr bwMode="auto">
            <a:xfrm>
              <a:off x="624" y="1872"/>
              <a:ext cx="31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6" name="直接连接符 64555"/>
            <p:cNvSpPr>
              <a:spLocks noChangeShapeType="1"/>
            </p:cNvSpPr>
            <p:nvPr/>
          </p:nvSpPr>
          <p:spPr bwMode="auto">
            <a:xfrm>
              <a:off x="624" y="177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7" name="直接连接符 64556"/>
            <p:cNvSpPr>
              <a:spLocks noChangeShapeType="1"/>
            </p:cNvSpPr>
            <p:nvPr/>
          </p:nvSpPr>
          <p:spPr bwMode="auto">
            <a:xfrm>
              <a:off x="3792" y="177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8" name="直接连接符 64557"/>
            <p:cNvSpPr>
              <a:spLocks noChangeShapeType="1"/>
            </p:cNvSpPr>
            <p:nvPr/>
          </p:nvSpPr>
          <p:spPr bwMode="auto">
            <a:xfrm>
              <a:off x="624" y="177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9" name="直接连接符 64558"/>
            <p:cNvSpPr>
              <a:spLocks noChangeShapeType="1"/>
            </p:cNvSpPr>
            <p:nvPr/>
          </p:nvSpPr>
          <p:spPr bwMode="auto">
            <a:xfrm flipH="1">
              <a:off x="1968" y="1968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0" name="直接连接符 64559"/>
            <p:cNvSpPr>
              <a:spLocks noChangeShapeType="1"/>
            </p:cNvSpPr>
            <p:nvPr/>
          </p:nvSpPr>
          <p:spPr bwMode="auto">
            <a:xfrm>
              <a:off x="1968" y="16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1" name="直接连接符 64560"/>
            <p:cNvSpPr>
              <a:spLocks noChangeShapeType="1"/>
            </p:cNvSpPr>
            <p:nvPr/>
          </p:nvSpPr>
          <p:spPr bwMode="auto">
            <a:xfrm>
              <a:off x="2640" y="16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2" name="直接连接符 64561"/>
            <p:cNvSpPr>
              <a:spLocks noChangeShapeType="1"/>
            </p:cNvSpPr>
            <p:nvPr/>
          </p:nvSpPr>
          <p:spPr bwMode="auto">
            <a:xfrm>
              <a:off x="1968" y="16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3" name="文本框 64562"/>
            <p:cNvSpPr txBox="1">
              <a:spLocks noChangeArrowheads="1"/>
            </p:cNvSpPr>
            <p:nvPr/>
          </p:nvSpPr>
          <p:spPr bwMode="auto">
            <a:xfrm>
              <a:off x="2064" y="1536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36</a:t>
              </a:r>
            </a:p>
          </p:txBody>
        </p:sp>
        <p:sp>
          <p:nvSpPr>
            <p:cNvPr id="32814" name="文本框 64563"/>
            <p:cNvSpPr txBox="1">
              <a:spLocks noChangeArrowheads="1"/>
            </p:cNvSpPr>
            <p:nvPr/>
          </p:nvSpPr>
          <p:spPr bwMode="auto">
            <a:xfrm>
              <a:off x="384" y="1728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A</a:t>
              </a:r>
            </a:p>
          </p:txBody>
        </p:sp>
        <p:sp>
          <p:nvSpPr>
            <p:cNvPr id="32815" name="文本框 64564"/>
            <p:cNvSpPr txBox="1">
              <a:spLocks noChangeArrowheads="1"/>
            </p:cNvSpPr>
            <p:nvPr/>
          </p:nvSpPr>
          <p:spPr bwMode="auto">
            <a:xfrm>
              <a:off x="3792" y="1728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B</a:t>
              </a:r>
            </a:p>
          </p:txBody>
        </p:sp>
        <p:sp>
          <p:nvSpPr>
            <p:cNvPr id="32816" name="文本框 64565"/>
            <p:cNvSpPr txBox="1">
              <a:spLocks noChangeArrowheads="1"/>
            </p:cNvSpPr>
            <p:nvPr/>
          </p:nvSpPr>
          <p:spPr bwMode="auto">
            <a:xfrm>
              <a:off x="1776" y="1920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12</a:t>
              </a:r>
              <a:r>
                <a:rPr lang="zh-CN" altLang="en-US" b="1"/>
                <a:t>时</a:t>
              </a:r>
            </a:p>
          </p:txBody>
        </p:sp>
        <p:sp>
          <p:nvSpPr>
            <p:cNvPr id="32817" name="文本框 64566"/>
            <p:cNvSpPr txBox="1">
              <a:spLocks noChangeArrowheads="1"/>
            </p:cNvSpPr>
            <p:nvPr/>
          </p:nvSpPr>
          <p:spPr bwMode="auto">
            <a:xfrm>
              <a:off x="2448" y="192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12</a:t>
              </a:r>
              <a:r>
                <a:rPr lang="zh-CN" altLang="en-US" b="1"/>
                <a:t>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8" grpId="0"/>
      <p:bldP spid="6453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文本框 73731"/>
          <p:cNvSpPr txBox="1">
            <a:spLocks noChangeArrowheads="1"/>
          </p:cNvSpPr>
          <p:nvPr/>
        </p:nvSpPr>
        <p:spPr bwMode="auto">
          <a:xfrm>
            <a:off x="685800" y="457200"/>
            <a:ext cx="701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、今天我们学习了哪些知识？</a:t>
            </a:r>
          </a:p>
        </p:txBody>
      </p:sp>
      <p:sp>
        <p:nvSpPr>
          <p:cNvPr id="73735" name="文本框 73734"/>
          <p:cNvSpPr txBox="1">
            <a:spLocks noChangeArrowheads="1"/>
          </p:cNvSpPr>
          <p:nvPr/>
        </p:nvSpPr>
        <p:spPr bwMode="auto">
          <a:xfrm>
            <a:off x="838200" y="2133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行程问题</a:t>
            </a:r>
          </a:p>
        </p:txBody>
      </p:sp>
      <p:sp>
        <p:nvSpPr>
          <p:cNvPr id="73736" name="文本框 73735"/>
          <p:cNvSpPr txBox="1">
            <a:spLocks noChangeArrowheads="1"/>
          </p:cNvSpPr>
          <p:nvPr/>
        </p:nvSpPr>
        <p:spPr bwMode="auto">
          <a:xfrm>
            <a:off x="762000" y="2819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</a:rPr>
              <a:t>）相遇问题（</a:t>
            </a:r>
            <a:r>
              <a:rPr lang="en-US" altLang="zh-CN" b="1" dirty="0"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</a:rPr>
              <a:t>）追及问题（</a:t>
            </a:r>
            <a:r>
              <a:rPr lang="en-US" altLang="zh-CN" b="1" dirty="0"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</a:rPr>
              <a:t>）航海问题</a:t>
            </a:r>
          </a:p>
        </p:txBody>
      </p:sp>
      <p:sp>
        <p:nvSpPr>
          <p:cNvPr id="33796" name="文本框 73736"/>
          <p:cNvSpPr txBox="1">
            <a:spLocks noChangeArrowheads="1"/>
          </p:cNvSpPr>
          <p:nvPr/>
        </p:nvSpPr>
        <p:spPr bwMode="auto">
          <a:xfrm>
            <a:off x="762000" y="3657600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、今天学习了哪些数学方法？</a:t>
            </a:r>
          </a:p>
        </p:txBody>
      </p:sp>
      <p:sp>
        <p:nvSpPr>
          <p:cNvPr id="73738" name="文本框 73737"/>
          <p:cNvSpPr txBox="1">
            <a:spLocks noChangeArrowheads="1"/>
          </p:cNvSpPr>
          <p:nvPr/>
        </p:nvSpPr>
        <p:spPr bwMode="auto">
          <a:xfrm>
            <a:off x="609600" y="45720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画图分析法：画线段分析行程问题</a:t>
            </a:r>
          </a:p>
        </p:txBody>
      </p:sp>
      <p:sp>
        <p:nvSpPr>
          <p:cNvPr id="4097" name="矩形 104449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90195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  <p:bldP spid="73736" grpId="0"/>
      <p:bldP spid="737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4819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47888" y="2746375"/>
            <a:ext cx="53467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教材</a:t>
            </a: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en-US" altLang="zh-CN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页习题7.4 第5，13题</a:t>
            </a: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矩形 104449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90195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学习目标：</a:t>
            </a:r>
          </a:p>
        </p:txBody>
      </p:sp>
      <p:sp>
        <p:nvSpPr>
          <p:cNvPr id="104451" name="文本框 104450"/>
          <p:cNvSpPr txBox="1">
            <a:spLocks noChangeArrowheads="1"/>
          </p:cNvSpPr>
          <p:nvPr/>
        </p:nvSpPr>
        <p:spPr bwMode="auto">
          <a:xfrm>
            <a:off x="323850" y="1484313"/>
            <a:ext cx="8748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、经历运用方程解决实际问题的过程，发展应用数学的意识；</a:t>
            </a:r>
          </a:p>
        </p:txBody>
      </p:sp>
      <p:sp>
        <p:nvSpPr>
          <p:cNvPr id="104452" name="文本框 104451"/>
          <p:cNvSpPr txBox="1">
            <a:spLocks noChangeArrowheads="1"/>
          </p:cNvSpPr>
          <p:nvPr/>
        </p:nvSpPr>
        <p:spPr bwMode="auto">
          <a:xfrm>
            <a:off x="250825" y="2997200"/>
            <a:ext cx="8642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、熟练运用列方程解应用题的一般步骤列方程；</a:t>
            </a:r>
          </a:p>
        </p:txBody>
      </p:sp>
      <p:sp>
        <p:nvSpPr>
          <p:cNvPr id="104453" name="文本框 104452"/>
          <p:cNvSpPr txBox="1">
            <a:spLocks noChangeArrowheads="1"/>
          </p:cNvSpPr>
          <p:nvPr/>
        </p:nvSpPr>
        <p:spPr bwMode="auto">
          <a:xfrm>
            <a:off x="287338" y="4144963"/>
            <a:ext cx="856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、</a:t>
            </a:r>
            <a:r>
              <a:rPr lang="zh-CN" altLang="en-US" sz="3200" b="1" dirty="0"/>
              <a:t>学会列一元一次方程解决与行程有关的实际问题。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2" grpId="0"/>
      <p:bldP spid="1044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100353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2133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miter lim="800000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热身赛</a:t>
            </a:r>
          </a:p>
        </p:txBody>
      </p:sp>
      <p:sp>
        <p:nvSpPr>
          <p:cNvPr id="100355" name="文本框 100354"/>
          <p:cNvSpPr txBox="1">
            <a:spLocks noChangeArrowheads="1"/>
          </p:cNvSpPr>
          <p:nvPr/>
        </p:nvSpPr>
        <p:spPr bwMode="auto">
          <a:xfrm>
            <a:off x="381000" y="1463675"/>
            <a:ext cx="85344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  <a:latin typeface="宋体" panose="02010600030101010101" pitchFamily="2" charset="-122"/>
              </a:rPr>
              <a:t>填一填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A,B</a:t>
            </a:r>
            <a:r>
              <a:rPr lang="zh-CN" altLang="en-US" sz="3200" b="1" dirty="0">
                <a:latin typeface="宋体" panose="02010600030101010101" pitchFamily="2" charset="-122"/>
              </a:rPr>
              <a:t>两地相距</a:t>
            </a:r>
            <a:r>
              <a:rPr lang="en-US" altLang="zh-CN" sz="3200" b="1" dirty="0">
                <a:latin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宋体" panose="02010600030101010101" pitchFamily="2" charset="-122"/>
              </a:rPr>
              <a:t>千米</a:t>
            </a:r>
            <a:r>
              <a:rPr lang="en-US" altLang="zh-CN" sz="3200" b="1" dirty="0">
                <a:latin typeface="宋体" panose="02010600030101010101" pitchFamily="2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如果小王每小时走</a:t>
            </a:r>
            <a:r>
              <a:rPr lang="en-US" altLang="zh-CN" sz="3200" b="1" dirty="0">
                <a:latin typeface="宋体" panose="02010600030101010101" pitchFamily="2" charset="-122"/>
              </a:rPr>
              <a:t>5</a:t>
            </a:r>
            <a:r>
              <a:rPr lang="zh-CN" altLang="en-US" sz="3200" b="1" dirty="0">
                <a:latin typeface="宋体" panose="02010600030101010101" pitchFamily="2" charset="-122"/>
              </a:rPr>
              <a:t>千米</a:t>
            </a:r>
            <a:r>
              <a:rPr lang="en-US" altLang="zh-CN" sz="3200" b="1" dirty="0"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</a:rPr>
              <a:t>则需</a:t>
            </a:r>
            <a:r>
              <a:rPr lang="en-US" altLang="zh-CN" sz="3200" b="1" dirty="0">
                <a:latin typeface="宋体" panose="02010600030101010101" pitchFamily="2" charset="-122"/>
              </a:rPr>
              <a:t>______</a:t>
            </a:r>
            <a:r>
              <a:rPr lang="zh-CN" altLang="en-US" sz="3200" b="1" dirty="0">
                <a:latin typeface="宋体" panose="02010600030101010101" pitchFamily="2" charset="-122"/>
              </a:rPr>
              <a:t>小时走完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如果小李</a:t>
            </a:r>
            <a:r>
              <a:rPr lang="en-US" altLang="zh-CN" sz="3200" b="1" dirty="0">
                <a:latin typeface="宋体" panose="02010600030101010101" pitchFamily="2" charset="-122"/>
              </a:rPr>
              <a:t>6</a:t>
            </a:r>
            <a:r>
              <a:rPr lang="zh-CN" altLang="en-US" sz="3200" b="1" dirty="0">
                <a:latin typeface="宋体" panose="02010600030101010101" pitchFamily="2" charset="-122"/>
              </a:rPr>
              <a:t>小时走完</a:t>
            </a:r>
            <a:r>
              <a:rPr lang="en-US" altLang="zh-CN" sz="3200" b="1" dirty="0"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</a:rPr>
              <a:t>则他每小时走</a:t>
            </a:r>
            <a:r>
              <a:rPr lang="en-US" altLang="zh-CN" sz="3200" b="1" dirty="0">
                <a:latin typeface="宋体" panose="02010600030101010101" pitchFamily="2" charset="-122"/>
              </a:rPr>
              <a:t>____</a:t>
            </a:r>
            <a:r>
              <a:rPr lang="zh-CN" altLang="en-US" sz="3200" b="1" dirty="0">
                <a:latin typeface="宋体" panose="02010600030101010101" pitchFamily="2" charset="-122"/>
              </a:rPr>
              <a:t>千米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00357" name="文本框 100356"/>
          <p:cNvSpPr txBox="1">
            <a:spLocks noChangeArrowheads="1"/>
          </p:cNvSpPr>
          <p:nvPr/>
        </p:nvSpPr>
        <p:spPr bwMode="auto">
          <a:xfrm>
            <a:off x="6019800" y="2900363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</a:p>
        </p:txBody>
      </p:sp>
      <p:graphicFrame>
        <p:nvGraphicFramePr>
          <p:cNvPr id="100358" name="对象 100357"/>
          <p:cNvGraphicFramePr/>
          <p:nvPr/>
        </p:nvGraphicFramePr>
        <p:xfrm>
          <a:off x="6651625" y="3384550"/>
          <a:ext cx="811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r:id="rId4" imgW="228600" imgH="393700" progId="Equation.3">
                  <p:embed/>
                </p:oleObj>
              </mc:Choice>
              <mc:Fallback>
                <p:oleObj r:id="rId4" imgW="228600" imgH="393700" progId="Equation.3">
                  <p:embed/>
                  <p:pic>
                    <p:nvPicPr>
                      <p:cNvPr id="0" name="对象 1003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3384550"/>
                        <a:ext cx="811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/>
      <p:bldP spid="100355" grpId="0"/>
      <p:bldP spid="1003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0177"/>
          <p:cNvSpPr>
            <a:spLocks noChangeArrowheads="1"/>
          </p:cNvSpPr>
          <p:nvPr/>
        </p:nvSpPr>
        <p:spPr bwMode="auto">
          <a:xfrm>
            <a:off x="609600" y="1143000"/>
            <a:ext cx="83820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行程问题中的基本关系量有哪些？它们有什么关系？</a:t>
            </a:r>
          </a:p>
        </p:txBody>
      </p:sp>
      <p:grpSp>
        <p:nvGrpSpPr>
          <p:cNvPr id="22530" name="组合 50178"/>
          <p:cNvGrpSpPr/>
          <p:nvPr/>
        </p:nvGrpSpPr>
        <p:grpSpPr bwMode="auto">
          <a:xfrm>
            <a:off x="1042988" y="2743200"/>
            <a:ext cx="5827712" cy="1006475"/>
            <a:chOff x="781" y="2387"/>
            <a:chExt cx="3671" cy="634"/>
          </a:xfrm>
        </p:grpSpPr>
        <p:sp>
          <p:nvSpPr>
            <p:cNvPr id="22531" name="文本框 50179"/>
            <p:cNvSpPr txBox="1">
              <a:spLocks noChangeArrowheads="1"/>
            </p:cNvSpPr>
            <p:nvPr/>
          </p:nvSpPr>
          <p:spPr bwMode="auto">
            <a:xfrm>
              <a:off x="1746" y="2387"/>
              <a:ext cx="104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b="1"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22532" name="组合 50180"/>
            <p:cNvGrpSpPr/>
            <p:nvPr/>
          </p:nvGrpSpPr>
          <p:grpSpPr bwMode="auto">
            <a:xfrm>
              <a:off x="781" y="2432"/>
              <a:ext cx="3671" cy="519"/>
              <a:chOff x="736" y="1071"/>
              <a:chExt cx="3671" cy="519"/>
            </a:xfrm>
          </p:grpSpPr>
          <p:sp>
            <p:nvSpPr>
              <p:cNvPr id="22533" name="矩形 50181"/>
              <p:cNvSpPr>
                <a:spLocks noChangeArrowheads="1"/>
              </p:cNvSpPr>
              <p:nvPr/>
            </p:nvSpPr>
            <p:spPr bwMode="auto">
              <a:xfrm>
                <a:off x="736" y="1110"/>
                <a:ext cx="7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40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路程</a:t>
                </a:r>
              </a:p>
            </p:txBody>
          </p:sp>
          <p:sp>
            <p:nvSpPr>
              <p:cNvPr id="22534" name="矩形 50182"/>
              <p:cNvSpPr>
                <a:spLocks noChangeArrowheads="1"/>
              </p:cNvSpPr>
              <p:nvPr/>
            </p:nvSpPr>
            <p:spPr bwMode="auto">
              <a:xfrm>
                <a:off x="3651" y="1071"/>
                <a:ext cx="7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40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时间</a:t>
                </a:r>
              </a:p>
            </p:txBody>
          </p:sp>
          <p:sp>
            <p:nvSpPr>
              <p:cNvPr id="22535" name="矩形 50183"/>
              <p:cNvSpPr>
                <a:spLocks noChangeArrowheads="1"/>
              </p:cNvSpPr>
              <p:nvPr/>
            </p:nvSpPr>
            <p:spPr bwMode="auto">
              <a:xfrm>
                <a:off x="2200" y="1084"/>
                <a:ext cx="7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40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速度</a:t>
                </a:r>
              </a:p>
            </p:txBody>
          </p:sp>
          <p:sp>
            <p:nvSpPr>
              <p:cNvPr id="22536" name="文本框 50184"/>
              <p:cNvSpPr txBox="1">
                <a:spLocks noChangeArrowheads="1"/>
              </p:cNvSpPr>
              <p:nvPr/>
            </p:nvSpPr>
            <p:spPr bwMode="auto">
              <a:xfrm>
                <a:off x="3061" y="1071"/>
                <a:ext cx="1043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800" b="1">
                    <a:latin typeface="Times New Roman" panose="02020603050405020304" pitchFamily="18" charset="0"/>
                  </a:rPr>
                  <a:t>×</a:t>
                </a:r>
              </a:p>
            </p:txBody>
          </p:sp>
        </p:grpSp>
      </p:grpSp>
      <p:grpSp>
        <p:nvGrpSpPr>
          <p:cNvPr id="50186" name="组合 50185"/>
          <p:cNvGrpSpPr/>
          <p:nvPr/>
        </p:nvGrpSpPr>
        <p:grpSpPr bwMode="auto">
          <a:xfrm>
            <a:off x="1042988" y="3657600"/>
            <a:ext cx="5737225" cy="1006475"/>
            <a:chOff x="793" y="2160"/>
            <a:chExt cx="3614" cy="634"/>
          </a:xfrm>
        </p:grpSpPr>
        <p:sp>
          <p:nvSpPr>
            <p:cNvPr id="22538" name="矩形 50186"/>
            <p:cNvSpPr>
              <a:spLocks noChangeArrowheads="1"/>
            </p:cNvSpPr>
            <p:nvPr/>
          </p:nvSpPr>
          <p:spPr bwMode="auto">
            <a:xfrm>
              <a:off x="2245" y="2251"/>
              <a:ext cx="7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路程</a:t>
              </a:r>
            </a:p>
          </p:txBody>
        </p:sp>
        <p:sp>
          <p:nvSpPr>
            <p:cNvPr id="22539" name="矩形 50187"/>
            <p:cNvSpPr>
              <a:spLocks noChangeArrowheads="1"/>
            </p:cNvSpPr>
            <p:nvPr/>
          </p:nvSpPr>
          <p:spPr bwMode="auto">
            <a:xfrm>
              <a:off x="3651" y="2251"/>
              <a:ext cx="7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时间</a:t>
              </a:r>
            </a:p>
          </p:txBody>
        </p:sp>
        <p:sp>
          <p:nvSpPr>
            <p:cNvPr id="22540" name="矩形 50188"/>
            <p:cNvSpPr>
              <a:spLocks noChangeArrowheads="1"/>
            </p:cNvSpPr>
            <p:nvPr/>
          </p:nvSpPr>
          <p:spPr bwMode="auto">
            <a:xfrm>
              <a:off x="793" y="2251"/>
              <a:ext cx="7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速度</a:t>
              </a:r>
            </a:p>
          </p:txBody>
        </p:sp>
        <p:sp>
          <p:nvSpPr>
            <p:cNvPr id="22541" name="文本框 50189"/>
            <p:cNvSpPr txBox="1">
              <a:spLocks noChangeArrowheads="1"/>
            </p:cNvSpPr>
            <p:nvPr/>
          </p:nvSpPr>
          <p:spPr bwMode="auto">
            <a:xfrm>
              <a:off x="1701" y="2160"/>
              <a:ext cx="104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b="1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2542" name="文本框 50190"/>
            <p:cNvSpPr txBox="1">
              <a:spLocks noChangeArrowheads="1"/>
            </p:cNvSpPr>
            <p:nvPr/>
          </p:nvSpPr>
          <p:spPr bwMode="auto">
            <a:xfrm>
              <a:off x="3107" y="2205"/>
              <a:ext cx="1043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1">
                  <a:latin typeface="Times New Roman" panose="02020603050405020304" pitchFamily="18" charset="0"/>
                </a:rPr>
                <a:t>÷</a:t>
              </a:r>
            </a:p>
          </p:txBody>
        </p:sp>
      </p:grpSp>
      <p:grpSp>
        <p:nvGrpSpPr>
          <p:cNvPr id="50192" name="组合 50191"/>
          <p:cNvGrpSpPr/>
          <p:nvPr/>
        </p:nvGrpSpPr>
        <p:grpSpPr bwMode="auto">
          <a:xfrm>
            <a:off x="1066800" y="4652963"/>
            <a:ext cx="5664200" cy="1006475"/>
            <a:chOff x="884" y="3686"/>
            <a:chExt cx="3568" cy="634"/>
          </a:xfrm>
        </p:grpSpPr>
        <p:sp>
          <p:nvSpPr>
            <p:cNvPr id="22544" name="矩形 50192"/>
            <p:cNvSpPr>
              <a:spLocks noChangeArrowheads="1"/>
            </p:cNvSpPr>
            <p:nvPr/>
          </p:nvSpPr>
          <p:spPr bwMode="auto">
            <a:xfrm>
              <a:off x="3696" y="3748"/>
              <a:ext cx="7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速度</a:t>
              </a:r>
            </a:p>
          </p:txBody>
        </p:sp>
        <p:grpSp>
          <p:nvGrpSpPr>
            <p:cNvPr id="22545" name="组合 50193"/>
            <p:cNvGrpSpPr/>
            <p:nvPr/>
          </p:nvGrpSpPr>
          <p:grpSpPr bwMode="auto">
            <a:xfrm>
              <a:off x="884" y="3686"/>
              <a:ext cx="3312" cy="634"/>
              <a:chOff x="793" y="3067"/>
              <a:chExt cx="3312" cy="634"/>
            </a:xfrm>
          </p:grpSpPr>
          <p:sp>
            <p:nvSpPr>
              <p:cNvPr id="22546" name="矩形 50194"/>
              <p:cNvSpPr>
                <a:spLocks noChangeArrowheads="1"/>
              </p:cNvSpPr>
              <p:nvPr/>
            </p:nvSpPr>
            <p:spPr bwMode="auto">
              <a:xfrm>
                <a:off x="2200" y="3158"/>
                <a:ext cx="7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40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路程</a:t>
                </a:r>
              </a:p>
            </p:txBody>
          </p:sp>
          <p:sp>
            <p:nvSpPr>
              <p:cNvPr id="22547" name="矩形 50195"/>
              <p:cNvSpPr>
                <a:spLocks noChangeArrowheads="1"/>
              </p:cNvSpPr>
              <p:nvPr/>
            </p:nvSpPr>
            <p:spPr bwMode="auto">
              <a:xfrm>
                <a:off x="793" y="3158"/>
                <a:ext cx="7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40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时间</a:t>
                </a:r>
              </a:p>
            </p:txBody>
          </p:sp>
          <p:sp>
            <p:nvSpPr>
              <p:cNvPr id="22548" name="文本框 50196"/>
              <p:cNvSpPr txBox="1">
                <a:spLocks noChangeArrowheads="1"/>
              </p:cNvSpPr>
              <p:nvPr/>
            </p:nvSpPr>
            <p:spPr bwMode="auto">
              <a:xfrm>
                <a:off x="1656" y="3067"/>
                <a:ext cx="1043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b="1">
                    <a:latin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22549" name="文本框 50197"/>
              <p:cNvSpPr txBox="1">
                <a:spLocks noChangeArrowheads="1"/>
              </p:cNvSpPr>
              <p:nvPr/>
            </p:nvSpPr>
            <p:spPr bwMode="auto">
              <a:xfrm>
                <a:off x="3062" y="3112"/>
                <a:ext cx="1043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800" b="1">
                    <a:latin typeface="Times New Roman" panose="02020603050405020304" pitchFamily="18" charset="0"/>
                  </a:rPr>
                  <a:t>÷</a:t>
                </a:r>
              </a:p>
            </p:txBody>
          </p:sp>
        </p:grpSp>
      </p:grpSp>
      <p:sp>
        <p:nvSpPr>
          <p:cNvPr id="22550" name="文本框 50198"/>
          <p:cNvSpPr txBox="1">
            <a:spLocks noChangeArrowheads="1"/>
          </p:cNvSpPr>
          <p:nvPr/>
        </p:nvSpPr>
        <p:spPr bwMode="auto">
          <a:xfrm>
            <a:off x="762000" y="1524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</a:rPr>
              <a:t>行程问题</a:t>
            </a:r>
          </a:p>
        </p:txBody>
      </p:sp>
      <p:sp>
        <p:nvSpPr>
          <p:cNvPr id="4099" name="矩形 7171"/>
          <p:cNvSpPr>
            <a:spLocks noChangeArrowheads="1" noChangeShapeType="1" noTextEdit="1"/>
          </p:cNvSpPr>
          <p:nvPr/>
        </p:nvSpPr>
        <p:spPr bwMode="auto">
          <a:xfrm>
            <a:off x="6731000" y="4664075"/>
            <a:ext cx="2232025" cy="14398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FAC090"/>
                </a:solidFill>
                <a:latin typeface="仿宋_GB2312"/>
              </a:rPr>
              <a:t>我知道了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05473"/>
          <p:cNvSpPr txBox="1">
            <a:spLocks noChangeArrowheads="1"/>
          </p:cNvSpPr>
          <p:nvPr/>
        </p:nvSpPr>
        <p:spPr bwMode="auto">
          <a:xfrm>
            <a:off x="539750" y="1125538"/>
            <a:ext cx="619283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某中学组织学生到校外参加义务植树活动。一部分学生骑自行车先走，速度为</a:t>
            </a:r>
            <a:r>
              <a:rPr lang="en-US" altLang="zh-CN" b="1"/>
              <a:t>9</a:t>
            </a:r>
            <a:r>
              <a:rPr lang="zh-CN" altLang="en-US" b="1"/>
              <a:t>千米</a:t>
            </a:r>
            <a:r>
              <a:rPr lang="en-US" altLang="zh-CN" b="1"/>
              <a:t>/</a:t>
            </a:r>
            <a:r>
              <a:rPr lang="zh-CN" altLang="en-US" b="1"/>
              <a:t>时；</a:t>
            </a:r>
            <a:r>
              <a:rPr lang="en-US" altLang="zh-CN" b="1"/>
              <a:t>40</a:t>
            </a:r>
            <a:r>
              <a:rPr lang="zh-CN" altLang="en-US" b="1"/>
              <a:t>分钟后其余学生乘汽车出发，速度为</a:t>
            </a:r>
            <a:r>
              <a:rPr lang="en-US" altLang="zh-CN" b="1"/>
              <a:t>45</a:t>
            </a:r>
            <a:r>
              <a:rPr lang="zh-CN" altLang="en-US" b="1"/>
              <a:t>千米</a:t>
            </a:r>
            <a:r>
              <a:rPr lang="en-US" altLang="zh-CN" b="1"/>
              <a:t>/</a:t>
            </a:r>
            <a:r>
              <a:rPr lang="zh-CN" altLang="en-US" b="1"/>
              <a:t>时，结果他们同时到达目的地。目的地距学校多少千米？</a:t>
            </a:r>
          </a:p>
        </p:txBody>
      </p:sp>
      <p:sp>
        <p:nvSpPr>
          <p:cNvPr id="105475" name="云形标注 105474"/>
          <p:cNvSpPr/>
          <p:nvPr/>
        </p:nvSpPr>
        <p:spPr>
          <a:xfrm>
            <a:off x="4716463" y="2924175"/>
            <a:ext cx="3240087" cy="1296988"/>
          </a:xfrm>
          <a:prstGeom prst="cloudCallout">
            <a:avLst>
              <a:gd name="adj1" fmla="val -57347"/>
              <a:gd name="adj2" fmla="val -65176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000" b="1" noProof="1">
                <a:solidFill>
                  <a:schemeClr val="tx2"/>
                </a:solidFill>
                <a:cs typeface="+mn-ea"/>
              </a:rPr>
              <a:t>速度、路程、时间之间有什么关系？</a:t>
            </a:r>
            <a:endParaRPr lang="zh-CN" altLang="en-US" sz="2000" b="1" noProof="1">
              <a:solidFill>
                <a:schemeClr val="tx2"/>
              </a:solidFill>
            </a:endParaRPr>
          </a:p>
        </p:txBody>
      </p:sp>
      <p:graphicFrame>
        <p:nvGraphicFramePr>
          <p:cNvPr id="105476" name="表格 105475"/>
          <p:cNvGraphicFramePr/>
          <p:nvPr/>
        </p:nvGraphicFramePr>
        <p:xfrm>
          <a:off x="539750" y="4437063"/>
          <a:ext cx="7272338" cy="13716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6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路程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千米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速度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（千米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时）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时间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时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骑自行车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乘汽车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5498" name="文本框 105497"/>
          <p:cNvSpPr txBox="1">
            <a:spLocks noChangeArrowheads="1"/>
          </p:cNvSpPr>
          <p:nvPr/>
        </p:nvSpPr>
        <p:spPr bwMode="auto">
          <a:xfrm>
            <a:off x="650875" y="6054725"/>
            <a:ext cx="741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骑自行车所用时间</a:t>
            </a:r>
            <a:r>
              <a:rPr lang="en-US" altLang="zh-CN" b="1">
                <a:latin typeface="Times New Roman" panose="02020603050405020304" pitchFamily="18" charset="0"/>
              </a:rPr>
              <a:t>-</a:t>
            </a:r>
            <a:r>
              <a:rPr lang="zh-CN" altLang="en-US" b="1"/>
              <a:t>乘汽车所用时间</a:t>
            </a:r>
            <a:r>
              <a:rPr lang="en-US" altLang="zh-CN" sz="1800"/>
              <a:t>=________________</a:t>
            </a:r>
          </a:p>
        </p:txBody>
      </p:sp>
      <p:pic>
        <p:nvPicPr>
          <p:cNvPr id="23578" name="图片 105498" descr="u=2650463860,2330590342&amp;fm=0&amp;gp=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4650" y="549275"/>
            <a:ext cx="195103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9" name="矩形 105499"/>
          <p:cNvSpPr>
            <a:spLocks noChangeArrowheads="1" noChangeShapeType="1" noTextEdit="1"/>
          </p:cNvSpPr>
          <p:nvPr/>
        </p:nvSpPr>
        <p:spPr bwMode="auto">
          <a:xfrm>
            <a:off x="650875" y="228600"/>
            <a:ext cx="1279525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5501" name="文本框 105500"/>
          <p:cNvSpPr txBox="1">
            <a:spLocks noChangeArrowheads="1"/>
          </p:cNvSpPr>
          <p:nvPr/>
        </p:nvSpPr>
        <p:spPr bwMode="auto">
          <a:xfrm>
            <a:off x="407988" y="3343275"/>
            <a:ext cx="475297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若设目的地距学校</a:t>
            </a:r>
            <a:r>
              <a:rPr lang="en-US" altLang="zh-CN" b="1" i="1">
                <a:latin typeface="Times New Roman" panose="02020603050405020304" pitchFamily="18" charset="0"/>
              </a:rPr>
              <a:t>x</a:t>
            </a:r>
            <a:r>
              <a:rPr lang="zh-CN" altLang="en-US" b="1"/>
              <a:t>千米，填表</a:t>
            </a:r>
          </a:p>
        </p:txBody>
      </p:sp>
      <p:sp>
        <p:nvSpPr>
          <p:cNvPr id="105502" name="文本框 105501"/>
          <p:cNvSpPr txBox="1">
            <a:spLocks noChangeArrowheads="1"/>
          </p:cNvSpPr>
          <p:nvPr/>
        </p:nvSpPr>
        <p:spPr bwMode="auto">
          <a:xfrm>
            <a:off x="2339975" y="5300663"/>
            <a:ext cx="431800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5503" name="文本框 105502"/>
          <p:cNvSpPr txBox="1">
            <a:spLocks noChangeArrowheads="1"/>
          </p:cNvSpPr>
          <p:nvPr/>
        </p:nvSpPr>
        <p:spPr bwMode="auto">
          <a:xfrm>
            <a:off x="2339975" y="4868863"/>
            <a:ext cx="431800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5504" name="文本框 105503"/>
          <p:cNvSpPr txBox="1">
            <a:spLocks noChangeArrowheads="1"/>
          </p:cNvSpPr>
          <p:nvPr/>
        </p:nvSpPr>
        <p:spPr bwMode="auto">
          <a:xfrm>
            <a:off x="4284663" y="4868863"/>
            <a:ext cx="7207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05505" name="文本框 105504"/>
          <p:cNvSpPr txBox="1">
            <a:spLocks noChangeArrowheads="1"/>
          </p:cNvSpPr>
          <p:nvPr/>
        </p:nvSpPr>
        <p:spPr bwMode="auto">
          <a:xfrm>
            <a:off x="4211638" y="5373688"/>
            <a:ext cx="7207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2"/>
                </a:solidFill>
              </a:rPr>
              <a:t>45</a:t>
            </a:r>
          </a:p>
        </p:txBody>
      </p:sp>
      <p:graphicFrame>
        <p:nvGraphicFramePr>
          <p:cNvPr id="105506" name="对象 105505"/>
          <p:cNvGraphicFramePr/>
          <p:nvPr/>
        </p:nvGraphicFramePr>
        <p:xfrm>
          <a:off x="6659563" y="4829175"/>
          <a:ext cx="5048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r:id="rId4" imgW="152400" imgH="393065" progId="Equation.3">
                  <p:embed/>
                </p:oleObj>
              </mc:Choice>
              <mc:Fallback>
                <p:oleObj r:id="rId4" imgW="152400" imgH="393065" progId="Equation.3">
                  <p:embed/>
                  <p:pic>
                    <p:nvPicPr>
                      <p:cNvPr id="0" name="对象 1055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829175"/>
                        <a:ext cx="5048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7" name="对象 105506"/>
          <p:cNvGraphicFramePr/>
          <p:nvPr/>
        </p:nvGraphicFramePr>
        <p:xfrm>
          <a:off x="6659563" y="5272088"/>
          <a:ext cx="5048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r:id="rId6" imgW="228600" imgH="393700" progId="Equation.3">
                  <p:embed/>
                </p:oleObj>
              </mc:Choice>
              <mc:Fallback>
                <p:oleObj r:id="rId6" imgW="228600" imgH="393700" progId="Equation.3">
                  <p:embed/>
                  <p:pic>
                    <p:nvPicPr>
                      <p:cNvPr id="0" name="对象 10550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272088"/>
                        <a:ext cx="5048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8" name="对象 105507"/>
          <p:cNvGraphicFramePr/>
          <p:nvPr/>
        </p:nvGraphicFramePr>
        <p:xfrm>
          <a:off x="5862638" y="5830888"/>
          <a:ext cx="6492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r:id="rId8" imgW="228600" imgH="393700" progId="Equation.3">
                  <p:embed/>
                </p:oleObj>
              </mc:Choice>
              <mc:Fallback>
                <p:oleObj r:id="rId8" imgW="228600" imgH="393700" progId="Equation.3">
                  <p:embed/>
                  <p:pic>
                    <p:nvPicPr>
                      <p:cNvPr id="0" name="对象 10550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5830888"/>
                        <a:ext cx="64928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ldLvl="0" animBg="1"/>
      <p:bldP spid="105501" grpId="0" bldLvl="0" animBg="1"/>
      <p:bldP spid="105502" grpId="0" bldLvl="0" animBg="1"/>
      <p:bldP spid="105503" grpId="0" bldLvl="0" animBg="1"/>
      <p:bldP spid="105504" grpId="0"/>
      <p:bldP spid="105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108546"/>
          <p:cNvSpPr txBox="1">
            <a:spLocks noChangeArrowheads="1"/>
          </p:cNvSpPr>
          <p:nvPr/>
        </p:nvSpPr>
        <p:spPr bwMode="auto">
          <a:xfrm>
            <a:off x="1365250" y="1236663"/>
            <a:ext cx="7632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解</a:t>
            </a:r>
            <a:r>
              <a:rPr lang="zh-CN" altLang="en-US" b="1"/>
              <a:t> </a:t>
            </a:r>
            <a:r>
              <a:rPr lang="en-US" altLang="zh-CN" b="1"/>
              <a:t>:     </a:t>
            </a:r>
            <a:r>
              <a:rPr lang="zh-CN" altLang="en-US" b="1"/>
              <a:t>设目的地距学校多少</a:t>
            </a:r>
            <a:r>
              <a:rPr lang="en-US" altLang="zh-CN" b="1" i="1">
                <a:latin typeface="Times New Roman" panose="02020603050405020304" pitchFamily="18" charset="0"/>
              </a:rPr>
              <a:t>x</a:t>
            </a:r>
            <a:r>
              <a:rPr lang="zh-CN" altLang="en-US" b="1"/>
              <a:t>千米，那么骑自行车</a:t>
            </a:r>
          </a:p>
          <a:p>
            <a:pPr>
              <a:spcBef>
                <a:spcPct val="50000"/>
              </a:spcBef>
            </a:pPr>
            <a:r>
              <a:rPr lang="zh-CN" altLang="en-US" b="1"/>
              <a:t>所用时间为       小时 ，乘汽车所用时间为        小时，</a:t>
            </a:r>
          </a:p>
        </p:txBody>
      </p:sp>
      <p:graphicFrame>
        <p:nvGraphicFramePr>
          <p:cNvPr id="24578" name="对象 108547"/>
          <p:cNvGraphicFramePr/>
          <p:nvPr/>
        </p:nvGraphicFramePr>
        <p:xfrm>
          <a:off x="3092450" y="1595438"/>
          <a:ext cx="4175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对象 10854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1595438"/>
                        <a:ext cx="4175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对象 108548"/>
          <p:cNvGraphicFramePr/>
          <p:nvPr/>
        </p:nvGraphicFramePr>
        <p:xfrm>
          <a:off x="7070725" y="1522413"/>
          <a:ext cx="546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5" imgW="228600" imgH="393700" progId="Equation.3">
                  <p:embed/>
                </p:oleObj>
              </mc:Choice>
              <mc:Fallback>
                <p:oleObj r:id="rId5" imgW="228600" imgH="393700" progId="Equation.3">
                  <p:embed/>
                  <p:pic>
                    <p:nvPicPr>
                      <p:cNvPr id="0" name="对象 10854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1522413"/>
                        <a:ext cx="546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550" name="组合 108549"/>
          <p:cNvGrpSpPr/>
          <p:nvPr/>
        </p:nvGrpSpPr>
        <p:grpSpPr bwMode="auto">
          <a:xfrm>
            <a:off x="1365250" y="2668588"/>
            <a:ext cx="6696075" cy="1008062"/>
            <a:chOff x="939" y="1211"/>
            <a:chExt cx="4218" cy="635"/>
          </a:xfrm>
        </p:grpSpPr>
        <p:sp>
          <p:nvSpPr>
            <p:cNvPr id="24581" name="文本框 108550"/>
            <p:cNvSpPr txBox="1">
              <a:spLocks noChangeArrowheads="1"/>
            </p:cNvSpPr>
            <p:nvPr/>
          </p:nvSpPr>
          <p:spPr bwMode="auto">
            <a:xfrm>
              <a:off x="939" y="1298"/>
              <a:ext cx="4218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/>
                <a:t>根据题意，得</a:t>
              </a:r>
              <a:r>
                <a:rPr lang="zh-CN" altLang="en-US" sz="1800"/>
                <a:t>     </a:t>
              </a:r>
            </a:p>
            <a:p>
              <a:pPr>
                <a:spcBef>
                  <a:spcPct val="50000"/>
                </a:spcBef>
              </a:pPr>
              <a:endParaRPr lang="zh-CN" altLang="en-US" sz="1800"/>
            </a:p>
          </p:txBody>
        </p:sp>
        <p:graphicFrame>
          <p:nvGraphicFramePr>
            <p:cNvPr id="24582" name="对象 108551"/>
            <p:cNvGraphicFramePr/>
            <p:nvPr/>
          </p:nvGraphicFramePr>
          <p:xfrm>
            <a:off x="2240" y="1211"/>
            <a:ext cx="1143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2" r:id="rId7" imgW="800100" imgH="393700" progId="Equation.3">
                    <p:embed/>
                  </p:oleObj>
                </mc:Choice>
                <mc:Fallback>
                  <p:oleObj r:id="rId7" imgW="800100" imgH="393700" progId="Equation.3">
                    <p:embed/>
                    <p:pic>
                      <p:nvPicPr>
                        <p:cNvPr id="0" name="对象 10855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0" y="1211"/>
                          <a:ext cx="1143" cy="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8553" name="矩形 108552"/>
          <p:cNvSpPr>
            <a:spLocks noChangeArrowheads="1"/>
          </p:cNvSpPr>
          <p:nvPr/>
        </p:nvSpPr>
        <p:spPr bwMode="auto">
          <a:xfrm>
            <a:off x="1371600" y="3810000"/>
            <a:ext cx="619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解这个方程，得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/>
              <a:t>=7.5</a:t>
            </a:r>
          </a:p>
        </p:txBody>
      </p:sp>
      <p:sp>
        <p:nvSpPr>
          <p:cNvPr id="108554" name="文本框 108553"/>
          <p:cNvSpPr txBox="1">
            <a:spLocks noChangeArrowheads="1"/>
          </p:cNvSpPr>
          <p:nvPr/>
        </p:nvSpPr>
        <p:spPr bwMode="auto">
          <a:xfrm>
            <a:off x="1371600" y="4724400"/>
            <a:ext cx="511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所以，目的地距学校</a:t>
            </a:r>
            <a:r>
              <a:rPr lang="en-US" altLang="zh-CN"/>
              <a:t>7.5</a:t>
            </a:r>
            <a:r>
              <a:rPr lang="zh-CN" altLang="en-US" b="1"/>
              <a:t>千米。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3" grpId="0"/>
      <p:bldP spid="108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106497"/>
          <p:cNvSpPr txBox="1">
            <a:spLocks noChangeArrowheads="1"/>
          </p:cNvSpPr>
          <p:nvPr/>
        </p:nvSpPr>
        <p:spPr bwMode="auto">
          <a:xfrm>
            <a:off x="755650" y="981075"/>
            <a:ext cx="748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如果设汽车从学校到目的地要行驶</a:t>
            </a:r>
            <a:r>
              <a:rPr lang="en-US" altLang="zh-CN" b="1" i="1">
                <a:latin typeface="Times New Roman" panose="02020603050405020304" pitchFamily="18" charset="0"/>
              </a:rPr>
              <a:t>x</a:t>
            </a:r>
            <a:r>
              <a:rPr lang="zh-CN" altLang="en-US" b="1"/>
              <a:t>时，根据等量关系：</a:t>
            </a:r>
          </a:p>
        </p:txBody>
      </p:sp>
      <p:grpSp>
        <p:nvGrpSpPr>
          <p:cNvPr id="25602" name="组合 106498"/>
          <p:cNvGrpSpPr/>
          <p:nvPr/>
        </p:nvGrpSpPr>
        <p:grpSpPr bwMode="auto">
          <a:xfrm>
            <a:off x="2195513" y="2492375"/>
            <a:ext cx="4032250" cy="792163"/>
            <a:chOff x="1338" y="1979"/>
            <a:chExt cx="2540" cy="499"/>
          </a:xfrm>
        </p:grpSpPr>
        <p:grpSp>
          <p:nvGrpSpPr>
            <p:cNvPr id="25603" name="组合 106499"/>
            <p:cNvGrpSpPr/>
            <p:nvPr/>
          </p:nvGrpSpPr>
          <p:grpSpPr bwMode="auto">
            <a:xfrm>
              <a:off x="1338" y="2160"/>
              <a:ext cx="2540" cy="91"/>
              <a:chOff x="1338" y="2160"/>
              <a:chExt cx="2540" cy="91"/>
            </a:xfrm>
          </p:grpSpPr>
          <p:sp>
            <p:nvSpPr>
              <p:cNvPr id="25604" name="直接连接符 106500"/>
              <p:cNvSpPr>
                <a:spLocks noChangeShapeType="1"/>
              </p:cNvSpPr>
              <p:nvPr/>
            </p:nvSpPr>
            <p:spPr bwMode="auto">
              <a:xfrm>
                <a:off x="1338" y="2205"/>
                <a:ext cx="2540" cy="0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" name="直接连接符 106501"/>
              <p:cNvSpPr>
                <a:spLocks noChangeShapeType="1"/>
              </p:cNvSpPr>
              <p:nvPr/>
            </p:nvSpPr>
            <p:spPr bwMode="auto">
              <a:xfrm>
                <a:off x="1338" y="2160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" name="直接连接符 106502"/>
              <p:cNvSpPr>
                <a:spLocks noChangeShapeType="1"/>
              </p:cNvSpPr>
              <p:nvPr/>
            </p:nvSpPr>
            <p:spPr bwMode="auto">
              <a:xfrm>
                <a:off x="2925" y="2160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" name="直接连接符 106503"/>
              <p:cNvSpPr>
                <a:spLocks noChangeShapeType="1"/>
              </p:cNvSpPr>
              <p:nvPr/>
            </p:nvSpPr>
            <p:spPr bwMode="auto">
              <a:xfrm>
                <a:off x="3878" y="2160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08" name="右大括号 106504"/>
            <p:cNvSpPr/>
            <p:nvPr/>
          </p:nvSpPr>
          <p:spPr bwMode="auto">
            <a:xfrm rot="5400000">
              <a:off x="2535" y="1136"/>
              <a:ext cx="137" cy="2540"/>
            </a:xfrm>
            <a:prstGeom prst="rightBrace">
              <a:avLst>
                <a:gd name="adj1" fmla="val 154158"/>
                <a:gd name="adj2" fmla="val 49958"/>
              </a:avLst>
            </a:prstGeom>
            <a:noFill/>
            <a:ln w="19050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9" name="右大括号 106505"/>
            <p:cNvSpPr/>
            <p:nvPr/>
          </p:nvSpPr>
          <p:spPr bwMode="auto">
            <a:xfrm rot="-5400000">
              <a:off x="3356" y="1593"/>
              <a:ext cx="91" cy="953"/>
            </a:xfrm>
            <a:prstGeom prst="rightBrace">
              <a:avLst>
                <a:gd name="adj1" fmla="val 87077"/>
                <a:gd name="adj2" fmla="val 50000"/>
              </a:avLst>
            </a:prstGeom>
            <a:noFill/>
            <a:ln w="19050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0" name="右大括号 106506"/>
            <p:cNvSpPr/>
            <p:nvPr/>
          </p:nvSpPr>
          <p:spPr bwMode="auto">
            <a:xfrm rot="-5400000">
              <a:off x="2060" y="1249"/>
              <a:ext cx="136" cy="1587"/>
            </a:xfrm>
            <a:prstGeom prst="rightBrace">
              <a:avLst>
                <a:gd name="adj1" fmla="val 97027"/>
                <a:gd name="adj2" fmla="val 50000"/>
              </a:avLst>
            </a:prstGeom>
            <a:noFill/>
            <a:ln w="19050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1" name="文本框 106507"/>
          <p:cNvSpPr txBox="1">
            <a:spLocks noChangeArrowheads="1"/>
          </p:cNvSpPr>
          <p:nvPr/>
        </p:nvSpPr>
        <p:spPr bwMode="auto">
          <a:xfrm>
            <a:off x="1835150" y="2060575"/>
            <a:ext cx="2519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/>
              <a:t>骑自行车</a:t>
            </a:r>
            <a:r>
              <a:rPr lang="en-US" altLang="zh-CN" sz="2000" b="1"/>
              <a:t>40</a:t>
            </a:r>
            <a:r>
              <a:rPr lang="zh-CN" altLang="en-US" sz="2000" b="1"/>
              <a:t>分行程</a:t>
            </a:r>
          </a:p>
        </p:txBody>
      </p:sp>
      <p:sp>
        <p:nvSpPr>
          <p:cNvPr id="25612" name="矩形 106508"/>
          <p:cNvSpPr>
            <a:spLocks noChangeArrowheads="1"/>
          </p:cNvSpPr>
          <p:nvPr/>
        </p:nvSpPr>
        <p:spPr bwMode="auto">
          <a:xfrm>
            <a:off x="4716463" y="2060575"/>
            <a:ext cx="209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/>
              <a:t>骑自行车</a:t>
            </a:r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zh-CN" altLang="en-US" sz="2000" b="1"/>
              <a:t>时行程</a:t>
            </a:r>
          </a:p>
        </p:txBody>
      </p:sp>
      <p:sp>
        <p:nvSpPr>
          <p:cNvPr id="25613" name="矩形 106509"/>
          <p:cNvSpPr>
            <a:spLocks noChangeArrowheads="1"/>
          </p:cNvSpPr>
          <p:nvPr/>
        </p:nvSpPr>
        <p:spPr bwMode="auto">
          <a:xfrm>
            <a:off x="3132138" y="3357563"/>
            <a:ext cx="208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/>
              <a:t>乘汽车</a:t>
            </a:r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zh-CN" altLang="en-US" sz="2000" b="1"/>
              <a:t>时行程</a:t>
            </a:r>
          </a:p>
        </p:txBody>
      </p:sp>
      <p:sp>
        <p:nvSpPr>
          <p:cNvPr id="25614" name="文本框 106510"/>
          <p:cNvSpPr txBox="1">
            <a:spLocks noChangeArrowheads="1"/>
          </p:cNvSpPr>
          <p:nvPr/>
        </p:nvSpPr>
        <p:spPr bwMode="auto">
          <a:xfrm>
            <a:off x="900113" y="6400800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 </a:t>
            </a:r>
          </a:p>
        </p:txBody>
      </p:sp>
      <p:sp>
        <p:nvSpPr>
          <p:cNvPr id="106512" name="文本框 106511"/>
          <p:cNvSpPr txBox="1">
            <a:spLocks noChangeArrowheads="1"/>
          </p:cNvSpPr>
          <p:nvPr/>
        </p:nvSpPr>
        <p:spPr bwMode="auto">
          <a:xfrm>
            <a:off x="395288" y="3860800"/>
            <a:ext cx="7993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tx2"/>
                </a:solidFill>
              </a:rPr>
              <a:t>解</a:t>
            </a:r>
            <a:r>
              <a:rPr lang="zh-CN" altLang="en-US" b="1"/>
              <a:t>：设汽车从学校到目的地要行驶</a:t>
            </a:r>
            <a:r>
              <a:rPr lang="en-US" altLang="zh-CN" b="1" i="1">
                <a:latin typeface="Times New Roman" panose="02020603050405020304" pitchFamily="18" charset="0"/>
              </a:rPr>
              <a:t>x</a:t>
            </a:r>
            <a:r>
              <a:rPr lang="zh-CN" altLang="en-US" b="1"/>
              <a:t>时，根据题意，得</a:t>
            </a:r>
          </a:p>
        </p:txBody>
      </p:sp>
      <p:sp>
        <p:nvSpPr>
          <p:cNvPr id="25616" name="文本框 106512"/>
          <p:cNvSpPr txBox="1">
            <a:spLocks noChangeArrowheads="1"/>
          </p:cNvSpPr>
          <p:nvPr/>
        </p:nvSpPr>
        <p:spPr bwMode="auto">
          <a:xfrm>
            <a:off x="1116013" y="5300663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800"/>
          </a:p>
        </p:txBody>
      </p:sp>
      <p:graphicFrame>
        <p:nvGraphicFramePr>
          <p:cNvPr id="106514" name="对象 106513"/>
          <p:cNvGraphicFramePr/>
          <p:nvPr/>
        </p:nvGraphicFramePr>
        <p:xfrm>
          <a:off x="1803400" y="4292600"/>
          <a:ext cx="25130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r:id="rId3" imgW="1041400" imgH="393700" progId="Equation.3">
                  <p:embed/>
                </p:oleObj>
              </mc:Choice>
              <mc:Fallback>
                <p:oleObj r:id="rId3" imgW="1041400" imgH="393700" progId="Equation.3">
                  <p:embed/>
                  <p:pic>
                    <p:nvPicPr>
                      <p:cNvPr id="0" name="对象 1065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292600"/>
                        <a:ext cx="25130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5" name="文本框 106514"/>
          <p:cNvSpPr txBox="1">
            <a:spLocks noChangeArrowheads="1"/>
          </p:cNvSpPr>
          <p:nvPr/>
        </p:nvSpPr>
        <p:spPr bwMode="auto">
          <a:xfrm>
            <a:off x="1258888" y="5084763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解这个方程，得</a:t>
            </a:r>
          </a:p>
        </p:txBody>
      </p:sp>
      <p:graphicFrame>
        <p:nvGraphicFramePr>
          <p:cNvPr id="106516" name="对象 106515"/>
          <p:cNvGraphicFramePr/>
          <p:nvPr/>
        </p:nvGraphicFramePr>
        <p:xfrm>
          <a:off x="3838575" y="4797425"/>
          <a:ext cx="7239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r:id="rId5" imgW="381000" imgH="393700" progId="Equation.3">
                  <p:embed/>
                </p:oleObj>
              </mc:Choice>
              <mc:Fallback>
                <p:oleObj r:id="rId5" imgW="381000" imgH="393700" progId="Equation.3">
                  <p:embed/>
                  <p:pic>
                    <p:nvPicPr>
                      <p:cNvPr id="0" name="对象 1065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4797425"/>
                        <a:ext cx="7239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文本框 106516"/>
          <p:cNvSpPr txBox="1">
            <a:spLocks noChangeArrowheads="1"/>
          </p:cNvSpPr>
          <p:nvPr/>
        </p:nvSpPr>
        <p:spPr bwMode="auto">
          <a:xfrm>
            <a:off x="5292725" y="5373688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800"/>
          </a:p>
        </p:txBody>
      </p:sp>
      <p:graphicFrame>
        <p:nvGraphicFramePr>
          <p:cNvPr id="106518" name="对象 106517"/>
          <p:cNvGraphicFramePr/>
          <p:nvPr/>
        </p:nvGraphicFramePr>
        <p:xfrm>
          <a:off x="1476375" y="5516563"/>
          <a:ext cx="2159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r:id="rId7" imgW="761365" imgH="393700" progId="Equation.3">
                  <p:embed/>
                </p:oleObj>
              </mc:Choice>
              <mc:Fallback>
                <p:oleObj r:id="rId7" imgW="761365" imgH="393700" progId="Equation.3">
                  <p:embed/>
                  <p:pic>
                    <p:nvPicPr>
                      <p:cNvPr id="0" name="对象 10651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16563"/>
                        <a:ext cx="2159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9" name="文本框 106518"/>
          <p:cNvSpPr txBox="1">
            <a:spLocks noChangeArrowheads="1"/>
          </p:cNvSpPr>
          <p:nvPr/>
        </p:nvSpPr>
        <p:spPr bwMode="auto">
          <a:xfrm>
            <a:off x="3346450" y="5753100"/>
            <a:ext cx="1366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/>
              <a:t>（千米）</a:t>
            </a:r>
          </a:p>
        </p:txBody>
      </p:sp>
      <p:sp>
        <p:nvSpPr>
          <p:cNvPr id="106520" name="矩形 106519"/>
          <p:cNvSpPr>
            <a:spLocks noChangeArrowheads="1"/>
          </p:cNvSpPr>
          <p:nvPr/>
        </p:nvSpPr>
        <p:spPr bwMode="auto">
          <a:xfrm>
            <a:off x="4552950" y="5753100"/>
            <a:ext cx="4357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所以，目的地距学校</a:t>
            </a:r>
            <a:r>
              <a:rPr lang="en-US" altLang="zh-CN" b="1"/>
              <a:t>7.5</a:t>
            </a:r>
            <a:r>
              <a:rPr lang="zh-CN" altLang="en-US" b="1"/>
              <a:t>千米</a:t>
            </a:r>
            <a:r>
              <a:rPr lang="en-US" altLang="zh-CN" b="1"/>
              <a:t>.</a:t>
            </a:r>
          </a:p>
        </p:txBody>
      </p:sp>
      <p:sp>
        <p:nvSpPr>
          <p:cNvPr id="25624" name="矩形 106521"/>
          <p:cNvSpPr>
            <a:spLocks noChangeArrowheads="1"/>
          </p:cNvSpPr>
          <p:nvPr/>
        </p:nvSpPr>
        <p:spPr bwMode="auto">
          <a:xfrm>
            <a:off x="2003425" y="1438275"/>
            <a:ext cx="340995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tx2"/>
                </a:solidFill>
              </a:rPr>
              <a:t>汽车行程</a:t>
            </a:r>
            <a:r>
              <a:rPr lang="en-US" altLang="zh-CN" b="1">
                <a:solidFill>
                  <a:schemeClr val="tx2"/>
                </a:solidFill>
              </a:rPr>
              <a:t>=</a:t>
            </a:r>
            <a:r>
              <a:rPr lang="zh-CN" altLang="en-US" b="1">
                <a:solidFill>
                  <a:schemeClr val="tx2"/>
                </a:solidFill>
              </a:rPr>
              <a:t>自行车行程。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2" grpId="0"/>
      <p:bldP spid="106515" grpId="0"/>
      <p:bldP spid="106519" grpId="0"/>
      <p:bldP spid="1065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96257"/>
          <p:cNvSpPr>
            <a:spLocks noChangeArrowheads="1"/>
          </p:cNvSpPr>
          <p:nvPr/>
        </p:nvSpPr>
        <p:spPr bwMode="auto">
          <a:xfrm>
            <a:off x="0" y="0"/>
            <a:ext cx="89122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       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          </a:t>
            </a:r>
            <a:r>
              <a:rPr lang="en-US" altLang="zh-CN" b="1">
                <a:latin typeface="宋体" panose="02010600030101010101" pitchFamily="2" charset="-122"/>
              </a:rPr>
              <a:t>1</a:t>
            </a:r>
            <a:r>
              <a:rPr lang="zh-CN" altLang="en-US" b="1">
                <a:latin typeface="宋体" panose="02010600030101010101" pitchFamily="2" charset="-122"/>
              </a:rPr>
              <a:t>、</a:t>
            </a:r>
            <a:r>
              <a:rPr lang="en-US" altLang="zh-CN" b="1">
                <a:latin typeface="宋体" panose="02010600030101010101" pitchFamily="2" charset="-122"/>
              </a:rPr>
              <a:t>A</a:t>
            </a:r>
            <a:r>
              <a:rPr lang="zh-CN" altLang="en-US" b="1">
                <a:latin typeface="宋体" panose="02010600030101010101" pitchFamily="2" charset="-122"/>
              </a:rPr>
              <a:t>、</a:t>
            </a:r>
            <a:r>
              <a:rPr lang="en-US" altLang="zh-CN" b="1">
                <a:latin typeface="宋体" panose="02010600030101010101" pitchFamily="2" charset="-122"/>
              </a:rPr>
              <a:t>B</a:t>
            </a:r>
            <a:r>
              <a:rPr lang="zh-CN" altLang="en-US" b="1">
                <a:latin typeface="宋体" panose="02010600030101010101" pitchFamily="2" charset="-122"/>
              </a:rPr>
              <a:t>两站间的路程为</a:t>
            </a:r>
            <a:r>
              <a:rPr lang="en-US" altLang="zh-CN" b="1">
                <a:latin typeface="宋体" panose="02010600030101010101" pitchFamily="2" charset="-122"/>
              </a:rPr>
              <a:t>448</a:t>
            </a:r>
            <a:r>
              <a:rPr lang="zh-CN" altLang="en-US" b="1">
                <a:latin typeface="宋体" panose="02010600030101010101" pitchFamily="2" charset="-122"/>
              </a:rPr>
              <a:t>千米，一列慢车从Ａ站出发，每小时行驶</a:t>
            </a:r>
            <a:r>
              <a:rPr lang="en-US" altLang="zh-CN" b="1">
                <a:latin typeface="宋体" panose="02010600030101010101" pitchFamily="2" charset="-122"/>
              </a:rPr>
              <a:t>60</a:t>
            </a:r>
            <a:r>
              <a:rPr lang="zh-CN" altLang="en-US" b="1">
                <a:latin typeface="宋体" panose="02010600030101010101" pitchFamily="2" charset="-122"/>
              </a:rPr>
              <a:t>千米，一列快车从Ｂ站出发，每小时行驶</a:t>
            </a:r>
            <a:r>
              <a:rPr lang="en-US" altLang="zh-CN" b="1">
                <a:latin typeface="宋体" panose="02010600030101010101" pitchFamily="2" charset="-122"/>
              </a:rPr>
              <a:t>80</a:t>
            </a:r>
            <a:r>
              <a:rPr lang="zh-CN" altLang="en-US" b="1">
                <a:latin typeface="宋体" panose="02010600030101010101" pitchFamily="2" charset="-122"/>
              </a:rPr>
              <a:t>千米，问两车同时、同向而行，如果慢车在前，出发后多长时间快车追上慢车？</a:t>
            </a:r>
          </a:p>
          <a:p>
            <a:pPr>
              <a:spcBef>
                <a:spcPct val="50000"/>
              </a:spcBef>
            </a:pPr>
            <a:endParaRPr lang="zh-CN" altLang="en-US" b="1">
              <a:latin typeface="宋体" panose="02010600030101010101" pitchFamily="2" charset="-122"/>
            </a:endParaRPr>
          </a:p>
        </p:txBody>
      </p:sp>
      <p:sp>
        <p:nvSpPr>
          <p:cNvPr id="96259" name="文本框 96258"/>
          <p:cNvSpPr txBox="1">
            <a:spLocks noChangeArrowheads="1"/>
          </p:cNvSpPr>
          <p:nvPr/>
        </p:nvSpPr>
        <p:spPr bwMode="auto">
          <a:xfrm>
            <a:off x="381000" y="2057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画图分析</a:t>
            </a:r>
          </a:p>
        </p:txBody>
      </p:sp>
      <p:sp>
        <p:nvSpPr>
          <p:cNvPr id="96261" name="直接连接符 96260"/>
          <p:cNvSpPr>
            <a:spLocks noChangeShapeType="1"/>
          </p:cNvSpPr>
          <p:nvPr/>
        </p:nvSpPr>
        <p:spPr bwMode="auto">
          <a:xfrm>
            <a:off x="1371600" y="2746375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62" name="直接连接符 96261"/>
          <p:cNvSpPr>
            <a:spLocks noChangeShapeType="1"/>
          </p:cNvSpPr>
          <p:nvPr/>
        </p:nvSpPr>
        <p:spPr bwMode="auto">
          <a:xfrm>
            <a:off x="1371600" y="2438400"/>
            <a:ext cx="0" cy="477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63" name="直接连接符 96262"/>
          <p:cNvSpPr>
            <a:spLocks noChangeShapeType="1"/>
          </p:cNvSpPr>
          <p:nvPr/>
        </p:nvSpPr>
        <p:spPr bwMode="auto">
          <a:xfrm>
            <a:off x="7086600" y="2362200"/>
            <a:ext cx="0" cy="554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64" name="直接连接符 96263"/>
          <p:cNvSpPr>
            <a:spLocks noChangeShapeType="1"/>
          </p:cNvSpPr>
          <p:nvPr/>
        </p:nvSpPr>
        <p:spPr bwMode="auto">
          <a:xfrm>
            <a:off x="1371600" y="2578100"/>
            <a:ext cx="5715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65" name="直接连接符 96264"/>
          <p:cNvSpPr>
            <a:spLocks noChangeShapeType="1"/>
          </p:cNvSpPr>
          <p:nvPr/>
        </p:nvSpPr>
        <p:spPr bwMode="auto">
          <a:xfrm>
            <a:off x="2971800" y="2578100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66" name="直接连接符 96265"/>
          <p:cNvSpPr>
            <a:spLocks noChangeShapeType="1"/>
          </p:cNvSpPr>
          <p:nvPr/>
        </p:nvSpPr>
        <p:spPr bwMode="auto">
          <a:xfrm>
            <a:off x="2971800" y="2916238"/>
            <a:ext cx="4114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67" name="文本框 96266"/>
          <p:cNvSpPr txBox="1">
            <a:spLocks noChangeArrowheads="1"/>
          </p:cNvSpPr>
          <p:nvPr/>
        </p:nvSpPr>
        <p:spPr bwMode="auto">
          <a:xfrm>
            <a:off x="6629400" y="300037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相遇</a:t>
            </a:r>
          </a:p>
        </p:txBody>
      </p:sp>
      <p:sp>
        <p:nvSpPr>
          <p:cNvPr id="96268" name="文本框 96267"/>
          <p:cNvSpPr txBox="1">
            <a:spLocks noChangeArrowheads="1"/>
          </p:cNvSpPr>
          <p:nvPr/>
        </p:nvSpPr>
        <p:spPr bwMode="auto">
          <a:xfrm>
            <a:off x="1143000" y="2971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6269" name="文本框 96268"/>
          <p:cNvSpPr txBox="1">
            <a:spLocks noChangeArrowheads="1"/>
          </p:cNvSpPr>
          <p:nvPr/>
        </p:nvSpPr>
        <p:spPr bwMode="auto">
          <a:xfrm>
            <a:off x="2819400" y="2971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6270" name="直接连接符 96269"/>
          <p:cNvSpPr>
            <a:spLocks noChangeShapeType="1"/>
          </p:cNvSpPr>
          <p:nvPr/>
        </p:nvSpPr>
        <p:spPr bwMode="auto">
          <a:xfrm>
            <a:off x="1371600" y="2916238"/>
            <a:ext cx="1600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271" name="文本框 96270"/>
          <p:cNvSpPr txBox="1">
            <a:spLocks noChangeArrowheads="1"/>
          </p:cNvSpPr>
          <p:nvPr/>
        </p:nvSpPr>
        <p:spPr bwMode="auto">
          <a:xfrm>
            <a:off x="2209800" y="1905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快车行驶路程</a:t>
            </a:r>
          </a:p>
        </p:txBody>
      </p:sp>
      <p:sp>
        <p:nvSpPr>
          <p:cNvPr id="96272" name="文本框 96271"/>
          <p:cNvSpPr txBox="1">
            <a:spLocks noChangeArrowheads="1"/>
          </p:cNvSpPr>
          <p:nvPr/>
        </p:nvSpPr>
        <p:spPr bwMode="auto">
          <a:xfrm>
            <a:off x="3581400" y="3048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慢车行驶路程</a:t>
            </a:r>
          </a:p>
        </p:txBody>
      </p:sp>
      <p:sp>
        <p:nvSpPr>
          <p:cNvPr id="96273" name="文本框 96272"/>
          <p:cNvSpPr txBox="1">
            <a:spLocks noChangeArrowheads="1"/>
          </p:cNvSpPr>
          <p:nvPr/>
        </p:nvSpPr>
        <p:spPr bwMode="auto">
          <a:xfrm>
            <a:off x="1447800" y="3048000"/>
            <a:ext cx="1447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相距路程</a:t>
            </a:r>
          </a:p>
        </p:txBody>
      </p:sp>
      <p:sp>
        <p:nvSpPr>
          <p:cNvPr id="96274" name="文本框 96273"/>
          <p:cNvSpPr txBox="1">
            <a:spLocks noChangeArrowheads="1"/>
          </p:cNvSpPr>
          <p:nvPr/>
        </p:nvSpPr>
        <p:spPr bwMode="auto">
          <a:xfrm>
            <a:off x="228600" y="3490913"/>
            <a:ext cx="8305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</a:rPr>
              <a:t>分析：此题属于追及问题，等量关系为：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     快车路程</a:t>
            </a: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—</a:t>
            </a:r>
            <a:r>
              <a:rPr lang="zh-CN" altLang="en-US" b="1" dirty="0">
                <a:solidFill>
                  <a:srgbClr val="3333FF"/>
                </a:solidFill>
              </a:rPr>
              <a:t>慢车路程＝</a:t>
            </a: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相距路程</a:t>
            </a:r>
          </a:p>
        </p:txBody>
      </p:sp>
      <p:sp>
        <p:nvSpPr>
          <p:cNvPr id="96275" name="文本框 96274"/>
          <p:cNvSpPr txBox="1">
            <a:spLocks noChangeArrowheads="1"/>
          </p:cNvSpPr>
          <p:nvPr/>
        </p:nvSpPr>
        <p:spPr bwMode="auto">
          <a:xfrm>
            <a:off x="381000" y="4648200"/>
            <a:ext cx="8077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解：出发</a:t>
            </a:r>
            <a:r>
              <a:rPr lang="en-US" altLang="zh-CN" b="1" i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>
                <a:solidFill>
                  <a:srgbClr val="3333FF"/>
                </a:solidFill>
              </a:rPr>
              <a:t>小时后快车追上慢车，则依题意可得：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           </a:t>
            </a:r>
            <a:r>
              <a:rPr lang="en-US" altLang="zh-CN" b="1">
                <a:solidFill>
                  <a:srgbClr val="3333FF"/>
                </a:solidFill>
              </a:rPr>
              <a:t>80</a:t>
            </a:r>
            <a:r>
              <a:rPr lang="en-US" altLang="zh-CN" b="1" i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>
                <a:solidFill>
                  <a:srgbClr val="3333FF"/>
                </a:solidFill>
              </a:rPr>
              <a:t> - 60</a:t>
            </a:r>
            <a:r>
              <a:rPr lang="en-US" altLang="zh-CN" b="1" i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>
                <a:solidFill>
                  <a:srgbClr val="3333FF"/>
                </a:solidFill>
              </a:rPr>
              <a:t>＝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448</a:t>
            </a:r>
            <a:r>
              <a:rPr lang="en-US" altLang="zh-CN" b="1">
                <a:solidFill>
                  <a:srgbClr val="3333FF"/>
                </a:solidFill>
              </a:rPr>
              <a:t>   </a:t>
            </a:r>
            <a:r>
              <a:rPr lang="zh-CN" altLang="en-US" b="1">
                <a:solidFill>
                  <a:srgbClr val="3333FF"/>
                </a:solidFill>
              </a:rPr>
              <a:t>解得：</a:t>
            </a:r>
            <a:r>
              <a:rPr lang="en-US" altLang="zh-CN" b="1" i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>
                <a:solidFill>
                  <a:srgbClr val="3333FF"/>
                </a:solidFill>
              </a:rPr>
              <a:t>=22.4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33FF"/>
                </a:solidFill>
              </a:rPr>
              <a:t>答：出发</a:t>
            </a:r>
            <a:r>
              <a:rPr lang="en-US" altLang="zh-CN" b="1">
                <a:solidFill>
                  <a:srgbClr val="3333FF"/>
                </a:solidFill>
              </a:rPr>
              <a:t>22.4</a:t>
            </a:r>
            <a:r>
              <a:rPr lang="zh-CN" altLang="en-US" b="1">
                <a:solidFill>
                  <a:srgbClr val="3333FF"/>
                </a:solidFill>
              </a:rPr>
              <a:t>小时后快车追上慢车。</a:t>
            </a:r>
          </a:p>
        </p:txBody>
      </p:sp>
      <p:sp>
        <p:nvSpPr>
          <p:cNvPr id="26642" name="矩形 96281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800225" cy="771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1" grpId="0" animBg="1"/>
      <p:bldP spid="96262" grpId="0" animBg="1"/>
      <p:bldP spid="96263" grpId="0" animBg="1"/>
      <p:bldP spid="96264" grpId="0" animBg="1"/>
      <p:bldP spid="96265" grpId="0" animBg="1"/>
      <p:bldP spid="96266" grpId="0" animBg="1"/>
      <p:bldP spid="96267" grpId="0"/>
      <p:bldP spid="96268" grpId="0"/>
      <p:bldP spid="96269" grpId="0"/>
      <p:bldP spid="96270" grpId="0" animBg="1"/>
      <p:bldP spid="96271" grpId="0"/>
      <p:bldP spid="96272" grpId="0"/>
      <p:bldP spid="96273" grpId="0"/>
      <p:bldP spid="96274" grpId="0"/>
      <p:bldP spid="962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87041"/>
          <p:cNvSpPr>
            <a:spLocks noChangeArrowheads="1"/>
          </p:cNvSpPr>
          <p:nvPr/>
        </p:nvSpPr>
        <p:spPr bwMode="auto">
          <a:xfrm>
            <a:off x="304800" y="-763588"/>
            <a:ext cx="8686800" cy="155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b="1">
                <a:latin typeface="宋体" panose="02010600030101010101" pitchFamily="2" charset="-122"/>
              </a:rPr>
              <a:t> 2</a:t>
            </a:r>
            <a:r>
              <a:rPr lang="zh-CN" altLang="en-US" b="1">
                <a:latin typeface="宋体" panose="02010600030101010101" pitchFamily="2" charset="-122"/>
              </a:rPr>
              <a:t>、甲、乙两地相距</a:t>
            </a:r>
            <a:r>
              <a:rPr lang="en-US" altLang="zh-CN" b="1">
                <a:latin typeface="宋体" panose="02010600030101010101" pitchFamily="2" charset="-122"/>
              </a:rPr>
              <a:t>1 500</a:t>
            </a:r>
            <a:r>
              <a:rPr lang="zh-CN" altLang="en-US" b="1">
                <a:latin typeface="宋体" panose="02010600030101010101" pitchFamily="2" charset="-122"/>
              </a:rPr>
              <a:t>千米，两辆汽车同时从两地相向而  行，其中吉普车每小时行</a:t>
            </a:r>
            <a:r>
              <a:rPr lang="en-US" altLang="zh-CN" b="1">
                <a:latin typeface="宋体" panose="02010600030101010101" pitchFamily="2" charset="-122"/>
              </a:rPr>
              <a:t>60</a:t>
            </a:r>
            <a:r>
              <a:rPr lang="zh-CN" altLang="en-US" b="1">
                <a:latin typeface="宋体" panose="02010600030101010101" pitchFamily="2" charset="-122"/>
              </a:rPr>
              <a:t>千米，是另一辆客车的</a:t>
            </a:r>
            <a:r>
              <a:rPr lang="en-US" altLang="zh-CN" b="1">
                <a:latin typeface="宋体" panose="02010600030101010101" pitchFamily="2" charset="-122"/>
              </a:rPr>
              <a:t>1.5</a:t>
            </a:r>
            <a:r>
              <a:rPr lang="zh-CN" altLang="en-US" b="1">
                <a:latin typeface="宋体" panose="02010600030101010101" pitchFamily="2" charset="-122"/>
              </a:rPr>
              <a:t>倍．</a:t>
            </a:r>
          </a:p>
        </p:txBody>
      </p:sp>
      <p:sp>
        <p:nvSpPr>
          <p:cNvPr id="87043" name="矩形 87042"/>
          <p:cNvSpPr>
            <a:spLocks noChangeArrowheads="1"/>
          </p:cNvSpPr>
          <p:nvPr/>
        </p:nvSpPr>
        <p:spPr bwMode="auto">
          <a:xfrm>
            <a:off x="685800" y="822325"/>
            <a:ext cx="8682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>
                <a:latin typeface="宋体" panose="02010600030101010101" pitchFamily="2" charset="-122"/>
              </a:rPr>
              <a:t>（</a:t>
            </a:r>
            <a:r>
              <a:rPr lang="en-US" altLang="zh-CN" b="1">
                <a:latin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</a:rPr>
              <a:t>）若吉普车先开</a:t>
            </a:r>
            <a:r>
              <a:rPr lang="en-US" altLang="zh-CN" b="1">
                <a:latin typeface="宋体" panose="02010600030101010101" pitchFamily="2" charset="-122"/>
              </a:rPr>
              <a:t>40</a:t>
            </a:r>
            <a:r>
              <a:rPr lang="zh-CN" altLang="en-US" b="1">
                <a:latin typeface="宋体" panose="02010600030101010101" pitchFamily="2" charset="-122"/>
              </a:rPr>
              <a:t>分钟，那么客车开出多长时间两车相遇？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87044" name="矩形 87043"/>
          <p:cNvSpPr>
            <a:spLocks noChangeArrowheads="1"/>
          </p:cNvSpPr>
          <p:nvPr/>
        </p:nvSpPr>
        <p:spPr bwMode="auto">
          <a:xfrm>
            <a:off x="652463" y="365125"/>
            <a:ext cx="3960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b="1">
                <a:latin typeface="宋体" panose="02010600030101010101" pitchFamily="2" charset="-122"/>
              </a:rPr>
              <a:t>（</a:t>
            </a:r>
            <a:r>
              <a:rPr lang="en-US" altLang="zh-CN" b="1">
                <a:latin typeface="宋体" panose="02010600030101010101" pitchFamily="2" charset="-122"/>
              </a:rPr>
              <a:t>1</a:t>
            </a:r>
            <a:r>
              <a:rPr lang="zh-CN" altLang="en-US" b="1">
                <a:latin typeface="宋体" panose="02010600030101010101" pitchFamily="2" charset="-122"/>
              </a:rPr>
              <a:t>）几小时后两车相遇？</a:t>
            </a:r>
          </a:p>
        </p:txBody>
      </p:sp>
      <p:pic>
        <p:nvPicPr>
          <p:cNvPr id="87045" name="图片 87044" descr="20041117133722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9963" y="1600200"/>
            <a:ext cx="935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图片 87045" descr="394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54100" y="1668463"/>
            <a:ext cx="9350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47" name="组合 87046"/>
          <p:cNvGrpSpPr/>
          <p:nvPr/>
        </p:nvGrpSpPr>
        <p:grpSpPr bwMode="auto">
          <a:xfrm>
            <a:off x="550863" y="2252663"/>
            <a:ext cx="8135937" cy="590550"/>
            <a:chOff x="204" y="3385"/>
            <a:chExt cx="5125" cy="372"/>
          </a:xfrm>
        </p:grpSpPr>
        <p:sp>
          <p:nvSpPr>
            <p:cNvPr id="27655" name="直接连接符 87047"/>
            <p:cNvSpPr>
              <a:spLocks noChangeShapeType="1"/>
            </p:cNvSpPr>
            <p:nvPr/>
          </p:nvSpPr>
          <p:spPr bwMode="auto">
            <a:xfrm>
              <a:off x="521" y="3430"/>
              <a:ext cx="4626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6" name="文本框 87048"/>
            <p:cNvSpPr txBox="1">
              <a:spLocks noChangeArrowheads="1"/>
            </p:cNvSpPr>
            <p:nvPr/>
          </p:nvSpPr>
          <p:spPr bwMode="auto">
            <a:xfrm>
              <a:off x="204" y="3385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甲</a:t>
              </a:r>
            </a:p>
          </p:txBody>
        </p:sp>
        <p:sp>
          <p:nvSpPr>
            <p:cNvPr id="27657" name="文本框 87049"/>
            <p:cNvSpPr txBox="1">
              <a:spLocks noChangeArrowheads="1"/>
            </p:cNvSpPr>
            <p:nvPr/>
          </p:nvSpPr>
          <p:spPr bwMode="auto">
            <a:xfrm>
              <a:off x="5012" y="3430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乙</a:t>
              </a:r>
            </a:p>
          </p:txBody>
        </p:sp>
      </p:grpSp>
      <p:sp>
        <p:nvSpPr>
          <p:cNvPr id="87061" name="文本框 87060"/>
          <p:cNvSpPr txBox="1">
            <a:spLocks noChangeArrowheads="1"/>
          </p:cNvSpPr>
          <p:nvPr/>
        </p:nvSpPr>
        <p:spPr bwMode="auto">
          <a:xfrm>
            <a:off x="533400" y="2743200"/>
            <a:ext cx="8305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</a:rPr>
              <a:t>分析：（</a:t>
            </a:r>
            <a:r>
              <a:rPr lang="en-US" altLang="zh-CN" sz="2800" b="1">
                <a:solidFill>
                  <a:srgbClr val="3333FF"/>
                </a:solidFill>
              </a:rPr>
              <a:t>1</a:t>
            </a:r>
            <a:r>
              <a:rPr lang="zh-CN" altLang="en-US" sz="2800" b="1">
                <a:solidFill>
                  <a:srgbClr val="3333FF"/>
                </a:solidFill>
              </a:rPr>
              <a:t>）若两车同时出发，则等量关系为：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</a:rPr>
              <a:t>           吉普车的路程</a:t>
            </a:r>
            <a:r>
              <a:rPr lang="en-US" altLang="zh-CN" sz="2800" b="1">
                <a:solidFill>
                  <a:srgbClr val="3333FF"/>
                </a:solidFill>
              </a:rPr>
              <a:t>+</a:t>
            </a:r>
            <a:r>
              <a:rPr lang="zh-CN" altLang="en-US" sz="2800" b="1">
                <a:solidFill>
                  <a:srgbClr val="3333FF"/>
                </a:solidFill>
              </a:rPr>
              <a:t>客车的路程＝</a:t>
            </a:r>
            <a:r>
              <a:rPr lang="en-US" altLang="zh-CN" sz="2800" b="1">
                <a:solidFill>
                  <a:srgbClr val="3333FF"/>
                </a:solidFill>
              </a:rPr>
              <a:t>1500</a:t>
            </a:r>
          </a:p>
        </p:txBody>
      </p:sp>
      <p:grpSp>
        <p:nvGrpSpPr>
          <p:cNvPr id="87069" name="组合 87068"/>
          <p:cNvGrpSpPr/>
          <p:nvPr/>
        </p:nvGrpSpPr>
        <p:grpSpPr bwMode="auto">
          <a:xfrm>
            <a:off x="3124200" y="2152650"/>
            <a:ext cx="1219200" cy="682625"/>
            <a:chOff x="1968" y="1538"/>
            <a:chExt cx="768" cy="430"/>
          </a:xfrm>
        </p:grpSpPr>
        <p:sp>
          <p:nvSpPr>
            <p:cNvPr id="27660" name="五角星 87058"/>
            <p:cNvSpPr>
              <a:spLocks noChangeArrowheads="1"/>
            </p:cNvSpPr>
            <p:nvPr/>
          </p:nvSpPr>
          <p:spPr bwMode="auto">
            <a:xfrm>
              <a:off x="2143" y="1538"/>
              <a:ext cx="182" cy="227"/>
            </a:xfrm>
            <a:custGeom>
              <a:avLst/>
              <a:gdLst>
                <a:gd name="T0" fmla="*/ 0 w 182"/>
                <a:gd name="T1" fmla="*/ 86 h 227"/>
                <a:gd name="T2" fmla="*/ 69 w 182"/>
                <a:gd name="T3" fmla="*/ 86 h 227"/>
                <a:gd name="T4" fmla="*/ 91 w 182"/>
                <a:gd name="T5" fmla="*/ 0 h 227"/>
                <a:gd name="T6" fmla="*/ 112 w 182"/>
                <a:gd name="T7" fmla="*/ 86 h 227"/>
                <a:gd name="T8" fmla="*/ 181 w 182"/>
                <a:gd name="T9" fmla="*/ 86 h 227"/>
                <a:gd name="T10" fmla="*/ 125 w 182"/>
                <a:gd name="T11" fmla="*/ 140 h 227"/>
                <a:gd name="T12" fmla="*/ 147 w 182"/>
                <a:gd name="T13" fmla="*/ 226 h 227"/>
                <a:gd name="T14" fmla="*/ 91 w 182"/>
                <a:gd name="T15" fmla="*/ 173 h 227"/>
                <a:gd name="T16" fmla="*/ 34 w 182"/>
                <a:gd name="T17" fmla="*/ 226 h 227"/>
                <a:gd name="T18" fmla="*/ 56 w 182"/>
                <a:gd name="T19" fmla="*/ 14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227">
                  <a:moveTo>
                    <a:pt x="0" y="86"/>
                  </a:moveTo>
                  <a:lnTo>
                    <a:pt x="69" y="86"/>
                  </a:lnTo>
                  <a:lnTo>
                    <a:pt x="91" y="0"/>
                  </a:lnTo>
                  <a:lnTo>
                    <a:pt x="112" y="86"/>
                  </a:lnTo>
                  <a:lnTo>
                    <a:pt x="181" y="86"/>
                  </a:lnTo>
                  <a:lnTo>
                    <a:pt x="125" y="140"/>
                  </a:lnTo>
                  <a:lnTo>
                    <a:pt x="147" y="226"/>
                  </a:lnTo>
                  <a:lnTo>
                    <a:pt x="91" y="173"/>
                  </a:lnTo>
                  <a:lnTo>
                    <a:pt x="34" y="226"/>
                  </a:lnTo>
                  <a:lnTo>
                    <a:pt x="56" y="1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1" name="文本框 87067"/>
            <p:cNvSpPr txBox="1">
              <a:spLocks noChangeArrowheads="1"/>
            </p:cNvSpPr>
            <p:nvPr/>
          </p:nvSpPr>
          <p:spPr bwMode="auto">
            <a:xfrm>
              <a:off x="1968" y="1680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latin typeface="Times New Roman" panose="02020603050405020304" pitchFamily="18" charset="0"/>
                </a:rPr>
                <a:t>相遇</a:t>
              </a:r>
            </a:p>
          </p:txBody>
        </p:sp>
      </p:grpSp>
      <p:sp>
        <p:nvSpPr>
          <p:cNvPr id="87070" name="文本框 87069"/>
          <p:cNvSpPr txBox="1">
            <a:spLocks noChangeArrowheads="1"/>
          </p:cNvSpPr>
          <p:nvPr/>
        </p:nvSpPr>
        <p:spPr bwMode="auto">
          <a:xfrm>
            <a:off x="609600" y="3919538"/>
            <a:ext cx="8153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</a:rPr>
              <a:t>解</a:t>
            </a:r>
            <a:r>
              <a:rPr lang="en-US" altLang="zh-CN" b="1">
                <a:solidFill>
                  <a:srgbClr val="FF3300"/>
                </a:solidFill>
              </a:rPr>
              <a:t>:</a:t>
            </a:r>
            <a:r>
              <a:rPr lang="zh-CN" altLang="en-US" b="1">
                <a:solidFill>
                  <a:srgbClr val="FF3300"/>
                </a:solidFill>
              </a:rPr>
              <a:t>（</a:t>
            </a:r>
            <a:r>
              <a:rPr lang="en-US" altLang="zh-CN" b="1">
                <a:solidFill>
                  <a:srgbClr val="FF3300"/>
                </a:solidFill>
              </a:rPr>
              <a:t>1</a:t>
            </a:r>
            <a:r>
              <a:rPr lang="zh-CN" altLang="en-US" b="1">
                <a:solidFill>
                  <a:srgbClr val="FF3300"/>
                </a:solidFill>
              </a:rPr>
              <a:t>）设两车</a:t>
            </a:r>
            <a:r>
              <a:rPr lang="en-US" altLang="zh-CN" b="1">
                <a:solidFill>
                  <a:srgbClr val="FF3300"/>
                </a:solidFill>
              </a:rPr>
              <a:t>x</a:t>
            </a:r>
            <a:r>
              <a:rPr lang="zh-CN" altLang="en-US" b="1">
                <a:solidFill>
                  <a:srgbClr val="FF3300"/>
                </a:solidFill>
              </a:rPr>
              <a:t>小时后相遇，依题意可得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</a:rPr>
              <a:t>                    </a:t>
            </a:r>
            <a:r>
              <a:rPr lang="en-US" altLang="zh-CN" b="1">
                <a:solidFill>
                  <a:srgbClr val="FF3300"/>
                </a:solidFill>
              </a:rPr>
              <a:t>60x+</a:t>
            </a:r>
            <a:r>
              <a:rPr lang="zh-CN" altLang="en-US" b="1">
                <a:solidFill>
                  <a:srgbClr val="FF3300"/>
                </a:solidFill>
              </a:rPr>
              <a:t>（</a:t>
            </a:r>
            <a:r>
              <a:rPr lang="en-US" altLang="zh-CN" b="1">
                <a:solidFill>
                  <a:srgbClr val="FF3300"/>
                </a:solidFill>
              </a:rPr>
              <a:t>60÷1.5</a:t>
            </a:r>
            <a:r>
              <a:rPr lang="zh-CN" altLang="en-US" b="1">
                <a:solidFill>
                  <a:srgbClr val="FF3300"/>
                </a:solidFill>
              </a:rPr>
              <a:t>）</a:t>
            </a:r>
            <a:r>
              <a:rPr lang="en-US" altLang="zh-CN" b="1">
                <a:solidFill>
                  <a:srgbClr val="FF3300"/>
                </a:solidFill>
              </a:rPr>
              <a:t>x=1500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</a:rPr>
              <a:t>                        </a:t>
            </a:r>
            <a:r>
              <a:rPr lang="zh-CN" altLang="en-US" b="1">
                <a:solidFill>
                  <a:srgbClr val="FF3300"/>
                </a:solidFill>
              </a:rPr>
              <a:t>解得：</a:t>
            </a:r>
            <a:r>
              <a:rPr lang="en-US" altLang="zh-CN" b="1">
                <a:solidFill>
                  <a:srgbClr val="FF3300"/>
                </a:solidFill>
              </a:rPr>
              <a:t>x=15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</a:rPr>
              <a:t>                       </a:t>
            </a:r>
            <a:r>
              <a:rPr lang="zh-CN" altLang="en-US" b="1">
                <a:solidFill>
                  <a:srgbClr val="FF3300"/>
                </a:solidFill>
              </a:rPr>
              <a:t>答：</a:t>
            </a:r>
            <a:r>
              <a:rPr lang="en-US" altLang="zh-CN" b="1">
                <a:solidFill>
                  <a:srgbClr val="FF3300"/>
                </a:solidFill>
              </a:rPr>
              <a:t>15</a:t>
            </a:r>
            <a:r>
              <a:rPr lang="zh-CN" altLang="en-US" b="1">
                <a:solidFill>
                  <a:srgbClr val="FF3300"/>
                </a:solidFill>
              </a:rPr>
              <a:t>小时后两车相遇。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40989 0.0023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1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4.07407E-6 L 0.16944 0.002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61" grpId="0"/>
      <p:bldP spid="8707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402</Template>
  <TotalTime>0</TotalTime>
  <Words>1364</Words>
  <Application>Microsoft Office PowerPoint</Application>
  <PresentationFormat>全屏显示(4:3)</PresentationFormat>
  <Paragraphs>183</Paragraphs>
  <Slides>16</Slides>
  <Notes>0</Notes>
  <HiddenSlides>0</HiddenSlides>
  <MMClips>0</MMClips>
  <ScaleCrop>false</ScaleCrop>
  <HeadingPairs>
    <vt:vector size="10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  <vt:variant>
        <vt:lpstr>自定义放映</vt:lpstr>
      </vt:variant>
      <vt:variant>
        <vt:i4>2</vt:i4>
      </vt:variant>
    </vt:vector>
  </HeadingPairs>
  <TitlesOfParts>
    <vt:vector size="29" baseType="lpstr">
      <vt:lpstr>仿宋_GB2312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自定义放映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2017-09-09T02:09:00Z</dcterms:created>
  <dcterms:modified xsi:type="dcterms:W3CDTF">2023-01-17T02:35:08Z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BE6F3A54F9EE4AA7AFE5467D846C5395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