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4" r:id="rId3"/>
    <p:sldId id="280" r:id="rId4"/>
    <p:sldId id="272" r:id="rId5"/>
    <p:sldId id="278" r:id="rId6"/>
    <p:sldId id="279" r:id="rId7"/>
    <p:sldId id="281" r:id="rId8"/>
    <p:sldId id="283" r:id="rId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9900CC"/>
    <a:srgbClr val="99CCFF"/>
    <a:srgbClr val="FF0000"/>
    <a:srgbClr val="FF6600"/>
    <a:srgbClr val="0066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 sz="1200"/>
            </a:lvl1pPr>
          </a:lstStyle>
          <a:p>
            <a:endParaRPr lang="en-US" altLang="zh-CN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Tx/>
              <a:buNone/>
              <a:defRPr sz="1200"/>
            </a:lvl1pPr>
          </a:lstStyle>
          <a:p>
            <a:endParaRPr lang="en-US" altLang="zh-CN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buFontTx/>
              <a:buNone/>
              <a:defRPr sz="1200"/>
            </a:lvl1pPr>
          </a:lstStyle>
          <a:p>
            <a:endParaRPr lang="en-US" altLang="zh-CN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buFontTx/>
              <a:buNone/>
              <a:defRPr sz="1200"/>
            </a:lvl1pPr>
          </a:lstStyle>
          <a:p>
            <a:fld id="{ACC56164-EA08-4DCC-A5DD-7B1903A90312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33254F1-4E09-4648-88B5-DF028F702D35}" type="slidenum">
              <a:rPr lang="en-US" altLang="zh-CN"/>
              <a:t>7</a:t>
            </a:fld>
            <a:endParaRPr lang="en-US" altLang="zh-CN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648EBBD-11E1-4259-9FEA-2B78FB6E8B50}" type="slidenum">
              <a:rPr lang="en-US" altLang="zh-CN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7831DC8-2504-409D-B637-86A19029EBE5}" type="slidenum">
              <a:rPr lang="en-US" altLang="zh-CN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5FA3E75-C0F6-4BD3-92CC-A6A22AC04590}" type="slidenum">
              <a:rPr lang="en-US" altLang="zh-CN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BB5EE6E-2944-44A7-92C3-430326483438}" type="slidenum">
              <a:rPr lang="en-US" altLang="zh-CN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280DC01-BA9E-4129-9F12-6834527F7468}" type="slidenum">
              <a:rPr lang="en-US" altLang="zh-CN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BBC1A-55BC-4A57-8F50-60B750410244}" type="slidenum">
              <a:rPr lang="en-US" altLang="zh-CN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671EEE4-951F-4610-B86F-950169478CC5}" type="slidenum">
              <a:rPr lang="en-US" altLang="zh-CN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993B54B-2F62-497E-B91B-62BE00ED0EC0}" type="slidenum">
              <a:rPr lang="en-US" altLang="zh-CN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1DAFF12-92CA-4A58-BC56-2C76B554C54E}" type="slidenum">
              <a:rPr lang="en-US" altLang="zh-CN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CD267EB-69A2-4AD2-B878-7F6E492D513E}" type="slidenum">
              <a:rPr lang="en-US" altLang="zh-CN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908720"/>
            <a:ext cx="9144000" cy="3279937"/>
          </a:xfrm>
          <a:prstGeom prst="rect">
            <a:avLst/>
          </a:prstGeom>
          <a:noFill/>
          <a:ln>
            <a:noFill/>
          </a:ln>
          <a:effectLst>
            <a:outerShdw dist="40161" dir="1106097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342900" indent="-342900" algn="ctr">
              <a:lnSpc>
                <a:spcPct val="200000"/>
              </a:lnSpc>
            </a:pPr>
            <a:r>
              <a:rPr kumimoji="1"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青岛版九年级第四</a:t>
            </a:r>
            <a:r>
              <a:rPr kumimoji="1" lang="zh-CN" altLang="en-US" sz="28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章</a:t>
            </a:r>
            <a:endParaRPr kumimoji="1" lang="zh-CN" altLang="en-US" sz="48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algn="ctr">
              <a:lnSpc>
                <a:spcPct val="200000"/>
              </a:lnSpc>
            </a:pPr>
            <a:r>
              <a:rPr kumimoji="1" lang="zh-CN" altLang="en-US" sz="4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４</a:t>
            </a:r>
            <a:r>
              <a:rPr kumimoji="1" lang="en-US" altLang="zh-CN" sz="4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kumimoji="1" lang="zh-CN" altLang="en-US" sz="4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３用公式法解一元二次方程</a:t>
            </a:r>
          </a:p>
          <a:p>
            <a:pPr marL="342900" indent="-342900" algn="ctr">
              <a:lnSpc>
                <a:spcPct val="200000"/>
              </a:lnSpc>
            </a:pPr>
            <a:r>
              <a:rPr kumimoji="1" lang="zh-CN" altLang="en-US" sz="36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kumimoji="1" lang="en-US" altLang="zh-CN" sz="36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kumimoji="1" lang="zh-CN" altLang="en-US" sz="36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  <a:endParaRPr kumimoji="1" lang="zh-CN" altLang="en-US" sz="3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-20933" y="5877272"/>
            <a:ext cx="9164933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539552" y="1124744"/>
            <a:ext cx="7364517" cy="2959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学习目标：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巩固公式法解一元二次方程的步骤。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利用根的判别式判断方程根的情况 。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利用公式法熟练解方程。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539750" y="836613"/>
            <a:ext cx="7956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1"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用公式法解一元二次方程的一般步骤：</a:t>
            </a:r>
          </a:p>
        </p:txBody>
      </p:sp>
      <p:grpSp>
        <p:nvGrpSpPr>
          <p:cNvPr id="41987" name="Group 3"/>
          <p:cNvGrpSpPr/>
          <p:nvPr/>
        </p:nvGrpSpPr>
        <p:grpSpPr bwMode="auto">
          <a:xfrm>
            <a:off x="755650" y="4076700"/>
            <a:ext cx="7561263" cy="1219200"/>
            <a:chOff x="204" y="2243"/>
            <a:chExt cx="4763" cy="768"/>
          </a:xfrm>
        </p:grpSpPr>
        <p:graphicFrame>
          <p:nvGraphicFramePr>
            <p:cNvPr id="41988" name="Object 4"/>
            <p:cNvGraphicFramePr>
              <a:graphicFrameLocks noChangeAspect="1"/>
            </p:cNvGraphicFramePr>
            <p:nvPr/>
          </p:nvGraphicFramePr>
          <p:xfrm>
            <a:off x="2472" y="2243"/>
            <a:ext cx="2495" cy="7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25" name="Equation" r:id="rId3" imgW="1485900" imgH="457200" progId="Equation.DSMT4">
                    <p:embed/>
                  </p:oleObj>
                </mc:Choice>
                <mc:Fallback>
                  <p:oleObj name="Equation" r:id="rId3" imgW="1485900" imgH="4572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2" y="2243"/>
                          <a:ext cx="2495" cy="7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989" name="Rectangle 5"/>
            <p:cNvSpPr>
              <a:spLocks noChangeArrowheads="1"/>
            </p:cNvSpPr>
            <p:nvPr/>
          </p:nvSpPr>
          <p:spPr bwMode="auto">
            <a:xfrm>
              <a:off x="204" y="2481"/>
              <a:ext cx="21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kumimoji="1" lang="en-US" altLang="zh-CN" sz="3200" b="1">
                  <a:latin typeface="仿宋" panose="02010609060101010101" pitchFamily="49" charset="-122"/>
                  <a:ea typeface="仿宋" panose="02010609060101010101" pitchFamily="49" charset="-122"/>
                </a:rPr>
                <a:t>4</a:t>
              </a:r>
              <a:r>
                <a:rPr kumimoji="1" lang="zh-CN" altLang="en-US" sz="3200" b="1">
                  <a:latin typeface="Times New Roman" panose="02020603050405020304" pitchFamily="18" charset="0"/>
                </a:rPr>
                <a:t>、代入求根公式 </a:t>
              </a:r>
              <a:r>
                <a:rPr kumimoji="1" lang="en-US" altLang="zh-CN" sz="3200" b="1">
                  <a:latin typeface="Times New Roman" panose="02020603050405020304" pitchFamily="18" charset="0"/>
                </a:rPr>
                <a:t>:</a:t>
              </a:r>
            </a:p>
          </p:txBody>
        </p:sp>
      </p:grpSp>
      <p:grpSp>
        <p:nvGrpSpPr>
          <p:cNvPr id="41990" name="Group 6"/>
          <p:cNvGrpSpPr/>
          <p:nvPr/>
        </p:nvGrpSpPr>
        <p:grpSpPr bwMode="auto">
          <a:xfrm>
            <a:off x="755650" y="2852738"/>
            <a:ext cx="4665663" cy="625475"/>
            <a:chOff x="249" y="1525"/>
            <a:chExt cx="2939" cy="394"/>
          </a:xfrm>
        </p:grpSpPr>
        <p:sp>
          <p:nvSpPr>
            <p:cNvPr id="41991" name="Rectangle 7"/>
            <p:cNvSpPr>
              <a:spLocks noChangeArrowheads="1"/>
            </p:cNvSpPr>
            <p:nvPr/>
          </p:nvSpPr>
          <p:spPr bwMode="auto">
            <a:xfrm>
              <a:off x="249" y="1554"/>
              <a:ext cx="293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kumimoji="1" lang="en-US" altLang="zh-CN" sz="3200" b="1">
                  <a:latin typeface="仿宋" panose="02010609060101010101" pitchFamily="49" charset="-122"/>
                  <a:ea typeface="仿宋" panose="02010609060101010101" pitchFamily="49" charset="-122"/>
                </a:rPr>
                <a:t>3</a:t>
              </a:r>
              <a:r>
                <a:rPr kumimoji="1" lang="zh-CN" altLang="en-US" sz="3200" b="1">
                  <a:latin typeface="仿宋" panose="02010609060101010101" pitchFamily="49" charset="-122"/>
                  <a:ea typeface="仿宋" panose="02010609060101010101" pitchFamily="49" charset="-122"/>
                </a:rPr>
                <a:t>、</a:t>
              </a:r>
              <a:r>
                <a:rPr kumimoji="1" lang="zh-CN" altLang="en-US" sz="3200" b="1">
                  <a:latin typeface="Times New Roman" panose="02020603050405020304" pitchFamily="18" charset="0"/>
                </a:rPr>
                <a:t>求出</a:t>
              </a:r>
              <a:r>
                <a:rPr kumimoji="1" lang="zh-CN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                  </a:t>
              </a:r>
              <a:r>
                <a:rPr kumimoji="1" lang="zh-CN" altLang="en-US" sz="3200" b="1">
                  <a:latin typeface="Times New Roman" panose="02020603050405020304" pitchFamily="18" charset="0"/>
                </a:rPr>
                <a:t>的值</a:t>
              </a:r>
              <a:r>
                <a:rPr kumimoji="1" lang="zh-CN" altLang="en-US" sz="2400" b="1"/>
                <a:t>。</a:t>
              </a:r>
            </a:p>
          </p:txBody>
        </p:sp>
        <p:graphicFrame>
          <p:nvGraphicFramePr>
            <p:cNvPr id="41992" name="Object 8"/>
            <p:cNvGraphicFramePr>
              <a:graphicFrameLocks noChangeAspect="1"/>
            </p:cNvGraphicFramePr>
            <p:nvPr/>
          </p:nvGraphicFramePr>
          <p:xfrm>
            <a:off x="1283" y="1525"/>
            <a:ext cx="1044" cy="3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26" name="Equation" r:id="rId5" imgW="545465" imgH="203200" progId="Equation.DSMT4">
                    <p:embed/>
                  </p:oleObj>
                </mc:Choice>
                <mc:Fallback>
                  <p:oleObj name="Equation" r:id="rId5" imgW="545465" imgH="2032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83" y="1525"/>
                          <a:ext cx="1044" cy="3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755650" y="1557338"/>
            <a:ext cx="4775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1" lang="en-US" altLang="zh-CN" sz="3200" b="1" dirty="0">
                <a:latin typeface="仿宋" panose="02010609060101010101" pitchFamily="49" charset="-122"/>
                <a:ea typeface="仿宋" panose="02010609060101010101" pitchFamily="49" charset="-122"/>
              </a:rPr>
              <a:t>1</a:t>
            </a:r>
            <a:r>
              <a:rPr kumimoji="1" lang="zh-CN" altLang="en-US" sz="3200" b="1" dirty="0">
                <a:latin typeface="仿宋" panose="02010609060101010101" pitchFamily="49" charset="-122"/>
                <a:ea typeface="仿宋" panose="02010609060101010101" pitchFamily="49" charset="-122"/>
              </a:rPr>
              <a:t>、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把方程化成一般形式</a:t>
            </a:r>
            <a:r>
              <a:rPr kumimoji="1" lang="zh-CN" altLang="en-US" sz="2400" b="1" dirty="0"/>
              <a:t>。</a:t>
            </a:r>
            <a:endParaRPr kumimoji="1" lang="zh-CN" altLang="en-US" sz="3200" b="1" dirty="0">
              <a:latin typeface="Times New Roman" panose="02020603050405020304" pitchFamily="18" charset="0"/>
            </a:endParaRPr>
          </a:p>
        </p:txBody>
      </p:sp>
      <p:grpSp>
        <p:nvGrpSpPr>
          <p:cNvPr id="41994" name="Group 10"/>
          <p:cNvGrpSpPr/>
          <p:nvPr/>
        </p:nvGrpSpPr>
        <p:grpSpPr bwMode="auto">
          <a:xfrm>
            <a:off x="755650" y="5229225"/>
            <a:ext cx="4824413" cy="688975"/>
            <a:chOff x="249" y="2750"/>
            <a:chExt cx="3039" cy="434"/>
          </a:xfrm>
        </p:grpSpPr>
        <p:sp>
          <p:nvSpPr>
            <p:cNvPr id="41995" name="Rectangle 11"/>
            <p:cNvSpPr>
              <a:spLocks noChangeArrowheads="1"/>
            </p:cNvSpPr>
            <p:nvPr/>
          </p:nvSpPr>
          <p:spPr bwMode="auto">
            <a:xfrm>
              <a:off x="249" y="2768"/>
              <a:ext cx="23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kumimoji="1" lang="en-US" altLang="zh-CN" sz="3200" b="1">
                  <a:latin typeface="仿宋" panose="02010609060101010101" pitchFamily="49" charset="-122"/>
                  <a:ea typeface="仿宋" panose="02010609060101010101" pitchFamily="49" charset="-122"/>
                </a:rPr>
                <a:t>5</a:t>
              </a:r>
              <a:r>
                <a:rPr kumimoji="1" lang="zh-CN" altLang="en-US" sz="3200" b="1">
                  <a:latin typeface="Times New Roman" panose="02020603050405020304" pitchFamily="18" charset="0"/>
                </a:rPr>
                <a:t>、写出方程的解：</a:t>
              </a:r>
            </a:p>
          </p:txBody>
        </p:sp>
        <p:graphicFrame>
          <p:nvGraphicFramePr>
            <p:cNvPr id="41996" name="Object 12"/>
            <p:cNvGraphicFramePr>
              <a:graphicFrameLocks noChangeAspect="1"/>
            </p:cNvGraphicFramePr>
            <p:nvPr/>
          </p:nvGraphicFramePr>
          <p:xfrm>
            <a:off x="2517" y="2750"/>
            <a:ext cx="771" cy="4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27" name="Equation" r:id="rId7" imgW="406400" imgH="228600" progId="Equation.DSMT4">
                    <p:embed/>
                  </p:oleObj>
                </mc:Choice>
                <mc:Fallback>
                  <p:oleObj name="Equation" r:id="rId7" imgW="406400" imgH="22860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7" y="2750"/>
                          <a:ext cx="771" cy="4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1997" name="Group 13"/>
          <p:cNvGrpSpPr/>
          <p:nvPr/>
        </p:nvGrpSpPr>
        <p:grpSpPr bwMode="auto">
          <a:xfrm>
            <a:off x="755650" y="3573463"/>
            <a:ext cx="7632700" cy="579437"/>
            <a:chOff x="793" y="2341"/>
            <a:chExt cx="4808" cy="365"/>
          </a:xfrm>
        </p:grpSpPr>
        <p:sp>
          <p:nvSpPr>
            <p:cNvPr id="41998" name="Text Box 14"/>
            <p:cNvSpPr txBox="1">
              <a:spLocks noChangeArrowheads="1"/>
            </p:cNvSpPr>
            <p:nvPr/>
          </p:nvSpPr>
          <p:spPr bwMode="auto">
            <a:xfrm>
              <a:off x="793" y="2341"/>
              <a:ext cx="480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zh-CN" altLang="en-US" sz="3200" b="1">
                  <a:solidFill>
                    <a:srgbClr val="FF0000"/>
                  </a:solidFill>
                </a:rPr>
                <a:t>特别注意</a:t>
              </a:r>
              <a:r>
                <a:rPr lang="en-US" altLang="zh-CN" sz="3200" b="1">
                  <a:solidFill>
                    <a:srgbClr val="FF0000"/>
                  </a:solidFill>
                </a:rPr>
                <a:t>:</a:t>
              </a:r>
              <a:r>
                <a:rPr lang="zh-CN" altLang="en-US" sz="3200" b="1">
                  <a:solidFill>
                    <a:srgbClr val="FF0000"/>
                  </a:solidFill>
                </a:rPr>
                <a:t>若                     则方程无解</a:t>
              </a:r>
            </a:p>
          </p:txBody>
        </p:sp>
        <p:graphicFrame>
          <p:nvGraphicFramePr>
            <p:cNvPr id="41999" name="Object 15"/>
            <p:cNvGraphicFramePr>
              <a:graphicFrameLocks noChangeAspect="1"/>
            </p:cNvGraphicFramePr>
            <p:nvPr/>
          </p:nvGraphicFramePr>
          <p:xfrm>
            <a:off x="2336" y="2341"/>
            <a:ext cx="1332" cy="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28" name="Equation" r:id="rId9" imgW="774065" imgH="203200" progId="Equation.DSMT4">
                    <p:embed/>
                  </p:oleObj>
                </mc:Choice>
                <mc:Fallback>
                  <p:oleObj name="Equation" r:id="rId9" imgW="774065" imgH="20320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6" y="2341"/>
                          <a:ext cx="1332" cy="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323850" y="0"/>
            <a:ext cx="2987675" cy="792163"/>
          </a:xfrm>
          <a:prstGeom prst="rect">
            <a:avLst/>
          </a:prstGeom>
          <a:noFill/>
          <a:ln>
            <a:noFill/>
          </a:ln>
          <a:effectLst>
            <a:outerShdw dist="63500" dir="2212194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zh-CN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复习巩固</a:t>
            </a:r>
          </a:p>
        </p:txBody>
      </p:sp>
      <p:graphicFrame>
        <p:nvGraphicFramePr>
          <p:cNvPr id="42001" name="Object 17"/>
          <p:cNvGraphicFramePr>
            <a:graphicFrameLocks noChangeAspect="1"/>
          </p:cNvGraphicFramePr>
          <p:nvPr/>
        </p:nvGraphicFramePr>
        <p:xfrm>
          <a:off x="5508625" y="281781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9" name="公式" r:id="rId11" imgW="114300" imgH="215900" progId="Equation.3">
                  <p:embed/>
                </p:oleObj>
              </mc:Choice>
              <mc:Fallback>
                <p:oleObj name="公式" r:id="rId11" imgW="114300" imgH="2159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2817813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2002" name="Group 18"/>
          <p:cNvGrpSpPr/>
          <p:nvPr/>
        </p:nvGrpSpPr>
        <p:grpSpPr bwMode="auto">
          <a:xfrm>
            <a:off x="755650" y="2205038"/>
            <a:ext cx="4500563" cy="1311275"/>
            <a:chOff x="3696" y="1661"/>
            <a:chExt cx="2835" cy="826"/>
          </a:xfrm>
        </p:grpSpPr>
        <p:graphicFrame>
          <p:nvGraphicFramePr>
            <p:cNvPr id="42003" name="Object 19"/>
            <p:cNvGraphicFramePr>
              <a:graphicFrameLocks noChangeAspect="1"/>
            </p:cNvGraphicFramePr>
            <p:nvPr/>
          </p:nvGraphicFramePr>
          <p:xfrm>
            <a:off x="4740" y="1661"/>
            <a:ext cx="862" cy="3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30" name="Equation" r:id="rId13" imgW="444500" imgH="203200" progId="Equation.DSMT4">
                    <p:embed/>
                  </p:oleObj>
                </mc:Choice>
                <mc:Fallback>
                  <p:oleObj name="Equation" r:id="rId13" imgW="444500" imgH="20320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40" y="1661"/>
                          <a:ext cx="862" cy="3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004" name="Text Box 20"/>
            <p:cNvSpPr txBox="1">
              <a:spLocks noChangeArrowheads="1"/>
            </p:cNvSpPr>
            <p:nvPr/>
          </p:nvSpPr>
          <p:spPr bwMode="auto">
            <a:xfrm>
              <a:off x="3696" y="1661"/>
              <a:ext cx="2835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kumimoji="1" lang="en-US" altLang="zh-CN" sz="3200" b="1" dirty="0">
                  <a:latin typeface="仿宋" panose="02010609060101010101" pitchFamily="49" charset="-122"/>
                  <a:ea typeface="仿宋" panose="02010609060101010101" pitchFamily="49" charset="-122"/>
                </a:rPr>
                <a:t>2</a:t>
              </a:r>
              <a:r>
                <a:rPr kumimoji="1" lang="zh-CN" altLang="en-US" sz="3200" b="1" dirty="0">
                  <a:latin typeface="仿宋" panose="02010609060101010101" pitchFamily="49" charset="-122"/>
                  <a:ea typeface="仿宋" panose="02010609060101010101" pitchFamily="49" charset="-122"/>
                </a:rPr>
                <a:t>、</a:t>
              </a:r>
              <a:r>
                <a:rPr kumimoji="1" lang="zh-CN" altLang="en-US" sz="3200" b="1" dirty="0"/>
                <a:t>写出              的值。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endParaRPr lang="en-US" altLang="zh-CN" sz="32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79512" y="4035128"/>
            <a:ext cx="874871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zh-CN" altLang="en-US" sz="5400" b="1">
                <a:solidFill>
                  <a:srgbClr val="0033CC"/>
                </a:solidFill>
                <a:latin typeface="Tahoma" panose="020B0604030504040204" pitchFamily="34" charset="0"/>
              </a:rPr>
              <a:t>（</a:t>
            </a:r>
            <a:r>
              <a:rPr lang="en-US" altLang="zh-CN" sz="5400" b="1">
                <a:solidFill>
                  <a:srgbClr val="0033CC"/>
                </a:solidFill>
                <a:latin typeface="Tahoma" panose="020B0604030504040204" pitchFamily="34" charset="0"/>
              </a:rPr>
              <a:t>2</a:t>
            </a:r>
            <a:r>
              <a:rPr lang="zh-CN" altLang="en-US" sz="5400" b="1">
                <a:solidFill>
                  <a:srgbClr val="0033CC"/>
                </a:solidFill>
                <a:latin typeface="Tahoma" panose="020B0604030504040204" pitchFamily="34" charset="0"/>
              </a:rPr>
              <a:t>） </a:t>
            </a:r>
            <a:r>
              <a:rPr lang="en-US" altLang="zh-CN" sz="5400" b="1">
                <a:solidFill>
                  <a:srgbClr val="0033CC"/>
                </a:solidFill>
              </a:rPr>
              <a:t>9x</a:t>
            </a:r>
            <a:r>
              <a:rPr lang="en-US" altLang="zh-CN" sz="5400" b="1" baseline="30000">
                <a:solidFill>
                  <a:srgbClr val="0033CC"/>
                </a:solidFill>
              </a:rPr>
              <a:t>2</a:t>
            </a:r>
            <a:r>
              <a:rPr lang="en-US" altLang="zh-CN" sz="5400" b="1">
                <a:solidFill>
                  <a:srgbClr val="0033CC"/>
                </a:solidFill>
              </a:rPr>
              <a:t>+6x+1=0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79512" y="1226840"/>
            <a:ext cx="8243888" cy="2203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Tx/>
              <a:buNone/>
            </a:pPr>
            <a:r>
              <a:rPr lang="zh-CN" altLang="en-US" sz="4400" b="1" dirty="0">
                <a:latin typeface="Tahoma" panose="020B0604030504040204" pitchFamily="34" charset="0"/>
              </a:rPr>
              <a:t>公式法 解方程：    </a:t>
            </a:r>
          </a:p>
          <a:p>
            <a:pPr>
              <a:lnSpc>
                <a:spcPct val="140000"/>
              </a:lnSpc>
              <a:buFontTx/>
              <a:buNone/>
            </a:pPr>
            <a:r>
              <a:rPr lang="zh-CN" altLang="en-US" sz="5400" b="1" dirty="0">
                <a:solidFill>
                  <a:srgbClr val="3333CC"/>
                </a:solidFill>
                <a:latin typeface="Tahoma" panose="020B0604030504040204" pitchFamily="34" charset="0"/>
              </a:rPr>
              <a:t>（</a:t>
            </a:r>
            <a:r>
              <a:rPr lang="en-US" altLang="zh-CN" sz="5400" b="1" dirty="0">
                <a:solidFill>
                  <a:srgbClr val="3333CC"/>
                </a:solidFill>
                <a:latin typeface="Tahoma" panose="020B0604030504040204" pitchFamily="34" charset="0"/>
              </a:rPr>
              <a:t>1</a:t>
            </a:r>
            <a:r>
              <a:rPr lang="zh-CN" altLang="en-US" sz="5400" b="1" dirty="0">
                <a:solidFill>
                  <a:srgbClr val="3333CC"/>
                </a:solidFill>
                <a:latin typeface="Tahoma" panose="020B0604030504040204" pitchFamily="34" charset="0"/>
              </a:rPr>
              <a:t>）</a:t>
            </a:r>
            <a:r>
              <a:rPr lang="en-US" altLang="zh-CN" sz="5400" b="1" dirty="0">
                <a:solidFill>
                  <a:srgbClr val="3333CC"/>
                </a:solidFill>
                <a:latin typeface="Tahoma" panose="020B0604030504040204" pitchFamily="34" charset="0"/>
              </a:rPr>
              <a:t>x</a:t>
            </a:r>
            <a:r>
              <a:rPr lang="en-US" altLang="zh-CN" sz="5400" b="1" baseline="30000" dirty="0">
                <a:solidFill>
                  <a:srgbClr val="3333CC"/>
                </a:solidFill>
                <a:latin typeface="Tahoma" panose="020B0604030504040204" pitchFamily="34" charset="0"/>
              </a:rPr>
              <a:t>2</a:t>
            </a:r>
            <a:r>
              <a:rPr lang="en-US" altLang="zh-CN" sz="5400" b="1" dirty="0">
                <a:solidFill>
                  <a:srgbClr val="3333CC"/>
                </a:solidFill>
                <a:latin typeface="Tahoma" panose="020B0604030504040204" pitchFamily="34" charset="0"/>
              </a:rPr>
              <a:t>-7x-18=0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323850" y="0"/>
            <a:ext cx="2987675" cy="792163"/>
          </a:xfrm>
          <a:prstGeom prst="rect">
            <a:avLst/>
          </a:prstGeom>
          <a:noFill/>
          <a:ln>
            <a:noFill/>
          </a:ln>
          <a:effectLst>
            <a:outerShdw dist="63500" dir="2212194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zh-CN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复习巩固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90" name="Group 2"/>
          <p:cNvGrpSpPr/>
          <p:nvPr/>
        </p:nvGrpSpPr>
        <p:grpSpPr bwMode="auto">
          <a:xfrm>
            <a:off x="1187450" y="1773238"/>
            <a:ext cx="5314950" cy="647700"/>
            <a:chOff x="839" y="783"/>
            <a:chExt cx="3348" cy="408"/>
          </a:xfrm>
        </p:grpSpPr>
        <p:sp>
          <p:nvSpPr>
            <p:cNvPr id="37891" name="Text Box 3"/>
            <p:cNvSpPr txBox="1">
              <a:spLocks noChangeArrowheads="1"/>
            </p:cNvSpPr>
            <p:nvPr/>
          </p:nvSpPr>
          <p:spPr bwMode="auto">
            <a:xfrm>
              <a:off x="839" y="815"/>
              <a:ext cx="171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zh-CN" altLang="en-US" sz="3200" b="1" dirty="0">
                  <a:latin typeface="Tahoma" panose="020B0604030504040204" pitchFamily="34" charset="0"/>
                </a:rPr>
                <a:t>例 </a:t>
              </a:r>
              <a:r>
                <a:rPr lang="en-US" altLang="zh-CN" sz="3200" b="1" dirty="0">
                  <a:latin typeface="Tahoma" panose="020B0604030504040204" pitchFamily="34" charset="0"/>
                </a:rPr>
                <a:t>2 </a:t>
              </a:r>
              <a:r>
                <a:rPr lang="zh-CN" altLang="en-US" sz="3200" b="1" dirty="0">
                  <a:latin typeface="Tahoma" panose="020B0604030504040204" pitchFamily="34" charset="0"/>
                </a:rPr>
                <a:t>解方程：</a:t>
              </a:r>
            </a:p>
          </p:txBody>
        </p:sp>
        <p:graphicFrame>
          <p:nvGraphicFramePr>
            <p:cNvPr id="37892" name="Object 4"/>
            <p:cNvGraphicFramePr>
              <a:graphicFrameLocks noChangeAspect="1"/>
            </p:cNvGraphicFramePr>
            <p:nvPr/>
          </p:nvGraphicFramePr>
          <p:xfrm>
            <a:off x="2509" y="783"/>
            <a:ext cx="1678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23" name="Equation" r:id="rId3" imgW="939800" imgH="228600" progId="Equation.DSMT4">
                    <p:embed/>
                  </p:oleObj>
                </mc:Choice>
                <mc:Fallback>
                  <p:oleObj name="Equation" r:id="rId3" imgW="939800" imgH="2286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09" y="783"/>
                          <a:ext cx="1678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323850" y="0"/>
            <a:ext cx="298767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zh-CN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精讲点拨</a:t>
            </a:r>
          </a:p>
        </p:txBody>
      </p:sp>
      <p:sp>
        <p:nvSpPr>
          <p:cNvPr id="37905" name="AutoShape 17"/>
          <p:cNvSpPr/>
          <p:nvPr/>
        </p:nvSpPr>
        <p:spPr bwMode="auto">
          <a:xfrm>
            <a:off x="8680450" y="5114925"/>
            <a:ext cx="914400" cy="6096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23787"/>
              <a:gd name="adj5" fmla="val -134898"/>
              <a:gd name="adj6" fmla="val -39759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571500" indent="-571500" algn="ctr">
              <a:lnSpc>
                <a:spcPct val="150000"/>
              </a:lnSpc>
              <a:spcBef>
                <a:spcPct val="50000"/>
              </a:spcBef>
              <a:buFontTx/>
              <a:buNone/>
            </a:pPr>
            <a:endParaRPr kumimoji="1" lang="zh-CN" altLang="zh-CN" sz="2400" b="1">
              <a:solidFill>
                <a:schemeClr val="bg1"/>
              </a:solidFill>
            </a:endParaRPr>
          </a:p>
        </p:txBody>
      </p:sp>
      <p:grpSp>
        <p:nvGrpSpPr>
          <p:cNvPr id="37906" name="Group 18"/>
          <p:cNvGrpSpPr/>
          <p:nvPr/>
        </p:nvGrpSpPr>
        <p:grpSpPr bwMode="auto">
          <a:xfrm>
            <a:off x="250825" y="3068638"/>
            <a:ext cx="8064500" cy="1304925"/>
            <a:chOff x="476" y="3203"/>
            <a:chExt cx="5080" cy="822"/>
          </a:xfrm>
        </p:grpSpPr>
        <p:grpSp>
          <p:nvGrpSpPr>
            <p:cNvPr id="37907" name="Group 19"/>
            <p:cNvGrpSpPr/>
            <p:nvPr/>
          </p:nvGrpSpPr>
          <p:grpSpPr bwMode="auto">
            <a:xfrm>
              <a:off x="476" y="3203"/>
              <a:ext cx="5080" cy="822"/>
              <a:chOff x="431" y="3521"/>
              <a:chExt cx="4944" cy="822"/>
            </a:xfrm>
          </p:grpSpPr>
          <p:sp>
            <p:nvSpPr>
              <p:cNvPr id="37908" name="Text Box 20"/>
              <p:cNvSpPr txBox="1">
                <a:spLocks noChangeArrowheads="1"/>
              </p:cNvSpPr>
              <p:nvPr/>
            </p:nvSpPr>
            <p:spPr bwMode="auto">
              <a:xfrm>
                <a:off x="431" y="3521"/>
                <a:ext cx="4944" cy="4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571500" indent="-5715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50000"/>
                  </a:lnSpc>
                  <a:spcBef>
                    <a:spcPct val="50000"/>
                  </a:spcBef>
                  <a:buFontTx/>
                  <a:buNone/>
                </a:pPr>
                <a:r>
                  <a:rPr kumimoji="1" lang="zh-CN" altLang="en-US" sz="2800" b="1">
                    <a:solidFill>
                      <a:srgbClr val="FF0000"/>
                    </a:solidFill>
                  </a:rPr>
                  <a:t>注：</a:t>
                </a:r>
              </a:p>
            </p:txBody>
          </p:sp>
          <p:grpSp>
            <p:nvGrpSpPr>
              <p:cNvPr id="37909" name="Group 21"/>
              <p:cNvGrpSpPr/>
              <p:nvPr/>
            </p:nvGrpSpPr>
            <p:grpSpPr bwMode="auto">
              <a:xfrm>
                <a:off x="839" y="3612"/>
                <a:ext cx="4490" cy="731"/>
                <a:chOff x="839" y="3612"/>
                <a:chExt cx="4490" cy="731"/>
              </a:xfrm>
            </p:grpSpPr>
            <p:sp>
              <p:nvSpPr>
                <p:cNvPr id="37910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839" y="3612"/>
                  <a:ext cx="345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  <a:buFontTx/>
                    <a:buNone/>
                  </a:pPr>
                  <a:r>
                    <a:rPr lang="zh-CN" altLang="en-US" sz="2800" b="1" dirty="0">
                      <a:solidFill>
                        <a:srgbClr val="0000FF"/>
                      </a:solidFill>
                    </a:rPr>
                    <a:t>当</a:t>
                  </a:r>
                </a:p>
              </p:txBody>
            </p:sp>
            <p:sp>
              <p:nvSpPr>
                <p:cNvPr id="37911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349" y="3612"/>
                  <a:ext cx="2980" cy="7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  <a:buFontTx/>
                    <a:buNone/>
                  </a:pPr>
                  <a:r>
                    <a:rPr lang="zh-CN" altLang="en-US" sz="2800" b="1" dirty="0">
                      <a:solidFill>
                        <a:srgbClr val="0000FF"/>
                      </a:solidFill>
                    </a:rPr>
                    <a:t>时，方程有两相等的实数根，</a:t>
                  </a:r>
                </a:p>
                <a:p>
                  <a:pPr>
                    <a:spcBef>
                      <a:spcPct val="50000"/>
                    </a:spcBef>
                    <a:buFontTx/>
                    <a:buNone/>
                  </a:pPr>
                  <a:endParaRPr lang="en-US" altLang="zh-CN" sz="2800" b="1" dirty="0">
                    <a:solidFill>
                      <a:srgbClr val="0000FF"/>
                    </a:solidFill>
                  </a:endParaRPr>
                </a:p>
              </p:txBody>
            </p:sp>
            <p:graphicFrame>
              <p:nvGraphicFramePr>
                <p:cNvPr id="37912" name="Object 24"/>
                <p:cNvGraphicFramePr>
                  <a:graphicFrameLocks noChangeAspect="1"/>
                </p:cNvGraphicFramePr>
                <p:nvPr/>
              </p:nvGraphicFramePr>
              <p:xfrm>
                <a:off x="1151" y="3612"/>
                <a:ext cx="888" cy="33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7924" name="Equation" r:id="rId5" imgW="723900" imgH="266700" progId="Equation.DSMT4">
                        <p:embed/>
                      </p:oleObj>
                    </mc:Choice>
                    <mc:Fallback>
                      <p:oleObj name="Equation" r:id="rId5" imgW="723900" imgH="266700" progId="Equation.DSMT4">
                        <p:embed/>
                        <p:pic>
                          <p:nvPicPr>
                            <p:cNvPr id="0" name="Object 2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151" y="3612"/>
                              <a:ext cx="888" cy="33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3791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038" y="3612"/>
                  <a:ext cx="333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Tx/>
                    <a:buNone/>
                  </a:pPr>
                  <a:r>
                    <a:rPr lang="en-US" altLang="zh-CN" sz="2800" b="1">
                      <a:solidFill>
                        <a:srgbClr val="FF0000"/>
                      </a:solidFill>
                      <a:latin typeface="宋体" panose="02010600030101010101" pitchFamily="2" charset="-122"/>
                    </a:rPr>
                    <a:t>=0</a:t>
                  </a:r>
                </a:p>
              </p:txBody>
            </p:sp>
          </p:grpSp>
        </p:grpSp>
        <p:sp>
          <p:nvSpPr>
            <p:cNvPr id="37914" name="Text Box 26"/>
            <p:cNvSpPr txBox="1">
              <a:spLocks noChangeArrowheads="1"/>
            </p:cNvSpPr>
            <p:nvPr/>
          </p:nvSpPr>
          <p:spPr bwMode="auto">
            <a:xfrm>
              <a:off x="930" y="3521"/>
              <a:ext cx="2813" cy="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571500" indent="-5715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50000"/>
                </a:spcBef>
                <a:buFontTx/>
                <a:buNone/>
              </a:pPr>
              <a:r>
                <a:rPr kumimoji="1" lang="zh-CN" altLang="en-US" sz="2800" b="1">
                  <a:solidFill>
                    <a:srgbClr val="0917CB"/>
                  </a:solidFill>
                </a:rPr>
                <a:t>注意此时方程的解的写法。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5" name="Group 3"/>
          <p:cNvGrpSpPr/>
          <p:nvPr/>
        </p:nvGrpSpPr>
        <p:grpSpPr bwMode="auto">
          <a:xfrm>
            <a:off x="1187450" y="1989138"/>
            <a:ext cx="5761038" cy="668337"/>
            <a:chOff x="839" y="786"/>
            <a:chExt cx="3629" cy="421"/>
          </a:xfrm>
        </p:grpSpPr>
        <p:sp>
          <p:nvSpPr>
            <p:cNvPr id="38916" name="Text Box 4"/>
            <p:cNvSpPr txBox="1">
              <a:spLocks noChangeArrowheads="1"/>
            </p:cNvSpPr>
            <p:nvPr/>
          </p:nvSpPr>
          <p:spPr bwMode="auto">
            <a:xfrm>
              <a:off x="839" y="799"/>
              <a:ext cx="172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Tx/>
                <a:buNone/>
              </a:pPr>
              <a:r>
                <a:rPr lang="zh-CN" altLang="en-US" sz="3200" b="1">
                  <a:latin typeface="Tahoma" panose="020B0604030504040204" pitchFamily="34" charset="0"/>
                </a:rPr>
                <a:t>例 </a:t>
              </a:r>
              <a:r>
                <a:rPr lang="en-US" altLang="zh-CN" sz="3200" b="1">
                  <a:latin typeface="Tahoma" panose="020B0604030504040204" pitchFamily="34" charset="0"/>
                </a:rPr>
                <a:t>3 </a:t>
              </a:r>
              <a:r>
                <a:rPr lang="zh-CN" altLang="en-US" sz="3200" b="1">
                  <a:latin typeface="Tahoma" panose="020B0604030504040204" pitchFamily="34" charset="0"/>
                </a:rPr>
                <a:t>解方程：</a:t>
              </a:r>
              <a:endParaRPr lang="zh-CN" altLang="en-US" sz="3200" b="1">
                <a:solidFill>
                  <a:srgbClr val="0033CC"/>
                </a:solidFill>
                <a:latin typeface="Tahoma" panose="020B0604030504040204" pitchFamily="34" charset="0"/>
              </a:endParaRPr>
            </a:p>
          </p:txBody>
        </p:sp>
        <p:graphicFrame>
          <p:nvGraphicFramePr>
            <p:cNvPr id="38917" name="Object 5"/>
            <p:cNvGraphicFramePr>
              <a:graphicFrameLocks noChangeAspect="1"/>
            </p:cNvGraphicFramePr>
            <p:nvPr/>
          </p:nvGraphicFramePr>
          <p:xfrm>
            <a:off x="2426" y="786"/>
            <a:ext cx="2042" cy="4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44" name="Equation" r:id="rId3" imgW="1231265" imgH="254000" progId="Equation.DSMT4">
                    <p:embed/>
                  </p:oleObj>
                </mc:Choice>
                <mc:Fallback>
                  <p:oleObj name="Equation" r:id="rId3" imgW="1231265" imgH="2540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6" y="786"/>
                          <a:ext cx="2042" cy="4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323850" y="0"/>
            <a:ext cx="298767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zh-CN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精讲点拨</a:t>
            </a:r>
          </a:p>
        </p:txBody>
      </p:sp>
      <p:grpSp>
        <p:nvGrpSpPr>
          <p:cNvPr id="38927" name="Group 15"/>
          <p:cNvGrpSpPr/>
          <p:nvPr/>
        </p:nvGrpSpPr>
        <p:grpSpPr bwMode="auto">
          <a:xfrm>
            <a:off x="539750" y="3573463"/>
            <a:ext cx="8064500" cy="1304925"/>
            <a:chOff x="476" y="3203"/>
            <a:chExt cx="5080" cy="822"/>
          </a:xfrm>
        </p:grpSpPr>
        <p:grpSp>
          <p:nvGrpSpPr>
            <p:cNvPr id="38928" name="Group 16"/>
            <p:cNvGrpSpPr/>
            <p:nvPr/>
          </p:nvGrpSpPr>
          <p:grpSpPr bwMode="auto">
            <a:xfrm>
              <a:off x="476" y="3203"/>
              <a:ext cx="5080" cy="822"/>
              <a:chOff x="431" y="3521"/>
              <a:chExt cx="4944" cy="822"/>
            </a:xfrm>
          </p:grpSpPr>
          <p:sp>
            <p:nvSpPr>
              <p:cNvPr id="38929" name="Text Box 17"/>
              <p:cNvSpPr txBox="1">
                <a:spLocks noChangeArrowheads="1"/>
              </p:cNvSpPr>
              <p:nvPr/>
            </p:nvSpPr>
            <p:spPr bwMode="auto">
              <a:xfrm>
                <a:off x="431" y="3521"/>
                <a:ext cx="4944" cy="4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571500" indent="-5715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50000"/>
                  </a:lnSpc>
                  <a:spcBef>
                    <a:spcPct val="50000"/>
                  </a:spcBef>
                  <a:buFontTx/>
                  <a:buNone/>
                </a:pPr>
                <a:r>
                  <a:rPr kumimoji="1" lang="zh-CN" altLang="en-US" sz="2800" b="1">
                    <a:solidFill>
                      <a:srgbClr val="FF0000"/>
                    </a:solidFill>
                  </a:rPr>
                  <a:t>注：</a:t>
                </a:r>
              </a:p>
            </p:txBody>
          </p:sp>
          <p:grpSp>
            <p:nvGrpSpPr>
              <p:cNvPr id="38930" name="Group 18"/>
              <p:cNvGrpSpPr/>
              <p:nvPr/>
            </p:nvGrpSpPr>
            <p:grpSpPr bwMode="auto">
              <a:xfrm>
                <a:off x="839" y="3612"/>
                <a:ext cx="4490" cy="731"/>
                <a:chOff x="839" y="3612"/>
                <a:chExt cx="4490" cy="731"/>
              </a:xfrm>
            </p:grpSpPr>
            <p:sp>
              <p:nvSpPr>
                <p:cNvPr id="3893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839" y="3612"/>
                  <a:ext cx="345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  <a:buFontTx/>
                    <a:buNone/>
                  </a:pPr>
                  <a:r>
                    <a:rPr lang="zh-CN" altLang="en-US" sz="2800" b="1">
                      <a:solidFill>
                        <a:srgbClr val="0000FF"/>
                      </a:solidFill>
                    </a:rPr>
                    <a:t>当</a:t>
                  </a:r>
                </a:p>
              </p:txBody>
            </p:sp>
            <p:sp>
              <p:nvSpPr>
                <p:cNvPr id="3893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349" y="3612"/>
                  <a:ext cx="2980" cy="7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  <a:buFontTx/>
                    <a:buNone/>
                  </a:pPr>
                  <a:r>
                    <a:rPr lang="zh-CN" altLang="en-US" sz="2800" b="1">
                      <a:solidFill>
                        <a:srgbClr val="0000FF"/>
                      </a:solidFill>
                    </a:rPr>
                    <a:t>　时，方程没有实数根。</a:t>
                  </a:r>
                </a:p>
                <a:p>
                  <a:pPr>
                    <a:spcBef>
                      <a:spcPct val="50000"/>
                    </a:spcBef>
                    <a:buFontTx/>
                    <a:buNone/>
                  </a:pPr>
                  <a:endParaRPr lang="en-US" altLang="zh-CN" sz="2800" b="1">
                    <a:solidFill>
                      <a:srgbClr val="0000FF"/>
                    </a:solidFill>
                  </a:endParaRPr>
                </a:p>
              </p:txBody>
            </p:sp>
            <p:graphicFrame>
              <p:nvGraphicFramePr>
                <p:cNvPr id="38933" name="Object 21"/>
                <p:cNvGraphicFramePr>
                  <a:graphicFrameLocks noChangeAspect="1"/>
                </p:cNvGraphicFramePr>
                <p:nvPr/>
              </p:nvGraphicFramePr>
              <p:xfrm>
                <a:off x="1151" y="3612"/>
                <a:ext cx="888" cy="33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8945" name="Equation" r:id="rId5" imgW="723900" imgH="266700" progId="Equation.DSMT4">
                        <p:embed/>
                      </p:oleObj>
                    </mc:Choice>
                    <mc:Fallback>
                      <p:oleObj name="Equation" r:id="rId5" imgW="723900" imgH="266700" progId="Equation.DSMT4">
                        <p:embed/>
                        <p:pic>
                          <p:nvPicPr>
                            <p:cNvPr id="0" name="Object 21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151" y="3612"/>
                              <a:ext cx="888" cy="338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38934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038" y="3614"/>
                  <a:ext cx="508" cy="3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Tx/>
                    <a:buNone/>
                  </a:pPr>
                  <a:r>
                    <a:rPr lang="zh-CN" altLang="zh-CN" sz="2000" b="1">
                      <a:solidFill>
                        <a:srgbClr val="FF0000"/>
                      </a:solidFill>
                    </a:rPr>
                    <a:t>＜</a:t>
                  </a:r>
                  <a:r>
                    <a:rPr lang="zh-CN" altLang="en-US" sz="2000" b="1"/>
                    <a:t>   </a:t>
                  </a:r>
                  <a:r>
                    <a:rPr lang="en-US" altLang="zh-CN" sz="2800" b="1">
                      <a:solidFill>
                        <a:srgbClr val="FF0000"/>
                      </a:solidFill>
                      <a:latin typeface="宋体" panose="02010600030101010101" pitchFamily="2" charset="-122"/>
                    </a:rPr>
                    <a:t>0</a:t>
                  </a:r>
                </a:p>
              </p:txBody>
            </p:sp>
          </p:grpSp>
        </p:grpSp>
        <p:sp>
          <p:nvSpPr>
            <p:cNvPr id="38935" name="Text Box 23"/>
            <p:cNvSpPr txBox="1">
              <a:spLocks noChangeArrowheads="1"/>
            </p:cNvSpPr>
            <p:nvPr/>
          </p:nvSpPr>
          <p:spPr bwMode="auto">
            <a:xfrm>
              <a:off x="930" y="3521"/>
              <a:ext cx="2813" cy="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571500" indent="-5715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  <a:spcBef>
                  <a:spcPct val="50000"/>
                </a:spcBef>
                <a:buFontTx/>
                <a:buNone/>
              </a:pPr>
              <a:endParaRPr kumimoji="1" lang="zh-CN" altLang="zh-CN" sz="2800" b="1">
                <a:solidFill>
                  <a:srgbClr val="0917CB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533400" y="0"/>
            <a:ext cx="3581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kumimoji="1" lang="zh-CN" alt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跟踪练习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755576" y="1628800"/>
            <a:ext cx="7200900" cy="353943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CN" sz="3200" dirty="0"/>
              <a:t>1.</a:t>
            </a:r>
            <a:r>
              <a:rPr kumimoji="1" lang="zh-CN" altLang="en-US" sz="3200" dirty="0"/>
              <a:t>用配方法解下列方程</a:t>
            </a:r>
          </a:p>
          <a:p>
            <a:r>
              <a:rPr kumimoji="1" lang="zh-CN" altLang="en-US" sz="3200" dirty="0"/>
              <a:t>（</a:t>
            </a:r>
            <a:r>
              <a:rPr kumimoji="1" lang="en-US" altLang="zh-CN" sz="3200" dirty="0"/>
              <a:t>1</a:t>
            </a:r>
            <a:r>
              <a:rPr kumimoji="1" lang="zh-CN" altLang="en-US" sz="3200" dirty="0"/>
              <a:t>）</a:t>
            </a:r>
            <a:r>
              <a:rPr kumimoji="1" lang="en-US" altLang="zh-CN" sz="3200" dirty="0"/>
              <a:t>x</a:t>
            </a:r>
            <a:r>
              <a:rPr kumimoji="1" lang="en-US" altLang="zh-CN" sz="3200" baseline="30000" dirty="0"/>
              <a:t>2</a:t>
            </a:r>
            <a:r>
              <a:rPr kumimoji="1" lang="en-US" altLang="zh-CN" sz="3200" dirty="0"/>
              <a:t> -3x-1=0    </a:t>
            </a:r>
          </a:p>
          <a:p>
            <a:r>
              <a:rPr kumimoji="1" lang="zh-CN" altLang="en-US" sz="3200" dirty="0"/>
              <a:t>（</a:t>
            </a:r>
            <a:r>
              <a:rPr kumimoji="1" lang="en-US" altLang="zh-CN" sz="3200" dirty="0"/>
              <a:t>2</a:t>
            </a:r>
            <a:r>
              <a:rPr kumimoji="1" lang="zh-CN" altLang="en-US" sz="3200" dirty="0"/>
              <a:t>）</a:t>
            </a:r>
            <a:r>
              <a:rPr kumimoji="1" lang="en-US" altLang="zh-CN" sz="3200" dirty="0"/>
              <a:t>x</a:t>
            </a:r>
            <a:r>
              <a:rPr kumimoji="1" lang="en-US" altLang="zh-CN" sz="3200" baseline="30000" dirty="0"/>
              <a:t>2</a:t>
            </a:r>
            <a:r>
              <a:rPr kumimoji="1" lang="en-US" altLang="zh-CN" sz="3200" dirty="0"/>
              <a:t> –0.5x-0.5=0</a:t>
            </a:r>
          </a:p>
          <a:p>
            <a:r>
              <a:rPr kumimoji="1" lang="zh-CN" altLang="en-US" sz="3200" dirty="0"/>
              <a:t>（</a:t>
            </a:r>
            <a:r>
              <a:rPr kumimoji="1" lang="en-US" altLang="zh-CN" sz="3200" dirty="0"/>
              <a:t>3</a:t>
            </a:r>
            <a:r>
              <a:rPr kumimoji="1" lang="zh-CN" altLang="en-US" sz="3200" dirty="0"/>
              <a:t>）</a:t>
            </a:r>
            <a:r>
              <a:rPr kumimoji="1" lang="en-US" altLang="zh-CN" sz="3200" dirty="0"/>
              <a:t>(3x-1)(x+6)=1</a:t>
            </a:r>
          </a:p>
          <a:p>
            <a:endParaRPr kumimoji="1" lang="en-US" altLang="zh-CN" sz="3200" dirty="0"/>
          </a:p>
          <a:p>
            <a:r>
              <a:rPr kumimoji="1" lang="en-US" altLang="zh-CN" sz="3200" dirty="0"/>
              <a:t>2. </a:t>
            </a:r>
            <a:r>
              <a:rPr kumimoji="1" lang="zh-CN" altLang="en-US" sz="3200" dirty="0"/>
              <a:t>关于</a:t>
            </a:r>
            <a:r>
              <a:rPr kumimoji="1" lang="en-US" altLang="zh-CN" sz="3200" dirty="0"/>
              <a:t>x</a:t>
            </a:r>
            <a:r>
              <a:rPr kumimoji="1" lang="zh-CN" altLang="en-US" sz="3200" dirty="0"/>
              <a:t>的二次三项式</a:t>
            </a:r>
            <a:r>
              <a:rPr kumimoji="1" lang="en-US" altLang="zh-CN" sz="3200" dirty="0"/>
              <a:t>x</a:t>
            </a:r>
            <a:r>
              <a:rPr kumimoji="1" lang="en-US" altLang="zh-CN" sz="3200" baseline="30000" dirty="0"/>
              <a:t>2</a:t>
            </a:r>
            <a:r>
              <a:rPr kumimoji="1" lang="en-US" altLang="zh-CN" sz="3200" dirty="0"/>
              <a:t> +4x+k</a:t>
            </a:r>
            <a:r>
              <a:rPr kumimoji="1" lang="zh-CN" altLang="en-US" sz="3200" dirty="0"/>
              <a:t>是一个</a:t>
            </a:r>
          </a:p>
          <a:p>
            <a:r>
              <a:rPr kumimoji="1" lang="zh-CN" altLang="en-US" sz="3200" dirty="0"/>
              <a:t>完全平方式。求</a:t>
            </a:r>
            <a:r>
              <a:rPr kumimoji="1" lang="en-US" altLang="zh-CN" sz="3200" dirty="0"/>
              <a:t>k</a:t>
            </a:r>
            <a:r>
              <a:rPr kumimoji="1" lang="zh-CN" altLang="en-US" sz="3200" dirty="0"/>
              <a:t>的值</a:t>
            </a:r>
            <a:r>
              <a:rPr kumimoji="1" lang="zh-CN" altLang="en-US" sz="3200" dirty="0" smtClean="0"/>
              <a:t>。</a:t>
            </a:r>
            <a:endParaRPr kumimoji="1" lang="zh-CN" alt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539750" y="836613"/>
            <a:ext cx="7956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1"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用公式法解一元二次方程的一般步骤：</a:t>
            </a:r>
          </a:p>
        </p:txBody>
      </p:sp>
      <p:grpSp>
        <p:nvGrpSpPr>
          <p:cNvPr id="49155" name="Group 3"/>
          <p:cNvGrpSpPr/>
          <p:nvPr/>
        </p:nvGrpSpPr>
        <p:grpSpPr bwMode="auto">
          <a:xfrm>
            <a:off x="755650" y="4076700"/>
            <a:ext cx="7561263" cy="1219200"/>
            <a:chOff x="204" y="2243"/>
            <a:chExt cx="4763" cy="768"/>
          </a:xfrm>
        </p:grpSpPr>
        <p:graphicFrame>
          <p:nvGraphicFramePr>
            <p:cNvPr id="49156" name="Object 4"/>
            <p:cNvGraphicFramePr>
              <a:graphicFrameLocks noChangeAspect="1"/>
            </p:cNvGraphicFramePr>
            <p:nvPr/>
          </p:nvGraphicFramePr>
          <p:xfrm>
            <a:off x="2472" y="2243"/>
            <a:ext cx="2495" cy="7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193" name="Equation" r:id="rId3" imgW="1485900" imgH="457200" progId="Equation.DSMT4">
                    <p:embed/>
                  </p:oleObj>
                </mc:Choice>
                <mc:Fallback>
                  <p:oleObj name="Equation" r:id="rId3" imgW="1485900" imgH="4572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2" y="2243"/>
                          <a:ext cx="2495" cy="7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9157" name="Rectangle 5"/>
            <p:cNvSpPr>
              <a:spLocks noChangeArrowheads="1"/>
            </p:cNvSpPr>
            <p:nvPr/>
          </p:nvSpPr>
          <p:spPr bwMode="auto">
            <a:xfrm>
              <a:off x="204" y="2481"/>
              <a:ext cx="21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kumimoji="1" lang="en-US" altLang="zh-CN" sz="3200" b="1">
                  <a:latin typeface="仿宋" panose="02010609060101010101" pitchFamily="49" charset="-122"/>
                  <a:ea typeface="仿宋" panose="02010609060101010101" pitchFamily="49" charset="-122"/>
                </a:rPr>
                <a:t>4</a:t>
              </a:r>
              <a:r>
                <a:rPr kumimoji="1" lang="zh-CN" altLang="en-US" sz="3200" b="1">
                  <a:latin typeface="Times New Roman" panose="02020603050405020304" pitchFamily="18" charset="0"/>
                </a:rPr>
                <a:t>、代入求根公式 </a:t>
              </a:r>
              <a:r>
                <a:rPr kumimoji="1" lang="en-US" altLang="zh-CN" sz="3200" b="1">
                  <a:latin typeface="Times New Roman" panose="02020603050405020304" pitchFamily="18" charset="0"/>
                </a:rPr>
                <a:t>:</a:t>
              </a:r>
            </a:p>
          </p:txBody>
        </p:sp>
      </p:grpSp>
      <p:grpSp>
        <p:nvGrpSpPr>
          <p:cNvPr id="49158" name="Group 6"/>
          <p:cNvGrpSpPr/>
          <p:nvPr/>
        </p:nvGrpSpPr>
        <p:grpSpPr bwMode="auto">
          <a:xfrm>
            <a:off x="755650" y="2852738"/>
            <a:ext cx="4665663" cy="625475"/>
            <a:chOff x="249" y="1525"/>
            <a:chExt cx="2939" cy="394"/>
          </a:xfrm>
        </p:grpSpPr>
        <p:sp>
          <p:nvSpPr>
            <p:cNvPr id="49159" name="Rectangle 7"/>
            <p:cNvSpPr>
              <a:spLocks noChangeArrowheads="1"/>
            </p:cNvSpPr>
            <p:nvPr/>
          </p:nvSpPr>
          <p:spPr bwMode="auto">
            <a:xfrm>
              <a:off x="249" y="1554"/>
              <a:ext cx="293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kumimoji="1" lang="en-US" altLang="zh-CN" sz="3200" b="1">
                  <a:latin typeface="仿宋" panose="02010609060101010101" pitchFamily="49" charset="-122"/>
                  <a:ea typeface="仿宋" panose="02010609060101010101" pitchFamily="49" charset="-122"/>
                </a:rPr>
                <a:t>3</a:t>
              </a:r>
              <a:r>
                <a:rPr kumimoji="1" lang="zh-CN" altLang="en-US" sz="3200" b="1">
                  <a:latin typeface="仿宋" panose="02010609060101010101" pitchFamily="49" charset="-122"/>
                  <a:ea typeface="仿宋" panose="02010609060101010101" pitchFamily="49" charset="-122"/>
                </a:rPr>
                <a:t>、</a:t>
              </a:r>
              <a:r>
                <a:rPr kumimoji="1" lang="zh-CN" altLang="en-US" sz="3200" b="1">
                  <a:latin typeface="Times New Roman" panose="02020603050405020304" pitchFamily="18" charset="0"/>
                </a:rPr>
                <a:t>求出</a:t>
              </a:r>
              <a:r>
                <a:rPr kumimoji="1" lang="zh-CN" altLang="en-US" sz="32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                   </a:t>
              </a:r>
              <a:r>
                <a:rPr kumimoji="1" lang="zh-CN" altLang="en-US" sz="3200" b="1">
                  <a:latin typeface="Times New Roman" panose="02020603050405020304" pitchFamily="18" charset="0"/>
                </a:rPr>
                <a:t>的值</a:t>
              </a:r>
              <a:r>
                <a:rPr kumimoji="1" lang="zh-CN" altLang="en-US" sz="2400" b="1"/>
                <a:t>。</a:t>
              </a:r>
            </a:p>
          </p:txBody>
        </p:sp>
        <p:graphicFrame>
          <p:nvGraphicFramePr>
            <p:cNvPr id="49160" name="Object 8"/>
            <p:cNvGraphicFramePr>
              <a:graphicFrameLocks noChangeAspect="1"/>
            </p:cNvGraphicFramePr>
            <p:nvPr/>
          </p:nvGraphicFramePr>
          <p:xfrm>
            <a:off x="1283" y="1525"/>
            <a:ext cx="1044" cy="3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194" name="Equation" r:id="rId5" imgW="545465" imgH="203200" progId="Equation.DSMT4">
                    <p:embed/>
                  </p:oleObj>
                </mc:Choice>
                <mc:Fallback>
                  <p:oleObj name="Equation" r:id="rId5" imgW="545465" imgH="2032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83" y="1525"/>
                          <a:ext cx="1044" cy="3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755650" y="1557338"/>
            <a:ext cx="4775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1" lang="en-US" altLang="zh-CN" sz="3200" b="1" dirty="0">
                <a:latin typeface="仿宋" panose="02010609060101010101" pitchFamily="49" charset="-122"/>
                <a:ea typeface="仿宋" panose="02010609060101010101" pitchFamily="49" charset="-122"/>
              </a:rPr>
              <a:t>1</a:t>
            </a:r>
            <a:r>
              <a:rPr kumimoji="1" lang="zh-CN" altLang="en-US" sz="3200" b="1" dirty="0">
                <a:latin typeface="仿宋" panose="02010609060101010101" pitchFamily="49" charset="-122"/>
                <a:ea typeface="仿宋" panose="02010609060101010101" pitchFamily="49" charset="-122"/>
              </a:rPr>
              <a:t>、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把方程化成一般形式</a:t>
            </a:r>
            <a:r>
              <a:rPr kumimoji="1" lang="zh-CN" altLang="en-US" sz="2400" b="1" dirty="0"/>
              <a:t>。</a:t>
            </a:r>
            <a:endParaRPr kumimoji="1" lang="zh-CN" altLang="en-US" sz="3200" b="1" dirty="0">
              <a:latin typeface="Times New Roman" panose="02020603050405020304" pitchFamily="18" charset="0"/>
            </a:endParaRPr>
          </a:p>
        </p:txBody>
      </p:sp>
      <p:grpSp>
        <p:nvGrpSpPr>
          <p:cNvPr id="49162" name="Group 10"/>
          <p:cNvGrpSpPr/>
          <p:nvPr/>
        </p:nvGrpSpPr>
        <p:grpSpPr bwMode="auto">
          <a:xfrm>
            <a:off x="755650" y="5229225"/>
            <a:ext cx="4824413" cy="688975"/>
            <a:chOff x="249" y="2750"/>
            <a:chExt cx="3039" cy="434"/>
          </a:xfrm>
        </p:grpSpPr>
        <p:sp>
          <p:nvSpPr>
            <p:cNvPr id="49163" name="Rectangle 11"/>
            <p:cNvSpPr>
              <a:spLocks noChangeArrowheads="1"/>
            </p:cNvSpPr>
            <p:nvPr/>
          </p:nvSpPr>
          <p:spPr bwMode="auto">
            <a:xfrm>
              <a:off x="249" y="2768"/>
              <a:ext cx="23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kumimoji="1" lang="en-US" altLang="zh-CN" sz="3200" b="1">
                  <a:latin typeface="仿宋" panose="02010609060101010101" pitchFamily="49" charset="-122"/>
                  <a:ea typeface="仿宋" panose="02010609060101010101" pitchFamily="49" charset="-122"/>
                </a:rPr>
                <a:t>5</a:t>
              </a:r>
              <a:r>
                <a:rPr kumimoji="1" lang="zh-CN" altLang="en-US" sz="3200" b="1">
                  <a:latin typeface="Times New Roman" panose="02020603050405020304" pitchFamily="18" charset="0"/>
                </a:rPr>
                <a:t>、写出方程的解：</a:t>
              </a:r>
            </a:p>
          </p:txBody>
        </p:sp>
        <p:graphicFrame>
          <p:nvGraphicFramePr>
            <p:cNvPr id="49164" name="Object 12"/>
            <p:cNvGraphicFramePr>
              <a:graphicFrameLocks noChangeAspect="1"/>
            </p:cNvGraphicFramePr>
            <p:nvPr/>
          </p:nvGraphicFramePr>
          <p:xfrm>
            <a:off x="2517" y="2750"/>
            <a:ext cx="771" cy="4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195" name="Equation" r:id="rId7" imgW="406400" imgH="228600" progId="Equation.DSMT4">
                    <p:embed/>
                  </p:oleObj>
                </mc:Choice>
                <mc:Fallback>
                  <p:oleObj name="Equation" r:id="rId7" imgW="406400" imgH="22860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7" y="2750"/>
                          <a:ext cx="771" cy="4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9165" name="Group 13"/>
          <p:cNvGrpSpPr/>
          <p:nvPr/>
        </p:nvGrpSpPr>
        <p:grpSpPr bwMode="auto">
          <a:xfrm>
            <a:off x="755650" y="3573463"/>
            <a:ext cx="7632700" cy="579437"/>
            <a:chOff x="793" y="2341"/>
            <a:chExt cx="4808" cy="365"/>
          </a:xfrm>
        </p:grpSpPr>
        <p:sp>
          <p:nvSpPr>
            <p:cNvPr id="49166" name="Text Box 14"/>
            <p:cNvSpPr txBox="1">
              <a:spLocks noChangeArrowheads="1"/>
            </p:cNvSpPr>
            <p:nvPr/>
          </p:nvSpPr>
          <p:spPr bwMode="auto">
            <a:xfrm>
              <a:off x="793" y="2341"/>
              <a:ext cx="480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zh-CN" altLang="en-US" sz="3200" b="1">
                  <a:solidFill>
                    <a:srgbClr val="FF0000"/>
                  </a:solidFill>
                </a:rPr>
                <a:t>特别注意</a:t>
              </a:r>
              <a:r>
                <a:rPr lang="en-US" altLang="zh-CN" sz="3200" b="1">
                  <a:solidFill>
                    <a:srgbClr val="FF0000"/>
                  </a:solidFill>
                </a:rPr>
                <a:t>:</a:t>
              </a:r>
              <a:r>
                <a:rPr lang="zh-CN" altLang="en-US" sz="3200" b="1">
                  <a:solidFill>
                    <a:srgbClr val="FF0000"/>
                  </a:solidFill>
                </a:rPr>
                <a:t>若                     则方程无解</a:t>
              </a:r>
            </a:p>
          </p:txBody>
        </p:sp>
        <p:graphicFrame>
          <p:nvGraphicFramePr>
            <p:cNvPr id="49167" name="Object 15"/>
            <p:cNvGraphicFramePr>
              <a:graphicFrameLocks noChangeAspect="1"/>
            </p:cNvGraphicFramePr>
            <p:nvPr/>
          </p:nvGraphicFramePr>
          <p:xfrm>
            <a:off x="2336" y="2341"/>
            <a:ext cx="1332" cy="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196" name="Equation" r:id="rId9" imgW="774065" imgH="203200" progId="Equation.DSMT4">
                    <p:embed/>
                  </p:oleObj>
                </mc:Choice>
                <mc:Fallback>
                  <p:oleObj name="Equation" r:id="rId9" imgW="774065" imgH="20320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6" y="2341"/>
                          <a:ext cx="1332" cy="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9168" name="Rectangle 16"/>
          <p:cNvSpPr>
            <a:spLocks noChangeArrowheads="1"/>
          </p:cNvSpPr>
          <p:nvPr/>
        </p:nvSpPr>
        <p:spPr bwMode="auto">
          <a:xfrm>
            <a:off x="323850" y="0"/>
            <a:ext cx="2987675" cy="792163"/>
          </a:xfrm>
          <a:prstGeom prst="rect">
            <a:avLst/>
          </a:prstGeom>
          <a:noFill/>
          <a:ln>
            <a:noFill/>
          </a:ln>
          <a:effectLst>
            <a:outerShdw dist="63500" dir="2212194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Tx/>
              <a:buNone/>
            </a:pPr>
            <a:r>
              <a:rPr lang="zh-CN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系统总结</a:t>
            </a:r>
          </a:p>
        </p:txBody>
      </p:sp>
      <p:graphicFrame>
        <p:nvGraphicFramePr>
          <p:cNvPr id="49169" name="Object 17"/>
          <p:cNvGraphicFramePr>
            <a:graphicFrameLocks noChangeAspect="1"/>
          </p:cNvGraphicFramePr>
          <p:nvPr/>
        </p:nvGraphicFramePr>
        <p:xfrm>
          <a:off x="5508625" y="281781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7" name="公式" r:id="rId11" imgW="114300" imgH="215900" progId="Equation.3">
                  <p:embed/>
                </p:oleObj>
              </mc:Choice>
              <mc:Fallback>
                <p:oleObj name="公式" r:id="rId11" imgW="114300" imgH="2159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2817813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71" name="Object 19"/>
          <p:cNvGraphicFramePr>
            <a:graphicFrameLocks noChangeAspect="1"/>
          </p:cNvGraphicFramePr>
          <p:nvPr/>
        </p:nvGraphicFramePr>
        <p:xfrm>
          <a:off x="2413000" y="2205038"/>
          <a:ext cx="1368425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8" name="Equation" r:id="rId13" imgW="444500" imgH="203200" progId="Equation.DSMT4">
                  <p:embed/>
                </p:oleObj>
              </mc:Choice>
              <mc:Fallback>
                <p:oleObj name="Equation" r:id="rId13" imgW="444500" imgH="2032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0" y="2205038"/>
                        <a:ext cx="1368425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72" name="Text Box 20"/>
          <p:cNvSpPr txBox="1">
            <a:spLocks noChangeArrowheads="1"/>
          </p:cNvSpPr>
          <p:nvPr/>
        </p:nvSpPr>
        <p:spPr bwMode="auto">
          <a:xfrm>
            <a:off x="755650" y="2205038"/>
            <a:ext cx="76327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kumimoji="1" lang="en-US" altLang="zh-CN" sz="3200" b="1" dirty="0">
                <a:latin typeface="仿宋" panose="02010609060101010101" pitchFamily="49" charset="-122"/>
                <a:ea typeface="仿宋" panose="02010609060101010101" pitchFamily="49" charset="-122"/>
              </a:rPr>
              <a:t>2</a:t>
            </a:r>
            <a:r>
              <a:rPr kumimoji="1" lang="zh-CN" altLang="en-US" sz="3200" b="1" dirty="0">
                <a:latin typeface="仿宋" panose="02010609060101010101" pitchFamily="49" charset="-122"/>
                <a:ea typeface="仿宋" panose="02010609060101010101" pitchFamily="49" charset="-122"/>
              </a:rPr>
              <a:t>、</a:t>
            </a:r>
            <a:r>
              <a:rPr kumimoji="1" lang="zh-CN" altLang="en-US" sz="3200" b="1" dirty="0"/>
              <a:t>写出              的值，值的范围为实数</a:t>
            </a:r>
            <a:r>
              <a:rPr kumimoji="1" lang="zh-CN" altLang="en-US" dirty="0"/>
              <a:t>  </a:t>
            </a:r>
            <a:r>
              <a:rPr kumimoji="1" lang="zh-CN" altLang="en-US" sz="3200" b="1" dirty="0"/>
              <a:t>。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zh-CN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1" grpId="0"/>
    </p:bldLst>
  </p:timing>
</p:sld>
</file>

<file path=ppt/theme/theme1.xml><?xml version="1.0" encoding="utf-8"?>
<a:theme xmlns:a="http://schemas.openxmlformats.org/drawingml/2006/main" name="WWW.2PPT.COM&#10;">
  <a:themeElements>
    <a:clrScheme name="初中数学课件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7C6E5"/>
      </a:accent1>
      <a:accent2>
        <a:srgbClr val="333399"/>
      </a:accent2>
      <a:accent3>
        <a:srgbClr val="FFFFFF"/>
      </a:accent3>
      <a:accent4>
        <a:srgbClr val="000000"/>
      </a:accent4>
      <a:accent5>
        <a:srgbClr val="D0DFF0"/>
      </a:accent5>
      <a:accent6>
        <a:srgbClr val="2D2D8A"/>
      </a:accent6>
      <a:hlink>
        <a:srgbClr val="009999"/>
      </a:hlink>
      <a:folHlink>
        <a:srgbClr val="99CC00"/>
      </a:folHlink>
    </a:clrScheme>
    <a:fontScheme name="初中数学课件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初中数学课件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7C6E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0DFF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初中数学课件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初中数学课件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初中数学课件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初中数学课件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初中数学课件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初中数学课件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初中数学课件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初中数学课件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初中数学课件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初中数学课件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初中数学课件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初中数学课件模板</Template>
  <TotalTime>0</TotalTime>
  <Words>280</Words>
  <Application>Microsoft Office PowerPoint</Application>
  <PresentationFormat>全屏显示(4:3)</PresentationFormat>
  <Paragraphs>50</Paragraphs>
  <Slides>8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仿宋</vt:lpstr>
      <vt:lpstr>华文新魏</vt:lpstr>
      <vt:lpstr>隶书</vt:lpstr>
      <vt:lpstr>宋体</vt:lpstr>
      <vt:lpstr>微软雅黑</vt:lpstr>
      <vt:lpstr>Arial</vt:lpstr>
      <vt:lpstr>Tahoma</vt:lpstr>
      <vt:lpstr>Times New Roman</vt:lpstr>
      <vt:lpstr>WWW.2PPT.COM
</vt:lpstr>
      <vt:lpstr>Equation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2011-09-17T07:39:00Z</dcterms:created>
  <dcterms:modified xsi:type="dcterms:W3CDTF">2023-01-17T02:35:13Z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BCA348A953074A9BAACBF898BE41AD56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