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1" r:id="rId2"/>
    <p:sldId id="456" r:id="rId3"/>
    <p:sldId id="451" r:id="rId4"/>
    <p:sldId id="434" r:id="rId5"/>
    <p:sldId id="435" r:id="rId6"/>
    <p:sldId id="453" r:id="rId7"/>
    <p:sldId id="437" r:id="rId8"/>
    <p:sldId id="439" r:id="rId9"/>
    <p:sldId id="440" r:id="rId10"/>
    <p:sldId id="441" r:id="rId11"/>
    <p:sldId id="454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990000"/>
    <a:srgbClr val="D60093"/>
    <a:srgbClr val="9966FF"/>
    <a:srgbClr val="9933FF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6" autoAdjust="0"/>
    <p:restoredTop sz="94660"/>
  </p:normalViewPr>
  <p:slideViewPr>
    <p:cSldViewPr>
      <p:cViewPr>
        <p:scale>
          <a:sx n="100" d="100"/>
          <a:sy n="100" d="100"/>
        </p:scale>
        <p:origin x="-186" y="-216"/>
      </p:cViewPr>
      <p:guideLst>
        <p:guide orient="horz" pos="2160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8-2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800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604"/>
  <ax:ocxPr ax:name="_cy" ax:value="1799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604"/>
  <ax:ocxPr ax:name="_cy" ax:value="1799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8-3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203"/>
  <ax:ocxPr ax:name="_cy" ax:value="1601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8-3b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408"/>
  <ax:ocxPr ax:name="_cy" ax:value="2011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95E80-92F6-4AF9-88CB-38B2844D11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581-DD0E-4182-9F34-1A5B918843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581-DD0E-4182-9F34-1A5B918843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4313"/>
            <a:ext cx="2133600" cy="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0025"/>
            <a:ext cx="2895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5738"/>
            <a:ext cx="213360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4C8BAD86-478C-4E7C-8EB5-C76580EC86CC}" type="slidenum">
              <a:rPr lang="zh-CN" altLang="en-US"/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4114800"/>
            <a:ext cx="7772400" cy="108585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910960-67EC-4CC5-8AC9-4826BA4E7F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1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jpe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audio" Target="../media/audio2.wav"/><Relationship Id="rId9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2996431"/>
            <a:ext cx="6876256" cy="93662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Unit 7 </a:t>
            </a:r>
            <a:r>
              <a:rPr lang="en-US" altLang="zh-CN" sz="3200" kern="10" dirty="0">
                <a:ln w="1905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Topic 1</a:t>
            </a:r>
            <a:endParaRPr lang="zh-CN" altLang="en-US" sz="3200" kern="10" dirty="0">
              <a:ln w="1905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879724" y="4661407"/>
            <a:ext cx="3384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00000"/>
                </a:solidFill>
              </a:rPr>
              <a:t>S</a:t>
            </a:r>
            <a:r>
              <a:rPr lang="zh-CN" altLang="en-US" sz="3200" b="1" dirty="0">
                <a:solidFill>
                  <a:srgbClr val="800000"/>
                </a:solidFill>
              </a:rPr>
              <a:t>ection</a:t>
            </a:r>
            <a:r>
              <a:rPr lang="zh-CN" altLang="en-US" sz="3200" b="1" dirty="0"/>
              <a:t> </a:t>
            </a:r>
            <a:r>
              <a:rPr lang="zh-CN" altLang="en-US" sz="2800" b="1" dirty="0"/>
              <a:t> </a:t>
            </a:r>
            <a:r>
              <a:rPr lang="zh-CN" altLang="en-US" sz="4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39330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10" dirty="0" smtClean="0">
                <a:ln w="12700">
                  <a:noFill/>
                  <a:round/>
                </a:ln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We're preparing for a food festival.</a:t>
            </a:r>
            <a:endParaRPr lang="zh-CN" altLang="en-US" sz="4000" b="1" kern="10" dirty="0">
              <a:ln w="12700">
                <a:noFill/>
                <a:round/>
              </a:ln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4754" y="594928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utoUpdateAnimBg="0"/>
      <p:bldP spid="31746" grpId="1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炒米饭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4581525"/>
            <a:ext cx="172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fried rice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6237288"/>
            <a:ext cx="2447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chocolate cookies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283200" y="6272213"/>
            <a:ext cx="173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sushi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99288" y="4076700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beef curry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076825" y="41497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pizza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50825" y="4149725"/>
            <a:ext cx="241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cheese pies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985000" y="6237288"/>
            <a:ext cx="215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black bread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735263" y="4111625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curries</a:t>
            </a:r>
          </a:p>
        </p:txBody>
      </p:sp>
      <p:pic>
        <p:nvPicPr>
          <p:cNvPr id="41995" name="Picture 11" descr="喱哩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2419350"/>
            <a:ext cx="18018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比萨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492375"/>
            <a:ext cx="20875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牛肉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2205038"/>
            <a:ext cx="19446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黑面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4724400"/>
            <a:ext cx="18113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8-7-1-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2349500"/>
            <a:ext cx="17272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8-7-1-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4760913"/>
            <a:ext cx="18716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7" descr="8-7-1-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9488" y="4760913"/>
            <a:ext cx="18716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82625" y="107950"/>
            <a:ext cx="8426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 </a:t>
            </a:r>
            <a:r>
              <a:rPr lang="en-US" altLang="zh-CN" sz="2400" b="1"/>
              <a:t>Where are the foods from? Listen again and match. Then make similar conversations after the example.</a:t>
            </a:r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107950" y="44450"/>
            <a:ext cx="719138" cy="5746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</a:rPr>
              <a:t>1</a:t>
            </a:r>
            <a:r>
              <a:rPr lang="zh-CN" altLang="en-US" sz="32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539750" y="1484313"/>
            <a:ext cx="6985000" cy="854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000" b="1"/>
              <a:t>American   B. Indian     C. Chinese            D. Greek   </a:t>
            </a:r>
          </a:p>
          <a:p>
            <a:pPr>
              <a:spcBef>
                <a:spcPct val="50000"/>
              </a:spcBef>
            </a:pPr>
            <a:r>
              <a:rPr lang="en-US" altLang="zh-CN" sz="2000" b="1"/>
              <a:t>E. Japanese   F. Russian   G. South African  H. Italian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1835150" y="41497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3924300" y="41497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5867400" y="41497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8316913" y="407670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2051050" y="62372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4140200" y="63087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6156325" y="63087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8639175" y="62722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F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023" name="WindowsMediaPlayer1" r:id="rId2" imgW="3457440" imgH="647640"/>
        </mc:Choice>
        <mc:Fallback>
          <p:control name="WindowsMediaPlayer1" r:id="rId2" imgW="345744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19700" y="836613"/>
                  <a:ext cx="3457575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utoUpdateAnimBg="0"/>
      <p:bldP spid="41988" grpId="0" bldLvl="0" autoUpdateAnimBg="0"/>
      <p:bldP spid="41989" grpId="0" bldLvl="0" autoUpdateAnimBg="0"/>
      <p:bldP spid="41990" grpId="0" bldLvl="0" autoUpdateAnimBg="0"/>
      <p:bldP spid="41991" grpId="0" bldLvl="0" autoUpdateAnimBg="0"/>
      <p:bldP spid="41992" grpId="0" bldLvl="0" autoUpdateAnimBg="0"/>
      <p:bldP spid="41993" grpId="0" bldLvl="0" autoUpdateAnimBg="0"/>
      <p:bldP spid="41994" grpId="0" bldLvl="0" autoUpdateAnimBg="0"/>
      <p:bldP spid="42020" grpId="0"/>
      <p:bldP spid="42021" grpId="0"/>
      <p:bldP spid="42022" grpId="0"/>
      <p:bldP spid="42023" grpId="0"/>
      <p:bldP spid="42024" grpId="0"/>
      <p:bldP spid="42025" grpId="0"/>
      <p:bldP spid="42026" grpId="0"/>
      <p:bldP spid="42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炒米饭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4437112"/>
            <a:ext cx="172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627313" y="6092875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fried rice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92875"/>
            <a:ext cx="2447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chocolate cookies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83200" y="6127800"/>
            <a:ext cx="173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sushi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999288" y="4183236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beef curry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076825" y="4256261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pizza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50825" y="4256261"/>
            <a:ext cx="241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cheese pies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985000" y="6092875"/>
            <a:ext cx="215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black bread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735263" y="4218161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curries</a:t>
            </a:r>
          </a:p>
        </p:txBody>
      </p:sp>
      <p:pic>
        <p:nvPicPr>
          <p:cNvPr id="56331" name="Picture 11" descr="喱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525886"/>
            <a:ext cx="18018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比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98911"/>
            <a:ext cx="20875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 descr="牛肉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2311574"/>
            <a:ext cx="19446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黑面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4579987"/>
            <a:ext cx="18113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5" descr="8-7-1-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2456036"/>
            <a:ext cx="17272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6" descr="8-7-1-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4616500"/>
            <a:ext cx="18716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17" descr="8-7-1-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9488" y="4616500"/>
            <a:ext cx="18716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539750" y="1566813"/>
            <a:ext cx="6985000" cy="854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000" b="1" dirty="0"/>
              <a:t>American   B. Indian     C. Chinese            D. Greek   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E. Japanese   F. Russian   G. South African  H. Italian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835150" y="4256261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924300" y="4256261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5867400" y="4256261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8316913" y="4183236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2051050" y="60928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4140200" y="6164312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6156325" y="6164312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8639175" y="612780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66737" y="141288"/>
            <a:ext cx="8577263" cy="113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Example:</a:t>
            </a:r>
          </a:p>
          <a:p>
            <a:r>
              <a:rPr lang="zh-CN" altLang="en-US" sz="2000" b="1">
                <a:latin typeface="Times New Roman" panose="02020603050405020304" pitchFamily="18" charset="0"/>
              </a:rPr>
              <a:t>A:Where do you think </a:t>
            </a:r>
            <a:r>
              <a:rPr lang="zh-CN" altLang="en-US" sz="2000" b="1" i="1">
                <a:latin typeface="Times New Roman" panose="02020603050405020304" pitchFamily="18" charset="0"/>
              </a:rPr>
              <a:t>cheese pies</a:t>
            </a:r>
            <a:r>
              <a:rPr lang="zh-CN" altLang="en-US" sz="2000" b="1">
                <a:latin typeface="Times New Roman" panose="02020603050405020304" pitchFamily="18" charset="0"/>
              </a:rPr>
              <a:t> are from?</a:t>
            </a:r>
          </a:p>
          <a:p>
            <a:r>
              <a:rPr lang="zh-CN" altLang="en-US" sz="2000" b="1">
                <a:latin typeface="Times New Roman" panose="02020603050405020304" pitchFamily="18" charset="0"/>
              </a:rPr>
              <a:t>B:I think/guess(that) they are from Greece.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ldLvl="0" autoUpdateAnimBg="0"/>
      <p:bldP spid="56324" grpId="0" bldLvl="0" autoUpdateAnimBg="0"/>
      <p:bldP spid="56325" grpId="0" bldLvl="0" autoUpdateAnimBg="0"/>
      <p:bldP spid="56326" grpId="0" bldLvl="0" autoUpdateAnimBg="0"/>
      <p:bldP spid="56327" grpId="0" bldLvl="0" autoUpdateAnimBg="0"/>
      <p:bldP spid="56328" grpId="0" bldLvl="0" autoUpdateAnimBg="0"/>
      <p:bldP spid="56329" grpId="0" bldLvl="0" autoUpdateAnimBg="0"/>
      <p:bldP spid="56330" grpId="0" bldLvl="0" autoUpdateAnimBg="0"/>
      <p:bldP spid="5635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20713"/>
            <a:ext cx="2808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035" name="Group 3"/>
          <p:cNvGrpSpPr/>
          <p:nvPr/>
        </p:nvGrpSpPr>
        <p:grpSpPr bwMode="auto">
          <a:xfrm>
            <a:off x="3114675" y="-96838"/>
            <a:ext cx="5853113" cy="2535238"/>
            <a:chOff x="0" y="0"/>
            <a:chExt cx="9218" cy="4012"/>
          </a:xfrm>
        </p:grpSpPr>
        <p:pic>
          <p:nvPicPr>
            <p:cNvPr id="44036" name="Picture 4" descr="TIP6"/>
            <p:cNvPicPr>
              <a:picLocks noChangeAspect="1" noChangeArrowheads="1"/>
            </p:cNvPicPr>
            <p:nvPr/>
          </p:nvPicPr>
          <p:blipFill>
            <a:blip r:embed="rId3" cstate="email"/>
            <a:srcRect r="-3158"/>
            <a:stretch>
              <a:fillRect/>
            </a:stretch>
          </p:blipFill>
          <p:spPr bwMode="auto">
            <a:xfrm rot="360000">
              <a:off x="0" y="0"/>
              <a:ext cx="9218" cy="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367" y="1465"/>
              <a:ext cx="725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</a:rPr>
                <a:t>You can remember names of countries and their people easily  if you make a list of them.For example,India-Indian; Russia-Russian;Italy-Italian.</a:t>
              </a:r>
            </a:p>
          </p:txBody>
        </p:sp>
      </p:grpSp>
      <p:grpSp>
        <p:nvGrpSpPr>
          <p:cNvPr id="44038" name="Group 6"/>
          <p:cNvGrpSpPr/>
          <p:nvPr/>
        </p:nvGrpSpPr>
        <p:grpSpPr bwMode="auto">
          <a:xfrm>
            <a:off x="107950" y="2387600"/>
            <a:ext cx="1582738" cy="536575"/>
            <a:chOff x="0" y="0"/>
            <a:chExt cx="2492" cy="845"/>
          </a:xfrm>
        </p:grpSpPr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906" y="0"/>
              <a:ext cx="15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China</a:t>
              </a:r>
            </a:p>
          </p:txBody>
        </p:sp>
        <p:pic>
          <p:nvPicPr>
            <p:cNvPr id="44040" name="Picture 8" descr="200796214310440_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"/>
              <a:ext cx="1021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41" name="Group 9"/>
          <p:cNvGrpSpPr/>
          <p:nvPr/>
        </p:nvGrpSpPr>
        <p:grpSpPr bwMode="auto">
          <a:xfrm>
            <a:off x="107950" y="3357563"/>
            <a:ext cx="1736725" cy="576262"/>
            <a:chOff x="0" y="0"/>
            <a:chExt cx="2736" cy="907"/>
          </a:xfrm>
        </p:grpSpPr>
        <p:pic>
          <p:nvPicPr>
            <p:cNvPr id="44042" name="Picture 10" descr="095805bayawhamarnijkrh_jpg_small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63"/>
              <a:ext cx="1021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1020" y="0"/>
              <a:ext cx="171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Japan</a:t>
              </a:r>
            </a:p>
          </p:txBody>
        </p:sp>
      </p:grpSp>
      <p:grpSp>
        <p:nvGrpSpPr>
          <p:cNvPr id="44044" name="Group 12"/>
          <p:cNvGrpSpPr/>
          <p:nvPr/>
        </p:nvGrpSpPr>
        <p:grpSpPr bwMode="auto">
          <a:xfrm>
            <a:off x="107950" y="4438650"/>
            <a:ext cx="1584325" cy="504825"/>
            <a:chOff x="0" y="0"/>
            <a:chExt cx="2494" cy="795"/>
          </a:xfrm>
        </p:grpSpPr>
        <p:pic>
          <p:nvPicPr>
            <p:cNvPr id="44045" name="Picture 13" descr="2400002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102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14"/>
            <p:cNvSpPr txBox="1">
              <a:spLocks noChangeArrowheads="1"/>
            </p:cNvSpPr>
            <p:nvPr/>
          </p:nvSpPr>
          <p:spPr bwMode="auto">
            <a:xfrm>
              <a:off x="1020" y="75"/>
              <a:ext cx="147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India</a:t>
              </a:r>
              <a:endParaRPr lang="zh-CN" altLang="en-US" sz="2800" b="1"/>
            </a:p>
          </p:txBody>
        </p:sp>
      </p:grpSp>
      <p:grpSp>
        <p:nvGrpSpPr>
          <p:cNvPr id="44047" name="Group 15"/>
          <p:cNvGrpSpPr/>
          <p:nvPr/>
        </p:nvGrpSpPr>
        <p:grpSpPr bwMode="auto">
          <a:xfrm>
            <a:off x="4205288" y="5518150"/>
            <a:ext cx="1944687" cy="503238"/>
            <a:chOff x="0" y="0"/>
            <a:chExt cx="3061" cy="793"/>
          </a:xfrm>
        </p:grpSpPr>
        <p:pic>
          <p:nvPicPr>
            <p:cNvPr id="44048" name="Picture 16" descr="0130000070355713075345243197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13"/>
              <a:ext cx="1134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1027" y="0"/>
              <a:ext cx="20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Greece</a:t>
              </a:r>
            </a:p>
          </p:txBody>
        </p:sp>
      </p:grpSp>
      <p:grpSp>
        <p:nvGrpSpPr>
          <p:cNvPr id="44050" name="Group 18"/>
          <p:cNvGrpSpPr/>
          <p:nvPr/>
        </p:nvGrpSpPr>
        <p:grpSpPr bwMode="auto">
          <a:xfrm>
            <a:off x="107950" y="5518150"/>
            <a:ext cx="1511300" cy="481013"/>
            <a:chOff x="0" y="0"/>
            <a:chExt cx="2268" cy="758"/>
          </a:xfrm>
        </p:grpSpPr>
        <p:pic>
          <p:nvPicPr>
            <p:cNvPr id="44051" name="Picture 19" descr="1630000063715212580244530115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102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1020" y="1"/>
              <a:ext cx="124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Italy</a:t>
              </a:r>
            </a:p>
          </p:txBody>
        </p:sp>
      </p:grpSp>
      <p:grpSp>
        <p:nvGrpSpPr>
          <p:cNvPr id="44053" name="Group 21"/>
          <p:cNvGrpSpPr/>
          <p:nvPr/>
        </p:nvGrpSpPr>
        <p:grpSpPr bwMode="auto">
          <a:xfrm>
            <a:off x="4133850" y="2420938"/>
            <a:ext cx="2771775" cy="474662"/>
            <a:chOff x="0" y="0"/>
            <a:chExt cx="4366" cy="749"/>
          </a:xfrm>
        </p:grpSpPr>
        <p:pic>
          <p:nvPicPr>
            <p:cNvPr id="44054" name="Picture 22" descr="0130000025415512480830096366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1"/>
              <a:ext cx="113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1134" y="0"/>
              <a:ext cx="323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South Africa</a:t>
              </a:r>
            </a:p>
          </p:txBody>
        </p:sp>
      </p:grpSp>
      <p:grpSp>
        <p:nvGrpSpPr>
          <p:cNvPr id="44056" name="Group 24"/>
          <p:cNvGrpSpPr/>
          <p:nvPr/>
        </p:nvGrpSpPr>
        <p:grpSpPr bwMode="auto">
          <a:xfrm>
            <a:off x="4168775" y="3357563"/>
            <a:ext cx="2771775" cy="503237"/>
            <a:chOff x="0" y="0"/>
            <a:chExt cx="4366" cy="793"/>
          </a:xfrm>
        </p:grpSpPr>
        <p:pic>
          <p:nvPicPr>
            <p:cNvPr id="44057" name="Picture 25" descr="xin_382030309164973710940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71"/>
              <a:ext cx="1134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1134" y="0"/>
              <a:ext cx="323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America</a:t>
              </a:r>
            </a:p>
          </p:txBody>
        </p:sp>
      </p:grpSp>
      <p:grpSp>
        <p:nvGrpSpPr>
          <p:cNvPr id="44059" name="Group 27"/>
          <p:cNvGrpSpPr/>
          <p:nvPr/>
        </p:nvGrpSpPr>
        <p:grpSpPr bwMode="auto">
          <a:xfrm>
            <a:off x="4168775" y="4483100"/>
            <a:ext cx="2771775" cy="457200"/>
            <a:chOff x="0" y="0"/>
            <a:chExt cx="4366" cy="720"/>
          </a:xfrm>
        </p:grpSpPr>
        <p:pic>
          <p:nvPicPr>
            <p:cNvPr id="44060" name="Picture 28" descr="u=846481888,1330693976&amp;fm=21&amp;gp=0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0"/>
              <a:ext cx="11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1134" y="0"/>
              <a:ext cx="323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Russia</a:t>
              </a:r>
              <a:endParaRPr lang="zh-CN" altLang="en-US"/>
            </a:p>
          </p:txBody>
        </p:sp>
      </p:grpSp>
      <p:grpSp>
        <p:nvGrpSpPr>
          <p:cNvPr id="44062" name="Group 30"/>
          <p:cNvGrpSpPr/>
          <p:nvPr/>
        </p:nvGrpSpPr>
        <p:grpSpPr bwMode="auto">
          <a:xfrm>
            <a:off x="1620838" y="2420938"/>
            <a:ext cx="1951037" cy="519112"/>
            <a:chOff x="0" y="0"/>
            <a:chExt cx="3072" cy="816"/>
          </a:xfrm>
        </p:grpSpPr>
        <p:cxnSp>
          <p:nvCxnSpPr>
            <p:cNvPr id="44063" name="AutoShape 31"/>
            <p:cNvCxnSpPr>
              <a:cxnSpLocks noChangeShapeType="1"/>
            </p:cNvCxnSpPr>
            <p:nvPr/>
          </p:nvCxnSpPr>
          <p:spPr bwMode="auto">
            <a:xfrm>
              <a:off x="0" y="340"/>
              <a:ext cx="794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64" name="Text Box 32"/>
            <p:cNvSpPr txBox="1">
              <a:spLocks noChangeArrowheads="1"/>
            </p:cNvSpPr>
            <p:nvPr/>
          </p:nvSpPr>
          <p:spPr bwMode="auto">
            <a:xfrm>
              <a:off x="680" y="0"/>
              <a:ext cx="239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Chinese</a:t>
              </a:r>
            </a:p>
          </p:txBody>
        </p:sp>
      </p:grpSp>
      <p:grpSp>
        <p:nvGrpSpPr>
          <p:cNvPr id="44065" name="Group 33"/>
          <p:cNvGrpSpPr/>
          <p:nvPr/>
        </p:nvGrpSpPr>
        <p:grpSpPr bwMode="auto">
          <a:xfrm>
            <a:off x="1620838" y="3403600"/>
            <a:ext cx="1998662" cy="457200"/>
            <a:chOff x="0" y="0"/>
            <a:chExt cx="3149" cy="720"/>
          </a:xfrm>
        </p:grpSpPr>
        <p:cxnSp>
          <p:nvCxnSpPr>
            <p:cNvPr id="44066" name="AutoShape 34"/>
            <p:cNvCxnSpPr>
              <a:cxnSpLocks noChangeShapeType="1"/>
            </p:cNvCxnSpPr>
            <p:nvPr/>
          </p:nvCxnSpPr>
          <p:spPr bwMode="auto">
            <a:xfrm>
              <a:off x="0" y="358"/>
              <a:ext cx="820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67" name="Text Box 35"/>
            <p:cNvSpPr txBox="1">
              <a:spLocks noChangeArrowheads="1"/>
            </p:cNvSpPr>
            <p:nvPr/>
          </p:nvSpPr>
          <p:spPr bwMode="auto">
            <a:xfrm>
              <a:off x="679" y="0"/>
              <a:ext cx="2471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Japanese</a:t>
              </a:r>
            </a:p>
          </p:txBody>
        </p:sp>
      </p:grpSp>
      <p:grpSp>
        <p:nvGrpSpPr>
          <p:cNvPr id="44068" name="Group 36"/>
          <p:cNvGrpSpPr/>
          <p:nvPr/>
        </p:nvGrpSpPr>
        <p:grpSpPr bwMode="auto">
          <a:xfrm>
            <a:off x="1619250" y="4483100"/>
            <a:ext cx="1951038" cy="457200"/>
            <a:chOff x="0" y="0"/>
            <a:chExt cx="3072" cy="720"/>
          </a:xfrm>
        </p:grpSpPr>
        <p:cxnSp>
          <p:nvCxnSpPr>
            <p:cNvPr id="44069" name="AutoShape 37"/>
            <p:cNvCxnSpPr>
              <a:cxnSpLocks noChangeShapeType="1"/>
            </p:cNvCxnSpPr>
            <p:nvPr/>
          </p:nvCxnSpPr>
          <p:spPr bwMode="auto">
            <a:xfrm>
              <a:off x="0" y="358"/>
              <a:ext cx="794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680" y="0"/>
              <a:ext cx="239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Indian</a:t>
              </a:r>
            </a:p>
          </p:txBody>
        </p:sp>
      </p:grpSp>
      <p:grpSp>
        <p:nvGrpSpPr>
          <p:cNvPr id="44071" name="Group 39"/>
          <p:cNvGrpSpPr/>
          <p:nvPr/>
        </p:nvGrpSpPr>
        <p:grpSpPr bwMode="auto">
          <a:xfrm>
            <a:off x="1619250" y="5564188"/>
            <a:ext cx="1951038" cy="457200"/>
            <a:chOff x="0" y="0"/>
            <a:chExt cx="3072" cy="720"/>
          </a:xfrm>
        </p:grpSpPr>
        <p:cxnSp>
          <p:nvCxnSpPr>
            <p:cNvPr id="44072" name="AutoShape 40"/>
            <p:cNvCxnSpPr>
              <a:cxnSpLocks noChangeShapeType="1"/>
            </p:cNvCxnSpPr>
            <p:nvPr/>
          </p:nvCxnSpPr>
          <p:spPr bwMode="auto">
            <a:xfrm>
              <a:off x="0" y="358"/>
              <a:ext cx="794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680" y="0"/>
              <a:ext cx="239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Italian</a:t>
              </a:r>
            </a:p>
          </p:txBody>
        </p:sp>
      </p:grpSp>
      <p:grpSp>
        <p:nvGrpSpPr>
          <p:cNvPr id="44074" name="Group 42"/>
          <p:cNvGrpSpPr/>
          <p:nvPr/>
        </p:nvGrpSpPr>
        <p:grpSpPr bwMode="auto">
          <a:xfrm>
            <a:off x="6648450" y="2420938"/>
            <a:ext cx="2670175" cy="457200"/>
            <a:chOff x="0" y="0"/>
            <a:chExt cx="4205" cy="720"/>
          </a:xfrm>
        </p:grpSpPr>
        <p:cxnSp>
          <p:nvCxnSpPr>
            <p:cNvPr id="44075" name="AutoShape 43"/>
            <p:cNvCxnSpPr>
              <a:cxnSpLocks noChangeShapeType="1"/>
            </p:cNvCxnSpPr>
            <p:nvPr/>
          </p:nvCxnSpPr>
          <p:spPr bwMode="auto">
            <a:xfrm>
              <a:off x="0" y="454"/>
              <a:ext cx="822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747" y="0"/>
              <a:ext cx="345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South Arican</a:t>
              </a:r>
            </a:p>
          </p:txBody>
        </p:sp>
      </p:grpSp>
      <p:grpSp>
        <p:nvGrpSpPr>
          <p:cNvPr id="44077" name="Group 45"/>
          <p:cNvGrpSpPr/>
          <p:nvPr/>
        </p:nvGrpSpPr>
        <p:grpSpPr bwMode="auto">
          <a:xfrm>
            <a:off x="6654800" y="3332163"/>
            <a:ext cx="2670175" cy="457200"/>
            <a:chOff x="0" y="0"/>
            <a:chExt cx="4205" cy="720"/>
          </a:xfrm>
        </p:grpSpPr>
        <p:cxnSp>
          <p:nvCxnSpPr>
            <p:cNvPr id="44078" name="AutoShape 46"/>
            <p:cNvCxnSpPr>
              <a:cxnSpLocks noChangeShapeType="1"/>
            </p:cNvCxnSpPr>
            <p:nvPr/>
          </p:nvCxnSpPr>
          <p:spPr bwMode="auto">
            <a:xfrm>
              <a:off x="0" y="454"/>
              <a:ext cx="822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747" y="0"/>
              <a:ext cx="345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American</a:t>
              </a:r>
              <a:endParaRPr lang="zh-CN" altLang="en-US"/>
            </a:p>
          </p:txBody>
        </p:sp>
      </p:grpSp>
      <p:grpSp>
        <p:nvGrpSpPr>
          <p:cNvPr id="44080" name="Group 48"/>
          <p:cNvGrpSpPr/>
          <p:nvPr/>
        </p:nvGrpSpPr>
        <p:grpSpPr bwMode="auto">
          <a:xfrm>
            <a:off x="6654800" y="4411663"/>
            <a:ext cx="2670175" cy="457200"/>
            <a:chOff x="0" y="0"/>
            <a:chExt cx="4205" cy="720"/>
          </a:xfrm>
        </p:grpSpPr>
        <p:cxnSp>
          <p:nvCxnSpPr>
            <p:cNvPr id="44081" name="AutoShape 49"/>
            <p:cNvCxnSpPr>
              <a:cxnSpLocks noChangeShapeType="1"/>
            </p:cNvCxnSpPr>
            <p:nvPr/>
          </p:nvCxnSpPr>
          <p:spPr bwMode="auto">
            <a:xfrm>
              <a:off x="0" y="454"/>
              <a:ext cx="822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82" name="Text Box 50"/>
            <p:cNvSpPr txBox="1">
              <a:spLocks noChangeArrowheads="1"/>
            </p:cNvSpPr>
            <p:nvPr/>
          </p:nvSpPr>
          <p:spPr bwMode="auto">
            <a:xfrm>
              <a:off x="747" y="0"/>
              <a:ext cx="345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Russian</a:t>
              </a:r>
              <a:endParaRPr lang="zh-CN" altLang="en-US"/>
            </a:p>
          </p:txBody>
        </p:sp>
      </p:grpSp>
      <p:grpSp>
        <p:nvGrpSpPr>
          <p:cNvPr id="44083" name="Group 51"/>
          <p:cNvGrpSpPr/>
          <p:nvPr/>
        </p:nvGrpSpPr>
        <p:grpSpPr bwMode="auto">
          <a:xfrm>
            <a:off x="6654800" y="5518150"/>
            <a:ext cx="2670175" cy="457200"/>
            <a:chOff x="0" y="0"/>
            <a:chExt cx="4205" cy="720"/>
          </a:xfrm>
        </p:grpSpPr>
        <p:cxnSp>
          <p:nvCxnSpPr>
            <p:cNvPr id="44084" name="AutoShape 52"/>
            <p:cNvCxnSpPr>
              <a:cxnSpLocks noChangeShapeType="1"/>
            </p:cNvCxnSpPr>
            <p:nvPr/>
          </p:nvCxnSpPr>
          <p:spPr bwMode="auto">
            <a:xfrm>
              <a:off x="0" y="454"/>
              <a:ext cx="822" cy="0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85" name="Text Box 53"/>
            <p:cNvSpPr txBox="1">
              <a:spLocks noChangeArrowheads="1"/>
            </p:cNvSpPr>
            <p:nvPr/>
          </p:nvSpPr>
          <p:spPr bwMode="auto">
            <a:xfrm>
              <a:off x="747" y="0"/>
              <a:ext cx="345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</a:rPr>
                <a:t>Greek</a:t>
              </a:r>
              <a:endParaRPr lang="zh-CN" alt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/>
          </p:cNvSpPr>
          <p:nvPr/>
        </p:nvSpPr>
        <p:spPr bwMode="auto">
          <a:xfrm>
            <a:off x="684213" y="764704"/>
            <a:ext cx="2303611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zh-CN" altLang="en-US" sz="3600" b="1" kern="10" dirty="0">
              <a:ln w="1270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3675" y="1352550"/>
            <a:ext cx="8785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/>
              <a:t>    Suppose you and your friends are chatting about preparing for the food festival</a:t>
            </a:r>
            <a:r>
              <a:rPr lang="zh-CN" altLang="en-US" sz="2400" b="1" dirty="0"/>
              <a:t> on QQ</a:t>
            </a:r>
            <a:r>
              <a:rPr lang="en-US" sz="2400" b="1" dirty="0"/>
              <a:t>. Make a conversation about it. You may begin like this: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1520" y="2540000"/>
            <a:ext cx="8568952" cy="37576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Will you come to the food festival?</a:t>
            </a: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Yes. </a:t>
            </a: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 will you cook?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/What would you like to cook?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 think I will prepare...</a:t>
            </a: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plan / decide / want to cook … </a:t>
            </a: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you?</a:t>
            </a: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 plan to cook …</a:t>
            </a:r>
          </a:p>
          <a:p>
            <a:pPr indent="133350">
              <a:lnSpc>
                <a:spcPct val="150000"/>
              </a:lnSpc>
              <a:tabLst>
                <a:tab pos="295275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>
    <p:cover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653111"/>
            <a:ext cx="64087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502174"/>
            <a:ext cx="6624637" cy="2951162"/>
          </a:xfrm>
          <a:ln w="28575" cap="rnd">
            <a:solidFill>
              <a:schemeClr val="hlink"/>
            </a:solidFill>
            <a:prstDash val="sysDot"/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n—d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           t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n—t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nd—f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           gr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nd—gr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m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ney            t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n’s f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 h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          t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gr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340000">
            <a:off x="7249320" y="3588692"/>
            <a:ext cx="33829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0975" y="2638574"/>
            <a:ext cx="3600450" cy="850900"/>
          </a:xfrm>
          <a:prstGeom prst="rect">
            <a:avLst/>
          </a:prstGeom>
          <a:noFill/>
          <a:ln w="28575" cap="rnd">
            <a:solidFill>
              <a:schemeClr val="hlink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CN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838349"/>
            <a:ext cx="4210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4563" y="838349"/>
            <a:ext cx="4210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7950" y="1198711"/>
            <a:ext cx="8928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/>
              <a:t>Read the pairs of words and phrases aloud,paying attention to the sounds of the underlined letters.Then listen and try to imitate.</a:t>
            </a: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6725" y="2783036"/>
            <a:ext cx="29527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1370013" y="693886"/>
            <a:ext cx="896937" cy="57467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0000CC"/>
                </a:solidFill>
              </a:rPr>
              <a:t>3a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6098" name="WindowsMediaPlayer1" r:id="rId2" imgW="3313080" imgH="576360"/>
        </mc:Choice>
        <mc:Fallback>
          <p:control name="WindowsMediaPlayer1" r:id="rId2" imgW="3313080" imgH="5763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859338" y="1912938"/>
                  <a:ext cx="3316287" cy="58578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u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36513" y="3284538"/>
            <a:ext cx="8999537" cy="2663825"/>
          </a:xfrm>
          <a:ln w="28575" cap="flat">
            <a:solidFill>
              <a:schemeClr val="folHlink"/>
            </a:solidFill>
            <a:prstDash val="sysDot"/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1.I’m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sure th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t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curries 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nd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dumplings will b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popular.</a:t>
            </a:r>
          </a:p>
          <a:p>
            <a:pPr>
              <a:buFontTx/>
              <a:buNone/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2.I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think th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t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we c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n 'sell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newspapers t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raise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money.</a:t>
            </a:r>
          </a:p>
          <a:p>
            <a:pPr>
              <a:buFontTx/>
              <a:buNone/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3.I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guess th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t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they 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re on our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school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</a:rPr>
              <a:t>playground.</a:t>
            </a:r>
          </a:p>
          <a:p>
            <a:pPr>
              <a:buFontTx/>
              <a:buNone/>
            </a:pP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5113338" y="1052513"/>
            <a:ext cx="3851275" cy="2136775"/>
            <a:chOff x="0" y="0"/>
            <a:chExt cx="6066" cy="3364"/>
          </a:xfrm>
        </p:grpSpPr>
        <p:pic>
          <p:nvPicPr>
            <p:cNvPr id="47108" name="Picture 4" descr="TIP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6066" cy="3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656" y="1364"/>
              <a:ext cx="4447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/>
                <a:t>The structural words such as </a:t>
              </a:r>
              <a:r>
                <a:rPr lang="zh-CN" altLang="en-US" sz="20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that</a:t>
              </a:r>
              <a:r>
                <a:rPr lang="zh-CN" altLang="en-US" sz="2000" i="1">
                  <a:latin typeface="Times New Roman" panose="02020603050405020304" pitchFamily="18" charset="0"/>
                </a:rPr>
                <a:t> </a:t>
              </a:r>
              <a:r>
                <a:rPr lang="zh-CN" altLang="en-US" sz="2000"/>
                <a:t>are often unstressed.</a:t>
              </a:r>
            </a:p>
          </p:txBody>
        </p:sp>
      </p:grp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24075" y="188913"/>
            <a:ext cx="69119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Read the sentences,paying attention to the stress and weak form.Then listen and try to imitate.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1225550" y="117475"/>
            <a:ext cx="896938" cy="57467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0000CC"/>
                </a:solidFill>
              </a:rPr>
              <a:t>3b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119" name="WindowsMediaPlayer1" r:id="rId2" imgW="2666880" imgH="723960"/>
        </mc:Choice>
        <mc:Fallback>
          <p:control name="WindowsMediaPlayer1" r:id="rId2" imgW="2666880" imgH="7239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411413" y="2132013"/>
                  <a:ext cx="2665412" cy="7207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uiExpand="1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-31750" y="1108075"/>
            <a:ext cx="917575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根据首字母或汉语提示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zh-CN" altLang="en-US" sz="2400" b="1" dirty="0">
                <a:latin typeface="Times New Roman" panose="02020603050405020304" pitchFamily="18" charset="0"/>
              </a:rPr>
              <a:t>下列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句子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1.We are _________  _____  (准备 ) a food festival.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Nison is an  I_____ . He is from India.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3.He often i______ me to his home.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 like w_____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food,such as Italian pizza and Greek cheese pies.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His parents will buy him a computer _____ ____ (随后 )</a:t>
            </a:r>
            <a:r>
              <a:rPr lang="zh-CN" altLang="en-US" sz="2400" b="1" dirty="0"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6.Could you tell me the bank's a_________?I don't  know where it is.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7.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often invite my friends ________ (have) dinner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（</a:t>
            </a:r>
            <a:r>
              <a:rPr lang="zh-CN" altLang="en-US" sz="2400" b="1" dirty="0">
                <a:latin typeface="Times New Roman" panose="02020603050405020304" pitchFamily="18" charset="0"/>
              </a:rPr>
              <a:t>用正确形式填空）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8.I have some exciting news to tell you.______ _______,I will give you a big surprise.(根据句意填空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476375" y="498376"/>
            <a:ext cx="584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</a:rPr>
              <a:t>Exercise in class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31913" y="1628775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preparing    for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08175" y="220503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 ndian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547813" y="27559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nvites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87450" y="3332163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estern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221288" y="386080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later    on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210050" y="4411663"/>
            <a:ext cx="115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ddress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708400" y="4916488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to have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016500" y="5852120"/>
            <a:ext cx="265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What's   more</a:t>
            </a: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ldLvl="0" autoUpdateAnimBg="0"/>
      <p:bldP spid="48133" grpId="0" bldLvl="0" autoUpdateAnimBg="0"/>
      <p:bldP spid="48134" grpId="0" bldLvl="0" autoUpdateAnimBg="0"/>
      <p:bldP spid="48135" grpId="0" bldLvl="0" autoUpdateAnimBg="0"/>
      <p:bldP spid="48136" grpId="0" bldLvl="0" autoUpdateAnimBg="0"/>
      <p:bldP spid="48137" grpId="0" bldLvl="0" autoUpdateAnimBg="0"/>
      <p:bldP spid="48138" grpId="0" bldLvl="0" autoUpdateAnimBg="0"/>
      <p:bldP spid="4813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22984" y="2096919"/>
            <a:ext cx="655295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14350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</a:rPr>
              <a:t>Some new </a:t>
            </a:r>
            <a:r>
              <a:rPr lang="en-US" sz="2000" b="1" dirty="0">
                <a:solidFill>
                  <a:srgbClr val="FF0000"/>
                </a:solidFill>
              </a:rPr>
              <a:t>words:</a:t>
            </a:r>
          </a:p>
          <a:p>
            <a:pPr indent="514350">
              <a:lnSpc>
                <a:spcPct val="110000"/>
              </a:lnSpc>
            </a:pPr>
            <a:r>
              <a:rPr lang="zh-CN" altLang="en-US" sz="2000" dirty="0">
                <a:solidFill>
                  <a:srgbClr val="0000CC"/>
                </a:solidFill>
              </a:rPr>
              <a:t>western,Indian,Italian,African,Russian,curry,</a:t>
            </a:r>
          </a:p>
          <a:p>
            <a:pPr indent="514350">
              <a:lnSpc>
                <a:spcPct val="110000"/>
              </a:lnSpc>
            </a:pPr>
            <a:r>
              <a:rPr lang="zh-CN" altLang="en-US" sz="2000" dirty="0">
                <a:solidFill>
                  <a:srgbClr val="0000CC"/>
                </a:solidFill>
              </a:rPr>
              <a:t>fried,s</a:t>
            </a:r>
            <a:r>
              <a:rPr lang="en-US" altLang="zh-CN" sz="2000" dirty="0" err="1">
                <a:solidFill>
                  <a:srgbClr val="0000CC"/>
                </a:solidFill>
              </a:rPr>
              <a:t>ushi,address</a:t>
            </a:r>
            <a:endParaRPr lang="en-US" altLang="zh-CN" sz="2000" dirty="0">
              <a:solidFill>
                <a:srgbClr val="0000CC"/>
              </a:solidFill>
            </a:endParaRPr>
          </a:p>
          <a:p>
            <a:pPr indent="514350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2.Object clauses:</a:t>
            </a:r>
          </a:p>
          <a:p>
            <a:pPr indent="514350">
              <a:lnSpc>
                <a:spcPct val="11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I </a:t>
            </a:r>
            <a:r>
              <a:rPr lang="en-US" sz="2000" dirty="0">
                <a:solidFill>
                  <a:srgbClr val="0000CC"/>
                </a:solidFill>
              </a:rPr>
              <a:t>think beef curry is OK.</a:t>
            </a:r>
          </a:p>
          <a:p>
            <a:pPr indent="514350">
              <a:lnSpc>
                <a:spcPct val="11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I </a:t>
            </a:r>
            <a:r>
              <a:rPr lang="en-US" sz="2000" dirty="0">
                <a:solidFill>
                  <a:srgbClr val="0000CC"/>
                </a:solidFill>
              </a:rPr>
              <a:t>believe we’ll raise a lot of money for </a:t>
            </a:r>
            <a:r>
              <a:rPr lang="en-US" altLang="zh-CN" sz="2000" dirty="0">
                <a:solidFill>
                  <a:srgbClr val="0000CC"/>
                </a:solidFill>
              </a:rPr>
              <a:t>Free the </a:t>
            </a:r>
          </a:p>
          <a:p>
            <a:pPr indent="514350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CC"/>
                </a:solidFill>
              </a:rPr>
              <a:t>Children</a:t>
            </a:r>
            <a:r>
              <a:rPr lang="en-US" sz="20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9156" name="WordArt 4"/>
          <p:cNvSpPr>
            <a:spLocks noChangeArrowheads="1" noChangeShapeType="1"/>
          </p:cNvSpPr>
          <p:nvPr/>
        </p:nvSpPr>
        <p:spPr bwMode="auto">
          <a:xfrm>
            <a:off x="827584" y="2290594"/>
            <a:ext cx="15113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learn: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626221" y="4595644"/>
            <a:ext cx="60497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1.Invite somebody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May </a:t>
            </a:r>
            <a:r>
              <a:rPr lang="en-US" sz="2000" dirty="0">
                <a:solidFill>
                  <a:srgbClr val="0000CC"/>
                </a:solidFill>
              </a:rPr>
              <a:t>I invite you to our food festival?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</a:rPr>
              <a:t>Express sorry for somebody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It’s </a:t>
            </a:r>
            <a:r>
              <a:rPr lang="en-US" sz="2000" dirty="0">
                <a:solidFill>
                  <a:srgbClr val="0000CC"/>
                </a:solidFill>
              </a:rPr>
              <a:t>a great pity</a:t>
            </a:r>
            <a:r>
              <a:rPr lang="zh-CN" altLang="en-US" sz="2000" dirty="0">
                <a:solidFill>
                  <a:srgbClr val="0000CC"/>
                </a:solidFill>
              </a:rPr>
              <a:t>,but never mind.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9158" name="WordArt 6"/>
          <p:cNvSpPr>
            <a:spLocks noChangeArrowheads="1" noChangeShapeType="1"/>
          </p:cNvSpPr>
          <p:nvPr/>
        </p:nvSpPr>
        <p:spPr bwMode="auto">
          <a:xfrm>
            <a:off x="899021" y="4668669"/>
            <a:ext cx="15113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can: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9516" y="988923"/>
            <a:ext cx="8086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summary</a:t>
            </a:r>
            <a:endParaRPr lang="zh-CN" altLang="en-US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bldLvl="0" autoUpdateAnimBg="0"/>
      <p:bldP spid="491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/>
          </p:cNvSpPr>
          <p:nvPr/>
        </p:nvSpPr>
        <p:spPr bwMode="auto">
          <a:xfrm>
            <a:off x="2483768" y="1412776"/>
            <a:ext cx="4176464" cy="8053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3600" b="1" kern="1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lang="zh-CN" altLang="en-US" sz="3600" b="1" kern="1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16013" y="2420268"/>
            <a:ext cx="7056437" cy="3962400"/>
          </a:xfrm>
          <a:prstGeom prst="rect">
            <a:avLst/>
          </a:prstGeom>
          <a:noFill/>
          <a:ln w="28575">
            <a:solidFill>
              <a:schemeClr val="folHlink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Re</a:t>
            </a:r>
            <a:r>
              <a:rPr lang="zh-CN" altLang="en-US" sz="2800" b="1" dirty="0">
                <a:latin typeface="Times New Roman" panose="02020603050405020304" pitchFamily="18" charset="0"/>
              </a:rPr>
              <a:t>ad 1a and 2 at least five times,then practice with your friends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Remember the names of the countries and  their </a:t>
            </a:r>
            <a:r>
              <a:rPr lang="zh-CN" altLang="en-US" sz="2800" b="1" dirty="0">
                <a:latin typeface="Times New Roman" panose="02020603050405020304" pitchFamily="18" charset="0"/>
              </a:rPr>
              <a:t>people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3.Finish Section B in your workbook.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4.Preview Section C.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717032"/>
            <a:ext cx="8229600" cy="1470025"/>
          </a:xfrm>
        </p:spPr>
        <p:txBody>
          <a:bodyPr/>
          <a:lstStyle/>
          <a:p>
            <a:r>
              <a:rPr lang="en-US" sz="6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8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ldLvl="0" autoUpdateAnimBg="0"/>
      <p:bldP spid="51202" grpId="1" bldLvl="0" autoUpdateAnimBg="0"/>
      <p:bldP spid="51202" grpId="2" bldLvl="0" autoUpdateAnimBg="0"/>
      <p:bldP spid="51202" grpId="3" bldLvl="0" autoUpdateAnimBg="0"/>
      <p:bldP spid="51202" grpId="4" bldLvl="0" autoUpdateAnimBg="0"/>
      <p:bldP spid="51202" grpId="5" bldLvl="0" autoUpdateAnimBg="0"/>
      <p:bldP spid="51202" grpId="6" bldLvl="0" autoUpdateAnimBg="0"/>
      <p:bldP spid="51202" grpId="7" bldLvl="0" autoUpdateAnimBg="0"/>
      <p:bldP spid="51202" grpId="8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07950" y="5086350"/>
            <a:ext cx="8855075" cy="1771650"/>
          </a:xfrm>
          <a:prstGeom prst="cloudCallout">
            <a:avLst>
              <a:gd name="adj1" fmla="val 18644"/>
              <a:gd name="adj2" fmla="val -115958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says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(that)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he’ll get in touch with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Craig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to get more information about him.</a:t>
            </a:r>
          </a:p>
        </p:txBody>
      </p:sp>
      <p:pic>
        <p:nvPicPr>
          <p:cNvPr id="3" name="Picture 2" descr="53-1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648" y="1916832"/>
            <a:ext cx="4355678" cy="276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P61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492375"/>
            <a:ext cx="6572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16756" y="817563"/>
            <a:ext cx="7777162" cy="1008063"/>
          </a:xfrm>
          <a:prstGeom prst="wedgeEllipseCallout">
            <a:avLst>
              <a:gd name="adj1" fmla="val -29032"/>
              <a:gd name="adj2" fmla="val 77412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latin typeface="Times New Roman" panose="02020603050405020304" pitchFamily="18" charset="0"/>
              </a:rPr>
              <a:t>Do you remember what Michael will do for the food festival?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1187450" y="4869160"/>
            <a:ext cx="4895850" cy="647700"/>
          </a:xfrm>
          <a:prstGeom prst="wedgeRectCallout">
            <a:avLst>
              <a:gd name="adj1" fmla="val -34088"/>
              <a:gd name="adj2" fmla="val -123843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</a:rPr>
              <a:t>He says (</a:t>
            </a: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that</a:t>
            </a:r>
            <a:r>
              <a:rPr lang="en-US" sz="2400" b="1">
                <a:latin typeface="Times New Roman" panose="02020603050405020304" pitchFamily="18" charset="0"/>
              </a:rPr>
              <a:t>) he will make a poster.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0451" y="835026"/>
            <a:ext cx="8569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latin typeface="Times New Roman" panose="02020603050405020304" pitchFamily="18" charset="0"/>
              </a:rPr>
              <a:t>Do you remember what Kangkang will do for the food festival?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6" grpId="0" build="allAtOnce" bldLvl="0" animBg="1" autoUpdateAnimBg="0"/>
      <p:bldP spid="6" grpId="1" build="allAtOnce" bldLvl="0" animBg="1" autoUpdateAnimBg="0"/>
      <p:bldP spid="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925" y="1101551"/>
            <a:ext cx="9217025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9900"/>
                </a:solidFill>
              </a:rPr>
              <a:t>kangakang</a:t>
            </a:r>
            <a:r>
              <a:rPr lang="en-US" sz="1600" dirty="0">
                <a:solidFill>
                  <a:srgbClr val="009900"/>
                </a:solidFill>
              </a:rPr>
              <a:t>  19:45:30</a:t>
            </a:r>
          </a:p>
          <a:p>
            <a:r>
              <a:rPr lang="en-US" sz="1600" dirty="0"/>
              <a:t>      </a:t>
            </a:r>
            <a:r>
              <a:rPr lang="en-US" sz="1600" dirty="0">
                <a:solidFill>
                  <a:srgbClr val="0033CC"/>
                </a:solidFill>
              </a:rPr>
              <a:t>  Hello, </a:t>
            </a:r>
            <a:r>
              <a:rPr lang="zh-CN" altLang="en-US" sz="1600" dirty="0">
                <a:solidFill>
                  <a:srgbClr val="0033CC"/>
                </a:solidFill>
              </a:rPr>
              <a:t>Craig</a:t>
            </a:r>
            <a:r>
              <a:rPr lang="en-US" sz="1600" dirty="0">
                <a:solidFill>
                  <a:srgbClr val="0033CC"/>
                </a:solidFill>
              </a:rPr>
              <a:t>! This is Li </a:t>
            </a:r>
            <a:r>
              <a:rPr lang="en-US" sz="1600" dirty="0" err="1">
                <a:solidFill>
                  <a:srgbClr val="0033CC"/>
                </a:solidFill>
              </a:rPr>
              <a:t>Weikang</a:t>
            </a:r>
            <a:r>
              <a:rPr lang="en-US" sz="1600" dirty="0">
                <a:solidFill>
                  <a:srgbClr val="0033CC"/>
                </a:solidFill>
              </a:rPr>
              <a:t>, from Beijing, China. I’m a student in </a:t>
            </a:r>
            <a:r>
              <a:rPr lang="zh-CN" altLang="en-US" sz="1600" dirty="0">
                <a:solidFill>
                  <a:srgbClr val="0033CC"/>
                </a:solidFill>
              </a:rPr>
              <a:t>Beijing</a:t>
            </a:r>
            <a:endParaRPr lang="en-US" sz="1600" dirty="0">
              <a:solidFill>
                <a:srgbClr val="0033CC"/>
              </a:solidFill>
            </a:endParaRPr>
          </a:p>
          <a:p>
            <a:r>
              <a:rPr lang="en-US" sz="1600" dirty="0">
                <a:solidFill>
                  <a:srgbClr val="0033CC"/>
                </a:solidFill>
              </a:rPr>
              <a:t>International School.</a:t>
            </a:r>
          </a:p>
          <a:p>
            <a:r>
              <a:rPr lang="en-US" altLang="zh-CN" sz="1600" dirty="0">
                <a:solidFill>
                  <a:srgbClr val="009900"/>
                </a:solidFill>
              </a:rPr>
              <a:t>Craig</a:t>
            </a:r>
            <a:r>
              <a:rPr lang="en-US" sz="1600" dirty="0">
                <a:solidFill>
                  <a:srgbClr val="009900"/>
                </a:solidFill>
              </a:rPr>
              <a:t> 19:46:43</a:t>
            </a:r>
          </a:p>
          <a:p>
            <a:r>
              <a:rPr lang="en-US" sz="2000" dirty="0">
                <a:latin typeface="Times New Roman" panose="02020603050405020304" pitchFamily="18" charset="0"/>
              </a:rPr>
              <a:t>      </a:t>
            </a:r>
            <a:r>
              <a:rPr lang="en-US" sz="2000" dirty="0">
                <a:solidFill>
                  <a:srgbClr val="9900CC"/>
                </a:solidFill>
                <a:latin typeface="Times New Roman" panose="02020603050405020304" pitchFamily="18" charset="0"/>
              </a:rPr>
              <a:t> What can I do for you?</a:t>
            </a:r>
          </a:p>
          <a:p>
            <a:r>
              <a:rPr lang="en-US" sz="1600" dirty="0" err="1">
                <a:solidFill>
                  <a:srgbClr val="009900"/>
                </a:solidFill>
              </a:rPr>
              <a:t>Kandkang</a:t>
            </a:r>
            <a:r>
              <a:rPr lang="en-US" sz="1600" dirty="0">
                <a:solidFill>
                  <a:srgbClr val="009900"/>
                </a:solidFill>
              </a:rPr>
              <a:t> 19:47:20</a:t>
            </a:r>
          </a:p>
          <a:p>
            <a:r>
              <a:rPr lang="en-US" sz="1600" dirty="0"/>
              <a:t>       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Oh, I know you 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_________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Free the </a:t>
            </a:r>
            <a:r>
              <a:rPr lang="en-US" altLang="zh-CN" sz="1600" dirty="0">
                <a:solidFill>
                  <a:srgbClr val="0033CC"/>
                </a:solidFill>
                <a:sym typeface="Arial" panose="020B0604020202020204" pitchFamily="34" charset="0"/>
              </a:rPr>
              <a:t>Children and help poor children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. So my friends and I decided to help you 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_______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some money.</a:t>
            </a:r>
          </a:p>
          <a:p>
            <a:r>
              <a:rPr lang="en-US" altLang="zh-CN" sz="1600" dirty="0">
                <a:solidFill>
                  <a:srgbClr val="009900"/>
                </a:solidFill>
              </a:rPr>
              <a:t>Craig</a:t>
            </a:r>
            <a:r>
              <a:rPr lang="en-US" sz="1600" dirty="0">
                <a:solidFill>
                  <a:srgbClr val="009900"/>
                </a:solidFill>
              </a:rPr>
              <a:t> 19:48:05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       </a:t>
            </a:r>
            <a:r>
              <a:rPr lang="en-US" sz="2000" dirty="0">
                <a:solidFill>
                  <a:srgbClr val="9900CC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Thank you very much.</a:t>
            </a:r>
          </a:p>
          <a:p>
            <a:r>
              <a:rPr lang="en-US" sz="1600" dirty="0">
                <a:solidFill>
                  <a:srgbClr val="009900"/>
                </a:solidFill>
              </a:rPr>
              <a:t>Kangkang  19:49:15</a:t>
            </a:r>
          </a:p>
          <a:p>
            <a:r>
              <a:rPr lang="en-US" sz="1600" dirty="0"/>
              <a:t>      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It’s a pleasure. Well, we are 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__________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for a food festival. May I 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_________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you to our food festival?</a:t>
            </a:r>
          </a:p>
          <a:p>
            <a:r>
              <a:rPr lang="en-US" altLang="zh-CN" sz="1600" dirty="0">
                <a:solidFill>
                  <a:srgbClr val="009900"/>
                </a:solidFill>
              </a:rPr>
              <a:t>Craig</a:t>
            </a:r>
            <a:r>
              <a:rPr lang="en-US" sz="1600" dirty="0">
                <a:solidFill>
                  <a:srgbClr val="009900"/>
                </a:solidFill>
              </a:rPr>
              <a:t>  19:51:01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I’d love to, but I’m sorry I can’t, because I </a:t>
            </a:r>
            <a:r>
              <a:rPr lang="zh-CN" altLang="en-US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___________________</a:t>
            </a:r>
            <a:r>
              <a:rPr lang="en-US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these days. </a:t>
            </a:r>
          </a:p>
          <a:p>
            <a:r>
              <a:rPr lang="en-US" sz="1600" dirty="0">
                <a:solidFill>
                  <a:srgbClr val="009900"/>
                </a:solidFill>
              </a:rPr>
              <a:t>Kangkang  19:51:58</a:t>
            </a:r>
          </a:p>
          <a:p>
            <a:r>
              <a:rPr lang="en-US" sz="1600" dirty="0"/>
              <a:t>     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 It’s a great pity, but never mind. We decided to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_________________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about you. Will you please tell me something about yourself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and Free the C</a:t>
            </a:r>
            <a:r>
              <a:rPr lang="en-US" sz="1600" dirty="0" err="1">
                <a:solidFill>
                  <a:srgbClr val="0033CC"/>
                </a:solidFill>
                <a:sym typeface="Arial" panose="020B0604020202020204" pitchFamily="34" charset="0"/>
              </a:rPr>
              <a:t>hildren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?</a:t>
            </a:r>
          </a:p>
          <a:p>
            <a:r>
              <a:rPr lang="en-US" altLang="zh-CN" sz="1600" dirty="0">
                <a:solidFill>
                  <a:srgbClr val="009900"/>
                </a:solidFill>
              </a:rPr>
              <a:t>Craig</a:t>
            </a:r>
            <a:r>
              <a:rPr lang="en-US" sz="1600" dirty="0">
                <a:solidFill>
                  <a:srgbClr val="009900"/>
                </a:solidFill>
              </a:rPr>
              <a:t>  19:56:15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Sure. But I’m busy now. I’ll send you an e-mail </a:t>
            </a:r>
            <a:r>
              <a:rPr lang="zh-CN" altLang="en-US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______________</a:t>
            </a:r>
            <a:r>
              <a:rPr lang="en-US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OK?</a:t>
            </a:r>
          </a:p>
          <a:p>
            <a:r>
              <a:rPr lang="en-US" sz="1600" dirty="0">
                <a:solidFill>
                  <a:srgbClr val="009900"/>
                </a:solidFill>
              </a:rPr>
              <a:t>Kangkang  19:57:26</a:t>
            </a:r>
          </a:p>
          <a:p>
            <a:r>
              <a:rPr lang="en-US" sz="1600" dirty="0"/>
              <a:t>       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OK, thanks a lot. My email 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rgbClr val="0033CC"/>
                </a:solidFill>
                <a:sym typeface="Arial" panose="020B0604020202020204" pitchFamily="34" charset="0"/>
              </a:rPr>
              <a:t>address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is Kangkang@</a:t>
            </a:r>
            <a:r>
              <a:rPr lang="zh-CN" alt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hotmail</a:t>
            </a:r>
            <a:r>
              <a:rPr lang="en-US" sz="1600" dirty="0">
                <a:solidFill>
                  <a:srgbClr val="0033CC"/>
                </a:solidFill>
                <a:sym typeface="Arial" panose="020B0604020202020204" pitchFamily="34" charset="0"/>
              </a:rPr>
              <a:t>.com. Bye-bye!</a:t>
            </a:r>
            <a:endParaRPr lang="zh-CN" altLang="en-US" sz="1600" dirty="0">
              <a:solidFill>
                <a:srgbClr val="0033CC"/>
              </a:solidFill>
              <a:sym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7541" y="230411"/>
            <a:ext cx="897096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/>
              <a:t>    Listen and fill in the </a:t>
            </a:r>
            <a:r>
              <a:rPr lang="en-US" altLang="zh-CN" sz="2400" b="1" dirty="0" err="1"/>
              <a:t>blanks.Then</a:t>
            </a:r>
            <a:r>
              <a:rPr lang="en-US" altLang="zh-CN" sz="2400" b="1" dirty="0"/>
              <a:t> practice with your partner, paying attention to the pronunciation and intonation.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79613" y="2543001"/>
            <a:ext cx="13668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started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81200" y="2830339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raise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87675" y="3801889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preparing</a:t>
            </a:r>
            <a:endParaRPr lang="zh-CN" alt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588125" y="3873326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invite</a:t>
            </a:r>
            <a:endParaRPr lang="zh-CN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219700" y="4667076"/>
            <a:ext cx="24479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have  no  time</a:t>
            </a:r>
            <a:endParaRPr lang="zh-CN" alt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932363" y="5097289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make a poster</a:t>
            </a:r>
            <a:endParaRPr lang="zh-CN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651500" y="5891039"/>
            <a:ext cx="13684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later  on</a:t>
            </a:r>
            <a:endParaRPr lang="zh-CN" altLang="en-US"/>
          </a:p>
        </p:txBody>
      </p:sp>
      <p:grpSp>
        <p:nvGrpSpPr>
          <p:cNvPr id="33806" name="Group 14"/>
          <p:cNvGrpSpPr/>
          <p:nvPr/>
        </p:nvGrpSpPr>
        <p:grpSpPr bwMode="auto">
          <a:xfrm>
            <a:off x="3433763" y="1966739"/>
            <a:ext cx="5241925" cy="4679950"/>
            <a:chOff x="0" y="0"/>
            <a:chExt cx="8255" cy="7370"/>
          </a:xfrm>
        </p:grpSpPr>
        <p:sp>
          <p:nvSpPr>
            <p:cNvPr id="33807" name="箭头 577"/>
            <p:cNvSpPr>
              <a:spLocks noChangeShapeType="1"/>
            </p:cNvSpPr>
            <p:nvPr/>
          </p:nvSpPr>
          <p:spPr bwMode="auto">
            <a:xfrm flipV="1">
              <a:off x="0" y="906"/>
              <a:ext cx="3040" cy="6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3808" name="Picture 1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5" y="0"/>
              <a:ext cx="4743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321" y="112"/>
              <a:ext cx="7935" cy="720"/>
            </a:xfrm>
            <a:prstGeom prst="rect">
              <a:avLst/>
            </a:prstGeom>
            <a:noFill/>
            <a:ln w="12700">
              <a:solidFill>
                <a:srgbClr val="FF33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n.住址，地址</a:t>
              </a:r>
            </a:p>
          </p:txBody>
        </p:sp>
      </p:grp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0" y="260350"/>
            <a:ext cx="39528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/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3815" name="WindowsMediaPlayer1" r:id="rId2" imgW="4248000" imgH="647640"/>
        </mc:Choice>
        <mc:Fallback>
          <p:control name="WindowsMediaPlayer1" r:id="rId2" imgW="424800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003800" y="2924175"/>
                  <a:ext cx="3816350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 autoUpdateAnimBg="0"/>
      <p:bldP spid="33796" grpId="0" bldLvl="0" autoUpdateAnimBg="0"/>
      <p:bldP spid="33797" grpId="0" bldLvl="0" autoUpdateAnimBg="0"/>
      <p:bldP spid="33798" grpId="0" bldLvl="0" autoUpdateAnimBg="0"/>
      <p:bldP spid="33799" grpId="0" bldLvl="0" autoUpdateAnimBg="0"/>
      <p:bldP spid="33800" grpId="0" bldLvl="0" autoUpdateAnimBg="0"/>
      <p:bldP spid="33801" grpId="0" bldLvl="0" autoUpdateAnimBg="0"/>
      <p:bldP spid="3380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6875" y="2355378"/>
            <a:ext cx="8208963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301625" algn="l"/>
              </a:tabLst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May I invite you to our food festival?</a:t>
            </a:r>
          </a:p>
          <a:p>
            <a:pPr>
              <a:tabLst>
                <a:tab pos="301625" algn="l"/>
              </a:tabLst>
            </a:pP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01625" algn="l"/>
              </a:tabLst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I’d love to, but I’m sorry I can’t, because I  </a:t>
            </a:r>
          </a:p>
          <a:p>
            <a:pPr eaLnBrk="0" hangingPunct="0">
              <a:tabLst>
                <a:tab pos="301625" algn="l"/>
              </a:tabLst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have no time these days.</a:t>
            </a:r>
          </a:p>
          <a:p>
            <a:pPr eaLnBrk="0" hangingPunct="0">
              <a:tabLst>
                <a:tab pos="301625" algn="l"/>
              </a:tabLst>
            </a:pP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01625" algn="l"/>
              </a:tabLst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It’s a great pity, but never mind</a:t>
            </a:r>
            <a:r>
              <a:rPr lang="zh-CN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6875" y="1491778"/>
            <a:ext cx="478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Key sentences of 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4925" y="3644900"/>
            <a:ext cx="7058025" cy="1946275"/>
          </a:xfrm>
          <a:prstGeom prst="cloudCallout">
            <a:avLst>
              <a:gd name="adj1" fmla="val 62111"/>
              <a:gd name="adj2" fmla="val 43769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EF4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35843" name="Picture 3" descr="cheese 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620713"/>
            <a:ext cx="295116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 descr="2-070621153817746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620713"/>
            <a:ext cx="338455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35600" y="3116263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/>
              <a:t>G</a:t>
            </a:r>
            <a:r>
              <a:rPr lang="en-US" sz="2400"/>
              <a:t>reek cheese pies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9750" y="3141663"/>
            <a:ext cx="398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American chocolate cookies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39750" y="4040188"/>
            <a:ext cx="66960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I </a:t>
            </a:r>
            <a:r>
              <a:rPr lang="zh-CN" altLang="en-US" sz="2400" b="1" u="sng" dirty="0">
                <a:latin typeface="Times New Roman" panose="02020603050405020304" pitchFamily="18" charset="0"/>
              </a:rPr>
              <a:t>have a sweet tooth</a:t>
            </a:r>
            <a:r>
              <a:rPr lang="en-US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 and I think a lot of students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will buy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western 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food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</a:rPr>
              <a:t>such as American chocolate cookies and Greek cheese pies.</a:t>
            </a:r>
          </a:p>
        </p:txBody>
      </p:sp>
      <p:grpSp>
        <p:nvGrpSpPr>
          <p:cNvPr id="35848" name="Group 8"/>
          <p:cNvGrpSpPr/>
          <p:nvPr/>
        </p:nvGrpSpPr>
        <p:grpSpPr bwMode="auto">
          <a:xfrm>
            <a:off x="1476375" y="4868863"/>
            <a:ext cx="4762500" cy="1368425"/>
            <a:chOff x="0" y="0"/>
            <a:chExt cx="7501" cy="2155"/>
          </a:xfrm>
        </p:grpSpPr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588"/>
              <a:ext cx="2928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50" name="箭头 552"/>
            <p:cNvSpPr>
              <a:spLocks noChangeShapeType="1"/>
            </p:cNvSpPr>
            <p:nvPr/>
          </p:nvSpPr>
          <p:spPr bwMode="auto">
            <a:xfrm>
              <a:off x="1134" y="0"/>
              <a:ext cx="114" cy="1474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2949" y="1531"/>
              <a:ext cx="4553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/>
                <a:t>adj.西方的，西部的</a:t>
              </a:r>
            </a:p>
          </p:txBody>
        </p:sp>
      </p:grpSp>
    </p:spTree>
  </p:cSld>
  <p:clrMapOvr>
    <a:masterClrMapping/>
  </p:clrMapOvr>
  <p:transition>
    <p:strips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 autoUpdateAnimBg="0"/>
      <p:bldP spid="35845" grpId="0" bldLvl="0" autoUpdateAnimBg="0"/>
      <p:bldP spid="35846" grpId="0" bldLvl="0" autoUpdateAnimBg="0"/>
      <p:bldP spid="3584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165850"/>
            <a:ext cx="3903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 descr="indian curr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412875"/>
            <a:ext cx="5545137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771775" y="5086350"/>
            <a:ext cx="3168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Indian</a:t>
            </a:r>
            <a:r>
              <a:rPr lang="en-US" sz="3600" b="1"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curry</a:t>
            </a:r>
          </a:p>
        </p:txBody>
      </p:sp>
      <p:grpSp>
        <p:nvGrpSpPr>
          <p:cNvPr id="55303" name="Group 7"/>
          <p:cNvGrpSpPr/>
          <p:nvPr/>
        </p:nvGrpSpPr>
        <p:grpSpPr bwMode="auto">
          <a:xfrm>
            <a:off x="1547813" y="5661025"/>
            <a:ext cx="4878387" cy="769938"/>
            <a:chOff x="0" y="0"/>
            <a:chExt cx="7682" cy="1212"/>
          </a:xfrm>
        </p:grpSpPr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15" y="0"/>
              <a:ext cx="2335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305" name="Picture 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196" y="0"/>
              <a:ext cx="1814" cy="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0" y="588"/>
              <a:ext cx="76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/>
                <a:t>印度的咖喱食品</a:t>
              </a:r>
            </a:p>
          </p:txBody>
        </p:sp>
      </p:grpSp>
      <p:sp>
        <p:nvSpPr>
          <p:cNvPr id="55307" name="WordArt 11"/>
          <p:cNvSpPr>
            <a:spLocks noChangeArrowheads="1" noChangeShapeType="1"/>
          </p:cNvSpPr>
          <p:nvPr/>
        </p:nvSpPr>
        <p:spPr bwMode="auto">
          <a:xfrm>
            <a:off x="683568" y="764704"/>
            <a:ext cx="828198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some delicious food to share with you.</a:t>
            </a:r>
            <a:endParaRPr lang="zh-CN" altLang="en-US" sz="3600" b="1" kern="10" dirty="0">
              <a:ln w="1270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8" name="Picture 12" descr="sushi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1412875"/>
            <a:ext cx="55451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187450" y="5070475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latin typeface="Times New Roman" panose="02020603050405020304" pitchFamily="18" charset="0"/>
              </a:rPr>
              <a:t>Japanese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sushi</a:t>
            </a:r>
          </a:p>
        </p:txBody>
      </p:sp>
      <p:grpSp>
        <p:nvGrpSpPr>
          <p:cNvPr id="55310" name="Group 14"/>
          <p:cNvGrpSpPr/>
          <p:nvPr/>
        </p:nvGrpSpPr>
        <p:grpSpPr bwMode="auto">
          <a:xfrm>
            <a:off x="3997325" y="5153025"/>
            <a:ext cx="2303463" cy="939800"/>
            <a:chOff x="0" y="0"/>
            <a:chExt cx="3629" cy="1480"/>
          </a:xfrm>
        </p:grpSpPr>
        <p:pic>
          <p:nvPicPr>
            <p:cNvPr id="55311" name="Picture 1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701" y="0"/>
              <a:ext cx="1928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0" y="664"/>
              <a:ext cx="2296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/>
                <a:t>n.寿司</a:t>
              </a:r>
            </a:p>
          </p:txBody>
        </p:sp>
      </p:grp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1331913" y="509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55314" name="Picture 18" descr="bee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3713" y="1412875"/>
            <a:ext cx="5545137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1927225" y="4870450"/>
            <a:ext cx="5073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South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African</a:t>
            </a:r>
            <a:r>
              <a:rPr lang="en-US" sz="3600" b="1">
                <a:latin typeface="Times New Roman" panose="02020603050405020304" pitchFamily="18" charset="0"/>
              </a:rPr>
              <a:t> beef curry</a:t>
            </a:r>
          </a:p>
        </p:txBody>
      </p:sp>
      <p:grpSp>
        <p:nvGrpSpPr>
          <p:cNvPr id="55316" name="Group 20"/>
          <p:cNvGrpSpPr/>
          <p:nvPr/>
        </p:nvGrpSpPr>
        <p:grpSpPr bwMode="auto">
          <a:xfrm>
            <a:off x="3222625" y="5414963"/>
            <a:ext cx="4889500" cy="461962"/>
            <a:chOff x="0" y="0"/>
            <a:chExt cx="7700" cy="729"/>
          </a:xfrm>
        </p:grpSpPr>
        <p:pic>
          <p:nvPicPr>
            <p:cNvPr id="55317" name="Picture 2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0"/>
              <a:ext cx="2608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2496" y="9"/>
              <a:ext cx="520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/>
                <a:t>adj.非洲的；n.非洲人</a:t>
              </a:r>
            </a:p>
          </p:txBody>
        </p:sp>
      </p:grpSp>
      <p:pic>
        <p:nvPicPr>
          <p:cNvPr id="55319" name="Picture 23" descr="black bread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63713" y="1414463"/>
            <a:ext cx="554513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2266950" y="5086350"/>
            <a:ext cx="41719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Russian</a:t>
            </a:r>
            <a:r>
              <a:rPr lang="en-US" sz="3600" b="1">
                <a:latin typeface="Times New Roman" panose="02020603050405020304" pitchFamily="18" charset="0"/>
              </a:rPr>
              <a:t> black bread</a:t>
            </a:r>
          </a:p>
        </p:txBody>
      </p:sp>
      <p:grpSp>
        <p:nvGrpSpPr>
          <p:cNvPr id="55321" name="Group 25"/>
          <p:cNvGrpSpPr/>
          <p:nvPr/>
        </p:nvGrpSpPr>
        <p:grpSpPr bwMode="auto">
          <a:xfrm>
            <a:off x="2339975" y="5591175"/>
            <a:ext cx="6264275" cy="984250"/>
            <a:chOff x="0" y="0"/>
            <a:chExt cx="9866" cy="1551"/>
          </a:xfrm>
        </p:grpSpPr>
        <p:pic>
          <p:nvPicPr>
            <p:cNvPr id="55322" name="Picture 26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0" y="0"/>
              <a:ext cx="2382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23" name="Text Box 27"/>
            <p:cNvSpPr txBox="1">
              <a:spLocks noChangeArrowheads="1"/>
            </p:cNvSpPr>
            <p:nvPr/>
          </p:nvSpPr>
          <p:spPr bwMode="auto">
            <a:xfrm>
              <a:off x="2268" y="63"/>
              <a:ext cx="7599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/>
                <a:t>adj.俄国（人）的；俄语的；</a:t>
              </a:r>
            </a:p>
            <a:p>
              <a:r>
                <a:rPr lang="zh-CN" altLang="en-US" sz="2800"/>
                <a:t>n.俄国人；俄语</a:t>
              </a:r>
            </a:p>
          </p:txBody>
        </p:sp>
      </p:grpSp>
      <p:pic>
        <p:nvPicPr>
          <p:cNvPr id="55324" name="Picture 28" descr="fried rice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36738" y="1412875"/>
            <a:ext cx="539908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2916238" y="5086350"/>
            <a:ext cx="36369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Chinese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fried</a:t>
            </a:r>
            <a:r>
              <a:rPr lang="en-US" sz="3600" b="1">
                <a:latin typeface="Times New Roman" panose="02020603050405020304" pitchFamily="18" charset="0"/>
              </a:rPr>
              <a:t> rice</a:t>
            </a:r>
          </a:p>
        </p:txBody>
      </p:sp>
      <p:grpSp>
        <p:nvGrpSpPr>
          <p:cNvPr id="55326" name="Group 30"/>
          <p:cNvGrpSpPr/>
          <p:nvPr/>
        </p:nvGrpSpPr>
        <p:grpSpPr bwMode="auto">
          <a:xfrm>
            <a:off x="4500563" y="5589588"/>
            <a:ext cx="3440112" cy="604837"/>
            <a:chOff x="0" y="0"/>
            <a:chExt cx="5418" cy="952"/>
          </a:xfrm>
        </p:grpSpPr>
        <p:pic>
          <p:nvPicPr>
            <p:cNvPr id="55327" name="Picture 31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0"/>
              <a:ext cx="1928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28" name="Text Box 32"/>
            <p:cNvSpPr txBox="1">
              <a:spLocks noChangeArrowheads="1"/>
            </p:cNvSpPr>
            <p:nvPr/>
          </p:nvSpPr>
          <p:spPr bwMode="auto">
            <a:xfrm>
              <a:off x="1814" y="91"/>
              <a:ext cx="3605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/>
                <a:t>adj.油炸的</a:t>
              </a:r>
            </a:p>
          </p:txBody>
        </p:sp>
      </p:grpSp>
      <p:pic>
        <p:nvPicPr>
          <p:cNvPr id="55329" name="Picture 33" descr="200922593453846_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65300" y="1349375"/>
            <a:ext cx="5880100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2987675" y="5238750"/>
            <a:ext cx="39036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Chinese dumplings</a:t>
            </a:r>
          </a:p>
        </p:txBody>
      </p:sp>
    </p:spTree>
  </p:cSld>
  <p:clrMapOvr>
    <a:masterClrMapping/>
  </p:clrMapOvr>
  <p:transition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bldLvl="0" autoUpdateAnimBg="0"/>
      <p:bldP spid="55302" grpId="1" bldLvl="0" autoUpdateAnimBg="0"/>
      <p:bldP spid="55309" grpId="0" bldLvl="0" autoUpdateAnimBg="0"/>
      <p:bldP spid="55309" grpId="1" bldLvl="0" autoUpdateAnimBg="0"/>
      <p:bldP spid="55315" grpId="0" bldLvl="0" autoUpdateAnimBg="0"/>
      <p:bldP spid="55315" grpId="1" bldLvl="0" autoUpdateAnimBg="0"/>
      <p:bldP spid="55320" grpId="0" bldLvl="0" autoUpdateAnimBg="0"/>
      <p:bldP spid="55320" grpId="1" bldLvl="0" autoUpdateAnimBg="0"/>
      <p:bldP spid="55325" grpId="0" bldLvl="0" autoUpdateAnimBg="0"/>
      <p:bldP spid="55325" grpId="1" bldLvl="0" autoUpdateAnimBg="0"/>
      <p:bldP spid="5533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zz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1150" y="1431280"/>
            <a:ext cx="20875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3" descr="be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1431280"/>
            <a:ext cx="21844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 descr="黑面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431280"/>
            <a:ext cx="194468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indian curry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431280"/>
            <a:ext cx="20161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WordArt 6"/>
          <p:cNvSpPr>
            <a:spLocks noChangeArrowheads="1" noChangeShapeType="1"/>
          </p:cNvSpPr>
          <p:nvPr/>
        </p:nvSpPr>
        <p:spPr bwMode="auto">
          <a:xfrm>
            <a:off x="611560" y="836712"/>
            <a:ext cx="4822825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il"/>
              </a:rPr>
              <a:t>Do you remember them?</a:t>
            </a:r>
            <a:endParaRPr lang="zh-CN" altLang="en-US" sz="3600" b="1" kern="10" dirty="0">
              <a:ln w="1270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il"/>
            </a:endParaRPr>
          </a:p>
        </p:txBody>
      </p:sp>
      <p:pic>
        <p:nvPicPr>
          <p:cNvPr id="37895" name="Picture 7" descr="4604908_191308147977_2"/>
          <p:cNvPicPr>
            <a:picLocks noChangeAspect="1" noChangeArrowheads="1"/>
          </p:cNvPicPr>
          <p:nvPr/>
        </p:nvPicPr>
        <p:blipFill>
          <a:blip r:embed="rId6" cstate="email"/>
          <a:srcRect r="-1541"/>
          <a:stretch>
            <a:fillRect/>
          </a:stretch>
        </p:blipFill>
        <p:spPr bwMode="auto">
          <a:xfrm>
            <a:off x="6156325" y="4221088"/>
            <a:ext cx="25923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 descr="sush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4221088"/>
            <a:ext cx="2592387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9" descr="fred rice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8188" y="4221088"/>
            <a:ext cx="2662237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03238" y="3431530"/>
            <a:ext cx="16922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Russian black bread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413000" y="3447405"/>
            <a:ext cx="1871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South A</a:t>
            </a:r>
            <a:r>
              <a:rPr lang="en-US" altLang="zh-CN" sz="2000" b="1"/>
              <a:t>frican beef curry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45025" y="3591867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Indian curries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732588" y="3591867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Italian pizza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39750" y="6021313"/>
            <a:ext cx="24495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Japanese sushi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419475" y="6056238"/>
            <a:ext cx="237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Chinese fried rice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229350" y="6056238"/>
            <a:ext cx="273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Chinese dumplings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78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8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78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78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8" grpId="0" bldLvl="0" autoUpdateAnimBg="0"/>
      <p:bldP spid="37899" grpId="0" bldLvl="0" autoUpdateAnimBg="0"/>
      <p:bldP spid="37900" grpId="0" bldLvl="0" autoUpdateAnimBg="0"/>
      <p:bldP spid="37901" grpId="0" bldLvl="0" autoUpdateAnimBg="0"/>
      <p:bldP spid="37902" grpId="0" bldLvl="0" autoUpdateAnimBg="0"/>
      <p:bldP spid="37903" grpId="0" bldLvl="0" autoUpdateAnimBg="0"/>
      <p:bldP spid="37904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9750" y="2636912"/>
            <a:ext cx="81375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Jane,Michael,Kangkang and Maria are talking about what they would like to cook for the  food ______ .Michael would like to prepare some _______food,such as American chocolate _______ and Greek cheese_____. Jane plans to______Indian  curries. Kangkang is sure that  Chinese </a:t>
            </a:r>
            <a:r>
              <a:rPr lang="en-US" altLang="zh-CN" sz="2400" b="1" dirty="0">
                <a:latin typeface="Times New Roman" panose="02020603050405020304" pitchFamily="18" charset="0"/>
              </a:rPr>
              <a:t>fried _________ and dumplings will be popular and Maria will serve South African ______curry.</a:t>
            </a:r>
          </a:p>
        </p:txBody>
      </p:sp>
      <p:sp>
        <p:nvSpPr>
          <p:cNvPr id="39939" name="WordArt 3"/>
          <p:cNvSpPr>
            <a:spLocks noChangeArrowheads="1" noChangeShapeType="1"/>
          </p:cNvSpPr>
          <p:nvPr/>
        </p:nvSpPr>
        <p:spPr bwMode="auto">
          <a:xfrm>
            <a:off x="610766" y="1988195"/>
            <a:ext cx="806569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to 1a and complete the passage.</a:t>
            </a:r>
            <a:endParaRPr lang="zh-CN" altLang="en-US" sz="36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373813" y="3284612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festival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356100" y="3764037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western</a:t>
            </a:r>
            <a:endParaRPr lang="zh-CN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8175" y="4268862"/>
            <a:ext cx="136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cookies</a:t>
            </a:r>
            <a:endParaRPr lang="zh-CN" altLang="en-US" dirty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797550" y="4268862"/>
            <a:ext cx="136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pies</a:t>
            </a:r>
            <a:endParaRPr lang="zh-CN" alt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2625" y="4772100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cook</a:t>
            </a:r>
            <a:endParaRPr lang="zh-CN" alt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187450" y="5302325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rice</a:t>
            </a:r>
            <a:endParaRPr lang="zh-CN" alt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35375" y="5805562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beef</a:t>
            </a:r>
            <a:endParaRPr lang="zh-CN" alt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649288" y="333375"/>
            <a:ext cx="896937" cy="57467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</a:rPr>
              <a:t>1</a:t>
            </a:r>
            <a:r>
              <a:rPr lang="zh-CN" altLang="en-US" sz="3200" b="1">
                <a:solidFill>
                  <a:srgbClr val="0000CC"/>
                </a:solidFill>
              </a:rPr>
              <a:t>b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9955" name="WindowsMediaPlayer1" r:id="rId2" imgW="3457440" imgH="647640"/>
        </mc:Choice>
        <mc:Fallback>
          <p:control name="WindowsMediaPlayer1" r:id="rId2" imgW="345744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09963" y="1200150"/>
                  <a:ext cx="3421062" cy="6413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sh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ldLvl="0" autoUpdateAnimBg="0"/>
      <p:bldP spid="39941" grpId="0" bldLvl="0" autoUpdateAnimBg="0"/>
      <p:bldP spid="39942" grpId="0" bldLvl="0" autoUpdateAnimBg="0"/>
      <p:bldP spid="39943" grpId="0" bldLvl="0" autoUpdateAnimBg="0"/>
      <p:bldP spid="39944" grpId="0" bldLvl="0" autoUpdateAnimBg="0"/>
      <p:bldP spid="39945" grpId="0" bldLvl="0" autoUpdateAnimBg="0"/>
      <p:bldP spid="3994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24742" y="2052131"/>
            <a:ext cx="85677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1.have a sweet tooth =like eating sweet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意</a:t>
            </a: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为“喜欢吃甜食”</a:t>
            </a:r>
          </a:p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</a:rPr>
              <a:t>2.What's more    而且/还有</a:t>
            </a:r>
          </a:p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</a:rPr>
              <a:t>3.I'm sure that...  我确信</a:t>
            </a:r>
            <a:r>
              <a:rPr lang="en-US" altLang="zh-CN" sz="2800" dirty="0">
                <a:latin typeface="Times New Roman" panose="02020603050405020304" pitchFamily="18" charset="0"/>
              </a:rPr>
              <a:t>……</a:t>
            </a:r>
          </a:p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</a:rPr>
              <a:t>E.g:  我确信他会来的。</a:t>
            </a:r>
          </a:p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</a:rPr>
              <a:t>I'm sure that he will come here.</a:t>
            </a:r>
          </a:p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</a:rPr>
              <a:t>4.That's good enough.  很好</a:t>
            </a:r>
          </a:p>
          <a:p>
            <a:pPr>
              <a:tabLst>
                <a:tab pos="301625" algn="l"/>
              </a:tabLst>
            </a:pPr>
            <a:r>
              <a:rPr lang="zh-CN" altLang="en-US" sz="2800" dirty="0">
                <a:latin typeface="Times New Roman" panose="02020603050405020304" pitchFamily="18" charset="0"/>
              </a:rPr>
              <a:t>5.I believe we'll raise a lot of money for Free the Children.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tabLst>
                <a:tab pos="301625" algn="l"/>
              </a:tabLst>
            </a:pPr>
            <a:r>
              <a:rPr lang="zh-CN" altLang="en-US" sz="2400" dirty="0">
                <a:latin typeface="Times New Roman" panose="02020603050405020304" pitchFamily="18" charset="0"/>
              </a:rPr>
              <a:t>  此句为省略引导词that的宾语从句。</a:t>
            </a:r>
          </a:p>
          <a:p>
            <a:pPr>
              <a:tabLst>
                <a:tab pos="301625" algn="l"/>
              </a:tabLst>
            </a:pPr>
            <a:r>
              <a:rPr lang="zh-CN" altLang="en-US" sz="2400" dirty="0">
                <a:latin typeface="Times New Roman" panose="02020603050405020304" pitchFamily="18" charset="0"/>
              </a:rPr>
              <a:t>  意为“</a:t>
            </a:r>
            <a:r>
              <a:rPr lang="zh-CN" altLang="en-US" sz="2400" dirty="0"/>
              <a:t>我们相信我们将为‘解放儿童’筹集很多钱。”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2297" y="1268760"/>
            <a:ext cx="41456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Key </a:t>
            </a:r>
            <a:r>
              <a:rPr lang="zh-CN" altLang="en-US" sz="4000" b="1" dirty="0"/>
              <a:t>points</a:t>
            </a:r>
            <a:r>
              <a:rPr lang="en-US" sz="4000" b="1" dirty="0"/>
              <a:t> </a:t>
            </a:r>
            <a:r>
              <a:rPr lang="zh-CN" altLang="en-US" sz="4000" b="1" dirty="0"/>
              <a:t>of 1a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食品学毕业设计精美PPT模板_2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B24242"/>
      </a:accent1>
      <a:accent2>
        <a:srgbClr val="91597E"/>
      </a:accent2>
      <a:accent3>
        <a:srgbClr val="FFFFFF"/>
      </a:accent3>
      <a:accent4>
        <a:srgbClr val="000000"/>
      </a:accent4>
      <a:accent5>
        <a:srgbClr val="D5B0B0"/>
      </a:accent5>
      <a:accent6>
        <a:srgbClr val="835072"/>
      </a:accent6>
      <a:hlink>
        <a:srgbClr val="77A43A"/>
      </a:hlink>
      <a:folHlink>
        <a:srgbClr val="F3900D"/>
      </a:folHlink>
    </a:clrScheme>
    <a:fontScheme name="食品学毕业设计精美PPT模板_2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食品学毕业设计精美PPT模板_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食品学毕业设计精美PPT模板_2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食品学毕业设计精美PPT模板_2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全屏显示(4:3)</PresentationFormat>
  <Paragraphs>212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Arail</vt:lpstr>
      <vt:lpstr>楷体_GB2312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
</vt:lpstr>
      <vt:lpstr>Unit 7 Topic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2411-12-30T00:00:00Z</cp:lastPrinted>
  <dcterms:created xsi:type="dcterms:W3CDTF">2009-08-14T03:11:00Z</dcterms:created>
  <dcterms:modified xsi:type="dcterms:W3CDTF">2023-01-17T02:35:42Z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6313F032AC52486FA306244DF2C454B9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