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B5202-92FA-4E57-8766-B94101D72F4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D29AB-B781-4D9B-84A0-30B5147A82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D29AB-B781-4D9B-84A0-30B5147A82C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96EC-7B50-49CA-8964-E8398F162737}" type="slidenum">
              <a:rPr lang="en-US" altLang="zh-CN" smtClean="0"/>
              <a:t>‹#›</a:t>
            </a:fld>
            <a:endParaRPr lang="en-US" altLang="zh-CN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4774-4FFC-4526-A9E2-3E3BE8F53AAC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9241-7932-41C7-A91F-DA6A36BDEBA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F33F-3B72-4CFE-9047-562B5444716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045D-F57E-4302-B92A-74FFC9538F85}" type="slidenum">
              <a:rPr lang="en-US" altLang="zh-CN" smtClean="0"/>
              <a:t>‹#›</a:t>
            </a:fld>
            <a:endParaRPr lang="en-US" altLang="zh-CN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F919-31B5-4D75-9100-C903653DFDA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0074-0A19-4C97-8ED5-1C0913AC04E0}" type="slidenum">
              <a:rPr lang="en-US" altLang="zh-CN" smtClean="0"/>
              <a:t>‹#›</a:t>
            </a:fld>
            <a:endParaRPr lang="en-US" altLang="zh-CN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2BE0-58C2-44F6-8732-B84DBF1F581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48CB-23F1-4D73-BD5F-38ED0E231C2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4D74-316E-4F0A-9759-EF281C7D202E}" type="slidenum">
              <a:rPr lang="en-US" altLang="zh-CN" smtClean="0"/>
              <a:t>‹#›</a:t>
            </a:fld>
            <a:endParaRPr lang="en-US" altLang="zh-CN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DEF9-1712-470E-B8E1-07A3D125CD8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AF6C231-1885-43B3-961D-AF3D1D2E6B1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F:\&#21016;&#34067;&#20029;14-15&#31179;&#23395;&#25945;&#23398;&#20809;&#30424;\&#21016;&#34067;&#20029;\8&#24180;&#32423;&#26032;&#30446;&#26631;&#19978;&#20876;\Unit%205\&#35838;&#20214;\Section%20B-2\&#33457;&#26408;&#20848;&#26367;&#29238;&#20174;&#20891;&#12290;&#21160;&#30011;&#29255;&#27573;.Wmv" TargetMode="External"/><Relationship Id="rId1" Type="http://schemas.microsoft.com/office/2007/relationships/media" Target="file:///F:\&#21016;&#34067;&#20029;14-15&#31179;&#23395;&#25945;&#23398;&#20809;&#30424;\&#21016;&#34067;&#20029;\8&#24180;&#32423;&#26032;&#30446;&#26631;&#19978;&#20876;\Unit%205\&#35838;&#20214;\Section%20B-2\&#33457;&#26408;&#20848;&#26367;&#29238;&#20174;&#20891;&#12290;&#21160;&#30011;&#29255;&#27573;.Wmv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5300" y="3657600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Section </a:t>
            </a:r>
            <a:r>
              <a:rPr lang="en-US" altLang="zh-CN" sz="2800" b="1" dirty="0" smtClean="0">
                <a:solidFill>
                  <a:srgbClr val="9933FF"/>
                </a:solidFill>
                <a:latin typeface="Times New Roman" panose="02020603050405020304" pitchFamily="18" charset="0"/>
              </a:rPr>
              <a:t>B  Period </a:t>
            </a:r>
            <a:r>
              <a:rPr lang="en-US" altLang="zh-CN" sz="28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2 (3a-Self Check)</a:t>
            </a:r>
          </a:p>
        </p:txBody>
      </p:sp>
      <p:sp>
        <p:nvSpPr>
          <p:cNvPr id="5" name="矩形 4"/>
          <p:cNvSpPr/>
          <p:nvPr/>
        </p:nvSpPr>
        <p:spPr>
          <a:xfrm>
            <a:off x="2665870" y="5229281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1076325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400" b="1" dirty="0">
                <a:latin typeface="Times New Roman" panose="02020603050405020304" pitchFamily="18" charset="0"/>
              </a:rPr>
              <a:t>Unit </a:t>
            </a:r>
            <a:r>
              <a:rPr lang="en-US" altLang="zh-CN" sz="4400" b="1" dirty="0" smtClean="0">
                <a:latin typeface="Times New Roman" panose="02020603050405020304" pitchFamily="18" charset="0"/>
              </a:rPr>
              <a:t>5</a:t>
            </a:r>
          </a:p>
          <a:p>
            <a:pPr algn="ctr">
              <a:spcBef>
                <a:spcPct val="50000"/>
              </a:spcBef>
            </a:pPr>
            <a:r>
              <a:rPr lang="en-US" altLang="zh-CN" sz="4000" b="1" spc="-150" dirty="0"/>
              <a:t>Do you want to watch a game </a:t>
            </a:r>
            <a:r>
              <a:rPr lang="en-US" altLang="zh-CN" sz="4000" b="1" spc="-150" dirty="0" smtClean="0"/>
              <a:t>show?</a:t>
            </a:r>
            <a:endParaRPr lang="en-US" altLang="zh-CN" sz="4000" b="1" spc="-1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86106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i="1" dirty="0" err="1">
                <a:latin typeface="Times New Roman" panose="02020603050405020304" pitchFamily="18" charset="0"/>
              </a:rPr>
              <a:t>Mulan</a:t>
            </a:r>
            <a:r>
              <a:rPr lang="en-US" altLang="zh-CN" sz="3200" b="1" dirty="0">
                <a:latin typeface="Times New Roman" panose="02020603050405020304" pitchFamily="18" charset="0"/>
              </a:rPr>
              <a:t> is an _________ ________ movie. It ____________ an old Chinese story. The movie is ________ a village girl,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Mulan</a:t>
            </a:r>
            <a:r>
              <a:rPr lang="en-US" altLang="zh-CN" sz="3200" b="1" dirty="0">
                <a:latin typeface="Times New Roman" panose="02020603050405020304" pitchFamily="18" charset="0"/>
              </a:rPr>
              <a:t>. She dresses up like a boy and takes her father’s place to fight in the army. I think the actress ________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Mulan’s</a:t>
            </a:r>
            <a:r>
              <a:rPr lang="en-US" altLang="zh-CN" sz="3200" b="1" dirty="0">
                <a:latin typeface="Times New Roman" panose="02020603050405020304" pitchFamily="18" charset="0"/>
              </a:rPr>
              <a:t> role well. The other actors are also _______ and they did a good job in the movie. I _______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Mulan</a:t>
            </a:r>
            <a:r>
              <a:rPr lang="en-US" altLang="zh-CN" sz="3200" b="1" dirty="0">
                <a:latin typeface="Times New Roman" panose="02020603050405020304" pitchFamily="18" charset="0"/>
              </a:rPr>
              <a:t> very much. The movie _______ her love for her family, friends and country. If you _________ to watch a movie this weekend and you _______ to see something enjoyable, choose </a:t>
            </a:r>
            <a:r>
              <a:rPr lang="en-US" altLang="zh-CN" sz="3200" b="1" i="1" dirty="0" err="1">
                <a:latin typeface="Times New Roman" panose="02020603050405020304" pitchFamily="18" charset="0"/>
              </a:rPr>
              <a:t>Mulan</a:t>
            </a:r>
            <a:r>
              <a:rPr lang="en-US" altLang="zh-CN" sz="3200" b="1" dirty="0">
                <a:latin typeface="Times New Roman" panose="02020603050405020304" pitchFamily="18" charset="0"/>
              </a:rPr>
              <a:t>!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2514600" y="6096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exciting      action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457200" y="12192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comes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from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762000" y="16764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about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5334000" y="25908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played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6248400" y="31242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fantastic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6553200" y="35814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like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5562600" y="40386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shows</a:t>
            </a: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685800" y="49530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plan</a:t>
            </a: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1219200" y="55626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want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  <p:bldP spid="81924" grpId="0"/>
      <p:bldP spid="81925" grpId="0"/>
      <p:bldP spid="81926" grpId="0"/>
      <p:bldP spid="81927" grpId="0"/>
      <p:bldP spid="81928" grpId="0"/>
      <p:bldP spid="81929" grpId="0"/>
      <p:bldP spid="81930" grpId="0"/>
      <p:bldP spid="819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524000" y="914400"/>
            <a:ext cx="617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Let’s watch cartoons!</a:t>
            </a:r>
          </a:p>
        </p:txBody>
      </p:sp>
      <p:pic>
        <p:nvPicPr>
          <p:cNvPr id="25603" name="Picture 3" descr="Mulan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19812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花木兰替父从军。动画片段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66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2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/>
          <p:nvPr/>
        </p:nvGrpSpPr>
        <p:grpSpPr bwMode="auto">
          <a:xfrm>
            <a:off x="304800" y="762000"/>
            <a:ext cx="739775" cy="647700"/>
            <a:chOff x="158" y="164"/>
            <a:chExt cx="466" cy="408"/>
          </a:xfrm>
        </p:grpSpPr>
        <p:sp>
          <p:nvSpPr>
            <p:cNvPr id="84995" name="Oval 3"/>
            <p:cNvSpPr>
              <a:spLocks noChangeArrowheads="1"/>
            </p:cNvSpPr>
            <p:nvPr/>
          </p:nvSpPr>
          <p:spPr bwMode="auto">
            <a:xfrm>
              <a:off x="158" y="164"/>
              <a:ext cx="454" cy="40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pPr algn="l"/>
              <a:endParaRPr lang="zh-CN" altLang="zh-CN" sz="2400"/>
            </a:p>
          </p:txBody>
        </p:sp>
        <p:sp>
          <p:nvSpPr>
            <p:cNvPr id="84996" name="Text Box 18"/>
            <p:cNvSpPr txBox="1">
              <a:spLocks noChangeArrowheads="1"/>
            </p:cNvSpPr>
            <p:nvPr/>
          </p:nvSpPr>
          <p:spPr bwMode="auto">
            <a:xfrm>
              <a:off x="204" y="164"/>
              <a:ext cx="4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 b="1">
                  <a:latin typeface="Times New Roman" panose="02020603050405020304" pitchFamily="18" charset="0"/>
                </a:rPr>
                <a:t>3b</a:t>
              </a:r>
              <a:endParaRPr lang="en-US" altLang="zh-CN"/>
            </a:p>
          </p:txBody>
        </p:sp>
      </p:grp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990600" y="8382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latin typeface="Times New Roman" panose="02020603050405020304" pitchFamily="18" charset="0"/>
              </a:rPr>
              <a:t>Write notes for your own movie review.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228600" y="2209800"/>
            <a:ext cx="8759825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The name of the movie: _____________________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The kind of movie: _________________________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What the movie is about: ____________________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What you think of the movie/stars: 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2819400" y="20574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066800" y="2286000"/>
            <a:ext cx="7010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What do you think of other movies? Discuss with your partner.</a:t>
            </a:r>
          </a:p>
        </p:txBody>
      </p:sp>
      <p:pic>
        <p:nvPicPr>
          <p:cNvPr id="86020" name="Picture 4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0" y="914400"/>
            <a:ext cx="301466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 descr="8_100815215531_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657600"/>
            <a:ext cx="38100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143000" y="609600"/>
            <a:ext cx="7696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latin typeface="Times New Roman" panose="02020603050405020304" pitchFamily="18" charset="0"/>
              </a:rPr>
              <a:t>Write your movie review using the notes in 3b.</a:t>
            </a:r>
          </a:p>
        </p:txBody>
      </p:sp>
      <p:grpSp>
        <p:nvGrpSpPr>
          <p:cNvPr id="87043" name="Group 3"/>
          <p:cNvGrpSpPr/>
          <p:nvPr/>
        </p:nvGrpSpPr>
        <p:grpSpPr bwMode="auto">
          <a:xfrm>
            <a:off x="381000" y="762000"/>
            <a:ext cx="720725" cy="647700"/>
            <a:chOff x="158" y="164"/>
            <a:chExt cx="454" cy="408"/>
          </a:xfrm>
        </p:grpSpPr>
        <p:sp>
          <p:nvSpPr>
            <p:cNvPr id="87044" name="Oval 4"/>
            <p:cNvSpPr>
              <a:spLocks noChangeArrowheads="1"/>
            </p:cNvSpPr>
            <p:nvPr/>
          </p:nvSpPr>
          <p:spPr bwMode="auto">
            <a:xfrm>
              <a:off x="158" y="164"/>
              <a:ext cx="454" cy="40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pPr algn="l"/>
              <a:endParaRPr lang="zh-CN" altLang="zh-CN" sz="2400"/>
            </a:p>
          </p:txBody>
        </p:sp>
        <p:sp>
          <p:nvSpPr>
            <p:cNvPr id="87045" name="Text Box 18"/>
            <p:cNvSpPr txBox="1">
              <a:spLocks noChangeArrowheads="1"/>
            </p:cNvSpPr>
            <p:nvPr/>
          </p:nvSpPr>
          <p:spPr bwMode="auto">
            <a:xfrm>
              <a:off x="204" y="164"/>
              <a:ext cx="3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 b="1">
                  <a:latin typeface="Times New Roman" panose="02020603050405020304" pitchFamily="18" charset="0"/>
                </a:rPr>
                <a:t>3c</a:t>
              </a:r>
              <a:endParaRPr lang="en-US" altLang="zh-CN"/>
            </a:p>
          </p:txBody>
        </p:sp>
      </p:grpSp>
      <p:pic>
        <p:nvPicPr>
          <p:cNvPr id="87046" name="Picture 7" descr="20110519005655206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2362200"/>
            <a:ext cx="44196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/>
          <p:nvPr/>
        </p:nvGrpSpPr>
        <p:grpSpPr bwMode="auto">
          <a:xfrm>
            <a:off x="304800" y="533400"/>
            <a:ext cx="720725" cy="647700"/>
            <a:chOff x="158" y="164"/>
            <a:chExt cx="454" cy="408"/>
          </a:xfrm>
        </p:grpSpPr>
        <p:sp>
          <p:nvSpPr>
            <p:cNvPr id="88067" name="Oval 3"/>
            <p:cNvSpPr>
              <a:spLocks noChangeArrowheads="1"/>
            </p:cNvSpPr>
            <p:nvPr/>
          </p:nvSpPr>
          <p:spPr bwMode="auto">
            <a:xfrm>
              <a:off x="158" y="164"/>
              <a:ext cx="454" cy="40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pPr algn="l"/>
              <a:endParaRPr lang="zh-CN" altLang="zh-CN" sz="2400"/>
            </a:p>
          </p:txBody>
        </p:sp>
        <p:sp>
          <p:nvSpPr>
            <p:cNvPr id="88068" name="Text Box 18"/>
            <p:cNvSpPr txBox="1">
              <a:spLocks noChangeArrowheads="1"/>
            </p:cNvSpPr>
            <p:nvPr/>
          </p:nvSpPr>
          <p:spPr bwMode="auto">
            <a:xfrm>
              <a:off x="204" y="164"/>
              <a:ext cx="3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 b="1">
                  <a:latin typeface="Times New Roman" panose="02020603050405020304" pitchFamily="18" charset="0"/>
                </a:rPr>
                <a:t> 4</a:t>
              </a:r>
              <a:endParaRPr lang="en-US" altLang="zh-CN"/>
            </a:p>
          </p:txBody>
        </p:sp>
      </p:grp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066800" y="457200"/>
            <a:ext cx="7696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latin typeface="Times New Roman" panose="02020603050405020304" pitchFamily="18" charset="0"/>
              </a:rPr>
              <a:t>What do you and your partner think of these TV shows or movies? Write description words for each one.</a:t>
            </a:r>
          </a:p>
        </p:txBody>
      </p:sp>
      <p:sp>
        <p:nvSpPr>
          <p:cNvPr id="88070" name="AutoShape 66"/>
          <p:cNvSpPr>
            <a:spLocks noChangeArrowheads="1"/>
          </p:cNvSpPr>
          <p:nvPr/>
        </p:nvSpPr>
        <p:spPr bwMode="auto">
          <a:xfrm>
            <a:off x="4724400" y="2438400"/>
            <a:ext cx="4038600" cy="1981200"/>
          </a:xfrm>
          <a:prstGeom prst="wedgeEllipseCallout">
            <a:avLst>
              <a:gd name="adj1" fmla="val 2870"/>
              <a:gd name="adj2" fmla="val 677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What do you think of soap operas?</a:t>
            </a:r>
          </a:p>
        </p:txBody>
      </p:sp>
      <p:sp>
        <p:nvSpPr>
          <p:cNvPr id="88071" name="AutoShape 67"/>
          <p:cNvSpPr>
            <a:spLocks noChangeArrowheads="1"/>
          </p:cNvSpPr>
          <p:nvPr/>
        </p:nvSpPr>
        <p:spPr bwMode="auto">
          <a:xfrm rot="10800000">
            <a:off x="855663" y="3876675"/>
            <a:ext cx="3317875" cy="2320925"/>
          </a:xfrm>
          <a:prstGeom prst="wedgeEllipseCallout">
            <a:avLst>
              <a:gd name="adj1" fmla="val 23875"/>
              <a:gd name="adj2" fmla="val 6559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/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I think they’re boring!</a:t>
            </a:r>
          </a:p>
        </p:txBody>
      </p:sp>
      <p:pic>
        <p:nvPicPr>
          <p:cNvPr id="88072" name="Picture 68" descr="u=1258225730,1357665726&amp;fm=0&amp;gp=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49555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3" name="Picture 69" descr="u=4149791683,3047152236&amp;fm=13&amp;gp=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800600"/>
            <a:ext cx="1600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20" name="Group 52"/>
          <p:cNvGraphicFramePr>
            <a:graphicFrameLocks noGrp="1"/>
          </p:cNvGraphicFramePr>
          <p:nvPr/>
        </p:nvGraphicFramePr>
        <p:xfrm>
          <a:off x="762000" y="228600"/>
          <a:ext cx="7696200" cy="6370639"/>
        </p:xfrm>
        <a:graphic>
          <a:graphicData uri="http://schemas.openxmlformats.org/drawingml/2006/table">
            <a:tbl>
              <a:tblPr/>
              <a:tblGrid>
                <a:gridCol w="256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/>
                        </a:gs>
                        <a:gs pos="100000">
                          <a:srgbClr val="FFCCFF">
                            <a:gamma/>
                            <a:tint val="5882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2117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My partner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99">
                            <a:gamma/>
                            <a:tint val="5451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soap operas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/>
                        </a:gs>
                        <a:gs pos="100000">
                          <a:srgbClr val="FFCCFF">
                            <a:gamma/>
                            <a:tint val="5882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2117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99">
                            <a:gamma/>
                            <a:tint val="5451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talent shows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/>
                        </a:gs>
                        <a:gs pos="100000">
                          <a:srgbClr val="FFCCFF">
                            <a:gamma/>
                            <a:tint val="5882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2117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99">
                            <a:gamma/>
                            <a:tint val="5451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news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/>
                        </a:gs>
                        <a:gs pos="100000">
                          <a:srgbClr val="FFCCFF">
                            <a:gamma/>
                            <a:tint val="5882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2117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99">
                            <a:gamma/>
                            <a:tint val="5451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sports shows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/>
                        </a:gs>
                        <a:gs pos="100000">
                          <a:srgbClr val="FFCCFF">
                            <a:gamma/>
                            <a:tint val="5882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2117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99">
                            <a:gamma/>
                            <a:tint val="5451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game shows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/>
                        </a:gs>
                        <a:gs pos="100000">
                          <a:srgbClr val="FFCCFF">
                            <a:gamma/>
                            <a:tint val="5882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2117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99">
                            <a:gamma/>
                            <a:tint val="5451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talk shows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/>
                        </a:gs>
                        <a:gs pos="100000">
                          <a:srgbClr val="FFCCFF">
                            <a:gamma/>
                            <a:tint val="5882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2117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99">
                            <a:gamma/>
                            <a:tint val="5451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comedies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/>
                        </a:gs>
                        <a:gs pos="100000">
                          <a:srgbClr val="FFCCFF">
                            <a:gamma/>
                            <a:tint val="5882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2117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99">
                            <a:gamma/>
                            <a:tint val="5451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scary movies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/>
                        </a:gs>
                        <a:gs pos="100000">
                          <a:srgbClr val="FFCCFF">
                            <a:gamma/>
                            <a:tint val="5882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2117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99">
                            <a:gamma/>
                            <a:tint val="5451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action movies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/>
                        </a:gs>
                        <a:gs pos="100000">
                          <a:srgbClr val="FFCCFF">
                            <a:gamma/>
                            <a:tint val="5882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2117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99">
                            <a:gamma/>
                            <a:tint val="5451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9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cartoons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/>
                        </a:gs>
                        <a:gs pos="100000">
                          <a:srgbClr val="FFCCFF">
                            <a:gamma/>
                            <a:tint val="5882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2117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99">
                            <a:gamma/>
                            <a:tint val="5451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WordArt 4"/>
          <p:cNvSpPr>
            <a:spLocks noChangeArrowheads="1" noChangeShapeType="1" noTextEdit="1"/>
          </p:cNvSpPr>
          <p:nvPr/>
        </p:nvSpPr>
        <p:spPr bwMode="auto">
          <a:xfrm>
            <a:off x="952500" y="685800"/>
            <a:ext cx="1990725" cy="8509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en-US" altLang="zh-CN" sz="3600" kern="10" dirty="0">
                <a:ln w="9525">
                  <a:rou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Comic Sans MS" panose="030F0702030302020204"/>
              </a:rPr>
              <a:t>Example:</a:t>
            </a:r>
            <a:endParaRPr lang="zh-CN" altLang="en-US" sz="3600" kern="10" dirty="0">
              <a:ln w="9525">
                <a:rou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Comic Sans MS" panose="030F0702030302020204"/>
            </a:endParaRPr>
          </a:p>
        </p:txBody>
      </p:sp>
      <p:sp>
        <p:nvSpPr>
          <p:cNvPr id="90115" name="Text Box 5"/>
          <p:cNvSpPr txBox="1">
            <a:spLocks noChangeArrowheads="1"/>
          </p:cNvSpPr>
          <p:nvPr/>
        </p:nvSpPr>
        <p:spPr bwMode="auto">
          <a:xfrm>
            <a:off x="914400" y="1828800"/>
            <a:ext cx="76962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Times New Roman" panose="02020603050405020304" pitchFamily="18" charset="0"/>
              </a:rPr>
              <a:t>A: Do you want to watch the news?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B: No, thanks.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A: Why not? Do you think it’s boring?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B: No, not at all. I really think the news is interesting.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A: Then why don’t you want to watch it?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B: I have to finish my homework.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A: Oh. 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7696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  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What do you think of ...?</a:t>
            </a:r>
          </a:p>
          <a:p>
            <a:pPr>
              <a:spcBef>
                <a:spcPct val="2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      </a:t>
            </a:r>
            <a:r>
              <a:rPr lang="zh-CN" altLang="en-US" sz="3600" b="1" dirty="0">
                <a:latin typeface="Times New Roman" panose="02020603050405020304" pitchFamily="18" charset="0"/>
              </a:rPr>
              <a:t>你认为</a:t>
            </a:r>
            <a:r>
              <a:rPr lang="en-US" altLang="zh-CN" sz="3600" b="1" dirty="0">
                <a:latin typeface="Times New Roman" panose="02020603050405020304" pitchFamily="18" charset="0"/>
              </a:rPr>
              <a:t>······</a:t>
            </a:r>
            <a:r>
              <a:rPr lang="zh-CN" altLang="en-US" sz="3600" b="1" dirty="0">
                <a:latin typeface="Times New Roman" panose="02020603050405020304" pitchFamily="18" charset="0"/>
              </a:rPr>
              <a:t>怎么样？</a:t>
            </a:r>
          </a:p>
          <a:p>
            <a:pPr>
              <a:spcBef>
                <a:spcPct val="20000"/>
              </a:spcBef>
            </a:pPr>
            <a:r>
              <a:rPr lang="zh-CN" altLang="en-US" sz="3600" b="1" dirty="0">
                <a:latin typeface="Times New Roman" panose="02020603050405020304" pitchFamily="18" charset="0"/>
              </a:rPr>
              <a:t>这个句型用来询问对方对某事的看法，也可以说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How do you like ...?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  <a:r>
              <a:rPr lang="zh-CN" altLang="en-US" sz="3600" b="1" dirty="0">
                <a:latin typeface="Times New Roman" panose="02020603050405020304" pitchFamily="18" charset="0"/>
              </a:rPr>
              <a:t>当然对这样的问题不能简单地用</a:t>
            </a:r>
            <a:r>
              <a:rPr lang="en-US" altLang="zh-CN" sz="3600" b="1" dirty="0">
                <a:latin typeface="Times New Roman" panose="02020603050405020304" pitchFamily="18" charset="0"/>
              </a:rPr>
              <a:t>yes</a:t>
            </a:r>
            <a:r>
              <a:rPr lang="zh-CN" altLang="en-US" sz="3600" b="1" dirty="0">
                <a:latin typeface="Times New Roman" panose="02020603050405020304" pitchFamily="18" charset="0"/>
              </a:rPr>
              <a:t>或</a:t>
            </a:r>
            <a:r>
              <a:rPr lang="en-US" altLang="zh-CN" sz="3600" b="1" dirty="0">
                <a:latin typeface="Times New Roman" panose="02020603050405020304" pitchFamily="18" charset="0"/>
              </a:rPr>
              <a:t>no</a:t>
            </a:r>
            <a:r>
              <a:rPr lang="zh-CN" altLang="en-US" sz="3600" b="1" dirty="0">
                <a:latin typeface="Times New Roman" panose="02020603050405020304" pitchFamily="18" charset="0"/>
              </a:rPr>
              <a:t>来回答，而要具体说明理由。</a:t>
            </a:r>
          </a:p>
          <a:p>
            <a:pPr>
              <a:spcBef>
                <a:spcPct val="20000"/>
              </a:spcBef>
            </a:pPr>
            <a:r>
              <a:rPr lang="zh-CN" altLang="en-US" sz="3600" b="1" dirty="0">
                <a:latin typeface="Times New Roman" panose="02020603050405020304" pitchFamily="18" charset="0"/>
              </a:rPr>
              <a:t>   </a:t>
            </a:r>
            <a:r>
              <a:rPr lang="en-US" altLang="zh-CN" sz="3600" b="1" dirty="0">
                <a:latin typeface="Times New Roman" panose="02020603050405020304" pitchFamily="18" charset="0"/>
              </a:rPr>
              <a:t>What do you think of the food here?</a:t>
            </a:r>
          </a:p>
          <a:p>
            <a:pPr>
              <a:spcBef>
                <a:spcPct val="2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     </a:t>
            </a:r>
            <a:r>
              <a:rPr lang="zh-CN" altLang="en-US" sz="3600" b="1" dirty="0">
                <a:latin typeface="Times New Roman" panose="02020603050405020304" pitchFamily="18" charset="0"/>
              </a:rPr>
              <a:t>你觉得这里吃得怎样？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1447800" y="685800"/>
            <a:ext cx="620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latin typeface="Times New Roman" panose="02020603050405020304" pitchFamily="18" charset="0"/>
              </a:rPr>
              <a:t>What is your favorite cartoon?</a:t>
            </a:r>
          </a:p>
        </p:txBody>
      </p:sp>
      <p:pic>
        <p:nvPicPr>
          <p:cNvPr id="19461" name="Picture 5" descr="14797-what-is-your-favorite-cartoon-ever_1440x9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1828800"/>
            <a:ext cx="54102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WordArt 4"/>
          <p:cNvSpPr>
            <a:spLocks noChangeArrowheads="1" noChangeShapeType="1" noTextEdit="1"/>
          </p:cNvSpPr>
          <p:nvPr/>
        </p:nvSpPr>
        <p:spPr bwMode="auto">
          <a:xfrm>
            <a:off x="2628900" y="304800"/>
            <a:ext cx="3352800" cy="868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Self Check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92163" name="Group 5"/>
          <p:cNvGrpSpPr/>
          <p:nvPr/>
        </p:nvGrpSpPr>
        <p:grpSpPr bwMode="auto">
          <a:xfrm>
            <a:off x="152400" y="1371600"/>
            <a:ext cx="720725" cy="647700"/>
            <a:chOff x="158" y="164"/>
            <a:chExt cx="454" cy="408"/>
          </a:xfrm>
        </p:grpSpPr>
        <p:sp>
          <p:nvSpPr>
            <p:cNvPr id="92164" name="Oval 6"/>
            <p:cNvSpPr>
              <a:spLocks noChangeArrowheads="1"/>
            </p:cNvSpPr>
            <p:nvPr/>
          </p:nvSpPr>
          <p:spPr bwMode="auto">
            <a:xfrm>
              <a:off x="158" y="164"/>
              <a:ext cx="454" cy="40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pPr algn="l"/>
              <a:endParaRPr lang="zh-CN" altLang="zh-CN" sz="2400"/>
            </a:p>
          </p:txBody>
        </p:sp>
        <p:sp>
          <p:nvSpPr>
            <p:cNvPr id="92165" name="Text Box 18"/>
            <p:cNvSpPr txBox="1">
              <a:spLocks noChangeArrowheads="1"/>
            </p:cNvSpPr>
            <p:nvPr/>
          </p:nvSpPr>
          <p:spPr bwMode="auto">
            <a:xfrm>
              <a:off x="204" y="164"/>
              <a:ext cx="3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 b="1">
                  <a:latin typeface="Times New Roman" panose="02020603050405020304" pitchFamily="18" charset="0"/>
                </a:rPr>
                <a:t> 1</a:t>
              </a:r>
              <a:endParaRPr lang="en-US" altLang="zh-CN"/>
            </a:p>
          </p:txBody>
        </p:sp>
      </p:grpSp>
      <p:sp>
        <p:nvSpPr>
          <p:cNvPr id="92166" name="Text Box 8"/>
          <p:cNvSpPr txBox="1">
            <a:spLocks noChangeArrowheads="1"/>
          </p:cNvSpPr>
          <p:nvPr/>
        </p:nvSpPr>
        <p:spPr bwMode="auto">
          <a:xfrm>
            <a:off x="914400" y="1295400"/>
            <a:ext cx="7924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latin typeface="Times New Roman" panose="02020603050405020304" pitchFamily="18" charset="0"/>
              </a:rPr>
              <a:t>Write questions and answers using the words in brackets.</a:t>
            </a:r>
          </a:p>
        </p:txBody>
      </p:sp>
      <p:sp>
        <p:nvSpPr>
          <p:cNvPr id="92167" name="Text Box 9"/>
          <p:cNvSpPr txBox="1">
            <a:spLocks noChangeArrowheads="1"/>
          </p:cNvSpPr>
          <p:nvPr/>
        </p:nvSpPr>
        <p:spPr bwMode="auto">
          <a:xfrm>
            <a:off x="228600" y="2819400"/>
            <a:ext cx="85344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1. A: ________________________________ (what / think of / soap operas)</a:t>
            </a:r>
          </a:p>
          <a:p>
            <a:pPr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    B: ______________________ (can’t stand)</a:t>
            </a:r>
          </a:p>
          <a:p>
            <a:pPr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2. A: ____________________________________ </a:t>
            </a:r>
          </a:p>
          <a:p>
            <a:pPr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   (what show/want to watch / tonight)</a:t>
            </a:r>
          </a:p>
          <a:p>
            <a:pPr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    B: _____________________________ (talent show)</a:t>
            </a:r>
          </a:p>
        </p:txBody>
      </p:sp>
      <p:sp>
        <p:nvSpPr>
          <p:cNvPr id="92168" name="Rectangle 11"/>
          <p:cNvSpPr>
            <a:spLocks noChangeArrowheads="1"/>
          </p:cNvSpPr>
          <p:nvPr/>
        </p:nvSpPr>
        <p:spPr bwMode="auto">
          <a:xfrm>
            <a:off x="1219200" y="2743200"/>
            <a:ext cx="617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What do you think of soap operas?</a:t>
            </a:r>
          </a:p>
        </p:txBody>
      </p:sp>
      <p:sp>
        <p:nvSpPr>
          <p:cNvPr id="92169" name="Rectangle 12"/>
          <p:cNvSpPr>
            <a:spLocks noChangeArrowheads="1"/>
          </p:cNvSpPr>
          <p:nvPr/>
        </p:nvSpPr>
        <p:spPr bwMode="auto">
          <a:xfrm>
            <a:off x="1219200" y="3886200"/>
            <a:ext cx="487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can’t stand them.</a:t>
            </a:r>
          </a:p>
        </p:txBody>
      </p:sp>
      <p:sp>
        <p:nvSpPr>
          <p:cNvPr id="92170" name="Rectangle 13"/>
          <p:cNvSpPr>
            <a:spLocks noChangeArrowheads="1"/>
          </p:cNvSpPr>
          <p:nvPr/>
        </p:nvSpPr>
        <p:spPr bwMode="auto">
          <a:xfrm>
            <a:off x="1066800" y="4495800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What show do you want to watch tonight?</a:t>
            </a:r>
          </a:p>
        </p:txBody>
      </p:sp>
      <p:sp>
        <p:nvSpPr>
          <p:cNvPr id="92171" name="Rectangle 14"/>
          <p:cNvSpPr>
            <a:spLocks noChangeArrowheads="1"/>
          </p:cNvSpPr>
          <p:nvPr/>
        </p:nvSpPr>
        <p:spPr bwMode="auto">
          <a:xfrm>
            <a:off x="1371600" y="5562600"/>
            <a:ext cx="548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want to watch a talent show.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8" grpId="0"/>
      <p:bldP spid="92169" grpId="0"/>
      <p:bldP spid="92170" grpId="0"/>
      <p:bldP spid="921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4"/>
          <p:cNvSpPr txBox="1">
            <a:spLocks noChangeArrowheads="1"/>
          </p:cNvSpPr>
          <p:nvPr/>
        </p:nvSpPr>
        <p:spPr bwMode="auto">
          <a:xfrm>
            <a:off x="304800" y="609600"/>
            <a:ext cx="85344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Times New Roman" panose="02020603050405020304" pitchFamily="18" charset="0"/>
              </a:rPr>
              <a:t>3. A: _______________________________ 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   (what / expect to learn / game show) 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    B: _______________________________ (interesting information)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4. A: _______________________________ (what / hope to watch / tomorrow)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    B: ______________________ (news)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5. A: ____________________________ (do / plan to watch / action movie)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    B: ______________________ (no / plan to watch / comedy)</a:t>
            </a:r>
          </a:p>
        </p:txBody>
      </p:sp>
      <p:sp>
        <p:nvSpPr>
          <p:cNvPr id="93187" name="Rectangle 5"/>
          <p:cNvSpPr>
            <a:spLocks noChangeArrowheads="1"/>
          </p:cNvSpPr>
          <p:nvPr/>
        </p:nvSpPr>
        <p:spPr bwMode="auto">
          <a:xfrm>
            <a:off x="1219200" y="6096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What do you expect to learn from a game show</a:t>
            </a:r>
          </a:p>
        </p:txBody>
      </p:sp>
      <p:sp>
        <p:nvSpPr>
          <p:cNvPr id="93188" name="Rectangle 6"/>
          <p:cNvSpPr>
            <a:spLocks noChangeArrowheads="1"/>
          </p:cNvSpPr>
          <p:nvPr/>
        </p:nvSpPr>
        <p:spPr bwMode="auto">
          <a:xfrm>
            <a:off x="1219200" y="1600200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expect to learn some interesting information.</a:t>
            </a:r>
          </a:p>
        </p:txBody>
      </p:sp>
      <p:sp>
        <p:nvSpPr>
          <p:cNvPr id="93189" name="Rectangle 7"/>
          <p:cNvSpPr>
            <a:spLocks noChangeArrowheads="1"/>
          </p:cNvSpPr>
          <p:nvPr/>
        </p:nvSpPr>
        <p:spPr bwMode="auto">
          <a:xfrm>
            <a:off x="1219200" y="2590800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What do you hope to watch tomorrow?</a:t>
            </a:r>
          </a:p>
        </p:txBody>
      </p:sp>
      <p:sp>
        <p:nvSpPr>
          <p:cNvPr id="93190" name="Rectangle 8"/>
          <p:cNvSpPr>
            <a:spLocks noChangeArrowheads="1"/>
          </p:cNvSpPr>
          <p:nvPr/>
        </p:nvSpPr>
        <p:spPr bwMode="auto">
          <a:xfrm>
            <a:off x="1295400" y="3581400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I hope to watch the news.</a:t>
            </a:r>
          </a:p>
        </p:txBody>
      </p:sp>
      <p:sp>
        <p:nvSpPr>
          <p:cNvPr id="93191" name="Rectangle 9"/>
          <p:cNvSpPr>
            <a:spLocks noChangeArrowheads="1"/>
          </p:cNvSpPr>
          <p:nvPr/>
        </p:nvSpPr>
        <p:spPr bwMode="auto">
          <a:xfrm>
            <a:off x="1143000" y="4114800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Do you plan to watch an action movie?</a:t>
            </a:r>
          </a:p>
        </p:txBody>
      </p:sp>
      <p:sp>
        <p:nvSpPr>
          <p:cNvPr id="93192" name="Rectangle 10"/>
          <p:cNvSpPr>
            <a:spLocks noChangeArrowheads="1"/>
          </p:cNvSpPr>
          <p:nvPr/>
        </p:nvSpPr>
        <p:spPr bwMode="auto">
          <a:xfrm>
            <a:off x="1295400" y="5105400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No, I plan to watch a comedy.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  <p:bldP spid="93188" grpId="0"/>
      <p:bldP spid="93189" grpId="0"/>
      <p:bldP spid="93190" grpId="0"/>
      <p:bldP spid="93191" grpId="0"/>
      <p:bldP spid="931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85344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根据汉语，补全英语句子。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zh-CN" sz="32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、“你觉得游戏节目怎样？”“我忍受不了那些东西。”</a:t>
            </a:r>
            <a:br>
              <a:rPr lang="zh-CN" altLang="en-US" sz="3200" b="1" dirty="0">
                <a:latin typeface="Times New Roman" panose="02020603050405020304" pitchFamily="18" charset="0"/>
                <a:ea typeface="华文楷体" panose="02010600040101010101" pitchFamily="2" charset="-122"/>
              </a:rPr>
            </a:br>
            <a:r>
              <a:rPr lang="zh-CN" altLang="en-US" sz="32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“</a:t>
            </a:r>
            <a:r>
              <a:rPr lang="en-US" altLang="zh-CN" sz="32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______do you______  _____ game shows?” </a:t>
            </a: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  “ I ______  _______ them. ”</a:t>
            </a:r>
            <a:br>
              <a:rPr lang="en-US" altLang="zh-CN" sz="3200" b="1" dirty="0">
                <a:latin typeface="Times New Roman" panose="02020603050405020304" pitchFamily="18" charset="0"/>
                <a:ea typeface="华文楷体" panose="02010600040101010101" pitchFamily="2" charset="-122"/>
              </a:rPr>
            </a:br>
            <a:r>
              <a:rPr lang="en-US" altLang="zh-CN" sz="32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/>
            </a:r>
            <a:br>
              <a:rPr lang="en-US" altLang="zh-CN" sz="3200" b="1" dirty="0">
                <a:latin typeface="Times New Roman" panose="02020603050405020304" pitchFamily="18" charset="0"/>
                <a:ea typeface="华文楷体" panose="02010600040101010101" pitchFamily="2" charset="-122"/>
              </a:rPr>
            </a:br>
            <a:r>
              <a:rPr lang="en-US" altLang="zh-CN" sz="32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、他们对每样东西的看法如何？</a:t>
            </a:r>
            <a:br>
              <a:rPr lang="zh-CN" altLang="en-US" sz="3200" b="1" dirty="0">
                <a:latin typeface="Times New Roman" panose="02020603050405020304" pitchFamily="18" charset="0"/>
                <a:ea typeface="华文楷体" panose="02010600040101010101" pitchFamily="2" charset="-122"/>
              </a:rPr>
            </a:br>
            <a:r>
              <a:rPr lang="en-US" altLang="zh-CN" sz="32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______ did they _____  _____ everything?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533400" y="2743200"/>
            <a:ext cx="165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What 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3048000" y="27432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think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of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143000" y="3429000"/>
            <a:ext cx="3194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can’t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stand</a:t>
            </a:r>
          </a:p>
        </p:txBody>
      </p:sp>
      <p:sp>
        <p:nvSpPr>
          <p:cNvPr id="94214" name="Text Box 10"/>
          <p:cNvSpPr txBox="1">
            <a:spLocks noChangeArrowheads="1"/>
          </p:cNvSpPr>
          <p:nvPr/>
        </p:nvSpPr>
        <p:spPr bwMode="auto">
          <a:xfrm>
            <a:off x="381000" y="5105400"/>
            <a:ext cx="1258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What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4215" name="Text Box 11"/>
          <p:cNvSpPr txBox="1">
            <a:spLocks noChangeArrowheads="1"/>
          </p:cNvSpPr>
          <p:nvPr/>
        </p:nvSpPr>
        <p:spPr bwMode="auto">
          <a:xfrm>
            <a:off x="3200400" y="51054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think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of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42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42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942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942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  <p:bldP spid="94212" grpId="0"/>
      <p:bldP spid="94213" grpId="0"/>
      <p:bldP spid="94214" grpId="0"/>
      <p:bldP spid="942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609600" y="1066800"/>
            <a:ext cx="7924800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3. </a:t>
            </a:r>
            <a:r>
              <a:rPr lang="zh-CN" altLang="en-US" sz="32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你怎样认为连续剧怎样？我受不了。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_____ do you ______   ___ ____   ______?  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I ______ ______ ______ .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4.  </a:t>
            </a:r>
            <a:r>
              <a:rPr lang="zh-CN" altLang="en-US" sz="32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他不喜欢情景喜剧。 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He _______ _______ _______.</a:t>
            </a:r>
          </a:p>
        </p:txBody>
      </p:sp>
      <p:sp>
        <p:nvSpPr>
          <p:cNvPr id="95235" name="Text Box 11"/>
          <p:cNvSpPr txBox="1">
            <a:spLocks noChangeArrowheads="1"/>
          </p:cNvSpPr>
          <p:nvPr/>
        </p:nvSpPr>
        <p:spPr bwMode="auto">
          <a:xfrm>
            <a:off x="609600" y="2057400"/>
            <a:ext cx="1258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What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5236" name="Text Box 12"/>
          <p:cNvSpPr txBox="1">
            <a:spLocks noChangeArrowheads="1"/>
          </p:cNvSpPr>
          <p:nvPr/>
        </p:nvSpPr>
        <p:spPr bwMode="auto">
          <a:xfrm>
            <a:off x="3124200" y="1981200"/>
            <a:ext cx="4679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think     of    soap  operas</a:t>
            </a:r>
          </a:p>
        </p:txBody>
      </p:sp>
      <p:sp>
        <p:nvSpPr>
          <p:cNvPr id="95237" name="Text Box 13"/>
          <p:cNvSpPr txBox="1">
            <a:spLocks noChangeArrowheads="1"/>
          </p:cNvSpPr>
          <p:nvPr/>
        </p:nvSpPr>
        <p:spPr bwMode="auto">
          <a:xfrm>
            <a:off x="1066800" y="2895600"/>
            <a:ext cx="411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can’t    stand    them</a:t>
            </a:r>
          </a:p>
        </p:txBody>
      </p:sp>
      <p:sp>
        <p:nvSpPr>
          <p:cNvPr id="95238" name="Text Box 14"/>
          <p:cNvSpPr txBox="1">
            <a:spLocks noChangeArrowheads="1"/>
          </p:cNvSpPr>
          <p:nvPr/>
        </p:nvSpPr>
        <p:spPr bwMode="auto">
          <a:xfrm>
            <a:off x="1295400" y="4648200"/>
            <a:ext cx="4897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doesn’t     like      sitcoms</a:t>
            </a:r>
          </a:p>
        </p:txBody>
      </p:sp>
      <p:pic>
        <p:nvPicPr>
          <p:cNvPr id="95239" name="Picture 10" descr="20096621502225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00800" y="4648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  <p:bldP spid="95236" grpId="0"/>
      <p:bldP spid="95237" grpId="0"/>
      <p:bldP spid="952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4"/>
          <p:cNvGrpSpPr/>
          <p:nvPr/>
        </p:nvGrpSpPr>
        <p:grpSpPr bwMode="auto">
          <a:xfrm>
            <a:off x="228600" y="457200"/>
            <a:ext cx="720725" cy="647700"/>
            <a:chOff x="158" y="164"/>
            <a:chExt cx="454" cy="408"/>
          </a:xfrm>
        </p:grpSpPr>
        <p:sp>
          <p:nvSpPr>
            <p:cNvPr id="96259" name="Oval 5"/>
            <p:cNvSpPr>
              <a:spLocks noChangeArrowheads="1"/>
            </p:cNvSpPr>
            <p:nvPr/>
          </p:nvSpPr>
          <p:spPr bwMode="auto">
            <a:xfrm>
              <a:off x="158" y="164"/>
              <a:ext cx="454" cy="40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pPr algn="l"/>
              <a:endParaRPr lang="zh-CN" altLang="zh-CN" sz="2400"/>
            </a:p>
          </p:txBody>
        </p:sp>
        <p:sp>
          <p:nvSpPr>
            <p:cNvPr id="96260" name="Text Box 18"/>
            <p:cNvSpPr txBox="1">
              <a:spLocks noChangeArrowheads="1"/>
            </p:cNvSpPr>
            <p:nvPr/>
          </p:nvSpPr>
          <p:spPr bwMode="auto">
            <a:xfrm>
              <a:off x="204" y="164"/>
              <a:ext cx="3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 b="1">
                  <a:latin typeface="Times New Roman" panose="02020603050405020304" pitchFamily="18" charset="0"/>
                </a:rPr>
                <a:t> 2</a:t>
              </a:r>
              <a:endParaRPr lang="en-US" altLang="zh-CN"/>
            </a:p>
          </p:txBody>
        </p:sp>
      </p:grpSp>
      <p:sp>
        <p:nvSpPr>
          <p:cNvPr id="96261" name="Text Box 7"/>
          <p:cNvSpPr txBox="1">
            <a:spLocks noChangeArrowheads="1"/>
          </p:cNvSpPr>
          <p:nvPr/>
        </p:nvSpPr>
        <p:spPr bwMode="auto">
          <a:xfrm>
            <a:off x="990600" y="381000"/>
            <a:ext cx="7924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latin typeface="Times New Roman" panose="02020603050405020304" pitchFamily="18" charset="0"/>
              </a:rPr>
              <a:t>Which of these statements do you agree with (√) or disagree with (×)? Give at least one reason.</a:t>
            </a:r>
          </a:p>
        </p:txBody>
      </p:sp>
      <p:sp>
        <p:nvSpPr>
          <p:cNvPr id="96262" name="Text Box 8"/>
          <p:cNvSpPr txBox="1">
            <a:spLocks noChangeArrowheads="1"/>
          </p:cNvSpPr>
          <p:nvPr/>
        </p:nvSpPr>
        <p:spPr bwMode="auto">
          <a:xfrm>
            <a:off x="304800" y="2362200"/>
            <a:ext cx="8534400" cy="358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spcBef>
                <a:spcPct val="5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1. I think game shows are meaningless. (  ) ____</a:t>
            </a:r>
          </a:p>
          <a:p>
            <a:pPr>
              <a:lnSpc>
                <a:spcPct val="115000"/>
              </a:lnSpc>
              <a:spcBef>
                <a:spcPct val="5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2. I can’t stand soap operas. (    ) </a:t>
            </a:r>
            <a:r>
              <a:rPr lang="en-US" altLang="zh-CN" sz="3200" b="1" dirty="0" smtClean="0">
                <a:latin typeface="Times New Roman" panose="02020603050405020304" pitchFamily="18" charset="0"/>
              </a:rPr>
              <a:t>___________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5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3. I think sitcoms and talent shows are relaxing. (    )  </a:t>
            </a:r>
            <a:r>
              <a:rPr lang="en-US" altLang="zh-CN" sz="3200" b="1" dirty="0" smtClean="0">
                <a:latin typeface="Times New Roman" panose="02020603050405020304" pitchFamily="18" charset="0"/>
              </a:rPr>
              <a:t>____________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5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4. I love talk shows. (    ) __________</a:t>
            </a:r>
          </a:p>
          <a:p>
            <a:pPr>
              <a:lnSpc>
                <a:spcPct val="115000"/>
              </a:lnSpc>
              <a:spcBef>
                <a:spcPct val="5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5. I think comedies are fantastic. (   ) </a:t>
            </a:r>
            <a:r>
              <a:rPr lang="en-US" altLang="zh-CN" sz="3200" b="1" dirty="0" smtClean="0">
                <a:latin typeface="Times New Roman" panose="02020603050405020304" pitchFamily="18" charset="0"/>
              </a:rPr>
              <a:t>________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disney cart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Disney-Cartoon-wallpaper-classic-disney-14019897-1024-76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1066800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5" descr="1239843246718_1239843246718_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563880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300000764046130136202010158_95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4800" y="1600200"/>
            <a:ext cx="5029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5" descr="20081015084611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143000"/>
            <a:ext cx="5715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1320910160687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762000"/>
            <a:ext cx="3890963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5" descr="2009052012011170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143946303089992548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86200" y="533400"/>
            <a:ext cx="5029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4690xiyouj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066800"/>
            <a:ext cx="538003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5" descr="W0201212044121632209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762000"/>
            <a:ext cx="6781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6"/>
          <p:cNvSpPr>
            <a:spLocks noChangeArrowheads="1"/>
          </p:cNvSpPr>
          <p:nvPr/>
        </p:nvSpPr>
        <p:spPr bwMode="auto">
          <a:xfrm>
            <a:off x="228600" y="5334000"/>
            <a:ext cx="383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《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Wreck-It Ralph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》</a:t>
            </a:r>
          </a:p>
          <a:p>
            <a:pPr algn="l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《</a:t>
            </a:r>
            <a:r>
              <a:rPr lang="zh-CN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无敌破坏王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》 </a:t>
            </a:r>
          </a:p>
        </p:txBody>
      </p:sp>
      <p:sp>
        <p:nvSpPr>
          <p:cNvPr id="79876" name="Rectangle 7"/>
          <p:cNvSpPr>
            <a:spLocks noChangeArrowheads="1"/>
          </p:cNvSpPr>
          <p:nvPr/>
        </p:nvSpPr>
        <p:spPr bwMode="auto">
          <a:xfrm>
            <a:off x="3352800" y="5334000"/>
            <a:ext cx="26320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《</a:t>
            </a:r>
            <a:r>
              <a:rPr lang="en-US" altLang="zh-CN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Brave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》</a:t>
            </a:r>
          </a:p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《</a:t>
            </a:r>
            <a:r>
              <a:rPr lang="zh-CN" altLang="en-US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勇敢传说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》</a:t>
            </a:r>
          </a:p>
        </p:txBody>
      </p:sp>
      <p:sp>
        <p:nvSpPr>
          <p:cNvPr id="79877" name="Rectangle 8"/>
          <p:cNvSpPr>
            <a:spLocks noChangeArrowheads="1"/>
          </p:cNvSpPr>
          <p:nvPr/>
        </p:nvSpPr>
        <p:spPr bwMode="auto">
          <a:xfrm>
            <a:off x="5486400" y="5029200"/>
            <a:ext cx="36576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《Rise of the Guardians》</a:t>
            </a:r>
          </a:p>
          <a:p>
            <a:r>
              <a:rPr lang="en-US" altLang="zh-CN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《</a:t>
            </a:r>
            <a:r>
              <a:rPr lang="zh-CN" altLang="en-US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守护者的崛起 </a:t>
            </a:r>
            <a:r>
              <a:rPr lang="en-US" altLang="zh-CN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》</a:t>
            </a:r>
          </a:p>
        </p:txBody>
      </p:sp>
      <p:sp>
        <p:nvSpPr>
          <p:cNvPr id="79878" name="AutoShape 10"/>
          <p:cNvSpPr>
            <a:spLocks noChangeArrowheads="1"/>
          </p:cNvSpPr>
          <p:nvPr/>
        </p:nvSpPr>
        <p:spPr bwMode="auto">
          <a:xfrm>
            <a:off x="1752600" y="4876800"/>
            <a:ext cx="381000" cy="457200"/>
          </a:xfrm>
          <a:prstGeom prst="upArrow">
            <a:avLst>
              <a:gd name="adj1" fmla="val 50000"/>
              <a:gd name="adj2" fmla="val 3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l"/>
            <a:endParaRPr lang="zh-CN" altLang="zh-CN" sz="2400"/>
          </a:p>
        </p:txBody>
      </p:sp>
      <p:sp>
        <p:nvSpPr>
          <p:cNvPr id="79879" name="AutoShape 11"/>
          <p:cNvSpPr>
            <a:spLocks noChangeArrowheads="1"/>
          </p:cNvSpPr>
          <p:nvPr/>
        </p:nvSpPr>
        <p:spPr bwMode="auto">
          <a:xfrm>
            <a:off x="4343400" y="4876800"/>
            <a:ext cx="381000" cy="457200"/>
          </a:xfrm>
          <a:prstGeom prst="upArrow">
            <a:avLst>
              <a:gd name="adj1" fmla="val 50000"/>
              <a:gd name="adj2" fmla="val 3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l"/>
            <a:endParaRPr lang="zh-CN" altLang="zh-CN" sz="2400"/>
          </a:p>
        </p:txBody>
      </p:sp>
      <p:sp>
        <p:nvSpPr>
          <p:cNvPr id="79880" name="AutoShape 12"/>
          <p:cNvSpPr>
            <a:spLocks noChangeArrowheads="1"/>
          </p:cNvSpPr>
          <p:nvPr/>
        </p:nvSpPr>
        <p:spPr bwMode="auto">
          <a:xfrm>
            <a:off x="6172200" y="4876800"/>
            <a:ext cx="381000" cy="457200"/>
          </a:xfrm>
          <a:prstGeom prst="upArrow">
            <a:avLst>
              <a:gd name="adj1" fmla="val 50000"/>
              <a:gd name="adj2" fmla="val 3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l"/>
            <a:endParaRPr lang="zh-CN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  <p:bldP spid="79876" grpId="0"/>
      <p:bldP spid="798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/>
          <p:nvPr/>
        </p:nvGrpSpPr>
        <p:grpSpPr bwMode="auto">
          <a:xfrm>
            <a:off x="304800" y="533400"/>
            <a:ext cx="720725" cy="647700"/>
            <a:chOff x="158" y="164"/>
            <a:chExt cx="454" cy="408"/>
          </a:xfrm>
        </p:grpSpPr>
        <p:sp>
          <p:nvSpPr>
            <p:cNvPr id="80899" name="Oval 3"/>
            <p:cNvSpPr>
              <a:spLocks noChangeArrowheads="1"/>
            </p:cNvSpPr>
            <p:nvPr/>
          </p:nvSpPr>
          <p:spPr bwMode="auto">
            <a:xfrm>
              <a:off x="158" y="164"/>
              <a:ext cx="454" cy="40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pPr algn="l"/>
              <a:endParaRPr lang="zh-CN" altLang="zh-CN" sz="2400"/>
            </a:p>
          </p:txBody>
        </p:sp>
        <p:sp>
          <p:nvSpPr>
            <p:cNvPr id="80900" name="Text Box 18"/>
            <p:cNvSpPr txBox="1">
              <a:spLocks noChangeArrowheads="1"/>
            </p:cNvSpPr>
            <p:nvPr/>
          </p:nvSpPr>
          <p:spPr bwMode="auto">
            <a:xfrm>
              <a:off x="204" y="164"/>
              <a:ext cx="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 b="1">
                  <a:latin typeface="Times New Roman" panose="02020603050405020304" pitchFamily="18" charset="0"/>
                </a:rPr>
                <a:t>3a</a:t>
              </a:r>
              <a:endParaRPr lang="en-US" altLang="zh-CN"/>
            </a:p>
          </p:txBody>
        </p:sp>
      </p:grp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066800" y="457200"/>
            <a:ext cx="7696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latin typeface="Times New Roman" panose="02020603050405020304" pitchFamily="18" charset="0"/>
              </a:rPr>
              <a:t>Fill in the blanks in the movie review. Use the words in the box to help you.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457200" y="1981200"/>
            <a:ext cx="830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20000"/>
              </a:lnSpc>
              <a:spcBef>
                <a:spcPct val="1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  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fantastic   shows   action   want   comes from </a:t>
            </a:r>
          </a:p>
          <a:p>
            <a:pPr algn="l">
              <a:lnSpc>
                <a:spcPct val="120000"/>
              </a:lnSpc>
              <a:spcBef>
                <a:spcPct val="1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played      about    like       exciting       plan</a:t>
            </a:r>
          </a:p>
        </p:txBody>
      </p:sp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581400"/>
            <a:ext cx="29146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">
  <a:themeElements>
    <a:clrScheme name="透明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透明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815</Words>
  <Application>Microsoft Office PowerPoint</Application>
  <PresentationFormat>全屏显示(4:3)</PresentationFormat>
  <Paragraphs>113</Paragraphs>
  <Slides>24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方正舒体</vt:lpstr>
      <vt:lpstr>华文楷体</vt:lpstr>
      <vt:lpstr>宋体</vt:lpstr>
      <vt:lpstr>微软雅黑</vt:lpstr>
      <vt:lpstr>Arial</vt:lpstr>
      <vt:lpstr>Calibri</vt:lpstr>
      <vt:lpstr>Comic Sans MS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2023-01-17T02:35:47Z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C16C001D4CA442D189FC38BAA3C3E385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