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78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C09D7C-5BEC-4914-9AD8-3078D7F2258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340EC6-FD08-4514-8FA1-2C449CD2F43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E17D8-B0DA-4356-9C9B-25475AD9A45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A3EE-5997-4EF6-9CD1-AC2C8CC335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4F94-B553-4BB3-96BB-D61FB44A146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72C43-7E4B-4946-8D6C-6B3ACB16F4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E29EF-73C9-43CE-8968-B6942236F62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A203-58F7-4091-A3B7-90F7D12207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28650" y="1640584"/>
            <a:ext cx="7886700" cy="1862336"/>
          </a:xfrm>
        </p:spPr>
        <p:txBody>
          <a:bodyPr>
            <a:normAutofit/>
          </a:bodyPr>
          <a:lstStyle>
            <a:lvl1pPr algn="ctr">
              <a:defRPr sz="45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D0C7E-EF2C-4497-8E22-190F6454E4A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83E1-8CE5-451D-9AD0-84804B28B4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326A-A976-481E-A0BB-99AABEB8081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9104F-A825-4312-9BAE-EDBC672E42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8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961708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BE91-A96D-4FE7-A733-0A0235BC1B2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A2085-F36E-486F-8FE5-682C540C81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8875" y="1619251"/>
            <a:ext cx="4286250" cy="1036838"/>
          </a:xfrm>
        </p:spPr>
        <p:txBody>
          <a:bodyPr anchor="b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2428875" y="2799902"/>
            <a:ext cx="4286250" cy="88945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530A-5465-4817-85B4-EF3DB87F226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8EAC-E79D-4107-BE3E-F7D5FEAF1F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B520-C4FE-4DE4-A4F7-DCC4FD2E35C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0C34-BB51-4E3D-AB97-521178BD38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535256"/>
            <a:ext cx="3511241" cy="1071121"/>
          </a:xfrm>
        </p:spPr>
        <p:txBody>
          <a:bodyPr anchor="t">
            <a:normAutofit/>
          </a:bodyPr>
          <a:lstStyle>
            <a:lvl1pPr>
              <a:defRPr sz="2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2" y="1735406"/>
            <a:ext cx="3511241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828E9-BFB1-4DF3-A0C1-7981C77EAF7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FE2E4-A942-4A6D-A8E4-02D5290E0C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3674" y="273845"/>
            <a:ext cx="681676" cy="4358879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7084832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8E219-5A6B-45D8-B60F-89EE15A5991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56E63-2380-4385-83AF-6945F28A28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BF1B0A61-3916-4CA9-BA1C-3948C38DA7E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6D6981E-F95C-4E45-9835-3D494389DA2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6860" y="757574"/>
            <a:ext cx="2088356" cy="423193"/>
          </a:xfrm>
          <a:prstGeom prst="rect">
            <a:avLst/>
          </a:prstGeom>
          <a:noFill/>
        </p:spPr>
        <p:txBody>
          <a:bodyPr lIns="68580" tIns="34290" rIns="68580" bIns="34290"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3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经典粗圆简" panose="02010609000101010101" charset="-122"/>
              </a:rPr>
              <a:t>数学五年级 </a:t>
            </a:r>
            <a:endParaRPr lang="zh-CN" altLang="en-US" sz="23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55482" y="831057"/>
            <a:ext cx="600164" cy="346249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下册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1569841" y="1440658"/>
            <a:ext cx="5842397" cy="2412206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017659" y="1609907"/>
            <a:ext cx="1369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第四单元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364005" y="2167915"/>
            <a:ext cx="2677656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3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长方体（二）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262804" y="2828711"/>
            <a:ext cx="2880122" cy="27384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488091" y="3242074"/>
            <a:ext cx="1912144" cy="2201465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287092" y="2995078"/>
            <a:ext cx="2831544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0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体积单位的换算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43068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395288" y="465535"/>
            <a:ext cx="8564166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下面每个图形的体积各是多少？填一填，与同伴说一说你是怎么想的。（每个小正方体的棱长为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1cm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1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602456" y="1545432"/>
            <a:ext cx="7630716" cy="3027024"/>
            <a:chOff x="601957" y="2060905"/>
            <a:chExt cx="7630811" cy="4035955"/>
          </a:xfrm>
        </p:grpSpPr>
        <p:pic>
          <p:nvPicPr>
            <p:cNvPr id="11274" name="Picture 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01957" y="2060905"/>
              <a:ext cx="7336764" cy="3435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1275" name="组合 19"/>
            <p:cNvGrpSpPr/>
            <p:nvPr/>
          </p:nvGrpSpPr>
          <p:grpSpPr bwMode="auto">
            <a:xfrm>
              <a:off x="601957" y="2761770"/>
              <a:ext cx="1791913" cy="553986"/>
              <a:chOff x="755735" y="3284990"/>
              <a:chExt cx="1739213" cy="553986"/>
            </a:xfrm>
          </p:grpSpPr>
          <p:sp>
            <p:nvSpPr>
              <p:cNvPr id="11291" name="矩形 20"/>
              <p:cNvSpPr>
                <a:spLocks noChangeArrowheads="1"/>
              </p:cNvSpPr>
              <p:nvPr/>
            </p:nvSpPr>
            <p:spPr bwMode="auto">
              <a:xfrm>
                <a:off x="755735" y="3284990"/>
                <a:ext cx="963399" cy="5539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1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体积：</a:t>
                </a:r>
                <a:endParaRPr lang="zh-CN" altLang="en-US"/>
              </a:p>
            </p:txBody>
          </p:sp>
          <p:cxnSp>
            <p:nvCxnSpPr>
              <p:cNvPr id="22" name="直接连接符 21"/>
              <p:cNvCxnSpPr/>
              <p:nvPr/>
            </p:nvCxnSpPr>
            <p:spPr>
              <a:xfrm>
                <a:off x="1691790" y="3715992"/>
                <a:ext cx="8031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76" name="组合 22"/>
            <p:cNvGrpSpPr/>
            <p:nvPr/>
          </p:nvGrpSpPr>
          <p:grpSpPr bwMode="auto">
            <a:xfrm>
              <a:off x="3317775" y="2776947"/>
              <a:ext cx="1791944" cy="553987"/>
              <a:chOff x="755735" y="3284990"/>
              <a:chExt cx="1739243" cy="553987"/>
            </a:xfrm>
          </p:grpSpPr>
          <p:sp>
            <p:nvSpPr>
              <p:cNvPr id="11289" name="矩形 24"/>
              <p:cNvSpPr>
                <a:spLocks noChangeArrowheads="1"/>
              </p:cNvSpPr>
              <p:nvPr/>
            </p:nvSpPr>
            <p:spPr bwMode="auto">
              <a:xfrm>
                <a:off x="755735" y="3284990"/>
                <a:ext cx="963399" cy="5539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1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体积：</a:t>
                </a:r>
                <a:endParaRPr lang="zh-CN" altLang="en-US"/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1691820" y="3716690"/>
                <a:ext cx="8031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77" name="组合 26"/>
            <p:cNvGrpSpPr/>
            <p:nvPr/>
          </p:nvGrpSpPr>
          <p:grpSpPr bwMode="auto">
            <a:xfrm>
              <a:off x="6440339" y="2946685"/>
              <a:ext cx="1792429" cy="553987"/>
              <a:chOff x="755735" y="3284990"/>
              <a:chExt cx="1739714" cy="553987"/>
            </a:xfrm>
          </p:grpSpPr>
          <p:sp>
            <p:nvSpPr>
              <p:cNvPr id="11287" name="矩形 27"/>
              <p:cNvSpPr>
                <a:spLocks noChangeArrowheads="1"/>
              </p:cNvSpPr>
              <p:nvPr/>
            </p:nvSpPr>
            <p:spPr bwMode="auto">
              <a:xfrm>
                <a:off x="755735" y="3284990"/>
                <a:ext cx="963399" cy="5539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1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体积：</a:t>
                </a:r>
                <a:endParaRPr lang="zh-CN" altLang="en-US"/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1692291" y="3716810"/>
                <a:ext cx="8031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78" name="组合 29"/>
            <p:cNvGrpSpPr/>
            <p:nvPr/>
          </p:nvGrpSpPr>
          <p:grpSpPr bwMode="auto">
            <a:xfrm>
              <a:off x="601957" y="5373135"/>
              <a:ext cx="1791913" cy="553987"/>
              <a:chOff x="755735" y="3284990"/>
              <a:chExt cx="1739213" cy="553987"/>
            </a:xfrm>
          </p:grpSpPr>
          <p:sp>
            <p:nvSpPr>
              <p:cNvPr id="11285" name="矩形 30"/>
              <p:cNvSpPr>
                <a:spLocks noChangeArrowheads="1"/>
              </p:cNvSpPr>
              <p:nvPr/>
            </p:nvSpPr>
            <p:spPr bwMode="auto">
              <a:xfrm>
                <a:off x="755735" y="3284990"/>
                <a:ext cx="963399" cy="5539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1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体积：</a:t>
                </a:r>
                <a:endParaRPr lang="zh-CN" altLang="en-US"/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1691790" y="3716015"/>
                <a:ext cx="8031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79" name="组合 32"/>
            <p:cNvGrpSpPr/>
            <p:nvPr/>
          </p:nvGrpSpPr>
          <p:grpSpPr bwMode="auto">
            <a:xfrm>
              <a:off x="3297941" y="5542873"/>
              <a:ext cx="1792728" cy="553987"/>
              <a:chOff x="755735" y="3284990"/>
              <a:chExt cx="1740004" cy="553987"/>
            </a:xfrm>
          </p:grpSpPr>
          <p:sp>
            <p:nvSpPr>
              <p:cNvPr id="11283" name="矩形 33"/>
              <p:cNvSpPr>
                <a:spLocks noChangeArrowheads="1"/>
              </p:cNvSpPr>
              <p:nvPr/>
            </p:nvSpPr>
            <p:spPr bwMode="auto">
              <a:xfrm>
                <a:off x="755735" y="3284990"/>
                <a:ext cx="963399" cy="5539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1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体积：</a:t>
                </a:r>
                <a:endParaRPr lang="zh-CN" altLang="en-US"/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1691425" y="3716137"/>
                <a:ext cx="804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80" name="组合 35"/>
            <p:cNvGrpSpPr/>
            <p:nvPr/>
          </p:nvGrpSpPr>
          <p:grpSpPr bwMode="auto">
            <a:xfrm>
              <a:off x="6019789" y="5137935"/>
              <a:ext cx="1792683" cy="553987"/>
              <a:chOff x="1052129" y="2945146"/>
              <a:chExt cx="1739961" cy="553987"/>
            </a:xfrm>
          </p:grpSpPr>
          <p:sp>
            <p:nvSpPr>
              <p:cNvPr id="11281" name="矩形 36"/>
              <p:cNvSpPr>
                <a:spLocks noChangeArrowheads="1"/>
              </p:cNvSpPr>
              <p:nvPr/>
            </p:nvSpPr>
            <p:spPr bwMode="auto">
              <a:xfrm>
                <a:off x="1052129" y="2945146"/>
                <a:ext cx="963400" cy="5539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1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体积：</a:t>
                </a:r>
                <a:endParaRPr lang="zh-CN" altLang="en-US"/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1987776" y="3376425"/>
                <a:ext cx="804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568054" y="1931194"/>
            <a:ext cx="63222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6cm</a:t>
            </a:r>
            <a:r>
              <a:rPr lang="en-US" altLang="zh-CN" sz="2100" baseline="30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4261250" y="1970485"/>
            <a:ext cx="7668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36cm</a:t>
            </a:r>
            <a:r>
              <a:rPr lang="en-US" altLang="zh-CN" sz="2100" baseline="30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7404500" y="2084785"/>
            <a:ext cx="7668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54cm</a:t>
            </a:r>
            <a:r>
              <a:rPr lang="en-US" altLang="zh-CN" sz="2100" baseline="30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1584725" y="3875485"/>
            <a:ext cx="7668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60cm</a:t>
            </a:r>
            <a:r>
              <a:rPr lang="en-US" altLang="zh-CN" sz="2100" baseline="30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4165999" y="3990976"/>
            <a:ext cx="90152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378cm</a:t>
            </a:r>
            <a:r>
              <a:rPr lang="en-US" altLang="zh-CN" sz="2100" baseline="30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6984208" y="3699273"/>
            <a:ext cx="7668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48cm</a:t>
            </a:r>
            <a:r>
              <a:rPr lang="en-US" altLang="zh-CN" sz="2100" baseline="30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" grpId="0"/>
      <p:bldP spid="24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328615" y="465535"/>
            <a:ext cx="931069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</a:p>
        </p:txBody>
      </p:sp>
      <p:sp>
        <p:nvSpPr>
          <p:cNvPr id="8" name="文本框 2"/>
          <p:cNvSpPr txBox="1">
            <a:spLocks noChangeArrowheads="1"/>
          </p:cNvSpPr>
          <p:nvPr/>
        </p:nvSpPr>
        <p:spPr bwMode="auto">
          <a:xfrm>
            <a:off x="900112" y="1168004"/>
            <a:ext cx="8243888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5m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=(     ) dm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   2800dm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=(     )m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720cm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=(     )dm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 1.2m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=(       )cm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3600mL=(     )L      3L=(     )mL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0.5dm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=(     )mL      600mL=(     )L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971676" y="1290638"/>
            <a:ext cx="7540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103270" y="1269206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2.8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483645" y="1827610"/>
            <a:ext cx="7540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0.72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587730" y="1827610"/>
            <a:ext cx="121571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1200000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708673" y="2403872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3.6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042424" y="2341960"/>
            <a:ext cx="7540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3000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689623" y="2943225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875861" y="2943225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8" grpId="0"/>
      <p:bldP spid="8" grpId="1"/>
      <p:bldP spid="3" grpId="0"/>
      <p:bldP spid="9" grpId="0"/>
      <p:bldP spid="10" grpId="0"/>
      <p:bldP spid="12" grpId="0"/>
      <p:bldP spid="13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227537" y="1168004"/>
            <a:ext cx="734496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通过这节课的学习，你学到了哪些知识？有什么收获？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27536" y="2356249"/>
            <a:ext cx="7809309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 dm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1000 cm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  1 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1000dm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 L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 dm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       1 mL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 cm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 L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1000 cm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1000 mL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9" grpId="0"/>
      <p:bldP spid="9" grpId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一、复习导入</a:t>
            </a: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1044179" y="1325166"/>
            <a:ext cx="748784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我们常用的长度单位有哪些？常用的面积单位有哪些？常用的体积单位有哪些？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44179" y="2787255"/>
            <a:ext cx="7631906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米、分米、厘米；平方米、平方分米、平方厘米；立方米、立方分米、立方厘米。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52" grpId="0"/>
      <p:bldP spid="52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971552" y="735807"/>
            <a:ext cx="7777163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相邻的两个长度单位之间的进率是多少？相邻的两个面积单位之间的进率呢？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71550" y="2690813"/>
            <a:ext cx="7992666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相邻的两个体积单位之间的进率是多少呢？今天我们来探究体积单位之间的进率。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636169" y="2141935"/>
            <a:ext cx="152349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二、新知探究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63204" y="1394222"/>
            <a:ext cx="78486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猜想相邻的体积单位间的进率是多少？为什么？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115617" y="3105150"/>
            <a:ext cx="552458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可能是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，可能是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，还可能是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44093" y="519113"/>
            <a:ext cx="417806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探究相邻的体积单位间的进率。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03750" y="1059658"/>
            <a:ext cx="702706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探究立方分米和立方厘米的关系。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03748" y="1437085"/>
            <a:ext cx="6984206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棱长为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1dm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的正方体盒子中，可以放多少个体积为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1cm</a:t>
            </a:r>
            <a:r>
              <a:rPr lang="en-US" altLang="zh-CN" sz="21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的小正方体？想一想，填一填。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525192" y="2464595"/>
            <a:ext cx="7079456" cy="1025129"/>
            <a:chOff x="1187765" y="3589908"/>
            <a:chExt cx="7078821" cy="1366521"/>
          </a:xfrm>
        </p:grpSpPr>
        <p:pic>
          <p:nvPicPr>
            <p:cNvPr id="6155" name="Picture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87765" y="3721446"/>
              <a:ext cx="2736190" cy="12349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6" name="Picture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133449" y="3589908"/>
              <a:ext cx="1950187" cy="1366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7" name="Picture 4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776094" y="3589908"/>
              <a:ext cx="1490492" cy="1345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403747" y="3476625"/>
            <a:ext cx="6480572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 dm</a:t>
            </a:r>
            <a:r>
              <a:rPr lang="en-US" altLang="zh-CN" sz="21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1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———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en-US" altLang="zh-CN" sz="21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         1 L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1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——-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dm</a:t>
            </a:r>
            <a:r>
              <a:rPr lang="en-US" altLang="zh-CN" sz="21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en-US" altLang="zh-CN" sz="2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 mL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100" baseline="-25000" dirty="0">
                <a:latin typeface="楷体" panose="02010609060101010101" pitchFamily="49" charset="-122"/>
                <a:ea typeface="楷体" panose="02010609060101010101" pitchFamily="49" charset="-122"/>
              </a:rPr>
              <a:t>———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en-US" altLang="zh-CN" sz="21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          1 L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____mL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589611" y="3475435"/>
            <a:ext cx="67710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1000</a:t>
            </a:r>
            <a:endParaRPr lang="zh-CN" altLang="en-US" sz="21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421041" y="3489724"/>
            <a:ext cx="27315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1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764631" y="3921919"/>
            <a:ext cx="27315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1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331744" y="3996930"/>
            <a:ext cx="67710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1000</a:t>
            </a:r>
            <a:endParaRPr lang="zh-CN" altLang="en-US" sz="21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4" grpId="0"/>
      <p:bldP spid="6" grpId="0"/>
      <p:bldP spid="12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83421" y="465535"/>
            <a:ext cx="828079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猜想一下立方米与立方分米之间有什么关系？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940594" y="1168004"/>
            <a:ext cx="8096250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立方米与立方分米之间的关系与立方分米和立方厘米一样：在棱长为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 m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的正方体盒子中，可以放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10×10×10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1000(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体积为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 dm</a:t>
            </a:r>
            <a:r>
              <a:rPr lang="en-US" altLang="zh-CN" sz="21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的小正方体。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383756" y="2834880"/>
            <a:ext cx="170944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1m3</a:t>
            </a:r>
            <a:r>
              <a:rPr lang="zh-CN" altLang="en-US" sz="2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1000dm</a:t>
            </a:r>
            <a:r>
              <a:rPr lang="en-US" altLang="zh-CN" sz="2100" baseline="300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en-US" altLang="zh-CN" sz="2100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907384" y="3345656"/>
            <a:ext cx="705683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总结</a:t>
            </a:r>
            <a:r>
              <a:rPr lang="en-US" altLang="zh-CN" sz="2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相邻的两个体积单位间的进率是</a:t>
            </a:r>
            <a:r>
              <a:rPr lang="en-US" altLang="zh-CN" sz="2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63116" y="506016"/>
            <a:ext cx="8980884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填一填表格，比一比了解长度、面积、体积单位之间的联系和区别。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332312" y="1704977"/>
          <a:ext cx="7128273" cy="21895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6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461">
                <a:tc>
                  <a:txBody>
                    <a:bodyPr/>
                    <a:lstStyle/>
                    <a:p>
                      <a:pPr marL="0" marR="0" indent="3048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altLang="en-US" sz="14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tc>
                  <a:txBody>
                    <a:bodyPr/>
                    <a:lstStyle/>
                    <a:p>
                      <a:pPr marL="0" marR="0" indent="3048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单位</a:t>
                      </a:r>
                      <a:endParaRPr lang="zh-CN" altLang="en-US" sz="14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tc>
                  <a:txBody>
                    <a:bodyPr/>
                    <a:lstStyle/>
                    <a:p>
                      <a:pPr marR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相邻两个单位之间的进率</a:t>
                      </a:r>
                      <a:endParaRPr lang="zh-CN" altLang="en-US" sz="140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705">
                <a:tc>
                  <a:txBody>
                    <a:bodyPr/>
                    <a:lstStyle/>
                    <a:p>
                      <a:pPr marL="0" marR="0" indent="3048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长度</a:t>
                      </a:r>
                      <a:endParaRPr lang="zh-CN" altLang="en-US" sz="14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tc>
                  <a:txBody>
                    <a:bodyPr/>
                    <a:lstStyle/>
                    <a:p>
                      <a:pPr marR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米、</a:t>
                      </a:r>
                      <a:r>
                        <a:rPr lang="zh-CN" altLang="en-US" sz="1500" kern="0" dirty="0" smtClean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（     ）</a:t>
                      </a: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、厘米</a:t>
                      </a:r>
                      <a:endParaRPr lang="zh-CN" altLang="en-US" sz="14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tc>
                  <a:txBody>
                    <a:bodyPr/>
                    <a:lstStyle/>
                    <a:p>
                      <a:pPr marL="0" marR="0" indent="3048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altLang="zh-CN" sz="1500" kern="0" dirty="0" smtClean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    10</a:t>
                      </a:r>
                      <a:endParaRPr lang="zh-CN" altLang="en-US" sz="14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705">
                <a:tc>
                  <a:txBody>
                    <a:bodyPr/>
                    <a:lstStyle/>
                    <a:p>
                      <a:pPr marL="0" marR="0" indent="3048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面积</a:t>
                      </a:r>
                      <a:endParaRPr lang="zh-CN" altLang="en-US" sz="140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tc>
                  <a:txBody>
                    <a:bodyPr/>
                    <a:lstStyle/>
                    <a:p>
                      <a:pPr marR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米</a:t>
                      </a:r>
                      <a:r>
                        <a:rPr lang="en-US" altLang="zh-CN" sz="1500" kern="0" baseline="30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、（  </a:t>
                      </a:r>
                      <a:r>
                        <a:rPr lang="zh-CN" altLang="en-US" sz="1500" kern="0" dirty="0" smtClean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   ）</a:t>
                      </a: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、厘米</a:t>
                      </a:r>
                      <a:r>
                        <a:rPr lang="en-US" altLang="zh-CN" sz="1500" kern="0" baseline="30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zh-CN" altLang="en-US" sz="14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tc>
                  <a:txBody>
                    <a:bodyPr/>
                    <a:lstStyle/>
                    <a:p>
                      <a:pPr marL="0" marR="0" indent="3048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 </a:t>
                      </a:r>
                      <a:endParaRPr lang="zh-CN" altLang="en-US" sz="14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705">
                <a:tc>
                  <a:txBody>
                    <a:bodyPr/>
                    <a:lstStyle/>
                    <a:p>
                      <a:pPr marL="0" marR="0" indent="3048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体积</a:t>
                      </a:r>
                      <a:endParaRPr lang="zh-CN" altLang="en-US" sz="14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tc>
                  <a:txBody>
                    <a:bodyPr/>
                    <a:lstStyle/>
                    <a:p>
                      <a:pPr marR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米</a:t>
                      </a:r>
                      <a:r>
                        <a:rPr lang="en-US" altLang="zh-CN" sz="1500" kern="0" baseline="30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、（  </a:t>
                      </a:r>
                      <a:r>
                        <a:rPr lang="zh-CN" altLang="en-US" sz="1500" kern="0" dirty="0" smtClean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  </a:t>
                      </a:r>
                      <a:r>
                        <a:rPr lang="zh-CN" altLang="en-US" sz="1500" kern="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）厘米</a:t>
                      </a:r>
                      <a:r>
                        <a:rPr lang="en-US" altLang="zh-CN" sz="1500" kern="0" baseline="300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zh-CN" altLang="en-US" sz="1400" dirty="0"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tc>
                  <a:txBody>
                    <a:bodyPr/>
                    <a:lstStyle/>
                    <a:p>
                      <a:pPr marL="0" marR="0" indent="3048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zh-CN" altLang="en-US" sz="1500" kern="0" dirty="0">
                        <a:solidFill>
                          <a:srgbClr val="333333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7" marR="91437" marT="34280" marB="342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3236120" y="2139553"/>
            <a:ext cx="523220" cy="3000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endParaRPr lang="zh-CN" altLang="en-US" sz="900" dirty="0">
              <a:latin typeface="+mn-lt"/>
              <a:ea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44466" y="2777728"/>
            <a:ext cx="587340" cy="3000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r>
              <a:rPr lang="en-US" altLang="zh-CN" sz="1500" kern="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900" baseline="30000" dirty="0">
              <a:latin typeface="+mn-lt"/>
              <a:ea typeface="+mn-ea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228160" y="2717006"/>
            <a:ext cx="4270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100</a:t>
            </a:r>
            <a:endParaRPr lang="zh-CN" altLang="en-US" sz="15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246835" y="3357562"/>
            <a:ext cx="587340" cy="3000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r>
              <a:rPr lang="en-US" altLang="zh-CN" sz="1500" kern="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900" baseline="30000" dirty="0">
              <a:latin typeface="+mn-lt"/>
              <a:ea typeface="+mn-ea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299598" y="3298031"/>
            <a:ext cx="52322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1000</a:t>
            </a:r>
            <a:endParaRPr lang="zh-CN" altLang="en-US" sz="15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2" grpId="0"/>
      <p:bldP spid="15" grpId="0"/>
      <p:bldP spid="1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39418" y="927498"/>
            <a:ext cx="78533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总结：</a:t>
            </a:r>
            <a:r>
              <a:rPr lang="zh-CN" altLang="en-US" sz="2700" dirty="0">
                <a:latin typeface="楷体" panose="02010609060101010101" pitchFamily="49" charset="-122"/>
                <a:ea typeface="楷体" panose="02010609060101010101" pitchFamily="49" charset="-122"/>
              </a:rPr>
              <a:t>相邻的两个长度单位间的进率是</a:t>
            </a:r>
            <a:r>
              <a:rPr lang="en-US" altLang="zh-CN" sz="27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700" dirty="0">
                <a:latin typeface="楷体" panose="02010609060101010101" pitchFamily="49" charset="-122"/>
                <a:ea typeface="楷体" panose="02010609060101010101" pitchFamily="49" charset="-122"/>
              </a:rPr>
              <a:t>，相邻的两个面积单位间的进率是</a:t>
            </a:r>
            <a:r>
              <a:rPr lang="en-US" altLang="zh-CN" sz="2700" dirty="0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2700" dirty="0">
                <a:latin typeface="楷体" panose="02010609060101010101" pitchFamily="49" charset="-122"/>
                <a:ea typeface="楷体" panose="02010609060101010101" pitchFamily="49" charset="-122"/>
              </a:rPr>
              <a:t>，相邻的两个体积单位间的进率是</a:t>
            </a:r>
            <a:r>
              <a:rPr lang="en-US" altLang="zh-CN" sz="2700" dirty="0"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en-US" sz="27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三、巩固练习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131094" y="1113236"/>
            <a:ext cx="7473554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棱长为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2m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的正方体盒子中，可以放多少个棱长为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2dm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的小正方体？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809875" y="3003947"/>
            <a:ext cx="44386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10×10×10=1000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（个）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691879" y="2247900"/>
            <a:ext cx="167738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endParaRPr lang="zh-CN" altLang="en-US" sz="15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631531" y="2247900"/>
            <a:ext cx="399573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即棱长是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20÷2=10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131096" y="3714751"/>
            <a:ext cx="761761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答：可以放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个棱长为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2dm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的小正方体。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9" grpId="0"/>
      <p:bldP spid="9" grpId="1"/>
      <p:bldP spid="3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全屏显示(16:9)</PresentationFormat>
  <Paragraphs>83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黑体</vt:lpstr>
      <vt:lpstr>经典粗圆简</vt:lpstr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2023-01-17T02:35:52Z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86A2463688E9473FB7BC87A7B41B23ED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