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52A03-ADDA-4B3E-889B-0880FCBE66F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9E092-12A0-49B0-9FAD-466DD1855B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F7D7A-7CAA-4486-9103-A4755A7C5FA1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D8F11-CD48-4D2D-A17F-92DFCDF8053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3EAA5-E9C3-4DBE-B0F1-4387F123D7A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9177B6-5C8F-403B-B72D-B5A116E66F7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BB66D-FB1D-49A4-A6A0-67F8794CD0D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03704-18E3-45DF-8006-79E6FD59ADC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D038C-5451-48C8-B91C-0CC93018345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08396-DE7D-4DF3-B57A-05434A0D454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65B71-4F9F-4DC1-A1C5-A42CE49245B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71EF8-6105-4740-B24E-01A4879FB44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5427B-FBB6-4D25-AE21-04A6FA52B17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2AA22-9C3F-4C70-A09B-DB035FC1D6F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E28BDC-CDC1-4F26-9195-259D4C8401E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505" y="457278"/>
            <a:ext cx="32035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3"/>
          <p:cNvSpPr>
            <a:spLocks noChangeArrowheads="1" noChangeShapeType="1"/>
          </p:cNvSpPr>
          <p:nvPr/>
        </p:nvSpPr>
        <p:spPr bwMode="auto">
          <a:xfrm>
            <a:off x="762144" y="2362228"/>
            <a:ext cx="7449709" cy="9905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800" kern="10" dirty="0">
                <a:ln w="19050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康海报体W12(P)" pitchFamily="82" charset="-122"/>
                <a:ea typeface="华康海报体W12(P)" pitchFamily="82" charset="-122"/>
              </a:rPr>
              <a:t>5.4 </a:t>
            </a:r>
            <a:r>
              <a:rPr lang="zh-CN" altLang="en-US" sz="4800" kern="10" dirty="0">
                <a:ln w="19050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康海报体W12(P)" pitchFamily="82" charset="-122"/>
                <a:ea typeface="华康海报体W12(P)" pitchFamily="82" charset="-122"/>
              </a:rPr>
              <a:t>一元一次方程的应用</a:t>
            </a:r>
          </a:p>
        </p:txBody>
      </p:sp>
      <p:sp>
        <p:nvSpPr>
          <p:cNvPr id="7" name="矩形 6"/>
          <p:cNvSpPr/>
          <p:nvPr/>
        </p:nvSpPr>
        <p:spPr>
          <a:xfrm>
            <a:off x="2580824" y="539109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67818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练习二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做某件工作，甲单独做要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天完成，乙单独做要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天完成。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①甲做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天完成全部工作量的几分之几？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②乙做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天完成全部工作量的几分之几？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③甲、乙合做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天完成全部工作量的几分之几？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④甲做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天，完成全部工作量的几分之几？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⑤甲、乙合做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天完成全部工作量的几分之几？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6324600" y="1887538"/>
          <a:ext cx="355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r:id="rId3" imgW="355600" imgH="736600" progId="Equation.3">
                  <p:embed/>
                </p:oleObj>
              </mc:Choice>
              <mc:Fallback>
                <p:oleObj r:id="rId3" imgW="355600" imgH="736600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887538"/>
                        <a:ext cx="3556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6400800" y="2532063"/>
          <a:ext cx="355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r:id="rId5" imgW="355600" imgH="736600" progId="Equation.3">
                  <p:embed/>
                </p:oleObj>
              </mc:Choice>
              <mc:Fallback>
                <p:oleObj r:id="rId5" imgW="355600" imgH="736600" progId="Equation.3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532063"/>
                        <a:ext cx="3556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7086600" y="3048000"/>
          <a:ext cx="1447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r:id="rId7" imgW="1448435" imgH="736600" progId="Equation.3">
                  <p:embed/>
                </p:oleObj>
              </mc:Choice>
              <mc:Fallback>
                <p:oleObj r:id="rId7" imgW="1448435" imgH="736600" progId="Equation.3">
                  <p:embed/>
                  <p:pic>
                    <p:nvPicPr>
                      <p:cNvPr id="0" name="图片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048000"/>
                        <a:ext cx="14478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6629400" y="3581400"/>
          <a:ext cx="355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r:id="rId9" imgW="355600" imgH="736600" progId="Equation.3">
                  <p:embed/>
                </p:oleObj>
              </mc:Choice>
              <mc:Fallback>
                <p:oleObj r:id="rId9" imgW="355600" imgH="736600" progId="Equation.3">
                  <p:embed/>
                  <p:pic>
                    <p:nvPicPr>
                      <p:cNvPr id="0" name="图片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581400"/>
                        <a:ext cx="3556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7010400" y="4217988"/>
          <a:ext cx="147320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r:id="rId11" imgW="1829435" imgH="736600" progId="Equation.3">
                  <p:embed/>
                </p:oleObj>
              </mc:Choice>
              <mc:Fallback>
                <p:oleObj r:id="rId11" imgW="1829435" imgH="736600" progId="Equation.3">
                  <p:embed/>
                  <p:pic>
                    <p:nvPicPr>
                      <p:cNvPr id="0" name="图片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217988"/>
                        <a:ext cx="1473200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5791200" y="0"/>
            <a:ext cx="2743200" cy="1219200"/>
          </a:xfrm>
          <a:prstGeom prst="cloudCallout">
            <a:avLst>
              <a:gd name="adj1" fmla="val -65278"/>
              <a:gd name="adj2" fmla="val 49741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9999"/>
                </a:solidFill>
                <a:latin typeface="Times New Roman" panose="02020603050405020304" pitchFamily="18" charset="0"/>
              </a:rPr>
              <a:t> 看谁算得快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00088" y="5029200"/>
            <a:ext cx="7620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工作量不具体给出数量的情况下，一般设工作量为“1”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90694" y="1524050"/>
            <a:ext cx="71628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练习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99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</a:t>
            </a:r>
            <a:r>
              <a:rPr lang="zh-CN" altLang="en-US" sz="3200" b="1" dirty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某装潢公司接到一项业务，如果由甲组需</a:t>
            </a:r>
            <a:r>
              <a:rPr lang="en-US" altLang="zh-CN" sz="3200" b="1" dirty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10</a:t>
            </a:r>
            <a:r>
              <a:rPr lang="zh-CN" altLang="en-US" sz="3200" b="1" dirty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天完成，由乙组做需</a:t>
            </a:r>
            <a:r>
              <a:rPr lang="en-US" altLang="zh-CN" sz="3200" b="1" dirty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15</a:t>
            </a:r>
            <a:r>
              <a:rPr lang="zh-CN" altLang="en-US" sz="3200" b="1" dirty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天完成</a:t>
            </a:r>
            <a:r>
              <a:rPr lang="en-US" altLang="zh-CN" sz="3200" b="1" dirty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为了早日完工，现由甲、乙两组一起做，</a:t>
            </a:r>
            <a:r>
              <a:rPr lang="en-US" altLang="zh-CN" sz="3200" b="1" dirty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zh-CN" altLang="en-US" sz="3200" b="1" dirty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天后甲组因另有任务，余下部分由乙组单独做，问还需几天才能完成？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-395288" y="4821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895600" y="6096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4341" name="WordArt 5"/>
          <p:cNvSpPr>
            <a:spLocks noChangeArrowheads="1" noChangeShapeType="1"/>
          </p:cNvSpPr>
          <p:nvPr/>
        </p:nvSpPr>
        <p:spPr bwMode="auto">
          <a:xfrm>
            <a:off x="152494" y="547737"/>
            <a:ext cx="2743200" cy="685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spc="-360" dirty="0">
                <a:ln w="12700">
                  <a:solidFill>
                    <a:srgbClr val="FFFF00"/>
                  </a:solidFill>
                  <a:round/>
                </a:ln>
                <a:solidFill>
                  <a:srgbClr val="33CCCC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工程问题</a:t>
            </a:r>
            <a:r>
              <a:rPr lang="en-US" altLang="zh-CN" sz="3600" kern="10" spc="-360" dirty="0">
                <a:ln w="12700">
                  <a:solidFill>
                    <a:srgbClr val="FFFF00"/>
                  </a:solidFill>
                  <a:round/>
                </a:ln>
                <a:solidFill>
                  <a:srgbClr val="33CCCC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2</a:t>
            </a:r>
            <a:endParaRPr lang="zh-CN" altLang="en-US" sz="3600" kern="10" spc="-360" dirty="0">
              <a:ln w="12700">
                <a:solidFill>
                  <a:srgbClr val="FFFF00"/>
                </a:solidFill>
                <a:round/>
              </a:ln>
              <a:solidFill>
                <a:srgbClr val="33CCCC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676400" y="5334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276600" y="1219200"/>
            <a:ext cx="28194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</a:ln>
        </p:spPr>
        <p:txBody>
          <a:bodyPr/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乙</a:t>
            </a:r>
            <a:r>
              <a:rPr lang="en-US" altLang="zh-CN" sz="2400" b="1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zh-CN" altLang="en-US" sz="2400" b="1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天的工作量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3140075" y="1752600"/>
            <a:ext cx="25749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5703888" y="838200"/>
            <a:ext cx="11112" cy="1060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85800" y="1219200"/>
            <a:ext cx="2514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</a:ln>
        </p:spPr>
        <p:txBody>
          <a:bodyPr/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9900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甲</a:t>
            </a:r>
            <a:r>
              <a:rPr lang="en-US" altLang="zh-CN" sz="2400" b="1">
                <a:solidFill>
                  <a:srgbClr val="9900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zh-CN" altLang="en-US" sz="2400" b="1">
                <a:solidFill>
                  <a:srgbClr val="9900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天的工作量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3124200" y="1066800"/>
            <a:ext cx="0" cy="8493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609600" y="1752600"/>
            <a:ext cx="25384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5370" name="Group 10"/>
          <p:cNvGrpSpPr/>
          <p:nvPr/>
        </p:nvGrpSpPr>
        <p:grpSpPr bwMode="auto">
          <a:xfrm>
            <a:off x="5715000" y="1143000"/>
            <a:ext cx="2895600" cy="609600"/>
            <a:chOff x="0" y="0"/>
            <a:chExt cx="1824" cy="384"/>
          </a:xfrm>
        </p:grpSpPr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96" y="0"/>
              <a:ext cx="1680" cy="2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</a:ln>
          </p:spPr>
          <p:txBody>
            <a:bodyPr/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0066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乙单独做的工作量</a:t>
              </a:r>
            </a:p>
          </p:txBody>
        </p:sp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 flipV="1">
              <a:off x="0" y="384"/>
              <a:ext cx="18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295400" y="457200"/>
            <a:ext cx="3657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</a:ln>
        </p:spPr>
        <p:txBody>
          <a:bodyPr/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99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甲乙合作</a:t>
            </a:r>
            <a:r>
              <a:rPr lang="en-US" altLang="zh-CN" sz="2400" b="1">
                <a:solidFill>
                  <a:srgbClr val="99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zh-CN" altLang="en-US" sz="2400" b="1">
                <a:solidFill>
                  <a:srgbClr val="99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天的工作量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5375" name="Group 15"/>
          <p:cNvGrpSpPr/>
          <p:nvPr/>
        </p:nvGrpSpPr>
        <p:grpSpPr bwMode="auto">
          <a:xfrm>
            <a:off x="609600" y="914400"/>
            <a:ext cx="8001000" cy="1143000"/>
            <a:chOff x="0" y="0"/>
            <a:chExt cx="5040" cy="720"/>
          </a:xfrm>
        </p:grpSpPr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0" y="624"/>
              <a:ext cx="50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>
              <a:off x="0" y="0"/>
              <a:ext cx="0" cy="7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78" name="Line 18"/>
            <p:cNvSpPr>
              <a:spLocks noChangeShapeType="1"/>
            </p:cNvSpPr>
            <p:nvPr/>
          </p:nvSpPr>
          <p:spPr bwMode="auto">
            <a:xfrm>
              <a:off x="5040" y="48"/>
              <a:ext cx="0" cy="6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5379" name="Line 19"/>
          <p:cNvSpPr>
            <a:spLocks noChangeShapeType="1"/>
          </p:cNvSpPr>
          <p:nvPr/>
        </p:nvSpPr>
        <p:spPr bwMode="auto">
          <a:xfrm flipV="1">
            <a:off x="609600" y="2057400"/>
            <a:ext cx="8001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3276600" y="2133600"/>
            <a:ext cx="1347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</a:rPr>
              <a:t>总工作量</a:t>
            </a:r>
            <a:r>
              <a:rPr lang="en-US" altLang="zh-CN" sz="2000" b="1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15381" name="Group 21"/>
          <p:cNvGrpSpPr/>
          <p:nvPr/>
        </p:nvGrpSpPr>
        <p:grpSpPr bwMode="auto">
          <a:xfrm>
            <a:off x="1143000" y="3124200"/>
            <a:ext cx="6629400" cy="1676400"/>
            <a:chOff x="0" y="0"/>
            <a:chExt cx="4176" cy="1056"/>
          </a:xfrm>
        </p:grpSpPr>
        <p:grpSp>
          <p:nvGrpSpPr>
            <p:cNvPr id="15382" name="Group 22"/>
            <p:cNvGrpSpPr/>
            <p:nvPr/>
          </p:nvGrpSpPr>
          <p:grpSpPr bwMode="auto">
            <a:xfrm>
              <a:off x="0" y="0"/>
              <a:ext cx="3600" cy="1056"/>
              <a:chOff x="0" y="0"/>
              <a:chExt cx="3600" cy="1056"/>
            </a:xfrm>
          </p:grpSpPr>
          <p:sp>
            <p:nvSpPr>
              <p:cNvPr id="15383" name="Text Box 2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00" cy="9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解：设乙组还需</a:t>
                </a:r>
                <a:r>
                  <a:rPr lang="en-US" altLang="zh-CN" sz="24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lang="zh-CN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天完成。</a:t>
                </a:r>
              </a:p>
              <a:p>
                <a:pPr algn="just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则：</a:t>
                </a:r>
              </a:p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aphicFrame>
            <p:nvGraphicFramePr>
              <p:cNvPr id="15384" name="Object 24"/>
              <p:cNvGraphicFramePr>
                <a:graphicFrameLocks noChangeAspect="1"/>
              </p:cNvGraphicFramePr>
              <p:nvPr/>
            </p:nvGraphicFramePr>
            <p:xfrm>
              <a:off x="539" y="256"/>
              <a:ext cx="1338" cy="5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9" r:id="rId3" imgW="1003300" imgH="393700" progId="Equation.3">
                      <p:embed/>
                    </p:oleObj>
                  </mc:Choice>
                  <mc:Fallback>
                    <p:oleObj r:id="rId3" imgW="1003300" imgH="393700" progId="Equation.3">
                      <p:embed/>
                      <p:pic>
                        <p:nvPicPr>
                          <p:cNvPr id="0" name="图片 307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9" y="256"/>
                            <a:ext cx="1338" cy="52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385" name="Text Box 25"/>
              <p:cNvSpPr txBox="1">
                <a:spLocks noChangeArrowheads="1"/>
              </p:cNvSpPr>
              <p:nvPr/>
            </p:nvSpPr>
            <p:spPr bwMode="auto">
              <a:xfrm>
                <a:off x="240" y="768"/>
                <a:ext cx="110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得：</a:t>
                </a:r>
                <a:r>
                  <a:rPr lang="en-US" altLang="zh-CN" sz="24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=5 </a:t>
                </a:r>
              </a:p>
            </p:txBody>
          </p:sp>
        </p:grpSp>
        <p:sp>
          <p:nvSpPr>
            <p:cNvPr id="15386" name="Text Box 26"/>
            <p:cNvSpPr txBox="1">
              <a:spLocks noChangeArrowheads="1"/>
            </p:cNvSpPr>
            <p:nvPr/>
          </p:nvSpPr>
          <p:spPr bwMode="auto">
            <a:xfrm>
              <a:off x="1680" y="768"/>
              <a:ext cx="24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答：还需</a:t>
              </a: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  <a:r>
                <a: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天才能完成。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 autoUpdateAnimBg="0"/>
      <p:bldP spid="15367" grpId="0" animBg="1" autoUpdateAnimBg="0"/>
      <p:bldP spid="15373" grpId="0" animBg="1" autoUpdateAnimBg="0"/>
      <p:bldP spid="1538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/>
          </p:cNvSpPr>
          <p:nvPr/>
        </p:nvSpPr>
        <p:spPr bwMode="auto">
          <a:xfrm>
            <a:off x="1763713" y="2486025"/>
            <a:ext cx="4200525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今天你学到了什么？</a:t>
            </a:r>
          </a:p>
        </p:txBody>
      </p:sp>
      <p:sp>
        <p:nvSpPr>
          <p:cNvPr id="16387" name="WordArt 3"/>
          <p:cNvSpPr>
            <a:spLocks noChangeArrowheads="1" noChangeShapeType="1"/>
          </p:cNvSpPr>
          <p:nvPr/>
        </p:nvSpPr>
        <p:spPr bwMode="auto">
          <a:xfrm>
            <a:off x="709613" y="1117600"/>
            <a:ext cx="3024187" cy="863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华文行楷" panose="02010800040101010101" charset="-122"/>
                <a:ea typeface="华文行楷" panose="02010800040101010101" charset="-122"/>
              </a:rPr>
              <a:t>谈谈你的收获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971800" y="6096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小结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14400" y="3581400"/>
            <a:ext cx="6324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等量关系：工作效率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×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工作时间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工作总量。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endParaRPr lang="zh-CN" altLang="en-US" sz="2400" b="1" dirty="0">
              <a:solidFill>
                <a:srgbClr val="00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62000" y="4114800"/>
            <a:ext cx="79121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</a:rPr>
              <a:t>．经验：求解后要分析最后的解是否符合实际情形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</a:rPr>
              <a:t>                 工作量不具体给出的情况下，一般设工作量为</a:t>
            </a:r>
            <a:r>
              <a:rPr lang="en-US" altLang="zh-CN" sz="2400" b="1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90600" y="1905000"/>
            <a:ext cx="3017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分析方法：列表分析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762000" y="1219200"/>
            <a:ext cx="166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</a:rPr>
              <a:t>1.</a:t>
            </a:r>
            <a:r>
              <a:rPr lang="zh-CN" altLang="en-US" sz="2400" b="1" dirty="0">
                <a:solidFill>
                  <a:srgbClr val="000000"/>
                </a:solidFill>
              </a:rPr>
              <a:t>调配问题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762000" y="2514600"/>
            <a:ext cx="1763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</a:rPr>
              <a:t>2.</a:t>
            </a:r>
            <a:r>
              <a:rPr lang="zh-CN" altLang="en-US" sz="2400" b="1" dirty="0">
                <a:solidFill>
                  <a:srgbClr val="000000"/>
                </a:solidFill>
              </a:rPr>
              <a:t>工程问题 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143000" y="3048000"/>
            <a:ext cx="2941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</a:rPr>
              <a:t>分析方法：线段图示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  <p:bldP spid="17413" grpId="0" autoUpdateAnimBg="0"/>
      <p:bldP spid="17414" grpId="0" autoUpdateAnimBg="0"/>
      <p:bldP spid="17415" grpId="0" autoUpdateAnimBg="0"/>
      <p:bldP spid="1741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152400" y="1295400"/>
            <a:ext cx="8540750" cy="3886200"/>
          </a:xfrm>
        </p:spPr>
        <p:txBody>
          <a:bodyPr/>
          <a:lstStyle/>
          <a:p>
            <a:pPr>
              <a:buFontTx/>
              <a:buNone/>
            </a:pPr>
            <a:endParaRPr lang="zh-CN" altLang="en-US" dirty="0"/>
          </a:p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老师家里来了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个小朋友，玩了一会说肚子饿了，可老师只找到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块饼干，应怎样平均分给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个小朋友呢？</a:t>
            </a:r>
          </a:p>
          <a:p>
            <a:r>
              <a:rPr lang="zh-CN" altLang="en-US" dirty="0">
                <a:solidFill>
                  <a:srgbClr val="FF0000"/>
                </a:solidFill>
              </a:rPr>
              <a:t>（要求：每块饼干最多只能平均分成</a:t>
            </a:r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zh-CN" altLang="en-US" dirty="0">
                <a:solidFill>
                  <a:srgbClr val="FF0000"/>
                </a:solidFill>
              </a:rPr>
              <a:t>部分）</a:t>
            </a:r>
          </a:p>
        </p:txBody>
      </p:sp>
      <p:sp>
        <p:nvSpPr>
          <p:cNvPr id="4099" name="WordArt 3"/>
          <p:cNvSpPr>
            <a:spLocks noChangeArrowheads="1" noChangeShapeType="1"/>
          </p:cNvSpPr>
          <p:nvPr/>
        </p:nvSpPr>
        <p:spPr bwMode="auto">
          <a:xfrm>
            <a:off x="762000" y="609600"/>
            <a:ext cx="2819400" cy="1219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热身游戏</a:t>
            </a:r>
          </a:p>
        </p:txBody>
      </p:sp>
      <p:pic>
        <p:nvPicPr>
          <p:cNvPr id="4100" name="Picture 4" descr="u=371984219,2527923744&amp;fm=0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4572000"/>
            <a:ext cx="1828800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3400" y="4382294"/>
            <a:ext cx="2209800" cy="1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86200" y="4419600"/>
            <a:ext cx="2209800" cy="1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67000" y="4495800"/>
            <a:ext cx="2209800" cy="1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/>
      <p:bldP spid="40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8600" y="604838"/>
            <a:ext cx="8159750" cy="210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3200" b="1" dirty="0">
                <a:solidFill>
                  <a:srgbClr val="09310B"/>
                </a:solidFill>
              </a:rPr>
              <a:t> .</a:t>
            </a:r>
            <a:r>
              <a:rPr lang="zh-CN" altLang="en-US" sz="3200" b="1" dirty="0">
                <a:solidFill>
                  <a:srgbClr val="000000"/>
                </a:solidFill>
              </a:rPr>
              <a:t>学校组织植树活动</a:t>
            </a:r>
            <a:r>
              <a:rPr lang="en-US" altLang="zh-CN" sz="3200" b="1" dirty="0">
                <a:solidFill>
                  <a:srgbClr val="000000"/>
                </a:solidFill>
              </a:rPr>
              <a:t>,</a:t>
            </a:r>
            <a:r>
              <a:rPr lang="zh-CN" altLang="en-US" sz="3200" b="1" dirty="0">
                <a:solidFill>
                  <a:srgbClr val="000000"/>
                </a:solidFill>
              </a:rPr>
              <a:t>已知在公园甲处植树的有</a:t>
            </a:r>
            <a:r>
              <a:rPr lang="en-US" altLang="zh-CN" sz="3200" b="1" dirty="0">
                <a:solidFill>
                  <a:srgbClr val="000000"/>
                </a:solidFill>
              </a:rPr>
              <a:t>23</a:t>
            </a:r>
            <a:r>
              <a:rPr lang="zh-CN" altLang="en-US" sz="3200" b="1" dirty="0">
                <a:solidFill>
                  <a:srgbClr val="000000"/>
                </a:solidFill>
              </a:rPr>
              <a:t>人，在乙处植树的有</a:t>
            </a:r>
            <a:r>
              <a:rPr lang="en-US" altLang="zh-CN" sz="3200" b="1" dirty="0">
                <a:solidFill>
                  <a:srgbClr val="000000"/>
                </a:solidFill>
              </a:rPr>
              <a:t>17</a:t>
            </a:r>
            <a:r>
              <a:rPr lang="zh-CN" altLang="en-US" sz="3200" b="1" dirty="0">
                <a:solidFill>
                  <a:srgbClr val="000000"/>
                </a:solidFill>
              </a:rPr>
              <a:t>人，要使甲处人数是乙处人数的</a:t>
            </a:r>
            <a:r>
              <a:rPr lang="en-US" altLang="zh-CN" sz="3200" b="1" dirty="0">
                <a:solidFill>
                  <a:srgbClr val="000000"/>
                </a:solidFill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</a:rPr>
              <a:t>倍，则应从乙处调出多少人去甲处？</a:t>
            </a:r>
          </a:p>
        </p:txBody>
      </p:sp>
      <p:graphicFrame>
        <p:nvGraphicFramePr>
          <p:cNvPr id="6147" name="Group 3"/>
          <p:cNvGraphicFramePr>
            <a:graphicFrameLocks noGrp="1"/>
          </p:cNvGraphicFramePr>
          <p:nvPr/>
        </p:nvGraphicFramePr>
        <p:xfrm>
          <a:off x="4211638" y="3141663"/>
          <a:ext cx="4679950" cy="2197736"/>
        </p:xfrm>
        <a:graphic>
          <a:graphicData uri="http://schemas.openxmlformats.org/drawingml/2006/table">
            <a:tbl>
              <a:tblPr/>
              <a:tblGrid>
                <a:gridCol w="2087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0773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甲处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0773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乙处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0773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原有人数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0773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增加人数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0773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增加后人数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7345363" y="4797425"/>
            <a:ext cx="17986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</a:rPr>
              <a:t>  </a:t>
            </a:r>
            <a:r>
              <a:rPr lang="en-US" altLang="zh-CN" sz="2800" b="1">
                <a:solidFill>
                  <a:srgbClr val="FF0000"/>
                </a:solidFill>
              </a:rPr>
              <a:t>17-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x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6300788" y="4868863"/>
            <a:ext cx="1008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</a:rPr>
              <a:t>23+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x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7524750" y="4292600"/>
            <a:ext cx="10080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</a:rPr>
              <a:t>  </a:t>
            </a:r>
            <a:r>
              <a:rPr lang="en-US" altLang="zh-CN" sz="2800" b="1">
                <a:solidFill>
                  <a:srgbClr val="FF0000"/>
                </a:solidFill>
              </a:rPr>
              <a:t>-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x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6516688" y="4221163"/>
            <a:ext cx="57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6443663" y="3789363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7667625" y="3789363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323850" y="3259138"/>
            <a:ext cx="3671888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99"/>
                </a:solidFill>
                <a:ea typeface="黑体" panose="02010609060101010101" pitchFamily="49" charset="-122"/>
              </a:rPr>
              <a:t>分析</a:t>
            </a:r>
            <a:r>
              <a:rPr lang="zh-CN" altLang="en-US" sz="3200" b="1" dirty="0">
                <a:solidFill>
                  <a:srgbClr val="000000"/>
                </a:solidFill>
              </a:rPr>
              <a:t> </a:t>
            </a:r>
            <a:r>
              <a:rPr lang="zh-CN" altLang="en-US" sz="3200" b="1" dirty="0">
                <a:solidFill>
                  <a:srgbClr val="800000"/>
                </a:solidFill>
              </a:rPr>
              <a:t>设应从乙处调出</a:t>
            </a:r>
            <a:r>
              <a:rPr lang="en-US" altLang="zh-CN" sz="3200" b="1" dirty="0">
                <a:solidFill>
                  <a:srgbClr val="800000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3200" b="1" dirty="0">
                <a:solidFill>
                  <a:srgbClr val="800000"/>
                </a:solidFill>
              </a:rPr>
              <a:t>人</a:t>
            </a:r>
            <a:r>
              <a:rPr lang="en-US" altLang="zh-CN" sz="3200" b="1" dirty="0">
                <a:solidFill>
                  <a:srgbClr val="800000"/>
                </a:solidFill>
              </a:rPr>
              <a:t>,</a:t>
            </a:r>
            <a:r>
              <a:rPr lang="zh-CN" altLang="en-US" sz="3200" b="1" dirty="0">
                <a:solidFill>
                  <a:srgbClr val="800000"/>
                </a:solidFill>
              </a:rPr>
              <a:t>题目中所涉及的有关数量及其关系可以用右表表示</a:t>
            </a:r>
            <a:r>
              <a:rPr lang="en-US" altLang="zh-CN" sz="3200" b="1" dirty="0">
                <a:solidFill>
                  <a:srgbClr val="800000"/>
                </a:solidFill>
              </a:rPr>
              <a:t>: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611188" y="5949950"/>
            <a:ext cx="7920037" cy="641350"/>
          </a:xfrm>
          <a:prstGeom prst="rect">
            <a:avLst/>
          </a:prstGeom>
          <a:solidFill>
            <a:srgbClr val="A1FD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甲处增加后人数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=3×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乙处增加后人数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5580063" y="333375"/>
            <a:ext cx="3563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7" grpId="0" autoUpdateAnimBg="0"/>
      <p:bldP spid="6178" grpId="0" autoUpdateAnimBg="0"/>
      <p:bldP spid="6179" grpId="0" autoUpdateAnimBg="0"/>
      <p:bldP spid="6180" grpId="0" autoUpdateAnimBg="0"/>
      <p:bldP spid="6181" grpId="0" autoUpdateAnimBg="0"/>
      <p:bldP spid="6182" grpId="0" autoUpdateAnimBg="0"/>
      <p:bldP spid="6183" grpId="0" autoUpdateAnimBg="0"/>
      <p:bldP spid="618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844675"/>
            <a:ext cx="8991600" cy="272732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sz="4000" b="1" dirty="0"/>
              <a:t>解： </a:t>
            </a:r>
            <a:r>
              <a:rPr lang="zh-CN" altLang="en-US" sz="3600" b="1" dirty="0"/>
              <a:t>设应调往甲处 </a:t>
            </a:r>
            <a:r>
              <a:rPr lang="en-US" altLang="zh-CN" sz="36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3600" b="1" dirty="0"/>
              <a:t> </a:t>
            </a:r>
            <a:r>
              <a:rPr lang="zh-CN" altLang="en-US" sz="3600" b="1" dirty="0"/>
              <a:t>人，根据题意，得</a:t>
            </a:r>
            <a:br>
              <a:rPr lang="zh-CN" altLang="en-US" sz="3600" b="1" dirty="0"/>
            </a:br>
            <a:r>
              <a:rPr lang="en-US" altLang="zh-CN" sz="3600" b="1" dirty="0"/>
              <a:t>23+ </a:t>
            </a:r>
            <a:r>
              <a:rPr lang="en-US" altLang="zh-CN" sz="3600" b="1" i="1" dirty="0">
                <a:latin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3600" b="1" dirty="0"/>
              <a:t> =3</a:t>
            </a:r>
            <a:r>
              <a:rPr lang="zh-CN" altLang="en-US" sz="3600" b="1" dirty="0"/>
              <a:t>（</a:t>
            </a:r>
            <a:r>
              <a:rPr lang="en-US" altLang="zh-CN" sz="3600" b="1" dirty="0"/>
              <a:t>17-  </a:t>
            </a:r>
            <a:r>
              <a:rPr lang="en-US" altLang="zh-CN" sz="3600" b="1" i="1" dirty="0">
                <a:latin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3600" b="1" dirty="0"/>
              <a:t>  </a:t>
            </a:r>
            <a:r>
              <a:rPr lang="zh-CN" altLang="en-US" sz="3600" b="1" dirty="0"/>
              <a:t>）</a:t>
            </a:r>
            <a:r>
              <a:rPr lang="en-US" altLang="zh-CN" sz="3600" b="1" dirty="0"/>
              <a:t>.</a:t>
            </a:r>
            <a:br>
              <a:rPr lang="en-US" altLang="zh-CN" sz="3600" b="1" dirty="0"/>
            </a:br>
            <a:r>
              <a:rPr lang="zh-CN" altLang="en-US" sz="3600" b="1" dirty="0"/>
              <a:t>解这个方程，得   </a:t>
            </a:r>
            <a:r>
              <a:rPr lang="en-US" altLang="zh-CN" sz="3600" b="1" i="1" dirty="0">
                <a:latin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3600" b="1" dirty="0"/>
              <a:t> =7.</a:t>
            </a:r>
            <a:br>
              <a:rPr lang="en-US" altLang="zh-CN" sz="3600" b="1" dirty="0"/>
            </a:br>
            <a:r>
              <a:rPr lang="en-US" altLang="zh-CN" sz="3600" b="1" dirty="0"/>
              <a:t/>
            </a:r>
            <a:br>
              <a:rPr lang="en-US" altLang="zh-CN" sz="3600" b="1" dirty="0"/>
            </a:br>
            <a:r>
              <a:rPr lang="zh-CN" altLang="en-US" sz="3600" b="1" dirty="0"/>
              <a:t>答：应从乙处调出</a:t>
            </a:r>
            <a:r>
              <a:rPr lang="en-US" altLang="zh-CN" sz="3600" b="1" dirty="0"/>
              <a:t>7</a:t>
            </a:r>
            <a:r>
              <a:rPr lang="zh-CN" altLang="en-US" sz="3600" b="1" dirty="0"/>
              <a:t>人去甲处</a:t>
            </a:r>
            <a:r>
              <a:rPr lang="en-US" altLang="zh-CN" sz="4000" b="1" dirty="0"/>
              <a:t>.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-90488" y="2295525"/>
            <a:ext cx="182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095375" y="26558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14400" y="1981200"/>
            <a:ext cx="71628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</a:rPr>
              <a:t>变式训练</a:t>
            </a:r>
            <a:r>
              <a:rPr lang="en-US" altLang="zh-CN" sz="3600" b="1" dirty="0">
                <a:solidFill>
                  <a:srgbClr val="FF0000"/>
                </a:solidFill>
              </a:rPr>
              <a:t>1.</a:t>
            </a:r>
            <a:r>
              <a:rPr lang="zh-CN" altLang="en-US" sz="3200" b="1" dirty="0">
                <a:solidFill>
                  <a:srgbClr val="000000"/>
                </a:solidFill>
              </a:rPr>
              <a:t>学校组织植树活动，已知在甲处植树的有</a:t>
            </a:r>
            <a:r>
              <a:rPr lang="en-US" altLang="zh-CN" sz="3200" b="1" dirty="0">
                <a:solidFill>
                  <a:srgbClr val="000000"/>
                </a:solidFill>
              </a:rPr>
              <a:t>23</a:t>
            </a:r>
            <a:r>
              <a:rPr lang="zh-CN" altLang="en-US" sz="3200" b="1" dirty="0">
                <a:solidFill>
                  <a:srgbClr val="000000"/>
                </a:solidFill>
              </a:rPr>
              <a:t>人，在乙处植树的有</a:t>
            </a:r>
            <a:r>
              <a:rPr lang="en-US" altLang="zh-CN" sz="3200" b="1" dirty="0">
                <a:solidFill>
                  <a:srgbClr val="000000"/>
                </a:solidFill>
              </a:rPr>
              <a:t>17</a:t>
            </a:r>
            <a:r>
              <a:rPr lang="zh-CN" altLang="en-US" sz="3200" b="1" dirty="0">
                <a:solidFill>
                  <a:srgbClr val="000000"/>
                </a:solidFill>
              </a:rPr>
              <a:t>人。现调</a:t>
            </a:r>
            <a:r>
              <a:rPr lang="en-US" altLang="zh-CN" sz="3200" b="1" dirty="0">
                <a:solidFill>
                  <a:srgbClr val="000000"/>
                </a:solidFill>
              </a:rPr>
              <a:t>20</a:t>
            </a:r>
            <a:r>
              <a:rPr lang="zh-CN" altLang="en-US" sz="3200" b="1" dirty="0">
                <a:solidFill>
                  <a:srgbClr val="000000"/>
                </a:solidFill>
              </a:rPr>
              <a:t>人去支援，使在甲处植树的人数是乙处植树人数的    倍，应调往甲、乙两处各多少人？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184525" y="5103813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211638" y="5805488"/>
            <a:ext cx="746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>
              <a:solidFill>
                <a:srgbClr val="CC0000"/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200650" y="56800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759200" y="5537200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7935913" y="22240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</a:endParaRPr>
          </a:p>
        </p:txBody>
      </p:sp>
      <p:sp>
        <p:nvSpPr>
          <p:cNvPr id="8202" name="WordArt 10"/>
          <p:cNvSpPr>
            <a:spLocks noChangeArrowheads="1" noChangeShapeType="1"/>
          </p:cNvSpPr>
          <p:nvPr/>
        </p:nvSpPr>
        <p:spPr bwMode="auto">
          <a:xfrm>
            <a:off x="457308" y="609674"/>
            <a:ext cx="4114800" cy="1066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你改变我也会做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5943600" y="3505200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5943600" y="35052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202" grpId="0" animBg="1"/>
      <p:bldP spid="8204" grpId="0" build="allAtOnce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11188" y="1628775"/>
            <a:ext cx="7777162" cy="2327275"/>
          </a:xfrm>
          <a:prstGeom prst="rect">
            <a:avLst/>
          </a:prstGeom>
          <a:solidFill>
            <a:srgbClr val="FFFFCC"/>
          </a:solidFill>
          <a:ln w="38100">
            <a:solidFill>
              <a:srgbClr val="CC66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               </a:t>
            </a:r>
            <a:r>
              <a:rPr lang="zh-CN" altLang="en-US" sz="3600" b="1" dirty="0">
                <a:solidFill>
                  <a:srgbClr val="0000FF"/>
                </a:solidFill>
              </a:rPr>
              <a:t>在解决实际问题时</a:t>
            </a:r>
            <a:r>
              <a:rPr lang="en-US" altLang="zh-CN" sz="3600" b="1" dirty="0">
                <a:solidFill>
                  <a:srgbClr val="0000FF"/>
                </a:solidFill>
              </a:rPr>
              <a:t>,</a:t>
            </a:r>
            <a:r>
              <a:rPr lang="zh-CN" altLang="en-US" sz="3600" b="1" dirty="0">
                <a:solidFill>
                  <a:srgbClr val="0000FF"/>
                </a:solidFill>
              </a:rPr>
              <a:t>我们一般可以通过分析实际问题</a:t>
            </a:r>
            <a:r>
              <a:rPr lang="en-US" altLang="zh-CN" sz="3600" b="1" dirty="0">
                <a:solidFill>
                  <a:srgbClr val="0000FF"/>
                </a:solidFill>
              </a:rPr>
              <a:t>, </a:t>
            </a:r>
            <a:r>
              <a:rPr lang="zh-CN" altLang="en-US" sz="3600" b="1" dirty="0">
                <a:solidFill>
                  <a:srgbClr val="0000FF"/>
                </a:solidFill>
              </a:rPr>
              <a:t>抽象出数学问题</a:t>
            </a:r>
            <a:r>
              <a:rPr lang="en-US" altLang="zh-CN" sz="3600" b="1" dirty="0">
                <a:solidFill>
                  <a:srgbClr val="0000FF"/>
                </a:solidFill>
              </a:rPr>
              <a:t>, </a:t>
            </a:r>
            <a:r>
              <a:rPr lang="zh-CN" altLang="en-US" sz="3600" b="1" dirty="0">
                <a:solidFill>
                  <a:srgbClr val="0000FF"/>
                </a:solidFill>
              </a:rPr>
              <a:t>然后运用数学思想方法解决问题</a:t>
            </a:r>
            <a:r>
              <a:rPr lang="en-US" altLang="zh-CN" sz="3600" b="1" dirty="0">
                <a:solidFill>
                  <a:srgbClr val="0000FF"/>
                </a:solidFill>
              </a:rPr>
              <a:t>.</a:t>
            </a:r>
            <a:r>
              <a:rPr lang="zh-CN" altLang="en-US" sz="3600" b="1" dirty="0">
                <a:solidFill>
                  <a:srgbClr val="0000FF"/>
                </a:solidFill>
              </a:rPr>
              <a:t>用列表分析数量关系是常用的方法</a:t>
            </a:r>
            <a:r>
              <a:rPr lang="en-US" altLang="zh-CN" sz="36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9219" name="Picture 3" descr="gif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5714940"/>
            <a:ext cx="4319588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85800" y="868284"/>
            <a:ext cx="76962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①已知一批零件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250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个，要求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小时完成，每小时加工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个。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②甲每天生产某种零件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80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个，甲生产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天后，共生产这种零件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个。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③甲每天生产某种零件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80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个，则加工这种零件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240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个，需要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天。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90600" y="1782684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50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20813" y="2741534"/>
            <a:ext cx="876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240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219200" y="3687684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3</a:t>
            </a:r>
          </a:p>
        </p:txBody>
      </p:sp>
      <p:grpSp>
        <p:nvGrpSpPr>
          <p:cNvPr id="10246" name="Group 6"/>
          <p:cNvGrpSpPr/>
          <p:nvPr/>
        </p:nvGrpSpPr>
        <p:grpSpPr bwMode="auto">
          <a:xfrm>
            <a:off x="457200" y="4297284"/>
            <a:ext cx="7848600" cy="1458913"/>
            <a:chOff x="0" y="0"/>
            <a:chExt cx="4944" cy="919"/>
          </a:xfrm>
        </p:grpSpPr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480" y="240"/>
              <a:ext cx="4464" cy="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 b="1" dirty="0">
                  <a:solidFill>
                    <a:srgbClr val="99FF33"/>
                  </a:solidFill>
                  <a:latin typeface="Times New Roman" panose="02020603050405020304" pitchFamily="18" charset="0"/>
                </a:rPr>
                <a:t>            </a:t>
              </a:r>
              <a:r>
                <a:rPr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上述三题涉及了哪几个关键量，这些量之间是怎样的一个数量关系？ </a:t>
              </a:r>
              <a:endPara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48" name="Group 8"/>
            <p:cNvGrpSpPr/>
            <p:nvPr/>
          </p:nvGrpSpPr>
          <p:grpSpPr bwMode="auto">
            <a:xfrm>
              <a:off x="0" y="0"/>
              <a:ext cx="1392" cy="557"/>
              <a:chOff x="0" y="0"/>
              <a:chExt cx="1392" cy="557"/>
            </a:xfrm>
          </p:grpSpPr>
          <p:sp>
            <p:nvSpPr>
              <p:cNvPr id="10249" name="Rectangle 9"/>
              <p:cNvSpPr>
                <a:spLocks noChangeArrowheads="1"/>
              </p:cNvSpPr>
              <p:nvPr/>
            </p:nvSpPr>
            <p:spPr bwMode="auto">
              <a:xfrm>
                <a:off x="0" y="317"/>
                <a:ext cx="1296" cy="24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8ED0F4"/>
                  </a:gs>
                </a:gsLst>
                <a:lin ang="5400000" scaled="1"/>
              </a:gradFill>
              <a:ln w="9525">
                <a:solidFill>
                  <a:schemeClr val="accent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50" name="Text Box 10"/>
              <p:cNvSpPr txBox="1">
                <a:spLocks noChangeArrowheads="1"/>
              </p:cNvSpPr>
              <p:nvPr/>
            </p:nvSpPr>
            <p:spPr bwMode="auto">
              <a:xfrm>
                <a:off x="432" y="0"/>
                <a:ext cx="9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32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说一说</a:t>
                </a:r>
                <a:r>
                  <a:rPr lang="zh-CN" altLang="en-US" sz="32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 </a:t>
                </a:r>
              </a:p>
            </p:txBody>
          </p:sp>
          <p:sp>
            <p:nvSpPr>
              <p:cNvPr id="10251" name="未知"/>
              <p:cNvSpPr/>
              <p:nvPr/>
            </p:nvSpPr>
            <p:spPr bwMode="auto">
              <a:xfrm>
                <a:off x="48" y="269"/>
                <a:ext cx="384" cy="192"/>
              </a:xfrm>
              <a:custGeom>
                <a:avLst/>
                <a:gdLst>
                  <a:gd name="T0" fmla="*/ 0 w 384"/>
                  <a:gd name="T1" fmla="*/ 0 h 240"/>
                  <a:gd name="T2" fmla="*/ 384 w 384"/>
                  <a:gd name="T3" fmla="*/ 0 h 240"/>
                  <a:gd name="T4" fmla="*/ 192 w 384"/>
                  <a:gd name="T5" fmla="*/ 240 h 240"/>
                  <a:gd name="T6" fmla="*/ 0 w 384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4" h="240">
                    <a:moveTo>
                      <a:pt x="0" y="0"/>
                    </a:moveTo>
                    <a:lnTo>
                      <a:pt x="384" y="0"/>
                    </a:lnTo>
                    <a:lnTo>
                      <a:pt x="192" y="24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777777"/>
                  </a:gs>
                  <a:gs pos="50000">
                    <a:srgbClr val="FFFFFF"/>
                  </a:gs>
                  <a:gs pos="100000">
                    <a:srgbClr val="777777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52" name="未知"/>
              <p:cNvSpPr/>
              <p:nvPr/>
            </p:nvSpPr>
            <p:spPr bwMode="auto">
              <a:xfrm>
                <a:off x="192" y="424"/>
                <a:ext cx="96" cy="96"/>
              </a:xfrm>
              <a:custGeom>
                <a:avLst/>
                <a:gdLst>
                  <a:gd name="T0" fmla="*/ 0 w 96"/>
                  <a:gd name="T1" fmla="*/ 0 h 96"/>
                  <a:gd name="T2" fmla="*/ 96 w 96"/>
                  <a:gd name="T3" fmla="*/ 0 h 96"/>
                  <a:gd name="T4" fmla="*/ 48 w 96"/>
                  <a:gd name="T5" fmla="*/ 96 h 96"/>
                  <a:gd name="T6" fmla="*/ 0 w 96"/>
                  <a:gd name="T7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48" y="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0" scaled="1"/>
              </a:gradFill>
              <a:ln w="952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53" name="未知"/>
              <p:cNvSpPr/>
              <p:nvPr/>
            </p:nvSpPr>
            <p:spPr bwMode="auto">
              <a:xfrm>
                <a:off x="48" y="77"/>
                <a:ext cx="384" cy="240"/>
              </a:xfrm>
              <a:custGeom>
                <a:avLst/>
                <a:gdLst>
                  <a:gd name="T0" fmla="*/ 0 w 336"/>
                  <a:gd name="T1" fmla="*/ 0 h 240"/>
                  <a:gd name="T2" fmla="*/ 336 w 336"/>
                  <a:gd name="T3" fmla="*/ 0 h 240"/>
                  <a:gd name="T4" fmla="*/ 336 w 336"/>
                  <a:gd name="T5" fmla="*/ 192 h 240"/>
                  <a:gd name="T6" fmla="*/ 192 w 336"/>
                  <a:gd name="T7" fmla="*/ 240 h 240"/>
                  <a:gd name="T8" fmla="*/ 96 w 336"/>
                  <a:gd name="T9" fmla="*/ 240 h 240"/>
                  <a:gd name="T10" fmla="*/ 0 w 336"/>
                  <a:gd name="T11" fmla="*/ 192 h 240"/>
                  <a:gd name="T12" fmla="*/ 0 w 336"/>
                  <a:gd name="T13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6" h="240">
                    <a:moveTo>
                      <a:pt x="0" y="0"/>
                    </a:moveTo>
                    <a:lnTo>
                      <a:pt x="336" y="0"/>
                    </a:lnTo>
                    <a:lnTo>
                      <a:pt x="336" y="192"/>
                    </a:lnTo>
                    <a:lnTo>
                      <a:pt x="192" y="240"/>
                    </a:lnTo>
                    <a:lnTo>
                      <a:pt x="96" y="240"/>
                    </a:lnTo>
                    <a:lnTo>
                      <a:pt x="0" y="19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33"/>
                  </a:gs>
                  <a:gs pos="50000">
                    <a:srgbClr val="FFFF99"/>
                  </a:gs>
                  <a:gs pos="100000">
                    <a:srgbClr val="FF9933"/>
                  </a:gs>
                </a:gsLst>
                <a:lin ang="0" scaled="1"/>
              </a:gradFill>
              <a:ln w="9525" cap="flat" cmpd="sng">
                <a:solidFill>
                  <a:srgbClr val="FF9933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54" name="Oval 14"/>
              <p:cNvSpPr>
                <a:spLocks noChangeArrowheads="1"/>
              </p:cNvSpPr>
              <p:nvPr/>
            </p:nvSpPr>
            <p:spPr bwMode="auto">
              <a:xfrm>
                <a:off x="48" y="29"/>
                <a:ext cx="383" cy="96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9933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55" name="Oval 15"/>
              <p:cNvSpPr>
                <a:spLocks noChangeArrowheads="1"/>
              </p:cNvSpPr>
              <p:nvPr/>
            </p:nvSpPr>
            <p:spPr bwMode="auto">
              <a:xfrm>
                <a:off x="192" y="29"/>
                <a:ext cx="96" cy="48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133600" y="5821284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工作效率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×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工作时间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工作总量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10257" name="Group 17"/>
          <p:cNvGrpSpPr/>
          <p:nvPr/>
        </p:nvGrpSpPr>
        <p:grpSpPr bwMode="auto">
          <a:xfrm>
            <a:off x="609600" y="334884"/>
            <a:ext cx="3143250" cy="838200"/>
            <a:chOff x="0" y="0"/>
            <a:chExt cx="1980" cy="528"/>
          </a:xfrm>
        </p:grpSpPr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0" y="317"/>
              <a:ext cx="1788" cy="21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8ED0F4"/>
                </a:gs>
              </a:gsLst>
              <a:lin ang="5400000" scaled="1"/>
            </a:gradFill>
            <a:ln w="9525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59" name="Text Box 19"/>
            <p:cNvSpPr txBox="1">
              <a:spLocks noChangeArrowheads="1"/>
            </p:cNvSpPr>
            <p:nvPr/>
          </p:nvSpPr>
          <p:spPr bwMode="auto">
            <a:xfrm>
              <a:off x="432" y="0"/>
              <a:ext cx="15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b="1" dirty="0">
                  <a:solidFill>
                    <a:srgbClr val="00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看谁算得快</a:t>
              </a:r>
              <a:r>
                <a:rPr lang="zh-CN" altLang="en-US" sz="3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 </a:t>
              </a:r>
            </a:p>
          </p:txBody>
        </p:sp>
        <p:sp>
          <p:nvSpPr>
            <p:cNvPr id="10260" name="未知"/>
            <p:cNvSpPr/>
            <p:nvPr/>
          </p:nvSpPr>
          <p:spPr bwMode="auto">
            <a:xfrm>
              <a:off x="48" y="269"/>
              <a:ext cx="384" cy="192"/>
            </a:xfrm>
            <a:custGeom>
              <a:avLst/>
              <a:gdLst>
                <a:gd name="T0" fmla="*/ 0 w 384"/>
                <a:gd name="T1" fmla="*/ 0 h 240"/>
                <a:gd name="T2" fmla="*/ 384 w 384"/>
                <a:gd name="T3" fmla="*/ 0 h 240"/>
                <a:gd name="T4" fmla="*/ 192 w 384"/>
                <a:gd name="T5" fmla="*/ 240 h 240"/>
                <a:gd name="T6" fmla="*/ 0 w 384"/>
                <a:gd name="T7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240">
                  <a:moveTo>
                    <a:pt x="0" y="0"/>
                  </a:moveTo>
                  <a:lnTo>
                    <a:pt x="384" y="0"/>
                  </a:lnTo>
                  <a:lnTo>
                    <a:pt x="192" y="24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777777"/>
                </a:gs>
                <a:gs pos="50000">
                  <a:srgbClr val="FFFFFF"/>
                </a:gs>
                <a:gs pos="100000">
                  <a:srgbClr val="777777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61" name="未知"/>
            <p:cNvSpPr/>
            <p:nvPr/>
          </p:nvSpPr>
          <p:spPr bwMode="auto">
            <a:xfrm>
              <a:off x="192" y="424"/>
              <a:ext cx="96" cy="96"/>
            </a:xfrm>
            <a:custGeom>
              <a:avLst/>
              <a:gdLst>
                <a:gd name="T0" fmla="*/ 0 w 96"/>
                <a:gd name="T1" fmla="*/ 0 h 96"/>
                <a:gd name="T2" fmla="*/ 96 w 96"/>
                <a:gd name="T3" fmla="*/ 0 h 96"/>
                <a:gd name="T4" fmla="*/ 48 w 96"/>
                <a:gd name="T5" fmla="*/ 96 h 96"/>
                <a:gd name="T6" fmla="*/ 0 w 96"/>
                <a:gd name="T7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96">
                  <a:moveTo>
                    <a:pt x="0" y="0"/>
                  </a:moveTo>
                  <a:lnTo>
                    <a:pt x="96" y="0"/>
                  </a:lnTo>
                  <a:lnTo>
                    <a:pt x="48" y="96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rgbClr val="969696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solidFill>
                <a:srgbClr val="00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62" name="未知"/>
            <p:cNvSpPr/>
            <p:nvPr/>
          </p:nvSpPr>
          <p:spPr bwMode="auto">
            <a:xfrm>
              <a:off x="48" y="77"/>
              <a:ext cx="384" cy="240"/>
            </a:xfrm>
            <a:custGeom>
              <a:avLst/>
              <a:gdLst>
                <a:gd name="T0" fmla="*/ 0 w 336"/>
                <a:gd name="T1" fmla="*/ 0 h 240"/>
                <a:gd name="T2" fmla="*/ 336 w 336"/>
                <a:gd name="T3" fmla="*/ 0 h 240"/>
                <a:gd name="T4" fmla="*/ 336 w 336"/>
                <a:gd name="T5" fmla="*/ 192 h 240"/>
                <a:gd name="T6" fmla="*/ 192 w 336"/>
                <a:gd name="T7" fmla="*/ 240 h 240"/>
                <a:gd name="T8" fmla="*/ 96 w 336"/>
                <a:gd name="T9" fmla="*/ 240 h 240"/>
                <a:gd name="T10" fmla="*/ 0 w 336"/>
                <a:gd name="T11" fmla="*/ 192 h 240"/>
                <a:gd name="T12" fmla="*/ 0 w 336"/>
                <a:gd name="T13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6" h="240">
                  <a:moveTo>
                    <a:pt x="0" y="0"/>
                  </a:moveTo>
                  <a:lnTo>
                    <a:pt x="336" y="0"/>
                  </a:lnTo>
                  <a:lnTo>
                    <a:pt x="336" y="192"/>
                  </a:lnTo>
                  <a:lnTo>
                    <a:pt x="192" y="240"/>
                  </a:lnTo>
                  <a:lnTo>
                    <a:pt x="96" y="240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9933"/>
                </a:gs>
                <a:gs pos="50000">
                  <a:srgbClr val="FFFF99"/>
                </a:gs>
                <a:gs pos="100000">
                  <a:srgbClr val="FF9933"/>
                </a:gs>
              </a:gsLst>
              <a:lin ang="0" scaled="1"/>
            </a:gradFill>
            <a:ln w="9525" cap="flat" cmpd="sng">
              <a:solidFill>
                <a:srgbClr val="FF9933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63" name="Oval 23"/>
            <p:cNvSpPr>
              <a:spLocks noChangeArrowheads="1"/>
            </p:cNvSpPr>
            <p:nvPr/>
          </p:nvSpPr>
          <p:spPr bwMode="auto">
            <a:xfrm>
              <a:off x="48" y="29"/>
              <a:ext cx="383" cy="9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9933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64" name="Oval 24"/>
            <p:cNvSpPr>
              <a:spLocks noChangeArrowheads="1"/>
            </p:cNvSpPr>
            <p:nvPr/>
          </p:nvSpPr>
          <p:spPr bwMode="auto">
            <a:xfrm>
              <a:off x="192" y="29"/>
              <a:ext cx="96" cy="4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5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/>
          <p:nvPr/>
        </p:nvGrpSpPr>
        <p:grpSpPr bwMode="auto">
          <a:xfrm>
            <a:off x="2743200" y="3733800"/>
            <a:ext cx="2819400" cy="849313"/>
            <a:chOff x="0" y="0"/>
            <a:chExt cx="1776" cy="535"/>
          </a:xfrm>
        </p:grpSpPr>
        <p:sp>
          <p:nvSpPr>
            <p:cNvPr id="11267" name="Text Box 3"/>
            <p:cNvSpPr txBox="1">
              <a:spLocks noChangeArrowheads="1"/>
            </p:cNvSpPr>
            <p:nvPr/>
          </p:nvSpPr>
          <p:spPr bwMode="auto">
            <a:xfrm>
              <a:off x="0" y="0"/>
              <a:ext cx="1776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</a:ln>
          </p:spPr>
          <p:txBody>
            <a:bodyPr/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FF33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甲生产零件的个数</a:t>
              </a:r>
            </a:p>
          </p:txBody>
        </p:sp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50" y="267"/>
              <a:ext cx="162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1672" y="178"/>
              <a:ext cx="0" cy="35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1270" name="Group 6"/>
          <p:cNvGrpSpPr/>
          <p:nvPr/>
        </p:nvGrpSpPr>
        <p:grpSpPr bwMode="auto">
          <a:xfrm>
            <a:off x="762000" y="3405188"/>
            <a:ext cx="2060575" cy="1177925"/>
            <a:chOff x="0" y="0"/>
            <a:chExt cx="1298" cy="742"/>
          </a:xfrm>
        </p:grpSpPr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48" y="0"/>
              <a:ext cx="1248" cy="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</a:ln>
          </p:spPr>
          <p:txBody>
            <a:bodyPr/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990099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头</a:t>
              </a:r>
              <a:r>
                <a:rPr lang="en-US" altLang="zh-CN" sz="2400" b="1">
                  <a:solidFill>
                    <a:srgbClr val="990099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3</a:t>
              </a:r>
              <a:r>
                <a:rPr lang="zh-CN" altLang="en-US" sz="2400" b="1">
                  <a:solidFill>
                    <a:srgbClr val="990099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天甲生产零件的个数</a:t>
              </a:r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1298" y="207"/>
              <a:ext cx="0" cy="5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>
              <a:off x="0" y="474"/>
              <a:ext cx="129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28600" y="762000"/>
            <a:ext cx="7848600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99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例</a:t>
            </a:r>
            <a:r>
              <a:rPr lang="en-US" altLang="zh-CN" sz="3600" b="1">
                <a:solidFill>
                  <a:srgbClr val="99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6</a:t>
            </a:r>
            <a:r>
              <a:rPr lang="en-US" altLang="zh-CN" sz="2800" b="1">
                <a:solidFill>
                  <a:srgbClr val="99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</a:t>
            </a:r>
            <a:r>
              <a:rPr lang="zh-CN" altLang="en-US" sz="28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甲每天生产某种零件</a:t>
            </a:r>
            <a:r>
              <a:rPr lang="en-US" altLang="zh-CN" sz="28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80</a:t>
            </a:r>
            <a:r>
              <a:rPr lang="zh-CN" altLang="en-US" sz="28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个，甲生产</a:t>
            </a:r>
            <a:r>
              <a:rPr lang="en-US" altLang="zh-CN" sz="28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sz="28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天后，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乙也加入生产同一种零件，再经过</a:t>
            </a:r>
            <a:r>
              <a:rPr lang="en-US" altLang="zh-CN" sz="28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5</a:t>
            </a:r>
            <a:r>
              <a:rPr lang="zh-CN" altLang="en-US" sz="28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天，两人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共生产这种零件</a:t>
            </a:r>
            <a:r>
              <a:rPr lang="en-US" altLang="zh-CN" sz="28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940</a:t>
            </a:r>
            <a:r>
              <a:rPr lang="zh-CN" altLang="en-US" sz="28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个</a:t>
            </a:r>
            <a:r>
              <a:rPr lang="en-US" altLang="zh-CN" sz="28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  <a:r>
              <a:rPr lang="zh-CN" altLang="en-US" sz="28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问乙每天生产这种零件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多少个？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828800" y="22098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3300"/>
                </a:solidFill>
                <a:ea typeface="华文新魏" panose="02010800040101010101" pitchFamily="2" charset="-122"/>
              </a:rPr>
              <a:t>分析：</a:t>
            </a:r>
            <a:r>
              <a:rPr lang="zh-CN" altLang="en-US" sz="2800" b="1">
                <a:solidFill>
                  <a:srgbClr val="0000FF"/>
                </a:solidFill>
                <a:ea typeface="华文新魏" panose="02010800040101010101" pitchFamily="2" charset="-122"/>
              </a:rPr>
              <a:t>本题有哪些已知量和未知量？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81000" y="5238750"/>
            <a:ext cx="8763000" cy="98425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429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9900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头</a:t>
            </a:r>
            <a:r>
              <a:rPr lang="en-US" altLang="zh-CN" sz="2800" b="1">
                <a:solidFill>
                  <a:srgbClr val="9900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sz="2800" b="1">
                <a:solidFill>
                  <a:srgbClr val="9900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天甲生产</a:t>
            </a:r>
            <a:r>
              <a:rPr lang="zh-CN" altLang="en-US" sz="2800" b="1">
                <a:solidFill>
                  <a:srgbClr val="0066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</a:t>
            </a:r>
            <a:r>
              <a:rPr lang="zh-CN" altLang="en-US" sz="2800" b="1">
                <a:solidFill>
                  <a:srgbClr val="0099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后</a:t>
            </a:r>
            <a:r>
              <a:rPr lang="en-US" altLang="zh-CN" sz="2800" b="1">
                <a:solidFill>
                  <a:srgbClr val="0099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5</a:t>
            </a:r>
            <a:r>
              <a:rPr lang="zh-CN" altLang="en-US" sz="2800" b="1">
                <a:solidFill>
                  <a:srgbClr val="0099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天甲生产</a:t>
            </a:r>
            <a:r>
              <a:rPr lang="zh-CN" altLang="en-US" sz="2800" b="1">
                <a:solidFill>
                  <a:srgbClr val="0066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后</a:t>
            </a:r>
            <a:r>
              <a:rPr lang="en-US" altLang="zh-CN" sz="2800" b="1">
                <a:solidFill>
                  <a:srgbClr val="0066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5</a:t>
            </a:r>
            <a:r>
              <a:rPr lang="zh-CN" altLang="en-US" sz="2800" b="1">
                <a:solidFill>
                  <a:srgbClr val="0066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天乙生产</a:t>
            </a:r>
          </a:p>
          <a:p>
            <a:pPr indent="3429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9900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零件的个数</a:t>
            </a:r>
            <a:r>
              <a:rPr lang="zh-CN" altLang="en-US" sz="2800" b="1">
                <a:solidFill>
                  <a:srgbClr val="0066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</a:t>
            </a: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en-US" altLang="zh-CN" sz="2800" b="1">
                <a:solidFill>
                  <a:srgbClr val="0066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zh-CN" altLang="en-US" sz="2800" b="1">
                <a:solidFill>
                  <a:srgbClr val="0099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零件的个数</a:t>
            </a:r>
            <a:r>
              <a:rPr lang="zh-CN" altLang="en-US" sz="2800" b="1">
                <a:solidFill>
                  <a:srgbClr val="0066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</a:t>
            </a: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en-US" altLang="zh-CN" sz="2800" b="1">
                <a:solidFill>
                  <a:srgbClr val="0099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zh-CN" altLang="en-US" sz="2800" b="1">
                <a:solidFill>
                  <a:srgbClr val="0066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零件的个数  </a:t>
            </a: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800" b="1">
                <a:solidFill>
                  <a:srgbClr val="FF33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940</a:t>
            </a:r>
          </a:p>
        </p:txBody>
      </p:sp>
      <p:grpSp>
        <p:nvGrpSpPr>
          <p:cNvPr id="11277" name="Group 13"/>
          <p:cNvGrpSpPr/>
          <p:nvPr/>
        </p:nvGrpSpPr>
        <p:grpSpPr bwMode="auto">
          <a:xfrm>
            <a:off x="5397500" y="3756025"/>
            <a:ext cx="2832100" cy="434975"/>
            <a:chOff x="0" y="0"/>
            <a:chExt cx="1784" cy="274"/>
          </a:xfrm>
        </p:grpSpPr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56" y="0"/>
              <a:ext cx="1680" cy="2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</a:ln>
          </p:spPr>
          <p:txBody>
            <a:bodyPr/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0066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乙生产零件的个数</a:t>
              </a:r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0" y="253"/>
              <a:ext cx="178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1280" name="Group 16"/>
          <p:cNvGrpSpPr/>
          <p:nvPr/>
        </p:nvGrpSpPr>
        <p:grpSpPr bwMode="auto">
          <a:xfrm>
            <a:off x="2822575" y="3352800"/>
            <a:ext cx="5407025" cy="457200"/>
            <a:chOff x="0" y="0"/>
            <a:chExt cx="3406" cy="288"/>
          </a:xfrm>
        </p:grpSpPr>
        <p:sp>
          <p:nvSpPr>
            <p:cNvPr id="11281" name="Text Box 17"/>
            <p:cNvSpPr txBox="1">
              <a:spLocks noChangeArrowheads="1"/>
            </p:cNvSpPr>
            <p:nvPr/>
          </p:nvSpPr>
          <p:spPr bwMode="auto">
            <a:xfrm>
              <a:off x="718" y="0"/>
              <a:ext cx="216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</a:ln>
          </p:spPr>
          <p:txBody>
            <a:bodyPr/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99CC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后</a:t>
              </a:r>
              <a:r>
                <a:rPr lang="en-US" altLang="zh-CN" sz="2400" b="1">
                  <a:solidFill>
                    <a:srgbClr val="99CC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5</a:t>
              </a:r>
              <a:r>
                <a:rPr lang="zh-CN" altLang="en-US" sz="2400" b="1">
                  <a:solidFill>
                    <a:srgbClr val="99CC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天生产零件的个数</a:t>
              </a:r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>
              <a:off x="0" y="242"/>
              <a:ext cx="340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1283" name="Group 19"/>
          <p:cNvGrpSpPr/>
          <p:nvPr/>
        </p:nvGrpSpPr>
        <p:grpSpPr bwMode="auto">
          <a:xfrm>
            <a:off x="762000" y="3733800"/>
            <a:ext cx="7467600" cy="990600"/>
            <a:chOff x="0" y="0"/>
            <a:chExt cx="4704" cy="624"/>
          </a:xfrm>
        </p:grpSpPr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0" y="357"/>
              <a:ext cx="470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>
              <a:off x="0" y="0"/>
              <a:ext cx="0" cy="6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86" name="Line 22"/>
            <p:cNvSpPr>
              <a:spLocks noChangeShapeType="1"/>
            </p:cNvSpPr>
            <p:nvPr/>
          </p:nvSpPr>
          <p:spPr bwMode="auto">
            <a:xfrm>
              <a:off x="4704" y="0"/>
              <a:ext cx="0" cy="6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1287" name="Group 23"/>
          <p:cNvGrpSpPr/>
          <p:nvPr/>
        </p:nvGrpSpPr>
        <p:grpSpPr bwMode="auto">
          <a:xfrm>
            <a:off x="762000" y="4572000"/>
            <a:ext cx="7467600" cy="519113"/>
            <a:chOff x="0" y="0"/>
            <a:chExt cx="4704" cy="327"/>
          </a:xfrm>
        </p:grpSpPr>
        <p:sp>
          <p:nvSpPr>
            <p:cNvPr id="11288" name="Line 24"/>
            <p:cNvSpPr>
              <a:spLocks noChangeShapeType="1"/>
            </p:cNvSpPr>
            <p:nvPr/>
          </p:nvSpPr>
          <p:spPr bwMode="auto">
            <a:xfrm>
              <a:off x="0" y="0"/>
              <a:ext cx="470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89" name="Text Box 25"/>
            <p:cNvSpPr txBox="1">
              <a:spLocks noChangeArrowheads="1"/>
            </p:cNvSpPr>
            <p:nvPr/>
          </p:nvSpPr>
          <p:spPr bwMode="auto">
            <a:xfrm>
              <a:off x="1944" y="39"/>
              <a:ext cx="984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</a:ln>
          </p:spPr>
          <p:txBody>
            <a:bodyPr/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FF33CC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940</a:t>
              </a:r>
              <a:r>
                <a:rPr lang="zh-CN" altLang="en-US" sz="2400" b="1">
                  <a:solidFill>
                    <a:srgbClr val="FF33CC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个</a:t>
              </a:r>
            </a:p>
          </p:txBody>
        </p:sp>
      </p:grp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2895600" y="27432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  <a:ea typeface="华文新魏" panose="02010800040101010101" pitchFamily="2" charset="-122"/>
              </a:rPr>
              <a:t>有怎样的数量关系？</a:t>
            </a:r>
          </a:p>
        </p:txBody>
      </p:sp>
      <p:sp>
        <p:nvSpPr>
          <p:cNvPr id="11291" name="WordArt 27"/>
          <p:cNvSpPr>
            <a:spLocks noChangeArrowheads="1" noChangeShapeType="1"/>
          </p:cNvSpPr>
          <p:nvPr/>
        </p:nvSpPr>
        <p:spPr bwMode="auto">
          <a:xfrm>
            <a:off x="228600" y="152400"/>
            <a:ext cx="1905000" cy="533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spc="-360">
                <a:ln w="12700">
                  <a:solidFill>
                    <a:srgbClr val="FFCC00"/>
                  </a:solidFill>
                  <a:round/>
                </a:ln>
                <a:solidFill>
                  <a:srgbClr val="FF00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工程问题</a:t>
            </a:r>
            <a:r>
              <a:rPr lang="en-US" altLang="zh-CN" sz="3600" kern="10" spc="-360">
                <a:ln w="12700">
                  <a:solidFill>
                    <a:srgbClr val="FFCC00"/>
                  </a:solidFill>
                  <a:round/>
                </a:ln>
                <a:solidFill>
                  <a:srgbClr val="FF00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1</a:t>
            </a:r>
            <a:endParaRPr lang="zh-CN" altLang="en-US" sz="3600" kern="10" spc="-360">
              <a:ln w="12700">
                <a:solidFill>
                  <a:srgbClr val="FFCC00"/>
                </a:solidFill>
                <a:round/>
              </a:ln>
              <a:solidFill>
                <a:srgbClr val="FF00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 autoUpdateAnimBg="0"/>
      <p:bldP spid="11276" grpId="0" animBg="1" autoUpdateAnimBg="0"/>
      <p:bldP spid="1129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62000" y="1935163"/>
            <a:ext cx="7848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6699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解</a:t>
            </a:r>
            <a:r>
              <a:rPr lang="en-US" altLang="zh-CN" sz="3200" b="1">
                <a:solidFill>
                  <a:srgbClr val="6699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:</a:t>
            </a:r>
            <a:r>
              <a:rPr lang="en-US" altLang="zh-CN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zh-CN" altLang="en-US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设乙每天生产零件</a:t>
            </a:r>
            <a:r>
              <a:rPr lang="en-US" altLang="zh-CN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x</a:t>
            </a:r>
            <a:r>
              <a:rPr lang="zh-CN" altLang="en-US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个</a:t>
            </a:r>
            <a:r>
              <a:rPr lang="en-US" altLang="zh-CN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  <a:r>
              <a:rPr lang="zh-CN" altLang="en-US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根据题意，得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1906588" y="2800350"/>
          <a:ext cx="46624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3" imgW="1511935" imgH="177800" progId="Equation.DSMT4">
                  <p:embed/>
                </p:oleObj>
              </mc:Choice>
              <mc:Fallback>
                <p:oleObj r:id="rId3" imgW="1511935" imgH="177800" progId="Equation.DSMT4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2800350"/>
                        <a:ext cx="4662487" cy="6286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3399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09713" y="3702050"/>
            <a:ext cx="4967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解这个方程，得  </a:t>
            </a:r>
            <a:r>
              <a:rPr lang="en-US" altLang="zh-CN" sz="3600">
                <a:solidFill>
                  <a:srgbClr val="000000"/>
                </a:solidFill>
                <a:latin typeface="Lucida Console" panose="020B0609040504020204" pitchFamily="49" charset="0"/>
                <a:ea typeface="华文新魏" panose="02010800040101010101" pitchFamily="2" charset="-122"/>
              </a:rPr>
              <a:t>x</a:t>
            </a:r>
            <a:r>
              <a:rPr lang="en-US" altLang="zh-CN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=60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43000" y="4648200"/>
            <a:ext cx="525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6699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答：</a:t>
            </a:r>
            <a:r>
              <a:rPr lang="zh-CN" altLang="en-US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乙每天生产零件</a:t>
            </a:r>
            <a:r>
              <a:rPr lang="en-US" altLang="zh-CN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60</a:t>
            </a:r>
            <a:r>
              <a:rPr lang="zh-CN" altLang="en-US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个</a:t>
            </a:r>
            <a:r>
              <a:rPr lang="en-US" altLang="zh-CN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  <a:endParaRPr lang="en-US" altLang="zh-CN" sz="3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19112" y="533476"/>
            <a:ext cx="8383588" cy="974725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3429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9900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头</a:t>
            </a:r>
            <a:r>
              <a:rPr lang="en-US" altLang="zh-CN" sz="2800" b="1" dirty="0">
                <a:solidFill>
                  <a:srgbClr val="9900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sz="2800" b="1" dirty="0">
                <a:solidFill>
                  <a:srgbClr val="9900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天甲生产</a:t>
            </a:r>
            <a:r>
              <a:rPr lang="zh-CN" altLang="en-US" sz="2800" b="1" dirty="0">
                <a:solidFill>
                  <a:srgbClr val="0066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</a:t>
            </a:r>
            <a:r>
              <a:rPr lang="zh-CN" altLang="en-US" sz="2800" b="1" dirty="0">
                <a:solidFill>
                  <a:srgbClr val="0099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后</a:t>
            </a:r>
            <a:r>
              <a:rPr lang="en-US" altLang="zh-CN" sz="2800" b="1" dirty="0">
                <a:solidFill>
                  <a:srgbClr val="0099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5</a:t>
            </a:r>
            <a:r>
              <a:rPr lang="zh-CN" altLang="en-US" sz="2800" b="1" dirty="0">
                <a:solidFill>
                  <a:srgbClr val="0099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天甲生产</a:t>
            </a:r>
            <a:r>
              <a:rPr lang="zh-CN" altLang="en-US" sz="2800" b="1" dirty="0">
                <a:solidFill>
                  <a:srgbClr val="0066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后</a:t>
            </a:r>
            <a:r>
              <a:rPr lang="en-US" altLang="zh-CN" sz="2800" b="1" dirty="0">
                <a:solidFill>
                  <a:srgbClr val="0066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5</a:t>
            </a:r>
            <a:r>
              <a:rPr lang="zh-CN" altLang="en-US" sz="2800" b="1" dirty="0">
                <a:solidFill>
                  <a:srgbClr val="0066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天乙生产</a:t>
            </a:r>
          </a:p>
          <a:p>
            <a:pPr indent="3429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9900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零件的个数</a:t>
            </a:r>
            <a:r>
              <a:rPr lang="zh-CN" altLang="en-US" sz="2800" b="1" dirty="0">
                <a:solidFill>
                  <a:srgbClr val="0066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en-US" altLang="zh-CN" sz="2800" b="1" dirty="0">
                <a:solidFill>
                  <a:srgbClr val="0066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zh-CN" altLang="en-US" sz="2800" b="1" dirty="0">
                <a:solidFill>
                  <a:srgbClr val="0099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零件的个数</a:t>
            </a:r>
            <a:r>
              <a:rPr lang="zh-CN" altLang="en-US" sz="2800" b="1" dirty="0">
                <a:solidFill>
                  <a:srgbClr val="0066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en-US" altLang="zh-CN" sz="2800" b="1" dirty="0">
                <a:solidFill>
                  <a:srgbClr val="0099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zh-CN" altLang="en-US" sz="2800" b="1" dirty="0">
                <a:solidFill>
                  <a:srgbClr val="0066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零件的个数  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800" b="1" dirty="0">
                <a:solidFill>
                  <a:srgbClr val="FF33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940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2" grpId="0" autoUpdateAnimBg="0"/>
      <p:bldP spid="12293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870</Words>
  <Application>Microsoft Office PowerPoint</Application>
  <PresentationFormat>全屏显示(4:3)</PresentationFormat>
  <Paragraphs>89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9" baseType="lpstr">
      <vt:lpstr>黑体</vt:lpstr>
      <vt:lpstr>华康海报体W12(P)</vt:lpstr>
      <vt:lpstr>华文行楷</vt:lpstr>
      <vt:lpstr>华文新魏</vt:lpstr>
      <vt:lpstr>华文中宋</vt:lpstr>
      <vt:lpstr>宋体</vt:lpstr>
      <vt:lpstr>微软雅黑</vt:lpstr>
      <vt:lpstr>Arial</vt:lpstr>
      <vt:lpstr>Calibri</vt:lpstr>
      <vt:lpstr>Lucida Console</vt:lpstr>
      <vt:lpstr>Tahoma</vt:lpstr>
      <vt:lpstr>Times New Roman</vt:lpstr>
      <vt:lpstr>WWW.2PPT.COM
</vt:lpstr>
      <vt:lpstr>Equation.DSMT4</vt:lpstr>
      <vt:lpstr>Equation.3</vt:lpstr>
      <vt:lpstr>PowerPoint 演示文稿</vt:lpstr>
      <vt:lpstr>PowerPoint 演示文稿</vt:lpstr>
      <vt:lpstr>PowerPoint 演示文稿</vt:lpstr>
      <vt:lpstr>解： 设应调往甲处 x 人，根据题意，得 23+ x =3（17-  x  ）. 解这个方程，得   x =7.  答：应从乙处调出7人去甲处.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2017-09-17T08:05:00Z</dcterms:created>
  <dcterms:modified xsi:type="dcterms:W3CDTF">2023-01-17T02:36:04Z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28F2DA85C2D040A28720BB1C0E76B087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