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226E-111B-4905-AC7B-83E2A08114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B572-4403-417F-9946-5184FBDF6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34469-AC79-40AF-A842-FF18889D73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19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67694"/>
            <a:ext cx="9144000" cy="580184"/>
          </a:xfrm>
        </p:spPr>
        <p:txBody>
          <a:bodyPr/>
          <a:lstStyle/>
          <a:p>
            <a:r>
              <a:rPr lang="en-US" altLang="zh-CN" sz="4000" b="1" dirty="0"/>
              <a:t>He goes to school by school bus</a:t>
            </a:r>
            <a:endParaRPr lang="zh-CN" altLang="en-US" sz="4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699542"/>
            <a:ext cx="7545579" cy="994410"/>
          </a:xfrm>
        </p:spPr>
        <p:txBody>
          <a:bodyPr/>
          <a:lstStyle/>
          <a:p>
            <a:r>
              <a:rPr lang="en-US" altLang="zh-CN" sz="3200" dirty="0" smtClean="0"/>
              <a:t>Unit 5 Country Life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-296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本框 7171"/>
          <p:cNvSpPr txBox="1">
            <a:spLocks noChangeArrowheads="1"/>
          </p:cNvSpPr>
          <p:nvPr/>
        </p:nvSpPr>
        <p:spPr bwMode="auto">
          <a:xfrm>
            <a:off x="323850" y="1059656"/>
            <a:ext cx="882015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dirty="0">
                <a:latin typeface="Times New Roman" panose="02020603050405020304" pitchFamily="18" charset="0"/>
              </a:rPr>
              <a:t>After school he 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often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__________________________.</a:t>
            </a:r>
            <a:endParaRPr lang="en-US" altLang="zh-CN" sz="4400" dirty="0">
              <a:latin typeface="Times New Roman" panose="02020603050405020304" pitchFamily="18" charset="0"/>
            </a:endParaRPr>
          </a:p>
        </p:txBody>
      </p:sp>
      <p:sp>
        <p:nvSpPr>
          <p:cNvPr id="22531" name="圆角矩形 7172"/>
          <p:cNvSpPr>
            <a:spLocks noChangeArrowheads="1"/>
          </p:cNvSpPr>
          <p:nvPr/>
        </p:nvSpPr>
        <p:spPr bwMode="auto">
          <a:xfrm>
            <a:off x="395289" y="195263"/>
            <a:ext cx="748982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4.What does he do after school?</a:t>
            </a:r>
          </a:p>
        </p:txBody>
      </p:sp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323850" y="1768073"/>
            <a:ext cx="882015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dirty="0">
                <a:latin typeface="Times New Roman" panose="02020603050405020304" pitchFamily="18" charset="0"/>
              </a:rPr>
              <a:t>helps his parents feed the </a:t>
            </a:r>
            <a:r>
              <a:rPr lang="en-US" altLang="zh-CN" sz="4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cow</a:t>
            </a:r>
            <a:r>
              <a:rPr lang="en-US" altLang="zh-CN" sz="4400" dirty="0" smtClean="0">
                <a:latin typeface="Times New Roman" panose="02020603050405020304" pitchFamily="18" charset="0"/>
              </a:rPr>
              <a:t>s</a:t>
            </a:r>
            <a:endParaRPr lang="en-US" altLang="zh-CN" sz="4400" dirty="0">
              <a:latin typeface="Times New Roman" panose="02020603050405020304" pitchFamily="18" charset="0"/>
            </a:endParaRPr>
          </a:p>
        </p:txBody>
      </p:sp>
      <p:pic>
        <p:nvPicPr>
          <p:cNvPr id="22533" name="图片 7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64593"/>
            <a:ext cx="5221288" cy="250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5601"/>
          <p:cNvSpPr txBox="1">
            <a:spLocks noChangeArrowheads="1"/>
          </p:cNvSpPr>
          <p:nvPr/>
        </p:nvSpPr>
        <p:spPr bwMode="auto">
          <a:xfrm>
            <a:off x="395289" y="303610"/>
            <a:ext cx="80279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>
                <a:latin typeface="+mn-lt"/>
              </a:rPr>
              <a:t>Feed the </a:t>
            </a:r>
            <a:r>
              <a:rPr lang="en-US" altLang="zh-CN" sz="4800">
                <a:solidFill>
                  <a:srgbClr val="FF0000"/>
                </a:solidFill>
                <a:latin typeface="+mn-lt"/>
              </a:rPr>
              <a:t>cow</a:t>
            </a:r>
            <a:r>
              <a:rPr lang="en-US" altLang="zh-CN" sz="4800">
                <a:latin typeface="+mn-lt"/>
              </a:rPr>
              <a:t>s some grass.</a:t>
            </a:r>
          </a:p>
        </p:txBody>
      </p:sp>
      <p:pic>
        <p:nvPicPr>
          <p:cNvPr id="23555" name="图片 25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9" y="1453753"/>
            <a:ext cx="6840537" cy="36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4578"/>
          <p:cNvSpPr txBox="1">
            <a:spLocks noChangeArrowheads="1"/>
          </p:cNvSpPr>
          <p:nvPr/>
        </p:nvSpPr>
        <p:spPr bwMode="auto">
          <a:xfrm>
            <a:off x="0" y="303610"/>
            <a:ext cx="93964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dirty="0">
                <a:latin typeface="+mn-lt"/>
              </a:rPr>
              <a:t>Feed the </a:t>
            </a:r>
            <a:r>
              <a:rPr lang="en-US" altLang="zh-CN" sz="4800" dirty="0">
                <a:solidFill>
                  <a:srgbClr val="FF0000"/>
                </a:solidFill>
                <a:latin typeface="+mn-lt"/>
              </a:rPr>
              <a:t>cow</a:t>
            </a:r>
            <a:r>
              <a:rPr lang="en-US" altLang="zh-CN" sz="4800" dirty="0">
                <a:latin typeface="+mn-lt"/>
              </a:rPr>
              <a:t>s some vegetables.</a:t>
            </a:r>
          </a:p>
        </p:txBody>
      </p:sp>
      <p:pic>
        <p:nvPicPr>
          <p:cNvPr id="24579" name="图片 24579"/>
          <p:cNvPicPr>
            <a:picLocks noChangeAspect="1" noChangeArrowheads="1"/>
          </p:cNvPicPr>
          <p:nvPr/>
        </p:nvPicPr>
        <p:blipFill>
          <a:blip r:embed="rId3" cstate="email"/>
          <a:srcRect b="9237"/>
          <a:stretch>
            <a:fillRect/>
          </a:stretch>
        </p:blipFill>
        <p:spPr bwMode="auto">
          <a:xfrm>
            <a:off x="1116013" y="1663303"/>
            <a:ext cx="6551612" cy="31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3555"/>
          <p:cNvPicPr>
            <a:picLocks noChangeAspect="1" noChangeArrowheads="1"/>
          </p:cNvPicPr>
          <p:nvPr/>
        </p:nvPicPr>
        <p:blipFill>
          <a:blip r:embed="rId3" cstate="email"/>
          <a:srcRect t="4377"/>
          <a:stretch>
            <a:fillRect/>
          </a:stretch>
        </p:blipFill>
        <p:spPr bwMode="auto">
          <a:xfrm>
            <a:off x="928663" y="1500180"/>
            <a:ext cx="7345363" cy="35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文本框 23556"/>
          <p:cNvSpPr txBox="1">
            <a:spLocks noChangeArrowheads="1"/>
          </p:cNvSpPr>
          <p:nvPr/>
        </p:nvSpPr>
        <p:spPr bwMode="auto">
          <a:xfrm>
            <a:off x="539751" y="303610"/>
            <a:ext cx="835342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>
                <a:latin typeface="+mn-lt"/>
              </a:rPr>
              <a:t>Feed the </a:t>
            </a:r>
            <a:r>
              <a:rPr lang="en-US" altLang="zh-CN" sz="5400">
                <a:solidFill>
                  <a:srgbClr val="FF0000"/>
                </a:solidFill>
                <a:latin typeface="+mn-lt"/>
              </a:rPr>
              <a:t>cow</a:t>
            </a:r>
            <a:r>
              <a:rPr lang="en-US" altLang="zh-CN" sz="5400">
                <a:latin typeface="+mn-lt"/>
              </a:rPr>
              <a:t>s some milk.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126"/>
          <p:cNvSpPr>
            <a:spLocks noChangeArrowheads="1"/>
          </p:cNvSpPr>
          <p:nvPr/>
        </p:nvSpPr>
        <p:spPr bwMode="auto">
          <a:xfrm>
            <a:off x="179388" y="141685"/>
            <a:ext cx="5905500" cy="62745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+mn-lt"/>
              </a:rPr>
              <a:t>Read and judge “T” / “F”</a:t>
            </a:r>
          </a:p>
        </p:txBody>
      </p:sp>
      <p:sp>
        <p:nvSpPr>
          <p:cNvPr id="26627" name="文本框 5127"/>
          <p:cNvSpPr txBox="1">
            <a:spLocks noChangeArrowheads="1"/>
          </p:cNvSpPr>
          <p:nvPr/>
        </p:nvSpPr>
        <p:spPr bwMode="auto">
          <a:xfrm>
            <a:off x="250826" y="1059657"/>
            <a:ext cx="79914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(  ) 1.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Liang is in Grade Five.</a:t>
            </a:r>
          </a:p>
        </p:txBody>
      </p:sp>
      <p:sp>
        <p:nvSpPr>
          <p:cNvPr id="26628" name="文本框 5128"/>
          <p:cNvSpPr txBox="1">
            <a:spLocks noChangeArrowheads="1"/>
          </p:cNvSpPr>
          <p:nvPr/>
        </p:nvSpPr>
        <p:spPr bwMode="auto">
          <a:xfrm>
            <a:off x="250826" y="1977629"/>
            <a:ext cx="79914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(  ) 2.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Liang lives in the city.</a:t>
            </a:r>
          </a:p>
        </p:txBody>
      </p:sp>
      <p:sp>
        <p:nvSpPr>
          <p:cNvPr id="26629" name="文本框 5129"/>
          <p:cNvSpPr txBox="1">
            <a:spLocks noChangeArrowheads="1"/>
          </p:cNvSpPr>
          <p:nvPr/>
        </p:nvSpPr>
        <p:spPr bwMode="auto">
          <a:xfrm>
            <a:off x="323850" y="2950369"/>
            <a:ext cx="882015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(  ) 3. At the weekend,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Liang usually goes to his father’s vegetable garden.</a:t>
            </a:r>
          </a:p>
        </p:txBody>
      </p:sp>
      <p:sp>
        <p:nvSpPr>
          <p:cNvPr id="5131" name="文本框 5130"/>
          <p:cNvSpPr txBox="1">
            <a:spLocks noChangeArrowheads="1"/>
          </p:cNvSpPr>
          <p:nvPr/>
        </p:nvSpPr>
        <p:spPr bwMode="auto">
          <a:xfrm>
            <a:off x="395288" y="1059656"/>
            <a:ext cx="7921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+mn-lt"/>
              </a:rPr>
              <a:t>F</a:t>
            </a:r>
          </a:p>
        </p:txBody>
      </p:sp>
      <p:sp>
        <p:nvSpPr>
          <p:cNvPr id="5132" name="文本框 5131"/>
          <p:cNvSpPr txBox="1">
            <a:spLocks noChangeArrowheads="1"/>
          </p:cNvSpPr>
          <p:nvPr/>
        </p:nvSpPr>
        <p:spPr bwMode="auto">
          <a:xfrm>
            <a:off x="365126" y="1999060"/>
            <a:ext cx="79216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+mn-lt"/>
              </a:rPr>
              <a:t>F</a:t>
            </a:r>
          </a:p>
        </p:txBody>
      </p:sp>
      <p:sp>
        <p:nvSpPr>
          <p:cNvPr id="5133" name="文本框 5132"/>
          <p:cNvSpPr txBox="1">
            <a:spLocks noChangeArrowheads="1"/>
          </p:cNvSpPr>
          <p:nvPr/>
        </p:nvSpPr>
        <p:spPr bwMode="auto">
          <a:xfrm>
            <a:off x="452438" y="2982516"/>
            <a:ext cx="7921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+mn-lt"/>
              </a:rPr>
              <a:t>F</a:t>
            </a:r>
          </a:p>
        </p:txBody>
      </p:sp>
      <p:sp>
        <p:nvSpPr>
          <p:cNvPr id="5134" name="文本框 513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73614" y="1059657"/>
            <a:ext cx="194468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+mn-lt"/>
              </a:rPr>
              <a:t>Grade </a:t>
            </a:r>
          </a:p>
        </p:txBody>
      </p:sp>
      <p:sp>
        <p:nvSpPr>
          <p:cNvPr id="5136" name="矩形 5135"/>
          <p:cNvSpPr>
            <a:spLocks noChangeArrowheads="1"/>
          </p:cNvSpPr>
          <p:nvPr/>
        </p:nvSpPr>
        <p:spPr bwMode="auto">
          <a:xfrm>
            <a:off x="6084888" y="1491854"/>
            <a:ext cx="1295400" cy="4869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>
                <a:latin typeface="+mn-lt"/>
              </a:rPr>
              <a:t>Four</a:t>
            </a:r>
          </a:p>
        </p:txBody>
      </p:sp>
      <p:sp>
        <p:nvSpPr>
          <p:cNvPr id="5137" name="矩形 5136"/>
          <p:cNvSpPr>
            <a:spLocks noChangeArrowheads="1"/>
          </p:cNvSpPr>
          <p:nvPr/>
        </p:nvSpPr>
        <p:spPr bwMode="auto">
          <a:xfrm>
            <a:off x="5651500" y="2518173"/>
            <a:ext cx="1944688" cy="4869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>
                <a:latin typeface="+mn-lt"/>
              </a:rPr>
              <a:t>country</a:t>
            </a:r>
          </a:p>
        </p:txBody>
      </p:sp>
      <p:sp>
        <p:nvSpPr>
          <p:cNvPr id="5138" name="矩形 5137"/>
          <p:cNvSpPr>
            <a:spLocks noChangeArrowheads="1"/>
          </p:cNvSpPr>
          <p:nvPr/>
        </p:nvSpPr>
        <p:spPr bwMode="auto">
          <a:xfrm>
            <a:off x="4427539" y="4030267"/>
            <a:ext cx="2663825" cy="4869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>
                <a:latin typeface="+mn-lt"/>
              </a:rPr>
              <a:t>orchard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  <p:bldP spid="5134" grpId="0"/>
      <p:bldP spid="5136" grpId="0" animBg="1"/>
      <p:bldP spid="5137" grpId="0" animBg="1"/>
      <p:bldP spid="51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6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1" y="1709737"/>
            <a:ext cx="71278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框 26628"/>
          <p:cNvSpPr txBox="1">
            <a:spLocks noChangeArrowheads="1"/>
          </p:cNvSpPr>
          <p:nvPr/>
        </p:nvSpPr>
        <p:spPr bwMode="auto">
          <a:xfrm>
            <a:off x="971550" y="411957"/>
            <a:ext cx="763270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>
                <a:latin typeface="+mn-lt"/>
              </a:rPr>
              <a:t>apple</a:t>
            </a:r>
            <a:r>
              <a:rPr lang="en-US" altLang="zh-CN" sz="8800">
                <a:solidFill>
                  <a:srgbClr val="FF3300"/>
                </a:solidFill>
                <a:latin typeface="+mn-lt"/>
              </a:rPr>
              <a:t> orchard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7650"/>
          <p:cNvSpPr txBox="1">
            <a:spLocks noChangeArrowheads="1"/>
          </p:cNvSpPr>
          <p:nvPr/>
        </p:nvSpPr>
        <p:spPr bwMode="auto">
          <a:xfrm>
            <a:off x="971550" y="411957"/>
            <a:ext cx="763270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zh-CN" sz="8800">
                <a:latin typeface="+mn-lt"/>
              </a:rPr>
              <a:t>pear</a:t>
            </a:r>
            <a:r>
              <a:rPr lang="en-US" altLang="zh-CN" sz="8800">
                <a:solidFill>
                  <a:srgbClr val="FF3300"/>
                </a:solidFill>
                <a:latin typeface="+mn-lt"/>
              </a:rPr>
              <a:t> orchard</a:t>
            </a:r>
          </a:p>
        </p:txBody>
      </p:sp>
      <p:pic>
        <p:nvPicPr>
          <p:cNvPr id="28675" name="图片 276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9" y="1700212"/>
            <a:ext cx="700087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8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1" y="1485900"/>
            <a:ext cx="7993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文本框 28676"/>
          <p:cNvSpPr txBox="1">
            <a:spLocks noChangeArrowheads="1"/>
          </p:cNvSpPr>
          <p:nvPr/>
        </p:nvSpPr>
        <p:spPr bwMode="auto">
          <a:xfrm>
            <a:off x="971550" y="250032"/>
            <a:ext cx="76327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FF3300"/>
                </a:solidFill>
                <a:latin typeface="+mn-lt"/>
              </a:rPr>
              <a:t>cherry orchard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>
            <a:spLocks noChangeArrowheads="1"/>
          </p:cNvSpPr>
          <p:nvPr/>
        </p:nvSpPr>
        <p:spPr bwMode="auto">
          <a:xfrm>
            <a:off x="323850" y="195263"/>
            <a:ext cx="91440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Guo</a:t>
            </a:r>
            <a:r>
              <a:rPr lang="en-US" altLang="zh-CN" sz="3600" dirty="0">
                <a:latin typeface="Times New Roman" panose="02020603050405020304" pitchFamily="18" charset="0"/>
              </a:rPr>
              <a:t> Liang often helps him ___________.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Look! He is _______________.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How ______ he is!</a:t>
            </a:r>
          </a:p>
        </p:txBody>
      </p:sp>
      <p:sp>
        <p:nvSpPr>
          <p:cNvPr id="14340" name="文本框 14339"/>
          <p:cNvSpPr txBox="1">
            <a:spLocks noChangeArrowheads="1"/>
          </p:cNvSpPr>
          <p:nvPr/>
        </p:nvSpPr>
        <p:spPr bwMode="auto">
          <a:xfrm>
            <a:off x="5614988" y="141684"/>
            <a:ext cx="35290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pick </a:t>
            </a:r>
            <a:r>
              <a:rPr lang="en-US" altLang="zh-CN" sz="3600">
                <a:latin typeface="Times New Roman" panose="02020603050405020304" pitchFamily="18" charset="0"/>
              </a:rPr>
              <a:t>fruit</a:t>
            </a:r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2771776" y="735806"/>
            <a:ext cx="35290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</a:rPr>
              <a:t>picking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cherries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1428729" y="1393023"/>
            <a:ext cx="14398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happy</a:t>
            </a:r>
          </a:p>
        </p:txBody>
      </p:sp>
      <p:pic>
        <p:nvPicPr>
          <p:cNvPr id="30726" name="图片 14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377678"/>
            <a:ext cx="3960812" cy="27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图片 143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4168" y="973157"/>
            <a:ext cx="1800225" cy="8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1" grpId="0"/>
      <p:bldP spid="143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2291"/>
          <p:cNvSpPr>
            <a:spLocks noChangeArrowheads="1"/>
          </p:cNvSpPr>
          <p:nvPr/>
        </p:nvSpPr>
        <p:spPr bwMode="auto">
          <a:xfrm>
            <a:off x="179389" y="195263"/>
            <a:ext cx="2376487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Grade Four</a:t>
            </a:r>
          </a:p>
        </p:txBody>
      </p:sp>
      <p:sp>
        <p:nvSpPr>
          <p:cNvPr id="12293" name="矩形 12292"/>
          <p:cNvSpPr>
            <a:spLocks noChangeArrowheads="1"/>
          </p:cNvSpPr>
          <p:nvPr/>
        </p:nvSpPr>
        <p:spPr bwMode="auto">
          <a:xfrm>
            <a:off x="3563938" y="195263"/>
            <a:ext cx="1655762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lives in</a:t>
            </a:r>
          </a:p>
        </p:txBody>
      </p:sp>
      <p:sp>
        <p:nvSpPr>
          <p:cNvPr id="12294" name="直接连接符 12293"/>
          <p:cNvSpPr>
            <a:spLocks noChangeShapeType="1"/>
          </p:cNvSpPr>
          <p:nvPr/>
        </p:nvSpPr>
        <p:spPr bwMode="auto">
          <a:xfrm>
            <a:off x="2627314" y="573881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295" name="直接连接符 12294"/>
          <p:cNvSpPr>
            <a:spLocks noChangeShapeType="1"/>
          </p:cNvSpPr>
          <p:nvPr/>
        </p:nvSpPr>
        <p:spPr bwMode="auto">
          <a:xfrm>
            <a:off x="5292725" y="519113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296" name="矩形 12295"/>
          <p:cNvSpPr>
            <a:spLocks noChangeArrowheads="1"/>
          </p:cNvSpPr>
          <p:nvPr/>
        </p:nvSpPr>
        <p:spPr bwMode="auto">
          <a:xfrm>
            <a:off x="6300788" y="141685"/>
            <a:ext cx="2843212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goes to school</a:t>
            </a:r>
          </a:p>
        </p:txBody>
      </p:sp>
      <p:sp>
        <p:nvSpPr>
          <p:cNvPr id="12297" name="直接连接符 12296"/>
          <p:cNvSpPr>
            <a:spLocks noChangeShapeType="1"/>
          </p:cNvSpPr>
          <p:nvPr/>
        </p:nvSpPr>
        <p:spPr bwMode="auto">
          <a:xfrm>
            <a:off x="0" y="1533525"/>
            <a:ext cx="6111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298" name="矩形 12297"/>
          <p:cNvSpPr>
            <a:spLocks noChangeArrowheads="1"/>
          </p:cNvSpPr>
          <p:nvPr/>
        </p:nvSpPr>
        <p:spPr bwMode="auto">
          <a:xfrm>
            <a:off x="611189" y="1156098"/>
            <a:ext cx="1081087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likes</a:t>
            </a:r>
          </a:p>
        </p:txBody>
      </p:sp>
      <p:sp>
        <p:nvSpPr>
          <p:cNvPr id="12299" name="直接连接符 12298"/>
          <p:cNvSpPr>
            <a:spLocks noChangeShapeType="1"/>
          </p:cNvSpPr>
          <p:nvPr/>
        </p:nvSpPr>
        <p:spPr bwMode="auto">
          <a:xfrm>
            <a:off x="1692276" y="15335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00" name="矩形 12299"/>
          <p:cNvSpPr>
            <a:spLocks noChangeArrowheads="1"/>
          </p:cNvSpPr>
          <p:nvPr/>
        </p:nvSpPr>
        <p:spPr bwMode="auto">
          <a:xfrm>
            <a:off x="2268539" y="1102519"/>
            <a:ext cx="2116137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sometimes</a:t>
            </a:r>
          </a:p>
        </p:txBody>
      </p:sp>
      <p:sp>
        <p:nvSpPr>
          <p:cNvPr id="12301" name="矩形 12300"/>
          <p:cNvSpPr>
            <a:spLocks noChangeArrowheads="1"/>
          </p:cNvSpPr>
          <p:nvPr/>
        </p:nvSpPr>
        <p:spPr bwMode="auto">
          <a:xfrm>
            <a:off x="5094288" y="1156098"/>
            <a:ext cx="4178300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After school he often </a:t>
            </a:r>
          </a:p>
        </p:txBody>
      </p:sp>
      <p:sp>
        <p:nvSpPr>
          <p:cNvPr id="12302" name="直接连接符 12301"/>
          <p:cNvSpPr>
            <a:spLocks noChangeShapeType="1"/>
          </p:cNvSpPr>
          <p:nvPr/>
        </p:nvSpPr>
        <p:spPr bwMode="auto">
          <a:xfrm>
            <a:off x="4427538" y="15335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03" name="直接连接符 12302"/>
          <p:cNvSpPr>
            <a:spLocks noChangeShapeType="1"/>
          </p:cNvSpPr>
          <p:nvPr/>
        </p:nvSpPr>
        <p:spPr bwMode="auto">
          <a:xfrm>
            <a:off x="0" y="2420541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04" name="矩形 12303"/>
          <p:cNvSpPr>
            <a:spLocks noChangeArrowheads="1"/>
          </p:cNvSpPr>
          <p:nvPr/>
        </p:nvSpPr>
        <p:spPr bwMode="auto">
          <a:xfrm>
            <a:off x="971550" y="2095500"/>
            <a:ext cx="5219700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At the weekend, he usually </a:t>
            </a:r>
          </a:p>
        </p:txBody>
      </p:sp>
      <p:sp>
        <p:nvSpPr>
          <p:cNvPr id="12305" name="矩形 12304"/>
          <p:cNvSpPr>
            <a:spLocks noChangeArrowheads="1"/>
          </p:cNvSpPr>
          <p:nvPr/>
        </p:nvSpPr>
        <p:spPr bwMode="auto">
          <a:xfrm>
            <a:off x="250826" y="3078957"/>
            <a:ext cx="3419475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Guo Liang often </a:t>
            </a:r>
          </a:p>
        </p:txBody>
      </p:sp>
      <p:sp>
        <p:nvSpPr>
          <p:cNvPr id="12306" name="直接连接符 12305"/>
          <p:cNvSpPr>
            <a:spLocks noChangeShapeType="1"/>
          </p:cNvSpPr>
          <p:nvPr/>
        </p:nvSpPr>
        <p:spPr bwMode="auto">
          <a:xfrm>
            <a:off x="6300789" y="2474119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07" name="直接连接符 12306"/>
          <p:cNvSpPr>
            <a:spLocks noChangeShapeType="1"/>
          </p:cNvSpPr>
          <p:nvPr/>
        </p:nvSpPr>
        <p:spPr bwMode="auto">
          <a:xfrm>
            <a:off x="3779839" y="3402806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08" name="矩形 12307"/>
          <p:cNvSpPr>
            <a:spLocks noChangeArrowheads="1"/>
          </p:cNvSpPr>
          <p:nvPr/>
        </p:nvSpPr>
        <p:spPr bwMode="auto">
          <a:xfrm>
            <a:off x="4859338" y="3078957"/>
            <a:ext cx="2665412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Look! He is </a:t>
            </a:r>
          </a:p>
        </p:txBody>
      </p:sp>
      <p:sp>
        <p:nvSpPr>
          <p:cNvPr id="12309" name="直接连接符 12308"/>
          <p:cNvSpPr>
            <a:spLocks noChangeShapeType="1"/>
          </p:cNvSpPr>
          <p:nvPr/>
        </p:nvSpPr>
        <p:spPr bwMode="auto">
          <a:xfrm>
            <a:off x="7740650" y="3402806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2310" name="矩形 12309"/>
          <p:cNvSpPr>
            <a:spLocks noChangeArrowheads="1"/>
          </p:cNvSpPr>
          <p:nvPr/>
        </p:nvSpPr>
        <p:spPr bwMode="auto">
          <a:xfrm>
            <a:off x="250825" y="3996929"/>
            <a:ext cx="1835150" cy="7024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+mn-lt"/>
              </a:rPr>
              <a:t>happy </a:t>
            </a:r>
          </a:p>
        </p:txBody>
      </p:sp>
      <p:grpSp>
        <p:nvGrpSpPr>
          <p:cNvPr id="31765" name="组合 12310"/>
          <p:cNvGrpSpPr/>
          <p:nvPr/>
        </p:nvGrpSpPr>
        <p:grpSpPr bwMode="auto">
          <a:xfrm>
            <a:off x="0" y="3813573"/>
            <a:ext cx="9144000" cy="1329928"/>
            <a:chOff x="0" y="3203"/>
            <a:chExt cx="5760" cy="1117"/>
          </a:xfrm>
        </p:grpSpPr>
        <p:sp>
          <p:nvSpPr>
            <p:cNvPr id="31766" name="矩形 12311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</a:endParaRPr>
            </a:p>
          </p:txBody>
        </p:sp>
        <p:pic>
          <p:nvPicPr>
            <p:cNvPr id="31767" name="图片 12312" descr="KYS0OF_RME]R`C9ED6BF)9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5" y="3203"/>
              <a:ext cx="975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build="allAtOnce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圆角矩形 3078"/>
          <p:cNvSpPr>
            <a:spLocks noChangeArrowheads="1"/>
          </p:cNvSpPr>
          <p:nvPr/>
        </p:nvSpPr>
        <p:spPr bwMode="auto">
          <a:xfrm rot="-905986">
            <a:off x="323851" y="303610"/>
            <a:ext cx="4824413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+mn-lt"/>
              </a:rPr>
              <a:t>1.What’s your name?</a:t>
            </a:r>
          </a:p>
        </p:txBody>
      </p:sp>
      <p:sp>
        <p:nvSpPr>
          <p:cNvPr id="3080" name="圆角矩形 3079"/>
          <p:cNvSpPr>
            <a:spLocks noChangeArrowheads="1"/>
          </p:cNvSpPr>
          <p:nvPr/>
        </p:nvSpPr>
        <p:spPr bwMode="auto">
          <a:xfrm rot="-725393">
            <a:off x="323851" y="2680097"/>
            <a:ext cx="6913563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+mn-lt"/>
              </a:rPr>
              <a:t>3.How do you go to school?</a:t>
            </a:r>
          </a:p>
        </p:txBody>
      </p:sp>
      <p:sp>
        <p:nvSpPr>
          <p:cNvPr id="3081" name="圆角矩形 3080"/>
          <p:cNvSpPr>
            <a:spLocks noChangeArrowheads="1"/>
          </p:cNvSpPr>
          <p:nvPr/>
        </p:nvSpPr>
        <p:spPr bwMode="auto">
          <a:xfrm rot="506830">
            <a:off x="1403351" y="1491854"/>
            <a:ext cx="7345363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+mn-lt"/>
              </a:rPr>
              <a:t>2.What’s your </a:t>
            </a:r>
            <a:r>
              <a:rPr lang="en-US" altLang="zh-CN" sz="4400" dirty="0" err="1">
                <a:latin typeface="+mn-lt"/>
              </a:rPr>
              <a:t>favourite</a:t>
            </a:r>
            <a:r>
              <a:rPr lang="en-US" altLang="zh-CN" sz="4400" dirty="0">
                <a:latin typeface="+mn-lt"/>
              </a:rPr>
              <a:t> subject?</a:t>
            </a:r>
          </a:p>
        </p:txBody>
      </p:sp>
      <p:sp>
        <p:nvSpPr>
          <p:cNvPr id="3082" name="圆角矩形 3081"/>
          <p:cNvSpPr>
            <a:spLocks noChangeArrowheads="1"/>
          </p:cNvSpPr>
          <p:nvPr/>
        </p:nvSpPr>
        <p:spPr bwMode="auto">
          <a:xfrm rot="-199349">
            <a:off x="539750" y="3921919"/>
            <a:ext cx="7200900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+mn-lt"/>
              </a:rPr>
              <a:t>4.What do you do after school?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6387" descr="t01ed9f15095ae0a00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50031"/>
            <a:ext cx="1574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直接连接符 16388"/>
          <p:cNvSpPr>
            <a:spLocks noChangeShapeType="1"/>
          </p:cNvSpPr>
          <p:nvPr/>
        </p:nvSpPr>
        <p:spPr bwMode="auto">
          <a:xfrm>
            <a:off x="1908175" y="681038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390" name="图片 16389" descr="t0195a61b9884ef140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141685"/>
            <a:ext cx="2063750" cy="10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直接连接符 16390"/>
          <p:cNvSpPr>
            <a:spLocks noChangeShapeType="1"/>
          </p:cNvSpPr>
          <p:nvPr/>
        </p:nvSpPr>
        <p:spPr bwMode="auto">
          <a:xfrm>
            <a:off x="5076825" y="573881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392" name="图片 163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9" y="141685"/>
            <a:ext cx="2232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直接连接符 16392"/>
          <p:cNvSpPr>
            <a:spLocks noChangeShapeType="1"/>
          </p:cNvSpPr>
          <p:nvPr/>
        </p:nvSpPr>
        <p:spPr bwMode="auto">
          <a:xfrm>
            <a:off x="8208964" y="519113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394" name="图片 16393" descr="t01d979057d4c39d8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383506"/>
            <a:ext cx="18716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直接连接符 16394"/>
          <p:cNvSpPr>
            <a:spLocks noChangeShapeType="1"/>
          </p:cNvSpPr>
          <p:nvPr/>
        </p:nvSpPr>
        <p:spPr bwMode="auto">
          <a:xfrm>
            <a:off x="1979614" y="1869281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396" name="图片 1639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6" y="1437085"/>
            <a:ext cx="2016125" cy="10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图片 1639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7763" y="1437085"/>
            <a:ext cx="2159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直接连接符 16397"/>
          <p:cNvSpPr>
            <a:spLocks noChangeShapeType="1"/>
          </p:cNvSpPr>
          <p:nvPr/>
        </p:nvSpPr>
        <p:spPr bwMode="auto">
          <a:xfrm>
            <a:off x="5148264" y="1924050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16399" name="直接连接符 16398"/>
          <p:cNvSpPr>
            <a:spLocks noChangeShapeType="1"/>
          </p:cNvSpPr>
          <p:nvPr/>
        </p:nvSpPr>
        <p:spPr bwMode="auto">
          <a:xfrm>
            <a:off x="179389" y="3327797"/>
            <a:ext cx="9350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400" name="图片 16399" descr="t0145f890b2423e1c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451" y="2733676"/>
            <a:ext cx="1655763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直接连接符 16400"/>
          <p:cNvSpPr>
            <a:spLocks noChangeShapeType="1"/>
          </p:cNvSpPr>
          <p:nvPr/>
        </p:nvSpPr>
        <p:spPr bwMode="auto">
          <a:xfrm>
            <a:off x="2987675" y="3274219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pic>
        <p:nvPicPr>
          <p:cNvPr id="16402" name="图片 1640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1638" y="2733676"/>
            <a:ext cx="1873250" cy="130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5" name="组合 16402"/>
          <p:cNvGrpSpPr/>
          <p:nvPr/>
        </p:nvGrpSpPr>
        <p:grpSpPr bwMode="auto">
          <a:xfrm>
            <a:off x="0" y="3813573"/>
            <a:ext cx="9144000" cy="1329928"/>
            <a:chOff x="0" y="3203"/>
            <a:chExt cx="5760" cy="1117"/>
          </a:xfrm>
        </p:grpSpPr>
        <p:sp>
          <p:nvSpPr>
            <p:cNvPr id="32786" name="矩形 16403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</a:endParaRPr>
            </a:p>
          </p:txBody>
        </p:sp>
        <p:pic>
          <p:nvPicPr>
            <p:cNvPr id="32787" name="图片 16404" descr="KYS0OF_RME]R`C9ED6BF)9R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785" y="3203"/>
              <a:ext cx="975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 animBg="1"/>
      <p:bldP spid="16393" grpId="0" animBg="1"/>
      <p:bldP spid="16395" grpId="0" animBg="1"/>
      <p:bldP spid="16398" grpId="0" animBg="1"/>
      <p:bldP spid="16399" grpId="0" animBg="1"/>
      <p:bldP spid="164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7411"/>
          <p:cNvSpPr>
            <a:spLocks noChangeArrowheads="1"/>
          </p:cNvSpPr>
          <p:nvPr/>
        </p:nvSpPr>
        <p:spPr bwMode="auto">
          <a:xfrm>
            <a:off x="323850" y="250032"/>
            <a:ext cx="8280400" cy="594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+mn-lt"/>
              </a:rPr>
              <a:t>in the field     pick fruit    go to school      after school</a:t>
            </a:r>
          </a:p>
        </p:txBody>
      </p:sp>
      <p:sp>
        <p:nvSpPr>
          <p:cNvPr id="33796" name="文本框 17415"/>
          <p:cNvSpPr txBox="1">
            <a:spLocks noChangeArrowheads="1"/>
          </p:cNvSpPr>
          <p:nvPr/>
        </p:nvSpPr>
        <p:spPr bwMode="auto">
          <a:xfrm>
            <a:off x="250825" y="1059657"/>
            <a:ext cx="864235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+mn-lt"/>
              </a:rPr>
              <a:t>      Hello, everyone! I am </a:t>
            </a:r>
            <a:r>
              <a:rPr lang="en-US" altLang="zh-CN" sz="3200" dirty="0" err="1">
                <a:latin typeface="+mn-lt"/>
              </a:rPr>
              <a:t>Guo</a:t>
            </a:r>
            <a:r>
              <a:rPr lang="en-US" altLang="zh-CN" sz="3200" dirty="0">
                <a:latin typeface="+mn-lt"/>
              </a:rPr>
              <a:t> Liang. I live in the country. I ______ by school bus. My </a:t>
            </a:r>
            <a:r>
              <a:rPr lang="en-US" altLang="zh-CN" sz="3200" dirty="0" err="1">
                <a:latin typeface="+mn-lt"/>
              </a:rPr>
              <a:t>favourite</a:t>
            </a:r>
            <a:r>
              <a:rPr lang="en-US" altLang="zh-CN" sz="3200" dirty="0">
                <a:latin typeface="+mn-lt"/>
              </a:rPr>
              <a:t> class is science. Sometimes I have science classes ________. I have many interesting things to do ___. I often feed the cows. At the weekend, I usually go to my father’s orchard to help him ____. I enjoy my life.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8435"/>
          <p:cNvSpPr txBox="1">
            <a:spLocks noChangeArrowheads="1"/>
          </p:cNvSpPr>
          <p:nvPr/>
        </p:nvSpPr>
        <p:spPr bwMode="auto">
          <a:xfrm>
            <a:off x="323851" y="627534"/>
            <a:ext cx="8640763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+mn-lt"/>
              </a:rPr>
              <a:t>Homework: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+mn-lt"/>
              </a:rPr>
              <a:t>1.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读</a:t>
            </a:r>
            <a:r>
              <a:rPr lang="zh-CN" altLang="en-US" sz="3200" dirty="0" smtClean="0">
                <a:latin typeface="+mn-lt"/>
              </a:rPr>
              <a:t> </a:t>
            </a:r>
            <a:r>
              <a:rPr lang="en-US" altLang="zh-CN" sz="3200" dirty="0" smtClean="0">
                <a:latin typeface="+mn-lt"/>
              </a:rPr>
              <a:t>read.</a:t>
            </a:r>
            <a:endParaRPr lang="en-US" altLang="zh-CN" sz="32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+mn-lt"/>
              </a:rPr>
              <a:t>2.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完成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课本习题</a:t>
            </a:r>
            <a:endParaRPr lang="en-US" altLang="zh-CN" sz="32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+mn-lt"/>
              </a:rPr>
              <a:t>3. </a:t>
            </a:r>
            <a:r>
              <a:rPr lang="zh-CN" altLang="en-US" sz="3200" b="1" dirty="0">
                <a:solidFill>
                  <a:srgbClr val="FF3300"/>
                </a:solidFill>
                <a:latin typeface="+mn-lt"/>
              </a:rPr>
              <a:t>复述课文</a:t>
            </a:r>
            <a:r>
              <a:rPr lang="zh-CN" altLang="en-US" sz="3200" dirty="0">
                <a:latin typeface="+mn-lt"/>
              </a:rPr>
              <a:t> </a:t>
            </a:r>
            <a:r>
              <a:rPr lang="en-US" altLang="zh-CN" sz="3200" dirty="0">
                <a:latin typeface="+mn-lt"/>
              </a:rPr>
              <a:t>Retell the story about </a:t>
            </a:r>
            <a:r>
              <a:rPr lang="en-US" altLang="zh-CN" sz="3200" dirty="0" err="1">
                <a:latin typeface="+mn-lt"/>
              </a:rPr>
              <a:t>Guo</a:t>
            </a:r>
            <a:r>
              <a:rPr lang="en-US" altLang="zh-CN" sz="3200" dirty="0">
                <a:latin typeface="+mn-lt"/>
              </a:rPr>
              <a:t> Liang.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0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1" y="1821651"/>
            <a:ext cx="3559175" cy="31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圆角矩形 4100"/>
          <p:cNvSpPr>
            <a:spLocks noChangeArrowheads="1"/>
          </p:cNvSpPr>
          <p:nvPr/>
        </p:nvSpPr>
        <p:spPr bwMode="auto">
          <a:xfrm rot="-905986">
            <a:off x="323851" y="303610"/>
            <a:ext cx="4824413" cy="6477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1.What’s his name?</a:t>
            </a:r>
          </a:p>
        </p:txBody>
      </p:sp>
      <p:sp>
        <p:nvSpPr>
          <p:cNvPr id="4102" name="文本框 4101"/>
          <p:cNvSpPr txBox="1">
            <a:spLocks noChangeArrowheads="1"/>
          </p:cNvSpPr>
          <p:nvPr/>
        </p:nvSpPr>
        <p:spPr bwMode="auto">
          <a:xfrm>
            <a:off x="2484438" y="1059657"/>
            <a:ext cx="66595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>
                <a:latin typeface="Times New Roman" panose="02020603050405020304" pitchFamily="18" charset="0"/>
              </a:rPr>
              <a:t>Guo Liang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>
            <a:spLocks noChangeArrowheads="1"/>
          </p:cNvSpPr>
          <p:nvPr/>
        </p:nvSpPr>
        <p:spPr bwMode="auto">
          <a:xfrm>
            <a:off x="413144" y="1088164"/>
            <a:ext cx="66595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He likes science.</a:t>
            </a:r>
          </a:p>
        </p:txBody>
      </p:sp>
      <p:sp>
        <p:nvSpPr>
          <p:cNvPr id="16387" name="圆角矩形 9219"/>
          <p:cNvSpPr>
            <a:spLocks noChangeArrowheads="1"/>
          </p:cNvSpPr>
          <p:nvPr/>
        </p:nvSpPr>
        <p:spPr bwMode="auto">
          <a:xfrm>
            <a:off x="323851" y="303610"/>
            <a:ext cx="7345363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2.What’s his favourite subject?</a:t>
            </a:r>
          </a:p>
        </p:txBody>
      </p:sp>
      <p:pic>
        <p:nvPicPr>
          <p:cNvPr id="16388" name="图片 9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546748"/>
            <a:ext cx="4897438" cy="259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379836" y="1832316"/>
            <a:ext cx="8459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He has science classes in the 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</a:rPr>
              <a:t>field</a:t>
            </a:r>
            <a:r>
              <a:rPr lang="en-US" altLang="zh-CN" sz="40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9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68072"/>
            <a:ext cx="831691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19460"/>
          <p:cNvSpPr txBox="1">
            <a:spLocks noChangeArrowheads="1"/>
          </p:cNvSpPr>
          <p:nvPr/>
        </p:nvSpPr>
        <p:spPr bwMode="auto">
          <a:xfrm>
            <a:off x="3059113" y="411957"/>
            <a:ext cx="403225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>
                <a:solidFill>
                  <a:srgbClr val="FF3300"/>
                </a:solidFill>
                <a:latin typeface="+mn-lt"/>
              </a:rPr>
              <a:t>field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0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285866"/>
            <a:ext cx="7705725" cy="37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20484"/>
          <p:cNvSpPr txBox="1">
            <a:spLocks noChangeArrowheads="1"/>
          </p:cNvSpPr>
          <p:nvPr/>
        </p:nvSpPr>
        <p:spPr bwMode="auto">
          <a:xfrm>
            <a:off x="2643174" y="214296"/>
            <a:ext cx="403225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srgbClr val="FF3300"/>
                </a:solidFill>
                <a:latin typeface="+mn-lt"/>
              </a:rPr>
              <a:t>field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1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28737"/>
            <a:ext cx="7993062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本框 21508"/>
          <p:cNvSpPr txBox="1">
            <a:spLocks noChangeArrowheads="1"/>
          </p:cNvSpPr>
          <p:nvPr/>
        </p:nvSpPr>
        <p:spPr bwMode="auto">
          <a:xfrm>
            <a:off x="539751" y="303610"/>
            <a:ext cx="83534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latin typeface="+mn-lt"/>
              </a:rPr>
              <a:t>They work in the</a:t>
            </a:r>
            <a:r>
              <a:rPr lang="en-US" altLang="zh-CN" sz="6600">
                <a:solidFill>
                  <a:srgbClr val="FF3300"/>
                </a:solidFill>
                <a:latin typeface="+mn-lt"/>
              </a:rPr>
              <a:t> field</a:t>
            </a:r>
            <a:r>
              <a:rPr lang="en-US" altLang="zh-CN" sz="660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25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93024"/>
            <a:ext cx="7416800" cy="36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文本框 22532"/>
          <p:cNvSpPr txBox="1">
            <a:spLocks noChangeArrowheads="1"/>
          </p:cNvSpPr>
          <p:nvPr/>
        </p:nvSpPr>
        <p:spPr bwMode="auto">
          <a:xfrm>
            <a:off x="539751" y="303610"/>
            <a:ext cx="83534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latin typeface="+mn-lt"/>
              </a:rPr>
              <a:t>They play in the</a:t>
            </a:r>
            <a:r>
              <a:rPr lang="en-US" altLang="zh-CN" sz="6600">
                <a:solidFill>
                  <a:srgbClr val="FF3300"/>
                </a:solidFill>
                <a:latin typeface="+mn-lt"/>
              </a:rPr>
              <a:t> field</a:t>
            </a:r>
            <a:r>
              <a:rPr lang="en-US" altLang="zh-CN" sz="660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395288" y="944165"/>
            <a:ext cx="874871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>
                <a:latin typeface="Times New Roman" panose="02020603050405020304" pitchFamily="18" charset="0"/>
              </a:rPr>
              <a:t>He goes to school by school bus.</a:t>
            </a:r>
          </a:p>
        </p:txBody>
      </p:sp>
      <p:sp>
        <p:nvSpPr>
          <p:cNvPr id="21507" name="圆角矩形 8195"/>
          <p:cNvSpPr>
            <a:spLocks noChangeArrowheads="1"/>
          </p:cNvSpPr>
          <p:nvPr/>
        </p:nvSpPr>
        <p:spPr bwMode="auto">
          <a:xfrm>
            <a:off x="323851" y="134540"/>
            <a:ext cx="6913563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latin typeface="Times New Roman" panose="02020603050405020304" pitchFamily="18" charset="0"/>
              </a:rPr>
              <a:t>3.How does he go to school?</a:t>
            </a:r>
          </a:p>
        </p:txBody>
      </p:sp>
      <p:pic>
        <p:nvPicPr>
          <p:cNvPr id="21508" name="图片 8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9" y="2464594"/>
            <a:ext cx="5356225" cy="25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Country Life Lesson 3_课件1</Template>
  <TotalTime>0</TotalTime>
  <Words>361</Words>
  <Application>Microsoft Office PowerPoint</Application>
  <PresentationFormat>全屏显示(16:9)</PresentationFormat>
  <Paragraphs>85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5 Country Life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2020-06-20T01:44:00Z</dcterms:created>
  <dcterms:modified xsi:type="dcterms:W3CDTF">2023-01-17T02:36:22Z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65ABEEE849BE40A58CB3A653FEF02A9D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