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93E14-9A6D-4C9B-8AF8-882FE2D00CA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BDDFB-4F7B-4D91-8231-576FFC1AF1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BDDFB-4F7B-4D91-8231-576FFC1AF12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5972E-B3EC-4483-B214-1897DF86BA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7F012-D1B8-4BFB-AD4E-4E0CDF2E61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7090E-A8AB-4586-8E70-EAC0103F1B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1AEB2-C1AA-45EB-B049-68F456867D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DE57D-65BE-433A-A818-0D192EFCCE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F8559-264D-4682-A025-75D7642E6D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80D7E-8F37-4D8A-9C2E-E3E57985AB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9BDD8-49DC-4348-B49D-DEAD481F72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30266-D486-4848-8C22-F35EFE6634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A7774-E313-4881-ABC1-D118902721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E7AB407-0AD4-49B5-B222-5A352EB2DDD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814874" y="685800"/>
            <a:ext cx="7476149" cy="217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150000"/>
              </a:lnSpc>
            </a:pPr>
            <a:r>
              <a:rPr lang="en-US" altLang="zh-CN" sz="4800" b="1" dirty="0">
                <a:latin typeface="Times New Roman" panose="02020603050405020304" pitchFamily="18" charset="0"/>
              </a:rPr>
              <a:t>Unit </a:t>
            </a:r>
            <a:r>
              <a:rPr lang="en-US" altLang="zh-CN" sz="4800" b="1" dirty="0" smtClean="0">
                <a:latin typeface="Times New Roman" panose="02020603050405020304" pitchFamily="18" charset="0"/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US" altLang="zh-CN" sz="4800" b="1" dirty="0"/>
              <a:t>Will people have robots</a:t>
            </a:r>
            <a:r>
              <a:rPr lang="en-US" altLang="zh-CN" sz="4800" b="1" dirty="0" smtClean="0"/>
              <a:t>?</a:t>
            </a:r>
            <a:endParaRPr lang="en-US" altLang="zh-CN" sz="4800" b="1" dirty="0"/>
          </a:p>
        </p:txBody>
      </p:sp>
      <p:sp>
        <p:nvSpPr>
          <p:cNvPr id="72707" name="Text Box 4"/>
          <p:cNvSpPr txBox="1">
            <a:spLocks noChangeArrowheads="1"/>
          </p:cNvSpPr>
          <p:nvPr/>
        </p:nvSpPr>
        <p:spPr bwMode="auto">
          <a:xfrm>
            <a:off x="552448" y="3581400"/>
            <a:ext cx="8000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Section 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  Period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 (1a-2e)</a:t>
            </a:r>
          </a:p>
        </p:txBody>
      </p:sp>
      <p:sp>
        <p:nvSpPr>
          <p:cNvPr id="4" name="矩形 3"/>
          <p:cNvSpPr/>
          <p:nvPr/>
        </p:nvSpPr>
        <p:spPr>
          <a:xfrm>
            <a:off x="2694443" y="5410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7"/>
          <p:cNvSpPr txBox="1">
            <a:spLocks noChangeArrowheads="1"/>
          </p:cNvSpPr>
          <p:nvPr/>
        </p:nvSpPr>
        <p:spPr bwMode="auto">
          <a:xfrm>
            <a:off x="5703888" y="3068638"/>
            <a:ext cx="34401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apartment</a:t>
            </a:r>
          </a:p>
          <a:p>
            <a:pPr algn="l"/>
            <a:r>
              <a:rPr kumimoji="1" lang="en-US" altLang="zh-CN" sz="2800">
                <a:latin typeface="Times New Roman" panose="02020603050405020304" pitchFamily="18" charset="0"/>
              </a:rPr>
              <a:t>/ə‘pɑ:tmənt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/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公寓套房</a:t>
            </a:r>
          </a:p>
        </p:txBody>
      </p:sp>
      <p:pic>
        <p:nvPicPr>
          <p:cNvPr id="81923" name="Picture 14" descr="RAMEE-SUITE-4-Apartment-Bahrai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981075"/>
            <a:ext cx="42687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4" name="Text Box 5"/>
          <p:cNvSpPr txBox="1">
            <a:spLocks noChangeArrowheads="1"/>
          </p:cNvSpPr>
          <p:nvPr/>
        </p:nvSpPr>
        <p:spPr bwMode="auto">
          <a:xfrm>
            <a:off x="1547813" y="476250"/>
            <a:ext cx="6624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 will live in an apartment.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1042988" y="476250"/>
            <a:ext cx="7848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>
                <a:latin typeface="Times New Roman" panose="02020603050405020304" pitchFamily="18" charset="0"/>
              </a:rPr>
              <a:t>Write each word in the correct column below.</a:t>
            </a:r>
          </a:p>
        </p:txBody>
      </p:sp>
      <p:sp>
        <p:nvSpPr>
          <p:cNvPr id="82947" name="Oval 5"/>
          <p:cNvSpPr>
            <a:spLocks noChangeArrowheads="1"/>
          </p:cNvSpPr>
          <p:nvPr/>
        </p:nvSpPr>
        <p:spPr bwMode="auto">
          <a:xfrm>
            <a:off x="395288" y="5492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1a</a:t>
            </a:r>
          </a:p>
        </p:txBody>
      </p:sp>
      <p:sp>
        <p:nvSpPr>
          <p:cNvPr id="82948" name="Rectangle 6"/>
          <p:cNvSpPr>
            <a:spLocks noChangeArrowheads="1"/>
          </p:cNvSpPr>
          <p:nvPr/>
        </p:nvSpPr>
        <p:spPr bwMode="auto">
          <a:xfrm>
            <a:off x="539750" y="1773238"/>
            <a:ext cx="813593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C00000"/>
                </a:solidFill>
                <a:latin typeface="Times New Roman" panose="02020603050405020304" pitchFamily="18" charset="0"/>
              </a:rPr>
              <a:t>astronaut        house    apartment      train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kumimoji="1" lang="en-US" altLang="zh-CN" sz="3200" b="1">
                <a:solidFill>
                  <a:srgbClr val="C00000"/>
                </a:solidFill>
                <a:latin typeface="Times New Roman" panose="02020603050405020304" pitchFamily="18" charset="0"/>
              </a:rPr>
              <a:t> rocket   space station  computer programmer</a:t>
            </a:r>
          </a:p>
        </p:txBody>
      </p:sp>
      <p:graphicFrame>
        <p:nvGraphicFramePr>
          <p:cNvPr id="11287" name="Group 23"/>
          <p:cNvGraphicFramePr>
            <a:graphicFrameLocks noGrp="1"/>
          </p:cNvGraphicFramePr>
          <p:nvPr/>
        </p:nvGraphicFramePr>
        <p:xfrm>
          <a:off x="539750" y="3213100"/>
          <a:ext cx="7993063" cy="3196310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Jobs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Transportation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交通方式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Places to 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963" name="Text Box 28"/>
          <p:cNvSpPr txBox="1">
            <a:spLocks noChangeArrowheads="1"/>
          </p:cNvSpPr>
          <p:nvPr/>
        </p:nvSpPr>
        <p:spPr bwMode="auto">
          <a:xfrm>
            <a:off x="539750" y="4508500"/>
            <a:ext cx="2447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astronaut, computer programmer</a:t>
            </a:r>
          </a:p>
        </p:txBody>
      </p:sp>
      <p:sp>
        <p:nvSpPr>
          <p:cNvPr id="82964" name="Text Box 30"/>
          <p:cNvSpPr txBox="1">
            <a:spLocks noChangeArrowheads="1"/>
          </p:cNvSpPr>
          <p:nvPr/>
        </p:nvSpPr>
        <p:spPr bwMode="auto">
          <a:xfrm>
            <a:off x="2987675" y="4508500"/>
            <a:ext cx="244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train, rocket</a:t>
            </a:r>
          </a:p>
        </p:txBody>
      </p:sp>
      <p:sp>
        <p:nvSpPr>
          <p:cNvPr id="82965" name="Text Box 31"/>
          <p:cNvSpPr txBox="1">
            <a:spLocks noChangeArrowheads="1"/>
          </p:cNvSpPr>
          <p:nvPr/>
        </p:nvSpPr>
        <p:spPr bwMode="auto">
          <a:xfrm>
            <a:off x="5940425" y="4508500"/>
            <a:ext cx="2447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house, apartment, space 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3" grpId="0"/>
      <p:bldP spid="82964" grpId="0"/>
      <p:bldP spid="829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4"/>
          <p:cNvSpPr>
            <a:spLocks noChangeArrowheads="1"/>
          </p:cNvSpPr>
          <p:nvPr/>
        </p:nvSpPr>
        <p:spPr bwMode="auto">
          <a:xfrm>
            <a:off x="468313" y="5492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1b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116013" y="476250"/>
            <a:ext cx="74898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>
                <a:latin typeface="Times New Roman" panose="02020603050405020304" pitchFamily="18" charset="0"/>
              </a:rPr>
              <a:t>Think of other words and write them in the chart in 1a.</a:t>
            </a:r>
          </a:p>
        </p:txBody>
      </p:sp>
      <p:pic>
        <p:nvPicPr>
          <p:cNvPr id="83972" name="Picture 7" descr="thi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133600"/>
            <a:ext cx="4033838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5"/>
          <p:cNvSpPr txBox="1">
            <a:spLocks noChangeArrowheads="1"/>
          </p:cNvSpPr>
          <p:nvPr/>
        </p:nvSpPr>
        <p:spPr bwMode="auto">
          <a:xfrm>
            <a:off x="1258888" y="2133600"/>
            <a:ext cx="6624637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80000"/>
              </a:lnSpc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：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What will you be in 10 years?</a:t>
            </a:r>
          </a:p>
          <a:p>
            <a:pPr algn="l">
              <a:lnSpc>
                <a:spcPct val="180000"/>
              </a:lnSpc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：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I will be a …</a:t>
            </a:r>
          </a:p>
          <a:p>
            <a:pPr algn="l">
              <a:lnSpc>
                <a:spcPct val="180000"/>
              </a:lnSpc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：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Where will you work? </a:t>
            </a:r>
          </a:p>
          <a:p>
            <a:pPr algn="l">
              <a:lnSpc>
                <a:spcPct val="180000"/>
              </a:lnSpc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：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I will work in …</a:t>
            </a:r>
          </a:p>
        </p:txBody>
      </p:sp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2819400" y="990600"/>
            <a:ext cx="2913062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Revision</a:t>
            </a:r>
            <a:endParaRPr lang="zh-CN" altLang="en-US" sz="3600" b="1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3"/>
          <p:cNvSpPr txBox="1">
            <a:spLocks noChangeArrowheads="1"/>
          </p:cNvSpPr>
          <p:nvPr/>
        </p:nvSpPr>
        <p:spPr bwMode="auto">
          <a:xfrm>
            <a:off x="1116013" y="476250"/>
            <a:ext cx="74898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>
                <a:latin typeface="Times New Roman" panose="02020603050405020304" pitchFamily="18" charset="0"/>
              </a:rPr>
              <a:t>Listen to Alexis and Joe. Number the</a:t>
            </a:r>
          </a:p>
          <a:p>
            <a:pPr algn="l"/>
            <a:r>
              <a:rPr lang="en-US" altLang="zh-CN" sz="3600" b="1">
                <a:latin typeface="Times New Roman" panose="02020603050405020304" pitchFamily="18" charset="0"/>
              </a:rPr>
              <a:t>pictures [1-3].</a:t>
            </a:r>
          </a:p>
        </p:txBody>
      </p:sp>
      <p:sp>
        <p:nvSpPr>
          <p:cNvPr id="86019" name="Oval 9"/>
          <p:cNvSpPr>
            <a:spLocks noChangeArrowheads="1"/>
          </p:cNvSpPr>
          <p:nvPr/>
        </p:nvSpPr>
        <p:spPr bwMode="auto">
          <a:xfrm>
            <a:off x="468313" y="5492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1c</a:t>
            </a:r>
          </a:p>
        </p:txBody>
      </p:sp>
      <p:grpSp>
        <p:nvGrpSpPr>
          <p:cNvPr id="86020" name="Group 15"/>
          <p:cNvGrpSpPr/>
          <p:nvPr/>
        </p:nvGrpSpPr>
        <p:grpSpPr bwMode="auto">
          <a:xfrm>
            <a:off x="323850" y="2060575"/>
            <a:ext cx="8496300" cy="3729038"/>
            <a:chOff x="204" y="1298"/>
            <a:chExt cx="5352" cy="2349"/>
          </a:xfrm>
        </p:grpSpPr>
        <p:pic>
          <p:nvPicPr>
            <p:cNvPr id="86021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4" y="1298"/>
              <a:ext cx="5284" cy="2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22" name="Rectangle 11"/>
            <p:cNvSpPr>
              <a:spLocks noChangeArrowheads="1"/>
            </p:cNvSpPr>
            <p:nvPr/>
          </p:nvSpPr>
          <p:spPr bwMode="auto">
            <a:xfrm>
              <a:off x="1247" y="3249"/>
              <a:ext cx="363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6023" name="Rectangle 13"/>
            <p:cNvSpPr>
              <a:spLocks noChangeArrowheads="1"/>
            </p:cNvSpPr>
            <p:nvPr/>
          </p:nvSpPr>
          <p:spPr bwMode="auto">
            <a:xfrm>
              <a:off x="3243" y="3249"/>
              <a:ext cx="363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6024" name="Rectangle 14"/>
            <p:cNvSpPr>
              <a:spLocks noChangeArrowheads="1"/>
            </p:cNvSpPr>
            <p:nvPr/>
          </p:nvSpPr>
          <p:spPr bwMode="auto">
            <a:xfrm>
              <a:off x="5193" y="3249"/>
              <a:ext cx="363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zh-CN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86026" name="Text Box 17"/>
          <p:cNvSpPr txBox="1">
            <a:spLocks noChangeArrowheads="1"/>
          </p:cNvSpPr>
          <p:nvPr/>
        </p:nvSpPr>
        <p:spPr bwMode="auto">
          <a:xfrm>
            <a:off x="8351838" y="5157788"/>
            <a:ext cx="792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86027" name="Text Box 18"/>
          <p:cNvSpPr txBox="1">
            <a:spLocks noChangeArrowheads="1"/>
          </p:cNvSpPr>
          <p:nvPr/>
        </p:nvSpPr>
        <p:spPr bwMode="auto">
          <a:xfrm>
            <a:off x="1835150" y="5157788"/>
            <a:ext cx="792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86028" name="Text Box 19"/>
          <p:cNvSpPr txBox="1">
            <a:spLocks noChangeArrowheads="1"/>
          </p:cNvSpPr>
          <p:nvPr/>
        </p:nvSpPr>
        <p:spPr bwMode="auto">
          <a:xfrm>
            <a:off x="5076825" y="5157788"/>
            <a:ext cx="792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/>
      <p:bldP spid="86027" grpId="0"/>
      <p:bldP spid="860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Oval 4"/>
          <p:cNvSpPr>
            <a:spLocks noChangeArrowheads="1"/>
          </p:cNvSpPr>
          <p:nvPr/>
        </p:nvSpPr>
        <p:spPr bwMode="auto">
          <a:xfrm>
            <a:off x="468313" y="7651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1d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187450" y="620713"/>
            <a:ext cx="74898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>
                <a:latin typeface="Times New Roman" panose="02020603050405020304" pitchFamily="18" charset="0"/>
              </a:rPr>
              <a:t>Listen again. Fill in the blanks with the correct verbs in the box.</a:t>
            </a:r>
          </a:p>
        </p:txBody>
      </p:sp>
      <p:sp>
        <p:nvSpPr>
          <p:cNvPr id="87044" name="Rectangle 7"/>
          <p:cNvSpPr>
            <a:spLocks noChangeArrowheads="1"/>
          </p:cNvSpPr>
          <p:nvPr/>
        </p:nvSpPr>
        <p:spPr bwMode="auto">
          <a:xfrm>
            <a:off x="1206500" y="2819400"/>
            <a:ext cx="70231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am              live              work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lived           took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will be        will live       will fly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Oval 4"/>
          <p:cNvSpPr>
            <a:spLocks noChangeArrowheads="1"/>
          </p:cNvSpPr>
          <p:nvPr/>
        </p:nvSpPr>
        <p:spPr bwMode="auto">
          <a:xfrm>
            <a:off x="468313" y="115888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1d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187450" y="153541"/>
            <a:ext cx="74898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Listen again. Fill in the blanks with the correct verbs in the box.</a:t>
            </a:r>
          </a:p>
        </p:txBody>
      </p:sp>
      <p:sp>
        <p:nvSpPr>
          <p:cNvPr id="88072" name="Rectangle 4"/>
          <p:cNvSpPr>
            <a:spLocks noChangeArrowheads="1"/>
          </p:cNvSpPr>
          <p:nvPr/>
        </p:nvSpPr>
        <p:spPr bwMode="auto">
          <a:xfrm>
            <a:off x="477838" y="1371600"/>
            <a:ext cx="7920038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I ________ in an apartment across the street from here.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I ________ near here.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I ________ a computer programmer.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We ________ in a house in the country.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I ________ the train to school.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6. I ________ an astronaut.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7. I ________ rockets to the moon.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8. I ________ on a space station.</a:t>
            </a:r>
          </a:p>
        </p:txBody>
      </p:sp>
      <p:sp>
        <p:nvSpPr>
          <p:cNvPr id="88073" name="Text Box 14"/>
          <p:cNvSpPr txBox="1">
            <a:spLocks noChangeArrowheads="1"/>
          </p:cNvSpPr>
          <p:nvPr/>
        </p:nvSpPr>
        <p:spPr bwMode="auto">
          <a:xfrm>
            <a:off x="1630363" y="1371600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ChangeArrowheads="1"/>
          </p:cNvSpPr>
          <p:nvPr/>
        </p:nvSpPr>
        <p:spPr bwMode="auto">
          <a:xfrm>
            <a:off x="684213" y="1125538"/>
            <a:ext cx="7920037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I ________ in an apartment across the street from here.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I ________ near here.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I ________ a computer programmer.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We ________ in a house in the country.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I ________ the train to school.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6. I ________ an astronaut.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7. I ________ rockets to the moon.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8. I ________ on a space station.</a:t>
            </a:r>
          </a:p>
        </p:txBody>
      </p:sp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1835150" y="1125538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C00000"/>
                </a:solidFill>
                <a:latin typeface="Times New Roman" panose="02020603050405020304" pitchFamily="18" charset="0"/>
              </a:rPr>
              <a:t>live</a:t>
            </a:r>
          </a:p>
        </p:txBody>
      </p:sp>
      <p:sp>
        <p:nvSpPr>
          <p:cNvPr id="89092" name="Text Box 6"/>
          <p:cNvSpPr txBox="1">
            <a:spLocks noChangeArrowheads="1"/>
          </p:cNvSpPr>
          <p:nvPr/>
        </p:nvSpPr>
        <p:spPr bwMode="auto">
          <a:xfrm>
            <a:off x="1692275" y="2205038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work</a:t>
            </a:r>
          </a:p>
        </p:txBody>
      </p:sp>
      <p:sp>
        <p:nvSpPr>
          <p:cNvPr id="89093" name="Text Box 7"/>
          <p:cNvSpPr txBox="1">
            <a:spLocks noChangeArrowheads="1"/>
          </p:cNvSpPr>
          <p:nvPr/>
        </p:nvSpPr>
        <p:spPr bwMode="auto">
          <a:xfrm>
            <a:off x="1763713" y="2708275"/>
            <a:ext cx="792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89094" name="Text Box 8"/>
          <p:cNvSpPr txBox="1">
            <a:spLocks noChangeArrowheads="1"/>
          </p:cNvSpPr>
          <p:nvPr/>
        </p:nvSpPr>
        <p:spPr bwMode="auto">
          <a:xfrm>
            <a:off x="2124075" y="3213100"/>
            <a:ext cx="1223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lived</a:t>
            </a:r>
          </a:p>
        </p:txBody>
      </p:sp>
      <p:sp>
        <p:nvSpPr>
          <p:cNvPr id="89095" name="Text Box 9"/>
          <p:cNvSpPr txBox="1">
            <a:spLocks noChangeArrowheads="1"/>
          </p:cNvSpPr>
          <p:nvPr/>
        </p:nvSpPr>
        <p:spPr bwMode="auto">
          <a:xfrm>
            <a:off x="1763713" y="3716338"/>
            <a:ext cx="1152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took</a:t>
            </a:r>
          </a:p>
        </p:txBody>
      </p:sp>
      <p:sp>
        <p:nvSpPr>
          <p:cNvPr id="89096" name="Text Box 10"/>
          <p:cNvSpPr txBox="1">
            <a:spLocks noChangeArrowheads="1"/>
          </p:cNvSpPr>
          <p:nvPr/>
        </p:nvSpPr>
        <p:spPr bwMode="auto">
          <a:xfrm>
            <a:off x="1476375" y="4221163"/>
            <a:ext cx="1439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</a:t>
            </a:r>
          </a:p>
        </p:txBody>
      </p:sp>
      <p:sp>
        <p:nvSpPr>
          <p:cNvPr id="89097" name="Text Box 11"/>
          <p:cNvSpPr txBox="1">
            <a:spLocks noChangeArrowheads="1"/>
          </p:cNvSpPr>
          <p:nvPr/>
        </p:nvSpPr>
        <p:spPr bwMode="auto">
          <a:xfrm>
            <a:off x="1547813" y="4724400"/>
            <a:ext cx="1871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fly</a:t>
            </a:r>
          </a:p>
        </p:txBody>
      </p:sp>
      <p:sp>
        <p:nvSpPr>
          <p:cNvPr id="89098" name="Text Box 12"/>
          <p:cNvSpPr txBox="1">
            <a:spLocks noChangeArrowheads="1"/>
          </p:cNvSpPr>
          <p:nvPr/>
        </p:nvSpPr>
        <p:spPr bwMode="auto">
          <a:xfrm>
            <a:off x="1476375" y="5229225"/>
            <a:ext cx="1873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  <p:bldP spid="890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Oval 4"/>
          <p:cNvSpPr>
            <a:spLocks noChangeArrowheads="1"/>
          </p:cNvSpPr>
          <p:nvPr/>
        </p:nvSpPr>
        <p:spPr bwMode="auto">
          <a:xfrm>
            <a:off x="539750" y="69215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1e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187450" y="549275"/>
            <a:ext cx="74898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>
                <a:latin typeface="Times New Roman" panose="02020603050405020304" pitchFamily="18" charset="0"/>
              </a:rPr>
              <a:t>Student A is Alexis and Student B is Joe. Talk about Joe’s life now, 10 years ago and 10 years from now.</a:t>
            </a:r>
          </a:p>
        </p:txBody>
      </p:sp>
      <p:sp>
        <p:nvSpPr>
          <p:cNvPr id="90116" name="AutoShape 7"/>
          <p:cNvSpPr>
            <a:spLocks noChangeArrowheads="1"/>
          </p:cNvSpPr>
          <p:nvPr/>
        </p:nvSpPr>
        <p:spPr bwMode="auto">
          <a:xfrm>
            <a:off x="323850" y="2349500"/>
            <a:ext cx="5256213" cy="968375"/>
          </a:xfrm>
          <a:prstGeom prst="cloudCallout">
            <a:avLst>
              <a:gd name="adj1" fmla="val -2190"/>
              <a:gd name="adj2" fmla="val 11426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Where do you live?</a:t>
            </a:r>
          </a:p>
        </p:txBody>
      </p:sp>
      <p:sp>
        <p:nvSpPr>
          <p:cNvPr id="90117" name="AutoShape 8"/>
          <p:cNvSpPr>
            <a:spLocks noChangeArrowheads="1"/>
          </p:cNvSpPr>
          <p:nvPr/>
        </p:nvSpPr>
        <p:spPr bwMode="auto">
          <a:xfrm>
            <a:off x="5508625" y="2492375"/>
            <a:ext cx="3240088" cy="1223963"/>
          </a:xfrm>
          <a:prstGeom prst="cloudCallout">
            <a:avLst>
              <a:gd name="adj1" fmla="val 10458"/>
              <a:gd name="adj2" fmla="val 8281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I live in an apartment.</a:t>
            </a:r>
          </a:p>
        </p:txBody>
      </p:sp>
      <p:pic>
        <p:nvPicPr>
          <p:cNvPr id="90118" name="Picture 10" descr="funny_lion_cartoon_1343314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4076700"/>
            <a:ext cx="2951162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9" name="Picture 12" descr="8274,xitefun-tweety-cartoon-wallpapers-for-desktop-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788" y="4221163"/>
            <a:ext cx="19431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838200" y="1828800"/>
            <a:ext cx="7407275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5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There _____ an eraser under the desk. </a:t>
            </a:r>
          </a:p>
          <a:p>
            <a:pPr marL="342900" indent="-342900" algn="l"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Is it yours ? </a:t>
            </a:r>
          </a:p>
          <a:p>
            <a:pPr marL="342900" indent="-342900" algn="l"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is         B. has        C. was      D. had</a:t>
            </a:r>
          </a:p>
          <a:p>
            <a:pPr marL="342900" indent="-342900" algn="l"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She ____ ill so she ____ able to go skating the next day. </a:t>
            </a:r>
          </a:p>
          <a:p>
            <a:pPr marL="342900" indent="-342900" algn="l"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is; won't be       B. is;  wouldn't be   C. was; won' be     D. was;  wouldn't be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819400" y="17526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324600" y="4191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1141" name="Rectangle 6"/>
          <p:cNvSpPr>
            <a:spLocks noChangeArrowheads="1"/>
          </p:cNvSpPr>
          <p:nvPr/>
        </p:nvSpPr>
        <p:spPr bwMode="auto">
          <a:xfrm>
            <a:off x="1371600" y="838200"/>
            <a:ext cx="2541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选择填空。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FF0066"/>
                </a:solidFill>
              </a:rPr>
              <a:t>New words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87450" y="1371600"/>
            <a:ext cx="4038600" cy="4525962"/>
          </a:xfrm>
        </p:spPr>
        <p:txBody>
          <a:bodyPr/>
          <a:lstStyle/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sky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skaɪ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build(built)</a:t>
            </a:r>
            <a:r>
              <a:rPr lang="en-US" altLang="zh-CN" sz="2800" b="1" dirty="0">
                <a:latin typeface="Times New Roman" panose="02020603050405020304" pitchFamily="18" charset="0"/>
              </a:rPr>
              <a:t> /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bɪld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sea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si</a:t>
            </a:r>
            <a:r>
              <a:rPr lang="en-US" altLang="zh-CN" sz="2800" b="1" dirty="0">
                <a:latin typeface="Times New Roman" panose="02020603050405020304" pitchFamily="18" charset="0"/>
              </a:rPr>
              <a:t>:/ 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peace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pi:s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play a part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plant</a:t>
            </a:r>
            <a:r>
              <a:rPr lang="en-US" altLang="zh-CN" sz="2800" b="1" dirty="0">
                <a:latin typeface="Times New Roman" panose="02020603050405020304" pitchFamily="18" charset="0"/>
              </a:rPr>
              <a:t> /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plænt</a:t>
            </a:r>
            <a:r>
              <a:rPr lang="en-US" altLang="zh-CN" sz="2800" b="1" dirty="0">
                <a:latin typeface="Times New Roman" panose="02020603050405020304" pitchFamily="18" charset="0"/>
              </a:rPr>
              <a:t>/ 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earth</a:t>
            </a:r>
            <a:r>
              <a:rPr lang="en-US" altLang="zh-CN" sz="2800" b="1" dirty="0">
                <a:latin typeface="Times New Roman" panose="02020603050405020304" pitchFamily="18" charset="0"/>
              </a:rPr>
              <a:t> /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ɜ:θ</a:t>
            </a:r>
            <a:r>
              <a:rPr lang="en-US" altLang="zh-CN" sz="2800" b="1" dirty="0">
                <a:latin typeface="Times New Roman" panose="02020603050405020304" pitchFamily="18" charset="0"/>
              </a:rPr>
              <a:t>/ 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planet</a:t>
            </a:r>
            <a:r>
              <a:rPr lang="en-US" altLang="zh-CN" sz="2800" b="1" dirty="0">
                <a:latin typeface="Times New Roman" panose="02020603050405020304" pitchFamily="18" charset="0"/>
              </a:rPr>
              <a:t>/'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plænɪt</a:t>
            </a:r>
            <a:r>
              <a:rPr lang="en-US" altLang="zh-CN" sz="2800" b="1" dirty="0">
                <a:latin typeface="Times New Roman" panose="02020603050405020304" pitchFamily="18" charset="0"/>
              </a:rPr>
              <a:t>/ 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environment 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ɪn'vaɪrənmənt</a:t>
            </a:r>
            <a:r>
              <a:rPr lang="en-US" altLang="zh-CN" sz="2800" dirty="0">
                <a:latin typeface="Times New Roman" panose="02020603050405020304" pitchFamily="18" charset="0"/>
              </a:rPr>
              <a:t>/ </a:t>
            </a:r>
          </a:p>
        </p:txBody>
      </p:sp>
      <p:sp>
        <p:nvSpPr>
          <p:cNvPr id="7373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56100" y="1371600"/>
            <a:ext cx="4038600" cy="4525962"/>
          </a:xfrm>
        </p:spPr>
        <p:txBody>
          <a:bodyPr/>
          <a:lstStyle/>
          <a:p>
            <a:r>
              <a:rPr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天空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建筑；建造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海洋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和平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参与；发挥作用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种植；植物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地球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行星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环境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066800" y="609600"/>
            <a:ext cx="7407275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____ you _____ that he _____ his lost son one day ?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Do; think; will find    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B. Do; thought; would find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C. Did; think; will find     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D. Did; thought; would find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--- What day ____ it ____ tomorrow ?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--- It ____Tuesday.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is; going to be;  is 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B. will; be; will 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C. is; going to be; is going 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D. will; be; will be 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267200" y="1143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953000" y="40386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07275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5. _____ you ____ me up at six, please ? 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A. Are; going to wake   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B. Are; waking   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C. Will; wake                    D. Do; wake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6. I _____ to the cinema. I ______ there every Sunday. 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A. go; go                    B. am going; go    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C. go; am going    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D. am going; am going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5257800" y="1524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886200" y="35814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050925" y="936625"/>
            <a:ext cx="7407275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7. Mr Smith _____ short stories, but he ____ a TV play these days.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A. is writing; is writing 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B. is writing; writes 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C. writes; is writing 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D. writes;  writes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8. He _____ to do his lessons at eight every evening.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A. is beginning           B. is beginning   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C. begin                       D. begins 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429000" y="914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38862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90600" y="762000"/>
            <a:ext cx="7407275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9. Be careful. The train ______.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A. will come              B. came    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C. comes                    D. is coming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10. Look at those clouds. It _____ soon, I'm afraid.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A. is going to rain           B. is raining   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C. will rain                      D. won't rain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11. The radio says it ______ the day after tomorrow.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A. is going to snow         B. is snowing  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C. will snow                     D. snows 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5562600" y="6858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0" y="22098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5029200" y="41148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4"/>
          <p:cNvSpPr txBox="1">
            <a:spLocks noChangeArrowheads="1"/>
          </p:cNvSpPr>
          <p:nvPr/>
        </p:nvSpPr>
        <p:spPr bwMode="auto">
          <a:xfrm>
            <a:off x="990600" y="990600"/>
            <a:ext cx="740727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12. I will tell him as soon as he _____ back.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come       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comes  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C. will come 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came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13. Look ! The boy students are _____ football while the girls are _____.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playing; dance   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B. playing; dancing  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C. play; dancing  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D. play; dance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59" name="Text Box 5"/>
          <p:cNvSpPr txBox="1">
            <a:spLocks noChangeArrowheads="1"/>
          </p:cNvSpPr>
          <p:nvPr/>
        </p:nvSpPr>
        <p:spPr bwMode="auto">
          <a:xfrm>
            <a:off x="6705600" y="990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96260" name="Text Box 6"/>
          <p:cNvSpPr txBox="1">
            <a:spLocks noChangeArrowheads="1"/>
          </p:cNvSpPr>
          <p:nvPr/>
        </p:nvSpPr>
        <p:spPr bwMode="auto">
          <a:xfrm>
            <a:off x="6934200" y="2895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1219200" y="638175"/>
            <a:ext cx="7467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Complete the predictions with what you think will happen.</a:t>
            </a:r>
          </a:p>
        </p:txBody>
      </p:sp>
      <p:sp>
        <p:nvSpPr>
          <p:cNvPr id="74755" name="Oval 5"/>
          <p:cNvSpPr>
            <a:spLocks noChangeArrowheads="1"/>
          </p:cNvSpPr>
          <p:nvPr/>
        </p:nvSpPr>
        <p:spPr bwMode="auto">
          <a:xfrm>
            <a:off x="533400" y="7905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74756" name="Rectangle 6"/>
          <p:cNvSpPr>
            <a:spLocks noChangeArrowheads="1"/>
          </p:cNvSpPr>
          <p:nvPr/>
        </p:nvSpPr>
        <p:spPr bwMode="auto">
          <a:xfrm>
            <a:off x="533400" y="2209800"/>
            <a:ext cx="8153400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Kids study at school now. In 100 years, _______________________________________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I sometimes see blue skies in my city, but in the future ______________________________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827088" y="2781300"/>
            <a:ext cx="741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kids won’t study at school. They’ll study at home on computers.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771775" y="4437063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There will be more air pollution.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609600" y="1676400"/>
            <a:ext cx="7924800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People now usually live to be about 70–80 years old, but in the future 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Families usually spend time together on weekends, but maybe in 200 years 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900113" y="2276475"/>
            <a:ext cx="7559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                             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People will live to be about 200 years old.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042988" y="4437063"/>
            <a:ext cx="5327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they won’t spend time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9"/>
          <p:cNvSpPr txBox="1">
            <a:spLocks noChangeArrowheads="1"/>
          </p:cNvSpPr>
          <p:nvPr/>
        </p:nvSpPr>
        <p:spPr bwMode="auto">
          <a:xfrm>
            <a:off x="1476375" y="5229225"/>
            <a:ext cx="64087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en-US" altLang="zh-CN" sz="3200" b="1">
                <a:latin typeface="Times New Roman" panose="02020603050405020304" pitchFamily="18" charset="0"/>
              </a:rPr>
              <a:t> an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astronaut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                  /‘æstrənɔ:t/</a:t>
            </a:r>
            <a:r>
              <a:rPr kumimoji="1" lang="zh-CN" altLang="en-US" sz="3200" b="1">
                <a:latin typeface="Times New Roman" panose="02020603050405020304" pitchFamily="18" charset="0"/>
              </a:rPr>
              <a:t>宇航员</a:t>
            </a:r>
          </a:p>
        </p:txBody>
      </p:sp>
      <p:pic>
        <p:nvPicPr>
          <p:cNvPr id="76803" name="Picture 13" descr="Astronaut_0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1125538"/>
            <a:ext cx="5327650" cy="375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2555875" y="404813"/>
            <a:ext cx="741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I’ll be an astronaut.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5"/>
          <p:cNvSpPr txBox="1">
            <a:spLocks noChangeArrowheads="1"/>
          </p:cNvSpPr>
          <p:nvPr/>
        </p:nvSpPr>
        <p:spPr bwMode="auto">
          <a:xfrm>
            <a:off x="1187450" y="620713"/>
            <a:ext cx="7056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I will fly rockets to the moon.</a:t>
            </a:r>
          </a:p>
        </p:txBody>
      </p:sp>
      <p:sp>
        <p:nvSpPr>
          <p:cNvPr id="77827" name="Text Box 7"/>
          <p:cNvSpPr txBox="1">
            <a:spLocks noChangeArrowheads="1"/>
          </p:cNvSpPr>
          <p:nvPr/>
        </p:nvSpPr>
        <p:spPr bwMode="auto">
          <a:xfrm>
            <a:off x="5651500" y="3357563"/>
            <a:ext cx="2808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rocket</a:t>
            </a:r>
          </a:p>
          <a:p>
            <a:pPr algn="l"/>
            <a:r>
              <a:rPr kumimoji="1" lang="en-US" altLang="zh-CN" sz="2800">
                <a:latin typeface="Times New Roman" panose="02020603050405020304" pitchFamily="18" charset="0"/>
              </a:rPr>
              <a:t>/‘rɒkɪt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/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火箭</a:t>
            </a:r>
          </a:p>
        </p:txBody>
      </p:sp>
      <p:pic>
        <p:nvPicPr>
          <p:cNvPr id="77828" name="Picture 11" descr="270px-Proton_Zvezda_c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773238"/>
            <a:ext cx="324008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7"/>
          <p:cNvSpPr txBox="1">
            <a:spLocks noChangeArrowheads="1"/>
          </p:cNvSpPr>
          <p:nvPr/>
        </p:nvSpPr>
        <p:spPr bwMode="auto">
          <a:xfrm>
            <a:off x="6877050" y="2997200"/>
            <a:ext cx="104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train</a:t>
            </a:r>
          </a:p>
        </p:txBody>
      </p:sp>
      <p:pic>
        <p:nvPicPr>
          <p:cNvPr id="78851" name="Picture 10" descr="Bullet-trai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557338"/>
            <a:ext cx="54006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1692275" y="260350"/>
            <a:ext cx="684053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High Speed Railway</a:t>
            </a:r>
            <a:r>
              <a:rPr lang="zh-CN" altLang="en-US" sz="2800" b="1">
                <a:latin typeface="Times New Roman" panose="02020603050405020304" pitchFamily="18" charset="0"/>
              </a:rPr>
              <a:t>高铁 </a:t>
            </a:r>
          </a:p>
          <a:p>
            <a:pPr algn="l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Multiple Unit Trainsets </a:t>
            </a:r>
            <a:r>
              <a:rPr lang="zh-CN" altLang="en-US" sz="2800" b="1">
                <a:latin typeface="Times New Roman" panose="02020603050405020304" pitchFamily="18" charset="0"/>
              </a:rPr>
              <a:t>动车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7"/>
          <p:cNvSpPr txBox="1">
            <a:spLocks noChangeArrowheads="1"/>
          </p:cNvSpPr>
          <p:nvPr/>
        </p:nvSpPr>
        <p:spPr bwMode="auto">
          <a:xfrm>
            <a:off x="36513" y="3284538"/>
            <a:ext cx="3095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space</a:t>
            </a:r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station</a:t>
            </a:r>
          </a:p>
          <a:p>
            <a:r>
              <a:rPr lang="en-US" altLang="zh-CN" sz="2800">
                <a:latin typeface="Times New Roman" panose="02020603050405020304" pitchFamily="18" charset="0"/>
              </a:rPr>
              <a:t>/speɪs/ </a:t>
            </a:r>
            <a:r>
              <a:rPr lang="zh-CN" altLang="en-US" sz="2800">
                <a:latin typeface="Times New Roman" panose="02020603050405020304" pitchFamily="18" charset="0"/>
              </a:rPr>
              <a:t>太空；空间   </a:t>
            </a:r>
            <a:r>
              <a:rPr lang="zh-CN" altLang="en-US" sz="3200" b="1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2268538" y="620713"/>
            <a:ext cx="5759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I will live on a space station.</a:t>
            </a:r>
          </a:p>
        </p:txBody>
      </p:sp>
      <p:pic>
        <p:nvPicPr>
          <p:cNvPr id="79876" name="Picture 14" descr="issbi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5" y="1700213"/>
            <a:ext cx="5064125" cy="397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7"/>
          <p:cNvSpPr txBox="1">
            <a:spLocks noChangeArrowheads="1"/>
          </p:cNvSpPr>
          <p:nvPr/>
        </p:nvSpPr>
        <p:spPr bwMode="auto">
          <a:xfrm>
            <a:off x="3608388" y="5516563"/>
            <a:ext cx="2197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house 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房子</a:t>
            </a:r>
            <a:r>
              <a:rPr lang="zh-CN" altLang="en-US" sz="3200" b="1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80899" name="Picture 10" descr="peaceful%20dallas%20design%20group%20house%20pla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1125538"/>
            <a:ext cx="6696075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Text Box 5"/>
          <p:cNvSpPr txBox="1">
            <a:spLocks noChangeArrowheads="1"/>
          </p:cNvSpPr>
          <p:nvPr/>
        </p:nvSpPr>
        <p:spPr bwMode="auto">
          <a:xfrm>
            <a:off x="1403350" y="404813"/>
            <a:ext cx="6842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I’ll live in this beautiful house.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900" grpId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1025</Words>
  <Application>Microsoft Office PowerPoint</Application>
  <PresentationFormat>全屏显示(4:3)</PresentationFormat>
  <Paragraphs>178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Arial Unicode MS</vt:lpstr>
      <vt:lpstr>华文行楷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New words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CEE98E583187431E85B8F38D78E83D3D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