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8" r:id="rId4"/>
    <p:sldId id="409" r:id="rId5"/>
    <p:sldId id="411" r:id="rId6"/>
    <p:sldId id="410" r:id="rId7"/>
    <p:sldId id="412" r:id="rId8"/>
    <p:sldId id="413" r:id="rId9"/>
    <p:sldId id="427" r:id="rId10"/>
    <p:sldId id="415" r:id="rId11"/>
    <p:sldId id="416" r:id="rId12"/>
    <p:sldId id="417" r:id="rId13"/>
    <p:sldId id="428" r:id="rId14"/>
    <p:sldId id="419" r:id="rId15"/>
    <p:sldId id="420" r:id="rId16"/>
    <p:sldId id="421" r:id="rId17"/>
    <p:sldId id="429" r:id="rId18"/>
    <p:sldId id="423" r:id="rId19"/>
    <p:sldId id="424" r:id="rId20"/>
    <p:sldId id="425" r:id="rId21"/>
    <p:sldId id="43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497"/>
    <a:srgbClr val="E7BB87"/>
    <a:srgbClr val="382C28"/>
    <a:srgbClr val="EA4301"/>
    <a:srgbClr val="110500"/>
    <a:srgbClr val="0C5A55"/>
    <a:srgbClr val="709A95"/>
    <a:srgbClr val="C21A15"/>
    <a:srgbClr val="8D1D1D"/>
    <a:srgbClr val="B89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/>
    <p:restoredTop sz="94682"/>
  </p:normalViewPr>
  <p:slideViewPr>
    <p:cSldViewPr snapToGrid="0" snapToObjects="1">
      <p:cViewPr>
        <p:scale>
          <a:sx n="66" d="100"/>
          <a:sy n="66" d="100"/>
        </p:scale>
        <p:origin x="-2532" y="-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 dirty="0">
              <a:latin typeface="Aa仿宋" panose="00020600040101010101" pitchFamily="18" charset="-122"/>
              <a:ea typeface="Aa仿宋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>
                <a:latin typeface="Aa仿宋" panose="00020600040101010101" pitchFamily="18" charset="-122"/>
                <a:ea typeface="Aa仿宋" panose="00020600040101010101" pitchFamily="18" charset="-122"/>
              </a:rPr>
              <a:t>2023-01-11</a:t>
            </a:fld>
            <a:endParaRPr kumimoji="1" lang="zh-CN" altLang="en-US" dirty="0">
              <a:latin typeface="Aa仿宋" panose="00020600040101010101" pitchFamily="18" charset="-122"/>
              <a:ea typeface="Aa仿宋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 dirty="0">
              <a:latin typeface="Aa仿宋" panose="00020600040101010101" pitchFamily="18" charset="-122"/>
              <a:ea typeface="Aa仿宋" panose="00020600040101010101" pitchFamily="18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>
                <a:latin typeface="Aa仿宋" panose="00020600040101010101" pitchFamily="18" charset="-122"/>
                <a:ea typeface="Aa仿宋" panose="00020600040101010101" pitchFamily="18" charset="-122"/>
              </a:rPr>
              <a:t>‹#›</a:t>
            </a:fld>
            <a:endParaRPr kumimoji="1" lang="zh-CN" altLang="en-US" dirty="0">
              <a:latin typeface="Aa仿宋" panose="00020600040101010101" pitchFamily="18" charset="-122"/>
              <a:ea typeface="Aa仿宋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a仿宋" panose="00020600040101010101" pitchFamily="18" charset="-122"/>
                <a:ea typeface="Aa仿宋" panose="00020600040101010101" pitchFamily="18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a仿宋" panose="00020600040101010101" pitchFamily="18" charset="-122"/>
                <a:ea typeface="Aa仿宋" panose="00020600040101010101" pitchFamily="18" charset="-122"/>
              </a:defRPr>
            </a:lvl1pPr>
          </a:lstStyle>
          <a:p>
            <a:fld id="{B0ACF2CF-5EF1-D24F-8F8B-C67282AA038A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a仿宋" panose="00020600040101010101" pitchFamily="18" charset="-122"/>
                <a:ea typeface="Aa仿宋" panose="00020600040101010101" pitchFamily="18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a仿宋" panose="00020600040101010101" pitchFamily="18" charset="-122"/>
                <a:ea typeface="Aa仿宋" panose="00020600040101010101" pitchFamily="18" charset="-122"/>
              </a:defRPr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a仿宋" panose="00020600040101010101" pitchFamily="18" charset="-122"/>
        <a:ea typeface="Aa仿宋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a仿宋" panose="00020600040101010101" pitchFamily="18" charset="-122"/>
        <a:ea typeface="Aa仿宋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a仿宋" panose="00020600040101010101" pitchFamily="18" charset="-122"/>
        <a:ea typeface="Aa仿宋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a仿宋" panose="00020600040101010101" pitchFamily="18" charset="-122"/>
        <a:ea typeface="Aa仿宋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a仿宋" panose="00020600040101010101" pitchFamily="18" charset="-122"/>
        <a:ea typeface="Aa仿宋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7624" y="672147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a仿宋" panose="00020600040101010101" pitchFamily="18" charset="-122"/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2023-01-11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a仿宋" panose="00020600040101010101" pitchFamily="18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a仿宋" panose="00020600040101010101" pitchFamily="18" charset="-122"/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40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a仿宋" panose="00020600040101010101" pitchFamily="18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Aa仿宋" panose="00020600040101010101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4283775"/>
            <a:ext cx="12192000" cy="26053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14905" y="205362"/>
            <a:ext cx="11432950" cy="64310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47222" y="753980"/>
            <a:ext cx="6085684" cy="5333797"/>
          </a:xfrm>
          <a:custGeom>
            <a:avLst/>
            <a:gdLst>
              <a:gd name="connsiteX0" fmla="*/ 0 w 4718304"/>
              <a:gd name="connsiteY0" fmla="*/ 0 h 5452533"/>
              <a:gd name="connsiteX1" fmla="*/ 4718304 w 4718304"/>
              <a:gd name="connsiteY1" fmla="*/ 0 h 5452533"/>
              <a:gd name="connsiteX2" fmla="*/ 4718304 w 4718304"/>
              <a:gd name="connsiteY2" fmla="*/ 5452533 h 5452533"/>
              <a:gd name="connsiteX3" fmla="*/ 0 w 4718304"/>
              <a:gd name="connsiteY3" fmla="*/ 5452533 h 545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8304" h="5452533">
                <a:moveTo>
                  <a:pt x="0" y="0"/>
                </a:moveTo>
                <a:lnTo>
                  <a:pt x="4718304" y="0"/>
                </a:lnTo>
                <a:lnTo>
                  <a:pt x="4718304" y="5452533"/>
                </a:lnTo>
                <a:lnTo>
                  <a:pt x="0" y="5452533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231380" y="3420879"/>
            <a:ext cx="4983480" cy="33924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32671" y="4401188"/>
            <a:ext cx="599767" cy="773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131613" y="1499232"/>
            <a:ext cx="5401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266497"/>
                </a:solidFill>
                <a:cs typeface="+mn-ea"/>
                <a:sym typeface="+mn-lt"/>
              </a:rPr>
              <a:t>这就是说，到“小雪”节气由于天气寒冷，降水形式由雨变为雪，但此时由于“地寒未甚”故雪下的次数少，雪量还不大，所以称为小雪。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012962" y="3965644"/>
            <a:ext cx="5401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266497"/>
                </a:solidFill>
                <a:cs typeface="+mn-ea"/>
                <a:sym typeface="+mn-lt"/>
              </a:rPr>
              <a:t>这就是说，到“小雪”节气由于天气寒冷，降水形式由雨变为雪，但此时由于“地寒未甚”故雪下的次数少，雪量还不大，所以称为小雪。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4173" y="2224169"/>
            <a:ext cx="1246845" cy="3985166"/>
            <a:chOff x="265358" y="1589478"/>
            <a:chExt cx="1246845" cy="3985166"/>
          </a:xfrm>
        </p:grpSpPr>
        <p:sp>
          <p:nvSpPr>
            <p:cNvPr id="11" name="文本框 10"/>
            <p:cNvSpPr txBox="1"/>
            <p:nvPr/>
          </p:nvSpPr>
          <p:spPr>
            <a:xfrm>
              <a:off x="469819" y="2853986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3867" y="2103120"/>
            <a:ext cx="4543391" cy="454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3"/>
          <p:cNvSpPr txBox="1"/>
          <p:nvPr/>
        </p:nvSpPr>
        <p:spPr>
          <a:xfrm>
            <a:off x="2027964" y="2784711"/>
            <a:ext cx="4724509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小雪节气，东亚地区已建立起比较稳定的经向环流，西伯利亚地区常有低压或低槽，</a:t>
            </a:r>
            <a:endParaRPr lang="en-US" altLang="zh-CN" sz="1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2039414" y="2361959"/>
            <a:ext cx="229670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3" name="TextBox 33"/>
          <p:cNvSpPr txBox="1"/>
          <p:nvPr/>
        </p:nvSpPr>
        <p:spPr>
          <a:xfrm>
            <a:off x="2039413" y="4246467"/>
            <a:ext cx="4724509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东移时会有大规模的冷空气南下，我国东部会出现大范围大风降温天气。</a:t>
            </a:r>
            <a:endParaRPr lang="en-US" altLang="zh-CN" sz="1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2050863" y="3823715"/>
            <a:ext cx="229670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5" name="TextBox 33"/>
          <p:cNvSpPr txBox="1"/>
          <p:nvPr/>
        </p:nvSpPr>
        <p:spPr>
          <a:xfrm>
            <a:off x="2039413" y="5686732"/>
            <a:ext cx="4724509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东移时会有大规模的冷空气南下，我国东部会出现大范围大风降温天气。</a:t>
            </a:r>
            <a:endParaRPr lang="en-US" altLang="zh-CN" sz="1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2050863" y="5263980"/>
            <a:ext cx="229670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9107" y="2008600"/>
            <a:ext cx="1246845" cy="4066049"/>
            <a:chOff x="265358" y="1589478"/>
            <a:chExt cx="1246845" cy="4066049"/>
          </a:xfrm>
        </p:grpSpPr>
        <p:sp>
          <p:nvSpPr>
            <p:cNvPr id="16" name="文本框 15"/>
            <p:cNvSpPr txBox="1"/>
            <p:nvPr/>
          </p:nvSpPr>
          <p:spPr>
            <a:xfrm>
              <a:off x="488757" y="2934869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75372" y="1602641"/>
            <a:ext cx="4877968" cy="4877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83002" y="282013"/>
            <a:ext cx="3146987" cy="3146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57191" y="2587685"/>
            <a:ext cx="29546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b="1" dirty="0">
                <a:solidFill>
                  <a:srgbClr val="266497"/>
                </a:solidFill>
                <a:cs typeface="+mn-ea"/>
                <a:sym typeface="+mn-lt"/>
              </a:rPr>
              <a:t>节气饮食保健</a:t>
            </a:r>
          </a:p>
        </p:txBody>
      </p:sp>
      <p:sp>
        <p:nvSpPr>
          <p:cNvPr id="6" name="TextBox 506"/>
          <p:cNvSpPr txBox="1"/>
          <p:nvPr/>
        </p:nvSpPr>
        <p:spPr>
          <a:xfrm>
            <a:off x="4957191" y="3234016"/>
            <a:ext cx="515300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感谢您使用模板，请在此处输入您所需要的内容感谢您使用模板，请在此处输入您所需要的内容感谢您使用模板，请在此处输入您所需要的内容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30782" y="2424335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266497"/>
                </a:solidFill>
                <a:cs typeface="+mn-ea"/>
                <a:sym typeface="+mn-lt"/>
              </a:rPr>
              <a:t>叁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99917" y="2689737"/>
            <a:ext cx="0" cy="1548806"/>
          </a:xfrm>
          <a:prstGeom prst="line">
            <a:avLst/>
          </a:prstGeom>
          <a:ln w="38100">
            <a:solidFill>
              <a:srgbClr val="266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939198" y="2442612"/>
            <a:ext cx="659842" cy="85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283775"/>
            <a:ext cx="12192000" cy="26053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31380" y="3420879"/>
            <a:ext cx="4983480" cy="339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6502348" y="409212"/>
            <a:ext cx="4037354" cy="5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</a:t>
            </a:r>
          </a:p>
        </p:txBody>
      </p:sp>
      <p:sp>
        <p:nvSpPr>
          <p:cNvPr id="42" name="TextBox 33"/>
          <p:cNvSpPr txBox="1"/>
          <p:nvPr/>
        </p:nvSpPr>
        <p:spPr>
          <a:xfrm>
            <a:off x="6530079" y="1040458"/>
            <a:ext cx="555819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小雪是二十四节气中的第</a:t>
            </a:r>
            <a:r>
              <a:rPr lang="en-US" altLang="zh-CN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个。起点于每年公历</a:t>
            </a:r>
            <a:r>
              <a:rPr lang="en-US" altLang="zh-CN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日或</a:t>
            </a:r>
            <a:r>
              <a:rPr lang="en-US" altLang="zh-CN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日，太阳位于赤纬</a:t>
            </a:r>
            <a:r>
              <a:rPr lang="en-US" altLang="zh-CN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-20°16'</a:t>
            </a: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，到达黄经</a:t>
            </a:r>
            <a:r>
              <a:rPr lang="en-US" altLang="zh-CN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240°</a:t>
            </a: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。“小雪”节气间，夜晚北斗七星的斗柄指向北偏西（相当钟面上的</a:t>
            </a:r>
            <a:r>
              <a:rPr lang="en-US" altLang="zh-CN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0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点钟）。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788220" y="3895874"/>
            <a:ext cx="235351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66497"/>
                </a:solidFill>
                <a:cs typeface="+mn-ea"/>
                <a:sym typeface="+mn-lt"/>
              </a:rPr>
              <a:t>请在此输入标题</a:t>
            </a:r>
            <a:endParaRPr lang="en-US" altLang="zh-CN" sz="2400" b="1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432454" y="4457287"/>
            <a:ext cx="3401004" cy="10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请在此处输入您所需要的内容感谢您使用模板，请在此处输入您所需要的内容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8990815" y="3875716"/>
            <a:ext cx="235351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66497"/>
                </a:solidFill>
                <a:cs typeface="+mn-ea"/>
                <a:sym typeface="+mn-lt"/>
              </a:rPr>
              <a:t>请在此输入标题</a:t>
            </a:r>
            <a:endParaRPr lang="en-US" altLang="zh-CN" sz="2400" b="1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8679090" y="4510200"/>
            <a:ext cx="3401004" cy="10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请在此处输入您所需要的内容感谢您使用模板，请在此处输入您所需要的内容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65358" y="2113188"/>
            <a:ext cx="1246845" cy="3986711"/>
            <a:chOff x="265358" y="1589478"/>
            <a:chExt cx="1246845" cy="3986711"/>
          </a:xfrm>
        </p:grpSpPr>
        <p:sp>
          <p:nvSpPr>
            <p:cNvPr id="16" name="文本框 15"/>
            <p:cNvSpPr txBox="1"/>
            <p:nvPr/>
          </p:nvSpPr>
          <p:spPr>
            <a:xfrm>
              <a:off x="539897" y="2855531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56923" y="2663541"/>
            <a:ext cx="4119390" cy="41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652083" y="1189559"/>
            <a:ext cx="3775374" cy="70787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4000" b="1" dirty="0">
                <a:solidFill>
                  <a:srgbClr val="266497"/>
                </a:solidFill>
                <a:cs typeface="+mn-ea"/>
                <a:sym typeface="+mn-lt"/>
              </a:rPr>
              <a:t>请在此输入标题</a:t>
            </a:r>
            <a:endParaRPr lang="en-US" altLang="zh-CN" sz="4000" b="1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571275" y="1870933"/>
            <a:ext cx="4037354" cy="4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</a:t>
            </a:r>
          </a:p>
        </p:txBody>
      </p:sp>
      <p:sp>
        <p:nvSpPr>
          <p:cNvPr id="39" name="TextBox 33"/>
          <p:cNvSpPr txBox="1"/>
          <p:nvPr/>
        </p:nvSpPr>
        <p:spPr>
          <a:xfrm>
            <a:off x="6764357" y="2307595"/>
            <a:ext cx="4663100" cy="2908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小雪是二十四节气中的第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个。起点于每年公历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日或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日，太阳位于赤纬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-20°16'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，到达黄经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240°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。“小雪”节气间，夜晚北斗七星的斗柄指向北偏西（相当钟面上的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点钟）。每晚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00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以后，若到户外观星，可见北斗星西沉，而“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W”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形的仙后座升入高空，它代替北斗星担当起寻找北极星的坐标任务，为观星的人们导航。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82236" y="2136106"/>
            <a:ext cx="1246845" cy="4071859"/>
            <a:chOff x="265358" y="1589478"/>
            <a:chExt cx="1246845" cy="4071859"/>
          </a:xfrm>
        </p:grpSpPr>
        <p:sp>
          <p:nvSpPr>
            <p:cNvPr id="11" name="文本框 10"/>
            <p:cNvSpPr txBox="1"/>
            <p:nvPr/>
          </p:nvSpPr>
          <p:spPr>
            <a:xfrm>
              <a:off x="456766" y="2940679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48907" y="2070888"/>
            <a:ext cx="4663100" cy="466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69616" y="1576293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266497"/>
                </a:solidFill>
                <a:cs typeface="+mn-ea"/>
                <a:sym typeface="+mn-lt"/>
              </a:rPr>
              <a:t>请输入标题内容</a:t>
            </a:r>
            <a:endParaRPr kumimoji="1" lang="en-US" altLang="zh-CN" sz="2800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19548" y="1979157"/>
            <a:ext cx="355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266497"/>
                </a:solidFill>
                <a:cs typeface="+mn-ea"/>
                <a:sym typeface="+mn-lt"/>
              </a:rPr>
              <a:t>Please enter the English Title here.</a:t>
            </a:r>
            <a:endParaRPr kumimoji="1" lang="zh-CN" altLang="en-US" sz="1600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00984" y="2407417"/>
            <a:ext cx="552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小雪是二十四节气中的第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20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个。起点于每年公历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11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月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22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日或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23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日，太阳位于赤纬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-20°16'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，到达黄经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240°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。“小雪”节气间，夜晚北斗七星的斗柄指向北偏西（相当钟面上的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10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点钟）。每晚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20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：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00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以后，若到户外观星，可见北斗星西沉，而“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W”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形的仙后座升入高空，它代替北斗星担当起寻找北极星的坐标任务，为观星的人们导航。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888779" y="1180970"/>
            <a:ext cx="6441916" cy="644191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65358" y="2014049"/>
            <a:ext cx="1246845" cy="4056347"/>
            <a:chOff x="265358" y="1589478"/>
            <a:chExt cx="1246845" cy="4056347"/>
          </a:xfrm>
        </p:grpSpPr>
        <p:sp>
          <p:nvSpPr>
            <p:cNvPr id="16" name="文本框 15"/>
            <p:cNvSpPr txBox="1"/>
            <p:nvPr/>
          </p:nvSpPr>
          <p:spPr>
            <a:xfrm>
              <a:off x="581003" y="2925167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57191" y="2587685"/>
            <a:ext cx="29546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b="1" dirty="0">
                <a:solidFill>
                  <a:srgbClr val="266497"/>
                </a:solidFill>
                <a:cs typeface="+mn-ea"/>
                <a:sym typeface="+mn-lt"/>
              </a:rPr>
              <a:t>节气相关民俗</a:t>
            </a:r>
          </a:p>
        </p:txBody>
      </p:sp>
      <p:sp>
        <p:nvSpPr>
          <p:cNvPr id="6" name="TextBox 506"/>
          <p:cNvSpPr txBox="1"/>
          <p:nvPr/>
        </p:nvSpPr>
        <p:spPr>
          <a:xfrm>
            <a:off x="4957191" y="3234016"/>
            <a:ext cx="515300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感谢您使用模板，请在此处输入您所需要的内容感谢您使用模板，请在此处输入您所需要的内容感谢您使用模板，请在此处输入您所需要的内容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30782" y="2424335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266497"/>
                </a:solidFill>
                <a:cs typeface="+mn-ea"/>
                <a:sym typeface="+mn-lt"/>
              </a:rPr>
              <a:t>肆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99917" y="2689737"/>
            <a:ext cx="0" cy="1548806"/>
          </a:xfrm>
          <a:prstGeom prst="line">
            <a:avLst/>
          </a:prstGeom>
          <a:ln w="38100">
            <a:solidFill>
              <a:srgbClr val="266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939198" y="2442612"/>
            <a:ext cx="659842" cy="85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283775"/>
            <a:ext cx="12192000" cy="26053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31380" y="3420879"/>
            <a:ext cx="4983480" cy="339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85431" y="3251602"/>
            <a:ext cx="5733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感谢您使用模板，请在此处输入您所需要的内容感谢您使用模板，请在此处输入您所需要的内容感谢您使用模板，请在此处输入您所需要的内容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85431" y="2598497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266497"/>
                </a:solidFill>
                <a:cs typeface="+mn-ea"/>
                <a:sym typeface="+mn-lt"/>
              </a:rPr>
              <a:t>请输入标题内容</a:t>
            </a:r>
            <a:endParaRPr kumimoji="1" lang="en-US" altLang="zh-CN" sz="2800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2038" y="2067314"/>
            <a:ext cx="1246845" cy="4082344"/>
            <a:chOff x="265358" y="1589478"/>
            <a:chExt cx="1246845" cy="4082344"/>
          </a:xfrm>
        </p:grpSpPr>
        <p:sp>
          <p:nvSpPr>
            <p:cNvPr id="13" name="文本框 12"/>
            <p:cNvSpPr txBox="1"/>
            <p:nvPr/>
          </p:nvSpPr>
          <p:spPr>
            <a:xfrm>
              <a:off x="384254" y="2951164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6441495" y="121920"/>
            <a:ext cx="7353400" cy="73534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85431" y="5034682"/>
            <a:ext cx="5733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感谢您使用模板，请在此处输入您所需要的内容感谢您使用模板，请在此处输入您所需要的内容感谢您使用模板，请在此处输入您所需要的内容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93201" y="1426081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266497"/>
                </a:solidFill>
                <a:cs typeface="+mn-ea"/>
                <a:sym typeface="+mn-lt"/>
              </a:rPr>
              <a:t>请输入标题内容</a:t>
            </a:r>
            <a:endParaRPr kumimoji="1" lang="en-US" altLang="zh-CN" sz="2800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39040" y="2055730"/>
            <a:ext cx="528760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“小雪”是反映天气现象的节令。古籍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群芳谱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中说：“小雪气寒而将雪矣，地寒未甚而雪未大也。”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月令七十二候集解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曰：“十月中，雨下而为寒气所薄，故凝而为雪。</a:t>
            </a:r>
            <a:endParaRPr kumimoji="1" lang="en-US" altLang="zh-CN" dirty="0">
              <a:solidFill>
                <a:srgbClr val="26649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rgbClr val="266497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“小雪”是反映天气现象的节令。古籍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群芳谱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中说：“小雪气寒而将雪矣，地寒未甚而雪未大也。”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月令七十二候集解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曰：“十月中，雨下而为寒气所薄，故凝而为雪。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65358" y="1964251"/>
            <a:ext cx="1246845" cy="4014921"/>
            <a:chOff x="265358" y="1589478"/>
            <a:chExt cx="1246845" cy="4014921"/>
          </a:xfrm>
        </p:grpSpPr>
        <p:sp>
          <p:nvSpPr>
            <p:cNvPr id="11" name="文本框 10"/>
            <p:cNvSpPr txBox="1"/>
            <p:nvPr/>
          </p:nvSpPr>
          <p:spPr>
            <a:xfrm>
              <a:off x="471490" y="2883741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99957" y="1949301"/>
            <a:ext cx="5339083" cy="5339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524011" y="1372092"/>
            <a:ext cx="48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“小雪”是反映天气现象的节令。古籍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群芳谱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中说：“小雪气寒而将雪矣，地寒未甚而雪未大也。”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月令七十二候集解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曰：“十月中，雨下而为寒气所薄，故凝而为雪。</a:t>
            </a:r>
            <a:endParaRPr kumimoji="1" lang="en-US" altLang="zh-CN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29246" y="1000101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266497"/>
                </a:solidFill>
                <a:cs typeface="+mn-ea"/>
                <a:sym typeface="+mn-lt"/>
              </a:rPr>
              <a:t>请输入标题内容</a:t>
            </a:r>
            <a:endParaRPr kumimoji="1" lang="en-US" altLang="zh-CN" sz="2400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3356" y="4093696"/>
            <a:ext cx="4862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“小雪”是反映天气现象的节令。古籍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群芳谱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中说：“小雪气寒而将雪矣，地寒未甚而雪未大也。”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月令七十二候集解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曰：“十月中，雨下而为寒气所薄，故凝而为雪。</a:t>
            </a:r>
            <a:endParaRPr kumimoji="1" lang="en-US" altLang="zh-CN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78" y="34290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266497"/>
                </a:solidFill>
                <a:cs typeface="+mn-ea"/>
                <a:sym typeface="+mn-lt"/>
              </a:rPr>
              <a:t>请输入标题内容</a:t>
            </a:r>
            <a:endParaRPr kumimoji="1" lang="en-US" altLang="zh-CN" sz="2400" dirty="0">
              <a:solidFill>
                <a:srgbClr val="266497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5358" y="2083596"/>
            <a:ext cx="1246845" cy="4054816"/>
            <a:chOff x="265358" y="1589478"/>
            <a:chExt cx="1246845" cy="4054816"/>
          </a:xfrm>
        </p:grpSpPr>
        <p:sp>
          <p:nvSpPr>
            <p:cNvPr id="13" name="文本框 12"/>
            <p:cNvSpPr txBox="1"/>
            <p:nvPr/>
          </p:nvSpPr>
          <p:spPr>
            <a:xfrm>
              <a:off x="475100" y="2923636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57357" y="2810606"/>
            <a:ext cx="6682896" cy="3739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20484" y="2424193"/>
            <a:ext cx="3708332" cy="1015663"/>
            <a:chOff x="2010621" y="2730695"/>
            <a:chExt cx="3708332" cy="1015663"/>
          </a:xfrm>
        </p:grpSpPr>
        <p:sp>
          <p:nvSpPr>
            <p:cNvPr id="4" name="文本框 3"/>
            <p:cNvSpPr txBox="1"/>
            <p:nvPr/>
          </p:nvSpPr>
          <p:spPr>
            <a:xfrm>
              <a:off x="2010621" y="2730695"/>
              <a:ext cx="10026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266497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83813" y="2961528"/>
              <a:ext cx="283514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小雪节气介绍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19852" y="2403068"/>
            <a:ext cx="3451248" cy="1015663"/>
            <a:chOff x="4398369" y="2996352"/>
            <a:chExt cx="3451248" cy="1015663"/>
          </a:xfrm>
        </p:grpSpPr>
        <p:sp>
          <p:nvSpPr>
            <p:cNvPr id="11" name="文本框 10"/>
            <p:cNvSpPr txBox="1"/>
            <p:nvPr/>
          </p:nvSpPr>
          <p:spPr>
            <a:xfrm>
              <a:off x="4398369" y="2996352"/>
              <a:ext cx="1002614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266497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62127" y="3251507"/>
              <a:ext cx="238749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小雪农事活动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20484" y="3704350"/>
            <a:ext cx="3682312" cy="1015663"/>
            <a:chOff x="6969913" y="3103556"/>
            <a:chExt cx="3682312" cy="1015663"/>
          </a:xfrm>
        </p:grpSpPr>
        <p:sp>
          <p:nvSpPr>
            <p:cNvPr id="18" name="文本框 17"/>
            <p:cNvSpPr txBox="1"/>
            <p:nvPr/>
          </p:nvSpPr>
          <p:spPr>
            <a:xfrm>
              <a:off x="6969913" y="3103556"/>
              <a:ext cx="1002614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266497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17086" y="3334388"/>
              <a:ext cx="2835139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节气饮食保健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21020" y="3704350"/>
            <a:ext cx="3775603" cy="1015663"/>
            <a:chOff x="9575790" y="2998055"/>
            <a:chExt cx="3775603" cy="1015663"/>
          </a:xfrm>
        </p:grpSpPr>
        <p:sp>
          <p:nvSpPr>
            <p:cNvPr id="25" name="文本框 24"/>
            <p:cNvSpPr txBox="1"/>
            <p:nvPr/>
          </p:nvSpPr>
          <p:spPr>
            <a:xfrm>
              <a:off x="9575790" y="2998055"/>
              <a:ext cx="1002614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266497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329671" y="3228887"/>
              <a:ext cx="302172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节气相关民俗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64435" y="1916362"/>
            <a:ext cx="13821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spc="-300" dirty="0">
                <a:solidFill>
                  <a:srgbClr val="266497"/>
                </a:solidFill>
                <a:cs typeface="+mn-ea"/>
                <a:sym typeface="+mn-lt"/>
              </a:rPr>
              <a:t>目</a:t>
            </a:r>
            <a:endParaRPr lang="en-US" altLang="zh-CN" sz="9600" b="1" spc="-300" dirty="0">
              <a:solidFill>
                <a:srgbClr val="266497"/>
              </a:solidFill>
              <a:cs typeface="+mn-ea"/>
              <a:sym typeface="+mn-lt"/>
            </a:endParaRPr>
          </a:p>
          <a:p>
            <a:pPr algn="ctr"/>
            <a:r>
              <a:rPr lang="zh-CN" altLang="en-US" sz="9600" b="1" spc="-300" dirty="0">
                <a:solidFill>
                  <a:srgbClr val="266497"/>
                </a:solidFill>
                <a:cs typeface="+mn-ea"/>
                <a:sym typeface="+mn-lt"/>
              </a:rPr>
              <a:t>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4283775"/>
            <a:ext cx="12192000" cy="26053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803617" y="3861175"/>
            <a:ext cx="4388383" cy="2987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4283775"/>
            <a:ext cx="12192000" cy="26053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14905" y="205362"/>
            <a:ext cx="11432950" cy="64310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47222" y="753980"/>
            <a:ext cx="6085684" cy="5333797"/>
          </a:xfrm>
          <a:custGeom>
            <a:avLst/>
            <a:gdLst>
              <a:gd name="connsiteX0" fmla="*/ 0 w 4718304"/>
              <a:gd name="connsiteY0" fmla="*/ 0 h 5452533"/>
              <a:gd name="connsiteX1" fmla="*/ 4718304 w 4718304"/>
              <a:gd name="connsiteY1" fmla="*/ 0 h 5452533"/>
              <a:gd name="connsiteX2" fmla="*/ 4718304 w 4718304"/>
              <a:gd name="connsiteY2" fmla="*/ 5452533 h 5452533"/>
              <a:gd name="connsiteX3" fmla="*/ 0 w 4718304"/>
              <a:gd name="connsiteY3" fmla="*/ 5452533 h 545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8304" h="5452533">
                <a:moveTo>
                  <a:pt x="0" y="0"/>
                </a:moveTo>
                <a:lnTo>
                  <a:pt x="4718304" y="0"/>
                </a:lnTo>
                <a:lnTo>
                  <a:pt x="4718304" y="5452533"/>
                </a:lnTo>
                <a:lnTo>
                  <a:pt x="0" y="5452533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231380" y="3420879"/>
            <a:ext cx="4983480" cy="33924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32671" y="4401188"/>
            <a:ext cx="599767" cy="773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57191" y="2587685"/>
            <a:ext cx="29546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b="1" dirty="0">
                <a:solidFill>
                  <a:srgbClr val="266497"/>
                </a:solidFill>
                <a:cs typeface="+mn-ea"/>
                <a:sym typeface="+mn-lt"/>
              </a:rPr>
              <a:t>小雪节气介绍</a:t>
            </a:r>
          </a:p>
        </p:txBody>
      </p:sp>
      <p:sp>
        <p:nvSpPr>
          <p:cNvPr id="6" name="TextBox 506"/>
          <p:cNvSpPr txBox="1"/>
          <p:nvPr/>
        </p:nvSpPr>
        <p:spPr>
          <a:xfrm>
            <a:off x="4957191" y="3234016"/>
            <a:ext cx="515300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感谢您使用模板，请在此处输入您所需要的内容感谢您使用模板，请在此处输入您所需要的内容感谢您使用模板，请在此处输入您所需要的内容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30782" y="2424335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266497"/>
                </a:solidFill>
                <a:cs typeface="+mn-ea"/>
                <a:sym typeface="+mn-lt"/>
              </a:rPr>
              <a:t>壹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99917" y="2689737"/>
            <a:ext cx="0" cy="1548806"/>
          </a:xfrm>
          <a:prstGeom prst="line">
            <a:avLst/>
          </a:prstGeom>
          <a:ln w="38100">
            <a:solidFill>
              <a:srgbClr val="266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939198" y="2442612"/>
            <a:ext cx="659842" cy="8508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283775"/>
            <a:ext cx="12192000" cy="26053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31380" y="3420879"/>
            <a:ext cx="4983480" cy="339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37969" y="2358205"/>
            <a:ext cx="29528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2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endParaRPr lang="en-US" altLang="zh-CN" sz="2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00000"/>
              </a:lnSpc>
            </a:pPr>
            <a:r>
              <a:rPr lang="zh-CN" altLang="en-US" sz="2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添加您的标题文字</a:t>
            </a:r>
            <a:endParaRPr lang="en-US" sz="2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3"/>
          <p:cNvSpPr txBox="1"/>
          <p:nvPr/>
        </p:nvSpPr>
        <p:spPr>
          <a:xfrm>
            <a:off x="1733664" y="3429000"/>
            <a:ext cx="5490096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小雪，是二十四节气中的第</a:t>
            </a:r>
            <a:r>
              <a:rPr lang="en-US" altLang="zh-CN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个节气。时间在每年公历</a:t>
            </a:r>
            <a:r>
              <a:rPr lang="en-US" altLang="zh-CN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日，即太阳到达黄经</a:t>
            </a:r>
            <a:r>
              <a:rPr lang="en-US" altLang="zh-CN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240°</a:t>
            </a: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时。“小雪”是反映气候特征的节气。节气的小雪与天气的小雪无必然联系，小雪节气中说的“小雪”与日常天气预报所说的“小雪”意义不同，小雪节气是一个气候概念，它代表的是小雪节气期间的气候特征；而天气预报中的小雪是指降雪强度较小的雪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093998" y="889994"/>
            <a:ext cx="5054960" cy="1264508"/>
            <a:chOff x="265358" y="1589478"/>
            <a:chExt cx="5054960" cy="1264508"/>
          </a:xfrm>
        </p:grpSpPr>
        <p:sp>
          <p:nvSpPr>
            <p:cNvPr id="10" name="文本框 9"/>
            <p:cNvSpPr txBox="1"/>
            <p:nvPr/>
          </p:nvSpPr>
          <p:spPr>
            <a:xfrm>
              <a:off x="1512203" y="2087980"/>
              <a:ext cx="3808115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921460" y="2020750"/>
            <a:ext cx="5632924" cy="5632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50114" y="3027522"/>
            <a:ext cx="656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小雪，是二十四节气中的第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20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个节气。时间在每年公历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11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月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22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或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23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日，即太阳到达黄经</a:t>
            </a:r>
            <a:r>
              <a:rPr kumimoji="1" lang="en-US" altLang="zh-CN" sz="2000" dirty="0">
                <a:solidFill>
                  <a:srgbClr val="266497"/>
                </a:solidFill>
                <a:cs typeface="+mn-ea"/>
                <a:sym typeface="+mn-lt"/>
              </a:rPr>
              <a:t>240°</a:t>
            </a:r>
            <a:r>
              <a:rPr kumimoji="1" lang="zh-CN" altLang="en-US" sz="2000" dirty="0">
                <a:solidFill>
                  <a:srgbClr val="266497"/>
                </a:solidFill>
                <a:cs typeface="+mn-ea"/>
                <a:sym typeface="+mn-lt"/>
              </a:rPr>
              <a:t>时。“小雪”是反映气候特征的节气。节气的小雪与天气的小雪无必然联系，小雪节气中说的“小雪”与日常天气预报所说的“小雪”意义不同，小雪节气是一个气候概念，它代表的是小雪节气期间的气候特征；而天气预报中的小雪是指降雪强度较小的雪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0201" y="3022284"/>
            <a:ext cx="615553" cy="2631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266497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385091" y="862881"/>
            <a:ext cx="5409014" cy="1264508"/>
            <a:chOff x="265358" y="1589478"/>
            <a:chExt cx="5409014" cy="1264508"/>
          </a:xfrm>
        </p:grpSpPr>
        <p:sp>
          <p:nvSpPr>
            <p:cNvPr id="10" name="文本框 9"/>
            <p:cNvSpPr txBox="1"/>
            <p:nvPr/>
          </p:nvSpPr>
          <p:spPr>
            <a:xfrm>
              <a:off x="1607177" y="1960122"/>
              <a:ext cx="4067195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7977" y="2137049"/>
            <a:ext cx="4720951" cy="4720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/>
          <p:cNvSpPr txBox="1"/>
          <p:nvPr/>
        </p:nvSpPr>
        <p:spPr>
          <a:xfrm>
            <a:off x="2532441" y="3466703"/>
            <a:ext cx="486336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小雪节气，东亚地区已建立起比较稳定的经向环流，西伯利亚地区常有低压或低槽，东移时会有大规模的冷空气南下，</a:t>
            </a:r>
            <a:endParaRPr lang="en-US" altLang="zh-CN" sz="16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3044614" y="2943667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4" name="文本框 9"/>
          <p:cNvSpPr txBox="1"/>
          <p:nvPr/>
        </p:nvSpPr>
        <p:spPr>
          <a:xfrm>
            <a:off x="2421951" y="2915422"/>
            <a:ext cx="5259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rgbClr val="266497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TextBox 33"/>
          <p:cNvSpPr txBox="1"/>
          <p:nvPr/>
        </p:nvSpPr>
        <p:spPr>
          <a:xfrm>
            <a:off x="2532441" y="5055762"/>
            <a:ext cx="486336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我国东部会出现大范围大风降温天气。由于全球气候变暖，我国南方部分地区降雪会稍晚，而北方，已进入寒冰封冻季节。</a:t>
            </a:r>
            <a:endParaRPr lang="en-US" altLang="zh-CN" sz="16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3044614" y="4532726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2421951" y="4504481"/>
            <a:ext cx="5259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rgbClr val="266497"/>
                </a:solidFill>
                <a:cs typeface="+mn-ea"/>
                <a:sym typeface="+mn-lt"/>
              </a:rPr>
              <a:t>贰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13836" y="2379493"/>
            <a:ext cx="1246845" cy="4016029"/>
            <a:chOff x="372973" y="1309944"/>
            <a:chExt cx="1246845" cy="4016029"/>
          </a:xfrm>
        </p:grpSpPr>
        <p:sp>
          <p:nvSpPr>
            <p:cNvPr id="16" name="文本框 15"/>
            <p:cNvSpPr txBox="1"/>
            <p:nvPr/>
          </p:nvSpPr>
          <p:spPr>
            <a:xfrm>
              <a:off x="581005" y="2605315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72973" y="1309944"/>
              <a:ext cx="1246845" cy="1264508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86174" y="2352174"/>
            <a:ext cx="4505826" cy="4505826"/>
          </a:xfrm>
          <a:prstGeom prst="rect">
            <a:avLst/>
          </a:prstGeom>
        </p:spPr>
      </p:pic>
      <p:sp>
        <p:nvSpPr>
          <p:cNvPr id="18" name="TextBox 506"/>
          <p:cNvSpPr txBox="1"/>
          <p:nvPr/>
        </p:nvSpPr>
        <p:spPr>
          <a:xfrm>
            <a:off x="7456551" y="1226615"/>
            <a:ext cx="4034409" cy="11605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感谢您使用模板，请在此处输入您所需要的内容感谢您使用模板，请在此处输入您所需要的内容感谢您使用模板，请在此处输入您</a:t>
            </a:r>
          </a:p>
        </p:txBody>
      </p:sp>
      <p:sp>
        <p:nvSpPr>
          <p:cNvPr id="11" name="矩形 10"/>
          <p:cNvSpPr/>
          <p:nvPr/>
        </p:nvSpPr>
        <p:spPr>
          <a:xfrm>
            <a:off x="7456551" y="1112520"/>
            <a:ext cx="4034409" cy="1463040"/>
          </a:xfrm>
          <a:prstGeom prst="rect">
            <a:avLst/>
          </a:prstGeom>
          <a:noFill/>
          <a:ln>
            <a:solidFill>
              <a:srgbClr val="266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3"/>
          <p:cNvSpPr txBox="1"/>
          <p:nvPr/>
        </p:nvSpPr>
        <p:spPr>
          <a:xfrm>
            <a:off x="6896511" y="951596"/>
            <a:ext cx="445130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古籍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群芳谱</a:t>
            </a:r>
            <a:r>
              <a:rPr lang="en-US" altLang="zh-CN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中说：“小雪气寒而将雪矣，地寒未甚而雪未大也。”</a:t>
            </a:r>
            <a:endParaRPr lang="en-US" altLang="zh-CN" sz="1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3491622" y="3432865"/>
            <a:ext cx="445130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其意思是，“小雪”节气由于天气寒冷，降水形式由雨改为雪，</a:t>
            </a:r>
            <a:endParaRPr lang="en-US" altLang="zh-CN" sz="1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3503071" y="3010113"/>
            <a:ext cx="216389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3491622" y="5165237"/>
            <a:ext cx="445130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但此时由于“地寒未甚”，故雪量还不足，因此称做小雪。</a:t>
            </a:r>
            <a:endParaRPr lang="en-US" altLang="zh-CN" sz="1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3503071" y="4742485"/>
            <a:ext cx="216389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zh-CN" altLang="en-US" sz="2400" b="1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26665" y="3007236"/>
            <a:ext cx="2054463" cy="2720658"/>
            <a:chOff x="-857905" y="2605315"/>
            <a:chExt cx="2054463" cy="2720658"/>
          </a:xfrm>
        </p:grpSpPr>
        <p:sp>
          <p:nvSpPr>
            <p:cNvPr id="13" name="文本框 12"/>
            <p:cNvSpPr txBox="1"/>
            <p:nvPr/>
          </p:nvSpPr>
          <p:spPr>
            <a:xfrm>
              <a:off x="581005" y="2605315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-857905" y="3113411"/>
              <a:ext cx="1246845" cy="126450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544044" y="2599000"/>
            <a:ext cx="4739005" cy="4359884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621706" y="1783080"/>
            <a:ext cx="414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927716" y="1965235"/>
            <a:ext cx="3971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1133" y="66326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1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57191" y="2587685"/>
            <a:ext cx="295465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b="1" dirty="0">
                <a:solidFill>
                  <a:srgbClr val="266497"/>
                </a:solidFill>
                <a:cs typeface="+mn-ea"/>
                <a:sym typeface="+mn-lt"/>
              </a:rPr>
              <a:t>小雪农事活动</a:t>
            </a:r>
          </a:p>
        </p:txBody>
      </p:sp>
      <p:sp>
        <p:nvSpPr>
          <p:cNvPr id="6" name="TextBox 506"/>
          <p:cNvSpPr txBox="1"/>
          <p:nvPr/>
        </p:nvSpPr>
        <p:spPr>
          <a:xfrm>
            <a:off x="4957191" y="3234016"/>
            <a:ext cx="515300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感谢您使用模板，请在此处输入您所需要的内容感谢您使用模板，请在此处输入您所需要的内容感谢您使用模板，请在此处输入您所需要的内容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30782" y="2424335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266497"/>
                </a:solidFill>
                <a:cs typeface="+mn-ea"/>
                <a:sym typeface="+mn-lt"/>
              </a:rPr>
              <a:t>贰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99917" y="2689737"/>
            <a:ext cx="0" cy="1548806"/>
          </a:xfrm>
          <a:prstGeom prst="line">
            <a:avLst/>
          </a:prstGeom>
          <a:ln w="38100">
            <a:solidFill>
              <a:srgbClr val="266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939198" y="2442612"/>
            <a:ext cx="659842" cy="85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283775"/>
            <a:ext cx="12192000" cy="26053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31380" y="3420879"/>
            <a:ext cx="4983480" cy="339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825016" y="2389870"/>
            <a:ext cx="172946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lang="en-US" sz="2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05703" y="2849186"/>
            <a:ext cx="3888783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古籍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群芳谱</a:t>
            </a:r>
            <a:r>
              <a:rPr kumimoji="1" lang="en-US" altLang="zh-CN" dirty="0">
                <a:solidFill>
                  <a:srgbClr val="266497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中说：“小雪气寒而将雪矣，地寒未甚而雪未大也。”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730210" y="2221732"/>
            <a:ext cx="172946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266497"/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lang="en-US" sz="2800" dirty="0">
              <a:solidFill>
                <a:srgbClr val="266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0210" y="2849187"/>
            <a:ext cx="2600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266497"/>
                </a:solidFill>
                <a:cs typeface="+mn-ea"/>
                <a:sym typeface="+mn-lt"/>
              </a:rPr>
              <a:t>这就是说，到“小雪”节气由于天气寒冷，降水形式由雨变为雪，但此时由于“地寒未甚”故雪下的次数少，雪量还不大，所以称为小雪。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38348" y="2221732"/>
            <a:ext cx="1246845" cy="3985166"/>
            <a:chOff x="265358" y="1589478"/>
            <a:chExt cx="1246845" cy="3985166"/>
          </a:xfrm>
        </p:grpSpPr>
        <p:sp>
          <p:nvSpPr>
            <p:cNvPr id="11" name="文本框 10"/>
            <p:cNvSpPr txBox="1"/>
            <p:nvPr/>
          </p:nvSpPr>
          <p:spPr>
            <a:xfrm>
              <a:off x="530202" y="2853986"/>
              <a:ext cx="615553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266497"/>
                  </a:solidFill>
                  <a:cs typeface="+mn-ea"/>
                  <a:sym typeface="+mn-lt"/>
                </a:rPr>
                <a:t>输入标题文字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65358" y="1589478"/>
              <a:ext cx="1246845" cy="126450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879618" y="1176958"/>
            <a:ext cx="6096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小清新插画风二十四节气卡通小雪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s35iklv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宽屏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Aa仿宋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2022-03-10T06:36:28Z</dcterms:created>
  <dcterms:modified xsi:type="dcterms:W3CDTF">2023-01-11T02:14:07Z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9027BEB1C95F4231AC3FA1B667DE1B9F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