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92" r:id="rId2"/>
    <p:sldId id="335" r:id="rId3"/>
    <p:sldId id="258" r:id="rId4"/>
    <p:sldId id="260" r:id="rId5"/>
    <p:sldId id="332" r:id="rId6"/>
    <p:sldId id="299" r:id="rId7"/>
    <p:sldId id="320" r:id="rId8"/>
    <p:sldId id="333" r:id="rId9"/>
    <p:sldId id="322" r:id="rId10"/>
    <p:sldId id="269" r:id="rId11"/>
    <p:sldId id="302" r:id="rId12"/>
    <p:sldId id="318" r:id="rId13"/>
    <p:sldId id="309" r:id="rId14"/>
    <p:sldId id="327" r:id="rId15"/>
    <p:sldId id="334" r:id="rId16"/>
    <p:sldId id="330" r:id="rId17"/>
    <p:sldId id="294" r:id="rId18"/>
    <p:sldId id="315" r:id="rId19"/>
    <p:sldId id="276" r:id="rId20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18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A675B-5CAD-4863-9123-C944DE887FB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FF504-273F-4B32-A804-E2F93E04D9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F504-273F-4B32-A804-E2F93E04D9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CEFA-9A84-47D0-8A03-EA0CE6738A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C212-234A-4EBD-81C6-B74F53D811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2E47-7036-47E7-85DA-093CC4E650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1D3D-2325-468B-937F-ACF114885B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8AD3-F8FA-4F34-8859-47C55A9852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0037-47E4-4989-BD22-BB185AE8BC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9E00-7375-4765-9CC7-E901A0C3C5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BAAC-EE92-4AE7-AE7B-FA05A0F5EF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C98E-583B-4C7E-A701-7077C1F48F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D79A-F28D-4F92-A586-DACA5998F4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2B24-59EA-4F59-95B4-D10AB35D6D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627F-F5EA-4C8D-8055-9F6E1CD03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AD90-BC65-4897-B0AD-69B88FA74B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4CCD-28BD-4E7B-8FF3-121BB942D4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A874-117F-42F9-B7B5-2174B9DFEE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71BA-CB6C-490C-80D4-1E633A4CBB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6B74-17EE-49A7-B3D6-8EE8348E9A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DCB1-D50D-49FB-8A1D-1DCC8D3518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13D5-2FFC-4B6E-A618-8BBCCB196D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25E6-208D-4749-966E-6918F5C524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3D07-D7FB-40FF-9A59-4DED945F6C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0B8A-C24A-420D-8932-13D1D69F31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3BEE4C-A84D-4585-B601-578E1D24FC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18A49B-6C60-469B-9857-A1D3406A653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6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2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4.png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0" y="73354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第六章</a:t>
            </a:r>
            <a:r>
              <a:rPr kumimoji="1"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 </a:t>
            </a:r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反比例函数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833441" y="2032398"/>
            <a:ext cx="428835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比例函数的应用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02772" y="3107531"/>
            <a:ext cx="163698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2</a:t>
            </a:r>
            <a:r>
              <a:rPr kumimoji="1"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时</a:t>
            </a:r>
            <a:endParaRPr kumimoji="1"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4497045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0875" y="1172768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8" name="内容占位符 7"/>
          <p:cNvSpPr txBox="1">
            <a:spLocks noChangeArrowheads="1"/>
          </p:cNvSpPr>
          <p:nvPr/>
        </p:nvSpPr>
        <p:spPr bwMode="auto">
          <a:xfrm>
            <a:off x="706441" y="1095375"/>
            <a:ext cx="7947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物理学知识告诉我们，一个物体受到的压强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与所受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压力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及受力面积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之间的计算公式为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当一个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物体所受压力为定值时，该物体所受压强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与受力面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积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之间的关系用图象表示大致为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31103" y="77271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0" name="文本框 33"/>
          <p:cNvSpPr txBox="1">
            <a:spLocks noChangeArrowheads="1"/>
          </p:cNvSpPr>
          <p:nvPr/>
        </p:nvSpPr>
        <p:spPr bwMode="auto">
          <a:xfrm>
            <a:off x="7653340" y="77271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文本框 26"/>
          <p:cNvSpPr txBox="1">
            <a:spLocks noChangeArrowheads="1"/>
          </p:cNvSpPr>
          <p:nvPr/>
        </p:nvSpPr>
        <p:spPr bwMode="auto">
          <a:xfrm>
            <a:off x="5888041" y="4260056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1277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8" name="对象 3"/>
          <p:cNvGraphicFramePr>
            <a:graphicFrameLocks noChangeAspect="1"/>
          </p:cNvGraphicFramePr>
          <p:nvPr/>
        </p:nvGraphicFramePr>
        <p:xfrm>
          <a:off x="6194428" y="1387079"/>
          <a:ext cx="9747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6" imgW="457200" imgH="406400" progId="Equation.DSMT4">
                  <p:embed/>
                </p:oleObj>
              </mc:Choice>
              <mc:Fallback>
                <p:oleObj name="Equation" r:id="rId6" imgW="4572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8" y="1387079"/>
                        <a:ext cx="9747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9" name="Picture 16" descr="XT26-3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1563" y="2849167"/>
            <a:ext cx="69977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3750" y="116086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2" name="内容占位符 7"/>
          <p:cNvSpPr txBox="1">
            <a:spLocks noChangeArrowheads="1"/>
          </p:cNvSpPr>
          <p:nvPr/>
        </p:nvSpPr>
        <p:spPr bwMode="auto">
          <a:xfrm>
            <a:off x="849316" y="1083470"/>
            <a:ext cx="751522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AutoNum type="arabicPlain" startAt="2"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已知力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所做的功是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 J(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功＝力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物体在力的方向上通过的距离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，则力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与物体在力的方向上通过的距离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之间的函数关系用图象表示大致是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4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本框 26"/>
          <p:cNvSpPr txBox="1">
            <a:spLocks noChangeArrowheads="1"/>
          </p:cNvSpPr>
          <p:nvPr/>
        </p:nvSpPr>
        <p:spPr bwMode="auto">
          <a:xfrm>
            <a:off x="5856291" y="435411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2301" name="Picture 14" descr="XT26-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6663" y="2577704"/>
            <a:ext cx="6896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gray">
          <a:xfrm flipH="1">
            <a:off x="2376491" y="1019175"/>
            <a:ext cx="473392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6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3318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3319" name="文本框 40"/>
          <p:cNvSpPr txBox="1">
            <a:spLocks noChangeArrowheads="1"/>
          </p:cNvSpPr>
          <p:nvPr/>
        </p:nvSpPr>
        <p:spPr bwMode="auto">
          <a:xfrm>
            <a:off x="2755902" y="970361"/>
            <a:ext cx="40382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 物理电学中的反比例函数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4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332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933453" y="1874044"/>
            <a:ext cx="74580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用电器的输出功率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瓦</a:t>
            </a:r>
            <a:r>
              <a:rPr lang="en-US" altLang="zh-CN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、两端的电压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（伏）及用电</a:t>
            </a:r>
            <a:endParaRPr lang="en-US" altLang="zh-CN" sz="22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器的电阻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（欧姆）有如下关系：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b="1" baseline="30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２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．这个关系也可</a:t>
            </a:r>
            <a:endParaRPr lang="en-US" altLang="zh-CN" sz="22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写为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，或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</a:t>
            </a:r>
            <a:endParaRPr lang="zh-CN" altLang="en-US" sz="22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32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组 26"/>
          <p:cNvGrpSpPr/>
          <p:nvPr/>
        </p:nvGrpSpPr>
        <p:grpSpPr bwMode="auto">
          <a:xfrm>
            <a:off x="3663952" y="1056084"/>
            <a:ext cx="1792235" cy="553998"/>
            <a:chOff x="3437515" y="1408557"/>
            <a:chExt cx="1791387" cy="738507"/>
          </a:xfrm>
        </p:grpSpPr>
        <p:sp>
          <p:nvSpPr>
            <p:cNvPr id="14356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4934" cy="73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 纳</a:t>
              </a:r>
            </a:p>
          </p:txBody>
        </p:sp>
        <p:pic>
          <p:nvPicPr>
            <p:cNvPr id="14357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3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14344" name="文本框 45"/>
          <p:cNvSpPr txBox="1">
            <a:spLocks noChangeArrowheads="1"/>
          </p:cNvSpPr>
          <p:nvPr/>
        </p:nvSpPr>
        <p:spPr bwMode="auto">
          <a:xfrm>
            <a:off x="6080126" y="439936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4345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6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图片 5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46813" y="1487538"/>
            <a:ext cx="75311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用电器的输出功率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（瓦）、两端的电压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（伏）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及用电器的电阻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（欧姆）有如下关系：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².</a:t>
            </a: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这个关系也可写为                 或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797303" y="2819401"/>
          <a:ext cx="1109663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7" imgW="520700" imgH="419100" progId="Equation.DSMT4">
                  <p:embed/>
                </p:oleObj>
              </mc:Choice>
              <mc:Fallback>
                <p:oleObj name="Equation" r:id="rId7" imgW="5207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3" y="2819401"/>
                        <a:ext cx="1109663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84803" y="2824162"/>
          <a:ext cx="1217613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9" imgW="571500" imgH="419100" progId="Equation.DSMT4">
                  <p:embed/>
                </p:oleObj>
              </mc:Choice>
              <mc:Fallback>
                <p:oleObj name="Equation" r:id="rId9" imgW="5715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3" y="2824162"/>
                        <a:ext cx="1217613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7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5368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628652" y="902494"/>
            <a:ext cx="80375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个用电器的电阻是可调节的，其范围 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110〜220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Ω.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已知电压为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220 V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，这个用电器的 电路图如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图所示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功率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与电阻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怎样的函数关系？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用电器功率的范围是多少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71" name="Picture 13" descr="image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97091" y="3140870"/>
            <a:ext cx="3455987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1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6392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549278" y="831058"/>
            <a:ext cx="8037513" cy="37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解：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根据电学知识，当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U=220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8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(2)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根据反比例函数的性质可知，电阻越大，功率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越 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把电阻的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最小值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R=110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代入</a:t>
            </a:r>
            <a:r>
              <a:rPr lang="zh-CN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式，得到功率的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最大值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把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电阻的最大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代人①式，得到功率的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小值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因此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用电器功率的范围为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220〜440 W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36888" y="1263255"/>
          <a:ext cx="2220912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6" imgW="1040765" imgH="419100" progId="Equation.DSMT4">
                  <p:embed/>
                </p:oleObj>
              </mc:Choice>
              <mc:Fallback>
                <p:oleObj name="Equation" r:id="rId6" imgW="1040765" imgH="4191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1263255"/>
                        <a:ext cx="2220912" cy="672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176591" y="2667001"/>
          <a:ext cx="2790825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8" imgW="1308100" imgH="419100" progId="Equation.DSMT4">
                  <p:embed/>
                </p:oleObj>
              </mc:Choice>
              <mc:Fallback>
                <p:oleObj name="Equation" r:id="rId8" imgW="13081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91" y="2667001"/>
                        <a:ext cx="2790825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789241" y="3656411"/>
          <a:ext cx="2789237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10" imgW="1308100" imgH="419100" progId="Equation.DSMT4">
                  <p:embed/>
                </p:oleObj>
              </mc:Choice>
              <mc:Fallback>
                <p:oleObj name="Equation" r:id="rId10" imgW="1308100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41" y="3656411"/>
                        <a:ext cx="2789237" cy="672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 26"/>
          <p:cNvGrpSpPr/>
          <p:nvPr/>
        </p:nvGrpSpPr>
        <p:grpSpPr bwMode="auto">
          <a:xfrm>
            <a:off x="3663952" y="1056084"/>
            <a:ext cx="1792215" cy="553998"/>
            <a:chOff x="3437515" y="1408557"/>
            <a:chExt cx="1791438" cy="738559"/>
          </a:xfrm>
        </p:grpSpPr>
        <p:sp>
          <p:nvSpPr>
            <p:cNvPr id="17425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4985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   结</a:t>
              </a:r>
            </a:p>
          </p:txBody>
        </p:sp>
        <p:pic>
          <p:nvPicPr>
            <p:cNvPr id="1742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5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7416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8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47725" y="1353711"/>
            <a:ext cx="753110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解答该类问题的关键是确定两个变量之间的函数关系，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然后利用待定系数法求出它们的关系式，进一步根据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题意求解答案．其中往往要用到电学中的公式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指用电器的输出功率（瓦），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指用电器两端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的电压（伏），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指用电器的电阻（欧姆）．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20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30275" y="1231106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976313" y="1140620"/>
            <a:ext cx="7358062" cy="3237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AutoNum type="arabicPlain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用电器的输出功率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与通过的电流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、用电器的电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阻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之间的关系式是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，下列说法正确的是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为定值时，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成反比例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为定值时，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成反比例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为定值时，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成正比例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为定值时，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成正比例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文本框 26"/>
          <p:cNvSpPr txBox="1">
            <a:spLocks noChangeArrowheads="1"/>
          </p:cNvSpPr>
          <p:nvPr/>
        </p:nvSpPr>
        <p:spPr bwMode="auto">
          <a:xfrm>
            <a:off x="5735641" y="42291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87400" y="1266825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42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文本框 26"/>
          <p:cNvSpPr txBox="1">
            <a:spLocks noChangeArrowheads="1"/>
          </p:cNvSpPr>
          <p:nvPr/>
        </p:nvSpPr>
        <p:spPr bwMode="auto">
          <a:xfrm>
            <a:off x="5735641" y="42291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842966" y="1172766"/>
            <a:ext cx="7559675" cy="18180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AutoNum type="arabicPlain" startAt="2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在闭合电路中，电流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、电压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和电阻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之间的关系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，电压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一定时，电流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关于电阻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R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(Ω)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的函数关系的大致图象是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470" name="Picture 16" descr="XT26-4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13619" y="2857105"/>
            <a:ext cx="7072312" cy="14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71" name="对象 2"/>
          <p:cNvGraphicFramePr>
            <a:graphicFrameLocks noChangeAspect="1"/>
          </p:cNvGraphicFramePr>
          <p:nvPr/>
        </p:nvGraphicFramePr>
        <p:xfrm>
          <a:off x="1866900" y="1755576"/>
          <a:ext cx="920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7" imgW="431800" imgH="406400" progId="Equation.DSMT4">
                  <p:embed/>
                </p:oleObj>
              </mc:Choice>
              <mc:Fallback>
                <p:oleObj name="Equation" r:id="rId7" imgW="4318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755576"/>
                        <a:ext cx="920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416" y="1660923"/>
            <a:ext cx="78327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“杠杆定律”：动力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动力臂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阻力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阻力臂；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指用电器的输出功率（瓦），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指用电器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两端的电压（伏），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指用电器的电阻（欧姆）．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73117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9186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51214" y="1665686"/>
            <a:ext cx="52085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物理力学、热学中的反比例函数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物理电学中的反比例函数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55641" y="1171981"/>
            <a:ext cx="7426325" cy="5909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35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给我一个支点，我可以撬动地球！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阿基米德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0400" y="1710930"/>
            <a:ext cx="4762500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81038" y="2770211"/>
            <a:ext cx="7700962" cy="208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3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你认为可能吗？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大家都知道开啤酒的开瓶器，它蕴含什么科学道理？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同样的一块大石头，力量不同的人都可以撬起来， 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是真的吗？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511810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17814" y="1369220"/>
            <a:ext cx="451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物理力学、热学中的反比例函数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26"/>
          <p:cNvSpPr txBox="1">
            <a:spLocks noChangeArrowheads="1"/>
          </p:cNvSpPr>
          <p:nvPr/>
        </p:nvSpPr>
        <p:spPr bwMode="auto">
          <a:xfrm>
            <a:off x="704850" y="2071688"/>
            <a:ext cx="7786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公元前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世纪，古希腊科学家阿基米德发 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若杠杆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上的两物体与支点的距离与其重量 成反比，则杠杆平衡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后来人们把它归纳为 “杠杆原理通俗地说，杠杆原理为：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阻力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阻力臂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动力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动力臂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26.2-1).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4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26"/>
          <p:cNvSpPr txBox="1">
            <a:spLocks noChangeArrowheads="1"/>
          </p:cNvSpPr>
          <p:nvPr/>
        </p:nvSpPr>
        <p:spPr bwMode="auto">
          <a:xfrm>
            <a:off x="977900" y="87392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给我一个支点，我可以撬动地球！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——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阿基米德</a:t>
            </a:r>
          </a:p>
        </p:txBody>
      </p:sp>
      <p:pic>
        <p:nvPicPr>
          <p:cNvPr id="6154" name="Picture 22" descr="image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12950" y="1881189"/>
            <a:ext cx="4402138" cy="16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" descr="image2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12950" y="3626645"/>
            <a:ext cx="48641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546976" y="89416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7" name="文本框 22"/>
          <p:cNvSpPr txBox="1">
            <a:spLocks noChangeArrowheads="1"/>
          </p:cNvSpPr>
          <p:nvPr/>
        </p:nvSpPr>
        <p:spPr bwMode="auto">
          <a:xfrm>
            <a:off x="7669216" y="8941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1" name="内容占位符 7"/>
          <p:cNvSpPr txBox="1">
            <a:spLocks noChangeArrowheads="1"/>
          </p:cNvSpPr>
          <p:nvPr/>
        </p:nvSpPr>
        <p:spPr bwMode="auto">
          <a:xfrm>
            <a:off x="842966" y="1196580"/>
            <a:ext cx="7750175" cy="25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小伟欲用撬棍撬动一块大石头，已知阻力和阻力臂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分别为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1 200 N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0.5 m.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(1)	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动力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与动力臂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有怎样的函数关系？当动力臂为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1.5 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时，撬动石头至少需要多大的力？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(2)	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若想使动力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不超过题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中所用力的一半，则动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力臂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至少要加长多少？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5" name="内容占位符 7"/>
          <p:cNvSpPr txBox="1">
            <a:spLocks noChangeArrowheads="1"/>
          </p:cNvSpPr>
          <p:nvPr/>
        </p:nvSpPr>
        <p:spPr bwMode="auto">
          <a:xfrm>
            <a:off x="811216" y="1042989"/>
            <a:ext cx="7750175" cy="30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根据“杠杆原理”，得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Fl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1 200×0.5,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的函数解析式为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当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l. 5 m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对于函数                   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1.5m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400 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，此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时杠杆平衡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因此，撬动石头至少需要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6" name="对象 3"/>
          <p:cNvGraphicFramePr>
            <a:graphicFrameLocks noChangeAspect="1"/>
          </p:cNvGraphicFramePr>
          <p:nvPr/>
        </p:nvGraphicFramePr>
        <p:xfrm>
          <a:off x="5627688" y="1690688"/>
          <a:ext cx="13573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6" imgW="635000" imgH="406400" progId="Equation.DSMT4">
                  <p:embed/>
                </p:oleObj>
              </mc:Choice>
              <mc:Fallback>
                <p:oleObj name="Equation" r:id="rId6" imgW="6350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1690688"/>
                        <a:ext cx="135731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659191" y="2556274"/>
          <a:ext cx="2466975" cy="65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8" imgW="1155065" imgH="406400" progId="Equation.DSMT4">
                  <p:embed/>
                </p:oleObj>
              </mc:Choice>
              <mc:Fallback>
                <p:oleObj name="Equation" r:id="rId8" imgW="1155065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91" y="2556274"/>
                        <a:ext cx="2466975" cy="65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059114" y="3198019"/>
          <a:ext cx="1355725" cy="6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0" imgW="635000" imgH="406400" progId="Equation.DSMT4">
                  <p:embed/>
                </p:oleObj>
              </mc:Choice>
              <mc:Fallback>
                <p:oleObj name="Equation" r:id="rId10" imgW="6350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4" y="3198019"/>
                        <a:ext cx="1355725" cy="65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5" name="内容占位符 7"/>
          <p:cNvSpPr txBox="1">
            <a:spLocks noChangeArrowheads="1"/>
          </p:cNvSpPr>
          <p:nvPr/>
        </p:nvSpPr>
        <p:spPr bwMode="auto">
          <a:xfrm>
            <a:off x="873125" y="894161"/>
            <a:ext cx="7564438" cy="378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对于函数              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的增大而减小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因此，只要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 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时对应的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的值，就能确定动力臂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至少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应加长的量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400×      = 200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时，由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=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对于函数                   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越大，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越小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若想用力不超过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的一半，则 动力臂至少要加长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5 m.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6" name="对象 3"/>
          <p:cNvGraphicFramePr>
            <a:graphicFrameLocks noChangeAspect="1"/>
          </p:cNvGraphicFramePr>
          <p:nvPr/>
        </p:nvGraphicFramePr>
        <p:xfrm>
          <a:off x="2898775" y="1910954"/>
          <a:ext cx="3254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1910954"/>
                        <a:ext cx="3254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71753" y="769144"/>
          <a:ext cx="1355725" cy="6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7" imgW="635000" imgH="406400" progId="Equation.DSMT4">
                  <p:embed/>
                </p:oleObj>
              </mc:Choice>
              <mc:Fallback>
                <p:oleObj name="Equation" r:id="rId7" imgW="6350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3" y="769144"/>
                        <a:ext cx="1355725" cy="65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40400" y="1910954"/>
          <a:ext cx="6238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9" imgW="292100" imgH="405765" progId="Equation.DSMT4">
                  <p:embed/>
                </p:oleObj>
              </mc:Choice>
              <mc:Fallback>
                <p:oleObj name="Equation" r:id="rId9" imgW="2921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910954"/>
                        <a:ext cx="6238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270253" y="2464595"/>
          <a:ext cx="21431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11" imgW="1002665" imgH="406400" progId="Equation.DSMT4">
                  <p:embed/>
                </p:oleObj>
              </mc:Choice>
              <mc:Fallback>
                <p:oleObj name="Equation" r:id="rId11" imgW="1002665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3" y="2464595"/>
                        <a:ext cx="21431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241678" y="3143252"/>
          <a:ext cx="2225675" cy="32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13" imgW="1040765" imgH="203200" progId="Equation.DSMT4">
                  <p:embed/>
                </p:oleObj>
              </mc:Choice>
              <mc:Fallback>
                <p:oleObj name="Equation" r:id="rId13" imgW="1040765" imgH="203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8" y="3143252"/>
                        <a:ext cx="2225675" cy="326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592391" y="3423049"/>
          <a:ext cx="1355725" cy="65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15" imgW="635000" imgH="406400" progId="Equation.DSMT4">
                  <p:embed/>
                </p:oleObj>
              </mc:Choice>
              <mc:Fallback>
                <p:oleObj name="Equation" r:id="rId15" imgW="635000" imgH="4064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91" y="3423049"/>
                        <a:ext cx="1355725" cy="65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3" name="图片 22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4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组 7"/>
          <p:cNvGrpSpPr/>
          <p:nvPr/>
        </p:nvGrpSpPr>
        <p:grpSpPr bwMode="auto">
          <a:xfrm>
            <a:off x="3654426" y="1056084"/>
            <a:ext cx="2035294" cy="553998"/>
            <a:chOff x="3437515" y="1408557"/>
            <a:chExt cx="2036782" cy="738507"/>
          </a:xfrm>
        </p:grpSpPr>
        <p:sp>
          <p:nvSpPr>
            <p:cNvPr id="10257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40329" cy="73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   结</a:t>
              </a:r>
            </a:p>
          </p:txBody>
        </p:sp>
        <p:pic>
          <p:nvPicPr>
            <p:cNvPr id="1025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665163" y="1672562"/>
            <a:ext cx="77200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本题考查了反比例函数的应用，结合物理知识进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行考察顺应了新课标理念，立意新颖，注意物理学知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识：动力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动力臂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阻力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阻力臂．</a:t>
            </a:r>
          </a:p>
        </p:txBody>
      </p:sp>
      <p:sp>
        <p:nvSpPr>
          <p:cNvPr id="10253" name="文本框 46"/>
          <p:cNvSpPr txBox="1">
            <a:spLocks noChangeArrowheads="1"/>
          </p:cNvSpPr>
          <p:nvPr/>
        </p:nvSpPr>
        <p:spPr bwMode="auto">
          <a:xfrm>
            <a:off x="6064252" y="433387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0254" name="图片 3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Microsoft Office PowerPoint</Application>
  <PresentationFormat>全屏显示(16:9)</PresentationFormat>
  <Paragraphs>126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2023-01-17T02:36:35Z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10F28931E8A2432BAD50226133ED361C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