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9" r:id="rId2"/>
    <p:sldId id="370" r:id="rId3"/>
    <p:sldId id="275" r:id="rId4"/>
    <p:sldId id="417" r:id="rId5"/>
    <p:sldId id="342" r:id="rId6"/>
    <p:sldId id="382" r:id="rId7"/>
    <p:sldId id="377" r:id="rId8"/>
    <p:sldId id="450" r:id="rId9"/>
    <p:sldId id="398" r:id="rId10"/>
    <p:sldId id="409" r:id="rId11"/>
    <p:sldId id="448" r:id="rId12"/>
    <p:sldId id="411" r:id="rId13"/>
    <p:sldId id="457" r:id="rId14"/>
    <p:sldId id="455" r:id="rId15"/>
    <p:sldId id="452" r:id="rId16"/>
    <p:sldId id="453" r:id="rId17"/>
    <p:sldId id="456" r:id="rId18"/>
    <p:sldId id="461" r:id="rId19"/>
    <p:sldId id="458" r:id="rId20"/>
    <p:sldId id="460" r:id="rId21"/>
    <p:sldId id="459" r:id="rId22"/>
    <p:sldId id="440" r:id="rId23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4">
          <p15:clr>
            <a:srgbClr val="A4A3A4"/>
          </p15:clr>
        </p15:guide>
        <p15:guide id="2" pos="27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49494"/>
    <a:srgbClr val="CC0066"/>
    <a:srgbClr val="0000FF"/>
    <a:srgbClr val="0066FF"/>
    <a:srgbClr val="008080"/>
    <a:srgbClr val="00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798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784"/>
        <p:guide pos="27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页眉占位符 798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9875" name="日期占位符 79874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9876" name="页脚占位符 79875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9877" name="灯片编号占位符 79876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9AB0C034-B754-4C0A-A464-6DD89B41E1E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1EF6C9F1-A9C5-4514-B855-1B33A53B501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6C9F1-A9C5-4514-B855-1B33A53B501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96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970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F75CBC9-BF3B-4E94-AE9D-96A9727E4925}" type="slidenum">
              <a:rPr lang="zh-CN" altLang="en-US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1419622"/>
            <a:ext cx="91439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菱</a:t>
            </a:r>
            <a:r>
              <a:rPr lang="zh-CN" altLang="en-US" sz="40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形的性质与判定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97" y="62753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  特殊平行四边形</a:t>
            </a: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7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3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034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6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037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38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4" name="MH_Text_3"/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0" name="MH_SubTitle_3"/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041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42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8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4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045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6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1057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8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4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8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1055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6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8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050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1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53" name="Rectangle 5"/>
          <p:cNvSpPr>
            <a:spLocks noChangeArrowheads="1"/>
          </p:cNvSpPr>
          <p:nvPr/>
        </p:nvSpPr>
        <p:spPr bwMode="auto">
          <a:xfrm>
            <a:off x="3926520" y="2427734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5443" y="4299942"/>
            <a:ext cx="915944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252413" y="1228350"/>
            <a:ext cx="8497887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已知：如图，在菱形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AD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         	于点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求证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:(1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（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BD.</a:t>
            </a:r>
            <a:endParaRPr lang="zh-CN" altLang="en-US" sz="2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endParaRPr lang="en-US" altLang="zh-CN" sz="2400" dirty="0">
              <a:solidFill>
                <a:schemeClr val="tx2"/>
              </a:solidFill>
            </a:endParaRP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604838" y="330994"/>
            <a:ext cx="244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证明菱形的性质</a:t>
            </a:r>
            <a:endParaRPr lang="en-US" altLang="zh-CN" sz="2400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11277" name="文本框 11276"/>
          <p:cNvSpPr txBox="1">
            <a:spLocks noChangeArrowheads="1"/>
          </p:cNvSpPr>
          <p:nvPr/>
        </p:nvSpPr>
        <p:spPr bwMode="auto">
          <a:xfrm>
            <a:off x="395289" y="2835176"/>
            <a:ext cx="774763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证明：（1）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是菱形，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（菱形的对边相等）.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又∵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13" name="组合 11286"/>
          <p:cNvGrpSpPr/>
          <p:nvPr/>
        </p:nvGrpSpPr>
        <p:grpSpPr bwMode="auto">
          <a:xfrm>
            <a:off x="5795964" y="1600201"/>
            <a:ext cx="2733675" cy="1607343"/>
            <a:chOff x="3651" y="1071"/>
            <a:chExt cx="1722" cy="1350"/>
          </a:xfrm>
        </p:grpSpPr>
        <p:sp>
          <p:nvSpPr>
            <p:cNvPr id="17416" name="流程图: 决策 11287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7417" name="文本框 11288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17418" name="文本框 11289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17419" name="文本框 11290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17420" name="文本框 11291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17421" name="文本框 11292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17422" name="直接连接符 11293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3" name="直接连接符 11294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" name="流程图: 决策 2"/>
          <p:cNvSpPr/>
          <p:nvPr/>
        </p:nvSpPr>
        <p:spPr>
          <a:xfrm>
            <a:off x="317500" y="421481"/>
            <a:ext cx="287338" cy="161925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7415" name="标题 16386"/>
          <p:cNvSpPr>
            <a:spLocks noGrp="1" noChangeArrowheads="1"/>
          </p:cNvSpPr>
          <p:nvPr/>
        </p:nvSpPr>
        <p:spPr bwMode="auto">
          <a:xfrm>
            <a:off x="252414" y="583406"/>
            <a:ext cx="6764337" cy="52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求证：菱形的四条边相等，对角线互相垂直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/>
        </p:nvSpPr>
        <p:spPr bwMode="auto">
          <a:xfrm>
            <a:off x="388939" y="2842022"/>
            <a:ext cx="7824787" cy="124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175B5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思考：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菱形的一条对角线所分成的两个内角有什么关系？试证明</a:t>
            </a:r>
            <a:r>
              <a:rPr lang="en-US" altLang="zh-CN" sz="2400" b="1" i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</a:t>
            </a:r>
            <a:r>
              <a:rPr lang="en-US" altLang="zh-CN" sz="2400" b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BAD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BCD</a:t>
            </a:r>
            <a:r>
              <a:rPr lang="zh-CN" altLang="en-US" sz="2400" b="1" i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 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平分</a:t>
            </a:r>
            <a:r>
              <a:rPr lang="en-US" altLang="zh-CN" sz="2400" b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ADC</a:t>
            </a:r>
            <a:r>
              <a:rPr lang="en-US" altLang="zh-CN" sz="2400" b="1">
                <a:latin typeface="Times New Roman" panose="02020603050405020304" pitchFamily="18" charset="0"/>
                <a:ea typeface="华文楷体" panose="02010600040101010101" pitchFamily="2" charset="-122"/>
                <a:sym typeface="宋体" panose="02010600030101010101" pitchFamily="2" charset="-122"/>
              </a:rPr>
              <a:t>.</a:t>
            </a:r>
            <a:endParaRPr lang="zh-CN" altLang="en-US" sz="240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2113" y="345281"/>
            <a:ext cx="4456112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ts val="2800"/>
              </a:lnSpc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∴△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是等腰三角形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919164" y="1069182"/>
            <a:ext cx="5260975" cy="81047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又∵四边形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ABCD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是菱形，</a:t>
            </a:r>
            <a:endParaRPr lang="zh-CN" altLang="en-US" sz="24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eaLnBrk="1" hangingPunct="1">
              <a:lnSpc>
                <a:spcPts val="2800"/>
              </a:lnSpc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    ∴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OB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OD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en-US" sz="2400" noProof="1"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5363" y="1707356"/>
            <a:ext cx="5751512" cy="1528624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在等腰三角形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ABD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中，</a:t>
            </a:r>
            <a:endParaRPr lang="zh-CN" altLang="en-US" sz="24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eaLnBrk="1" hangingPunct="1">
              <a:lnSpc>
                <a:spcPts val="2800"/>
              </a:lnSpc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    ∵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OB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OD</a:t>
            </a:r>
            <a:r>
              <a:rPr lang="en-US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，</a:t>
            </a:r>
            <a:endParaRPr lang="en-US" altLang="en-US" sz="24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eaLnBrk="1" hangingPunct="1">
              <a:lnSpc>
                <a:spcPts val="2800"/>
              </a:lnSpc>
            </a:pP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    ∴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AO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⊥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BD</a:t>
            </a:r>
            <a:r>
              <a:rPr lang="en-US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，</a:t>
            </a:r>
            <a:endParaRPr lang="en-US" altLang="zh-CN" sz="24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eaLnBrk="1" hangingPunct="1">
              <a:lnSpc>
                <a:spcPts val="2800"/>
              </a:lnSpc>
              <a:buFont typeface="Wingdings" panose="05000000000000000000" pitchFamily="2" charset="2"/>
              <a:buNone/>
            </a:pPr>
            <a:r>
              <a:rPr lang="en-US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     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即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AC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⊥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BD.</a:t>
            </a:r>
            <a:endParaRPr lang="en-US" altLang="en-US" sz="2400" noProof="1"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grpSp>
        <p:nvGrpSpPr>
          <p:cNvPr id="18438" name="组合 11286"/>
          <p:cNvGrpSpPr/>
          <p:nvPr/>
        </p:nvGrpSpPr>
        <p:grpSpPr bwMode="auto">
          <a:xfrm>
            <a:off x="5751513" y="652463"/>
            <a:ext cx="2733675" cy="1607343"/>
            <a:chOff x="3651" y="1071"/>
            <a:chExt cx="1722" cy="1350"/>
          </a:xfrm>
        </p:grpSpPr>
        <p:sp>
          <p:nvSpPr>
            <p:cNvPr id="18439" name="流程图: 决策 11287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8440" name="文本框 11288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18441" name="文本框 11289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18442" name="文本框 11290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18443" name="文本框 11291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18444" name="文本框 11292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18445" name="直接连接符 11293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6" name="直接连接符 11294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76" y="985838"/>
            <a:ext cx="8893175" cy="97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菱形是特殊的平行四边形，它除具有平行四边形的所有性质外，还有平行四边形所没有的特殊性质</a:t>
            </a:r>
            <a:r>
              <a:rPr lang="en-US" altLang="zh-CN" sz="240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3600" smtClean="0">
              <a:solidFill>
                <a:srgbClr val="0066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5" name="文本框 13324"/>
          <p:cNvSpPr txBox="1">
            <a:spLocks noChangeArrowheads="1"/>
          </p:cNvSpPr>
          <p:nvPr/>
        </p:nvSpPr>
        <p:spPr bwMode="auto">
          <a:xfrm>
            <a:off x="395288" y="2895601"/>
            <a:ext cx="4032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对称性：是轴对称图形.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边：四条边都相等.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对角线：互相垂直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6" name="文本框 13325"/>
          <p:cNvSpPr txBox="1">
            <a:spLocks noChangeArrowheads="1"/>
          </p:cNvSpPr>
          <p:nvPr/>
        </p:nvSpPr>
        <p:spPr bwMode="auto">
          <a:xfrm>
            <a:off x="4929188" y="2946798"/>
            <a:ext cx="372409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角：对角相等，邻角互补.</a:t>
            </a:r>
          </a:p>
          <a:p>
            <a:pPr eaLnBrk="1" fontAlgn="b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边：对边平行且相等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fontAlgn="b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对角线：相交并相互平分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7" name="直接连接符 13326"/>
          <p:cNvSpPr>
            <a:spLocks noChangeShapeType="1"/>
          </p:cNvSpPr>
          <p:nvPr/>
        </p:nvSpPr>
        <p:spPr bwMode="auto">
          <a:xfrm>
            <a:off x="4500563" y="2139554"/>
            <a:ext cx="0" cy="2430065"/>
          </a:xfrm>
          <a:prstGeom prst="line">
            <a:avLst/>
          </a:prstGeom>
          <a:noFill/>
          <a:ln w="19050">
            <a:solidFill>
              <a:srgbClr val="00808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8" name="矩形 13327"/>
          <p:cNvSpPr>
            <a:spLocks noChangeArrowheads="1"/>
          </p:cNvSpPr>
          <p:nvPr/>
        </p:nvSpPr>
        <p:spPr bwMode="auto">
          <a:xfrm>
            <a:off x="827088" y="2301479"/>
            <a:ext cx="2882900" cy="485775"/>
          </a:xfrm>
          <a:prstGeom prst="rect">
            <a:avLst/>
          </a:prstGeom>
          <a:solidFill>
            <a:srgbClr val="008080"/>
          </a:solidFill>
          <a:ln w="19050">
            <a:solidFill>
              <a:srgbClr val="00808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菱形的特殊性质</a:t>
            </a:r>
          </a:p>
        </p:txBody>
      </p:sp>
      <p:sp>
        <p:nvSpPr>
          <p:cNvPr id="13333" name="矩形 13332"/>
          <p:cNvSpPr>
            <a:spLocks noChangeArrowheads="1"/>
          </p:cNvSpPr>
          <p:nvPr/>
        </p:nvSpPr>
        <p:spPr bwMode="auto">
          <a:xfrm>
            <a:off x="5219700" y="2301479"/>
            <a:ext cx="3024188" cy="485775"/>
          </a:xfrm>
          <a:prstGeom prst="rect">
            <a:avLst/>
          </a:prstGeom>
          <a:solidFill>
            <a:srgbClr val="008080"/>
          </a:solidFill>
          <a:ln w="19050">
            <a:solidFill>
              <a:srgbClr val="00808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平行四边形的性质</a:t>
            </a:r>
          </a:p>
        </p:txBody>
      </p:sp>
      <p:sp>
        <p:nvSpPr>
          <p:cNvPr id="19464" name="圆角矩形 31"/>
          <p:cNvSpPr>
            <a:spLocks noChangeArrowheads="1"/>
          </p:cNvSpPr>
          <p:nvPr/>
        </p:nvSpPr>
        <p:spPr bwMode="auto">
          <a:xfrm>
            <a:off x="395288" y="498872"/>
            <a:ext cx="134620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总结归纳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build="p"/>
      <p:bldP spid="13327" grpId="0" animBg="1"/>
      <p:bldP spid="13328" grpId="0" animBg="1"/>
      <p:bldP spid="133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1"/>
          <p:cNvSpPr>
            <a:spLocks noGrp="1"/>
          </p:cNvSpPr>
          <p:nvPr/>
        </p:nvSpPr>
        <p:spPr bwMode="auto">
          <a:xfrm>
            <a:off x="239713" y="882254"/>
            <a:ext cx="8424862" cy="37802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61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3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5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7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如图，在菱形</a:t>
            </a:r>
            <a:r>
              <a:rPr lang="en-US" altLang="zh-CN" sz="24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中，两条对角线</a:t>
            </a:r>
            <a:endParaRPr lang="en-US" altLang="zh-CN" sz="2400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4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4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，图中的等腰三角</a:t>
            </a:r>
            <a:endParaRPr lang="en-US" altLang="zh-CN" sz="2400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形有</a:t>
            </a:r>
            <a:r>
              <a:rPr lang="en-US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</a:t>
            </a: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en-US" altLang="zh-CN" sz="2400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直角</a:t>
            </a:r>
            <a:r>
              <a:rPr lang="zh-CN" altLang="en-US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三角形有</a:t>
            </a:r>
            <a:r>
              <a:rPr lang="en-US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</a:t>
            </a:r>
            <a:r>
              <a:rPr lang="en-US" altLang="zh-CN" sz="2400" u="sng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，而且它们是</a:t>
            </a:r>
            <a:r>
              <a:rPr lang="en-US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  <a:r>
              <a:rPr lang="zh-CN" altLang="en-US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“全等”或“不全等”）</a:t>
            </a:r>
            <a:r>
              <a:rPr lang="en-US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defRPr/>
            </a:pPr>
            <a:endParaRPr lang="zh-CN" altLang="zh-CN" sz="2400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0483" name="图片 4" descr="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750094"/>
            <a:ext cx="2490788" cy="118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文本框 5"/>
          <p:cNvSpPr txBox="1">
            <a:spLocks noChangeArrowheads="1"/>
          </p:cNvSpPr>
          <p:nvPr/>
        </p:nvSpPr>
        <p:spPr bwMode="auto">
          <a:xfrm>
            <a:off x="239714" y="494110"/>
            <a:ext cx="3106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口答：</a:t>
            </a:r>
          </a:p>
        </p:txBody>
      </p:sp>
      <p:sp>
        <p:nvSpPr>
          <p:cNvPr id="20485" name="内容占位符 1"/>
          <p:cNvSpPr>
            <a:spLocks noGrp="1" noChangeArrowheads="1"/>
          </p:cNvSpPr>
          <p:nvPr/>
        </p:nvSpPr>
        <p:spPr bwMode="auto">
          <a:xfrm>
            <a:off x="338138" y="3064669"/>
            <a:ext cx="8229600" cy="159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菱形具有而平行四边形不一定具有的性质是（    ）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内角和为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360°    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B.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对角线互相垂直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C.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对边平行         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D.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对角线互相平分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28689" y="1714501"/>
            <a:ext cx="45223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ABD,</a:t>
            </a:r>
            <a:r>
              <a:rPr lang="en-US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△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BCD</a:t>
            </a:r>
            <a:r>
              <a:rPr lang="en-US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，△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ABC,</a:t>
            </a:r>
            <a:r>
              <a:rPr lang="en-US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△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ADC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143126" y="2196703"/>
            <a:ext cx="4480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△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ABO</a:t>
            </a:r>
            <a:r>
              <a:rPr lang="en-US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，△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ADO,</a:t>
            </a:r>
            <a:r>
              <a:rPr lang="en-US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△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BCO,</a:t>
            </a:r>
            <a:r>
              <a:rPr lang="en-US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△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CDO</a:t>
            </a:r>
            <a:endParaRPr lang="zh-CN" altLang="en-US" sz="240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71500" y="2571751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全等</a:t>
            </a:r>
            <a:endParaRPr lang="zh-CN" altLang="en-US" sz="240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000876" y="305395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19457"/>
          <p:cNvSpPr txBox="1">
            <a:spLocks noChangeArrowheads="1"/>
          </p:cNvSpPr>
          <p:nvPr/>
        </p:nvSpPr>
        <p:spPr bwMode="auto">
          <a:xfrm>
            <a:off x="577850" y="1033463"/>
            <a:ext cx="6940550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已知菱形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中，对角线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=5cm,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=8cm.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则：（</a:t>
            </a:r>
            <a:r>
              <a:rPr lang="en-US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____________;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(2)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=_____________.</a:t>
            </a:r>
          </a:p>
        </p:txBody>
      </p:sp>
      <p:sp>
        <p:nvSpPr>
          <p:cNvPr id="21507" name="圆角矩形 31"/>
          <p:cNvSpPr>
            <a:spLocks noChangeArrowheads="1"/>
          </p:cNvSpPr>
          <p:nvPr/>
        </p:nvSpPr>
        <p:spPr bwMode="auto">
          <a:xfrm>
            <a:off x="395288" y="498872"/>
            <a:ext cx="134620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21508" name="文本框 19463"/>
          <p:cNvSpPr txBox="1">
            <a:spLocks noChangeArrowheads="1"/>
          </p:cNvSpPr>
          <p:nvPr/>
        </p:nvSpPr>
        <p:spPr bwMode="auto">
          <a:xfrm>
            <a:off x="5299076" y="3344466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509" name="文本框 19464"/>
          <p:cNvSpPr txBox="1">
            <a:spLocks noChangeArrowheads="1"/>
          </p:cNvSpPr>
          <p:nvPr/>
        </p:nvSpPr>
        <p:spPr bwMode="auto">
          <a:xfrm>
            <a:off x="5851525" y="2418160"/>
            <a:ext cx="336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510" name="文本框 19465"/>
          <p:cNvSpPr txBox="1">
            <a:spLocks noChangeArrowheads="1"/>
          </p:cNvSpPr>
          <p:nvPr/>
        </p:nvSpPr>
        <p:spPr bwMode="auto">
          <a:xfrm>
            <a:off x="7183438" y="3487341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1511" name="文本框 19466"/>
          <p:cNvSpPr txBox="1">
            <a:spLocks noChangeArrowheads="1"/>
          </p:cNvSpPr>
          <p:nvPr/>
        </p:nvSpPr>
        <p:spPr bwMode="auto">
          <a:xfrm>
            <a:off x="7734301" y="241816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1512" name="文本框 19467"/>
          <p:cNvSpPr txBox="1">
            <a:spLocks noChangeArrowheads="1"/>
          </p:cNvSpPr>
          <p:nvPr/>
        </p:nvSpPr>
        <p:spPr bwMode="auto">
          <a:xfrm>
            <a:off x="6427788" y="3070623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4" name="菱形 3"/>
          <p:cNvSpPr/>
          <p:nvPr/>
        </p:nvSpPr>
        <p:spPr>
          <a:xfrm rot="19740000">
            <a:off x="5429250" y="2495550"/>
            <a:ext cx="2444750" cy="1177529"/>
          </a:xfrm>
          <a:prstGeom prst="diamond">
            <a:avLst/>
          </a:prstGeom>
          <a:noFill/>
          <a:ln w="25400" cmpd="sng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6269039" y="2580085"/>
            <a:ext cx="808037" cy="1008459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5634038" y="2596754"/>
            <a:ext cx="2095500" cy="944165"/>
          </a:xfrm>
          <a:prstGeom prst="line">
            <a:avLst/>
          </a:prstGeom>
          <a:ln w="222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8" name="Text Box 6"/>
          <p:cNvSpPr txBox="1">
            <a:spLocks noChangeArrowheads="1"/>
          </p:cNvSpPr>
          <p:nvPr/>
        </p:nvSpPr>
        <p:spPr bwMode="auto">
          <a:xfrm>
            <a:off x="2965451" y="2075260"/>
            <a:ext cx="7136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4cm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40064" y="2578894"/>
            <a:ext cx="7136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6cm</a:t>
            </a:r>
          </a:p>
        </p:txBody>
      </p:sp>
      <p:sp>
        <p:nvSpPr>
          <p:cNvPr id="6" name="矩形 58"/>
          <p:cNvSpPr>
            <a:spLocks noChangeArrowheads="1"/>
          </p:cNvSpPr>
          <p:nvPr/>
        </p:nvSpPr>
        <p:spPr bwMode="auto">
          <a:xfrm>
            <a:off x="395288" y="3761185"/>
            <a:ext cx="8064500" cy="90606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C0066"/>
            </a:solidFill>
            <a:prstDash val="sysDash"/>
            <a:bevel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菱形中已知边长或对角线，求相关长度问题，一般利用菱形的对角线垂直平分，再结合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勾股定理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解题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38"/>
          <p:cNvGrpSpPr/>
          <p:nvPr/>
        </p:nvGrpSpPr>
        <p:grpSpPr bwMode="auto">
          <a:xfrm>
            <a:off x="612775" y="3761185"/>
            <a:ext cx="697627" cy="485775"/>
            <a:chOff x="0" y="0"/>
            <a:chExt cx="698343" cy="648072"/>
          </a:xfrm>
        </p:grpSpPr>
        <p:grpSp>
          <p:nvGrpSpPr>
            <p:cNvPr id="21520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21522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3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21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343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5" grpId="0"/>
      <p:bldP spid="6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5"/>
          <p:cNvSpPr>
            <a:spLocks noChangeArrowheads="1"/>
          </p:cNvSpPr>
          <p:nvPr/>
        </p:nvSpPr>
        <p:spPr bwMode="auto">
          <a:xfrm>
            <a:off x="538164" y="276673"/>
            <a:ext cx="8066087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如图，在菱形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中，对角线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=60°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BD =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求菱形的边长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和对角线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的长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解：∵四边形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∴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(菱形的对角线互相垂直)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OB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BD =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×6=3(菱形的对角线互相平分)</a:t>
            </a:r>
          </a:p>
          <a:p>
            <a:pPr marL="742950" lvl="1" indent="-28575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在等腰三角形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</a:p>
          <a:p>
            <a:pPr marL="742950" lvl="1" indent="-28575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=60°，</a:t>
            </a:r>
          </a:p>
          <a:p>
            <a:pPr marL="742950" lvl="1" indent="-28575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是等边三角形.</a:t>
            </a:r>
          </a:p>
          <a:p>
            <a:pPr marL="742950" lvl="1" indent="-285750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6. </a:t>
            </a:r>
          </a:p>
        </p:txBody>
      </p:sp>
      <p:graphicFrame>
        <p:nvGraphicFramePr>
          <p:cNvPr id="15385" name="对象 15384"/>
          <p:cNvGraphicFramePr/>
          <p:nvPr/>
        </p:nvGraphicFramePr>
        <p:xfrm>
          <a:off x="3432175" y="2569369"/>
          <a:ext cx="577850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3" imgW="152400" imgH="393700" progId="Equation.3">
                  <p:embed/>
                </p:oleObj>
              </mc:Choice>
              <mc:Fallback>
                <p:oleObj r:id="rId3" imgW="152400" imgH="393700" progId="Equation.3">
                  <p:embed/>
                  <p:pic>
                    <p:nvPicPr>
                      <p:cNvPr id="0" name="对象 1538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2569369"/>
                        <a:ext cx="577850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对象 15385"/>
          <p:cNvGraphicFramePr/>
          <p:nvPr/>
        </p:nvGraphicFramePr>
        <p:xfrm>
          <a:off x="2246313" y="2600326"/>
          <a:ext cx="576262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5" imgW="152400" imgH="393700" progId="Equation.3">
                  <p:embed/>
                </p:oleObj>
              </mc:Choice>
              <mc:Fallback>
                <p:oleObj r:id="rId5" imgW="152400" imgH="393700" progId="Equation.3">
                  <p:embed/>
                  <p:pic>
                    <p:nvPicPr>
                      <p:cNvPr id="0" name="对象 1538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2600326"/>
                        <a:ext cx="576262" cy="592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3" name="组合 15403"/>
          <p:cNvGrpSpPr/>
          <p:nvPr/>
        </p:nvGrpSpPr>
        <p:grpSpPr bwMode="auto">
          <a:xfrm>
            <a:off x="5867401" y="3283744"/>
            <a:ext cx="2733675" cy="1607343"/>
            <a:chOff x="3651" y="1071"/>
            <a:chExt cx="1722" cy="1350"/>
          </a:xfrm>
        </p:grpSpPr>
        <p:sp>
          <p:nvSpPr>
            <p:cNvPr id="2055" name="流程图: 决策 15404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056" name="文本框 15405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2057" name="文本框 15406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2058" name="文本框 15407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2059" name="文本框 15408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2060" name="文本框 15409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2061" name="直接连接符 15410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直接连接符 15411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4" name="圆角矩形 31"/>
          <p:cNvSpPr>
            <a:spLocks noChangeArrowheads="1"/>
          </p:cNvSpPr>
          <p:nvPr/>
        </p:nvSpPr>
        <p:spPr bwMode="auto">
          <a:xfrm>
            <a:off x="395288" y="498872"/>
            <a:ext cx="134620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5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3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ChangeArrowheads="1"/>
          </p:cNvSpPr>
          <p:nvPr/>
        </p:nvSpPr>
        <p:spPr bwMode="auto">
          <a:xfrm>
            <a:off x="336550" y="101710"/>
            <a:ext cx="80660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中，由勾股定理，得</a:t>
            </a:r>
          </a:p>
          <a:p>
            <a:pPr>
              <a:lnSpc>
                <a:spcPct val="200000"/>
              </a:lnSpc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=                     =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（菱形的对角线相互平分）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6626" name="对象 24602"/>
          <p:cNvGraphicFramePr/>
          <p:nvPr/>
        </p:nvGraphicFramePr>
        <p:xfrm>
          <a:off x="1514475" y="1868092"/>
          <a:ext cx="2027238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3" imgW="838200" imgH="254000" progId="Equation.3">
                  <p:embed/>
                </p:oleObj>
              </mc:Choice>
              <mc:Fallback>
                <p:oleObj r:id="rId3" imgW="838200" imgH="254000" progId="Equation.3">
                  <p:embed/>
                  <p:pic>
                    <p:nvPicPr>
                      <p:cNvPr id="0" name="对象 2460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1868092"/>
                        <a:ext cx="2027238" cy="392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对象 24603"/>
          <p:cNvGraphicFramePr/>
          <p:nvPr/>
        </p:nvGraphicFramePr>
        <p:xfrm>
          <a:off x="3625850" y="1868092"/>
          <a:ext cx="1512888" cy="431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5" imgW="571500" imgH="254000" progId="Equation.3">
                  <p:embed/>
                </p:oleObj>
              </mc:Choice>
              <mc:Fallback>
                <p:oleObj r:id="rId5" imgW="571500" imgH="254000" progId="Equation.3">
                  <p:embed/>
                  <p:pic>
                    <p:nvPicPr>
                      <p:cNvPr id="0" name="对象 2460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1868092"/>
                        <a:ext cx="1512888" cy="431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对象 24604"/>
          <p:cNvGraphicFramePr/>
          <p:nvPr/>
        </p:nvGraphicFramePr>
        <p:xfrm>
          <a:off x="5461000" y="1910954"/>
          <a:ext cx="908050" cy="388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7" imgW="342900" imgH="228600" progId="Equation.3">
                  <p:embed/>
                </p:oleObj>
              </mc:Choice>
              <mc:Fallback>
                <p:oleObj r:id="rId7" imgW="342900" imgH="228600" progId="Equation.3">
                  <p:embed/>
                  <p:pic>
                    <p:nvPicPr>
                      <p:cNvPr id="0" name="对象 2460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1910954"/>
                        <a:ext cx="908050" cy="388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对象 24605"/>
          <p:cNvGraphicFramePr/>
          <p:nvPr/>
        </p:nvGraphicFramePr>
        <p:xfrm>
          <a:off x="2125663" y="2366963"/>
          <a:ext cx="806450" cy="388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9" imgW="304800" imgH="228600" progId="Equation.3">
                  <p:embed/>
                </p:oleObj>
              </mc:Choice>
              <mc:Fallback>
                <p:oleObj r:id="rId9" imgW="304800" imgH="228600" progId="Equation.3">
                  <p:embed/>
                  <p:pic>
                    <p:nvPicPr>
                      <p:cNvPr id="0" name="对象 2460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366963"/>
                        <a:ext cx="806450" cy="388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9" name="组合 24606"/>
          <p:cNvGrpSpPr/>
          <p:nvPr/>
        </p:nvGrpSpPr>
        <p:grpSpPr bwMode="auto">
          <a:xfrm>
            <a:off x="5940426" y="681038"/>
            <a:ext cx="2733675" cy="1607343"/>
            <a:chOff x="3651" y="1071"/>
            <a:chExt cx="1722" cy="1350"/>
          </a:xfrm>
        </p:grpSpPr>
        <p:sp>
          <p:nvSpPr>
            <p:cNvPr id="3086" name="流程图: 决策 24607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3087" name="文本框 24608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3088" name="文本框 24609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3089" name="文本框 24610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3090" name="文本框 24611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3091" name="文本框 24612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3092" name="直接连接符 24613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3" name="直接连接符 24614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194" name="矩形 58"/>
          <p:cNvSpPr>
            <a:spLocks noChangeArrowheads="1"/>
          </p:cNvSpPr>
          <p:nvPr/>
        </p:nvSpPr>
        <p:spPr bwMode="auto">
          <a:xfrm>
            <a:off x="396875" y="3093244"/>
            <a:ext cx="8064500" cy="1271588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C0066"/>
            </a:solidFill>
            <a:prstDash val="sysDash"/>
            <a:bevel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若菱形有一个内角为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°，那么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°角的两边与较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短的对角线可构成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等边三角形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，且两条对角线把菱形分成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四个全等的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含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°角的直角三角形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" name="组合 38"/>
          <p:cNvGrpSpPr/>
          <p:nvPr/>
        </p:nvGrpSpPr>
        <p:grpSpPr bwMode="auto">
          <a:xfrm>
            <a:off x="468313" y="3169444"/>
            <a:ext cx="697627" cy="485775"/>
            <a:chOff x="0" y="0"/>
            <a:chExt cx="698343" cy="648072"/>
          </a:xfrm>
        </p:grpSpPr>
        <p:grpSp>
          <p:nvGrpSpPr>
            <p:cNvPr id="3082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3084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5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83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343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80"/>
          <p:cNvSpPr>
            <a:spLocks noChangeArrowheads="1"/>
          </p:cNvSpPr>
          <p:nvPr/>
        </p:nvSpPr>
        <p:spPr bwMode="auto">
          <a:xfrm>
            <a:off x="139700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989"/>
              </a:solidFill>
            </a:endParaRPr>
          </a:p>
        </p:txBody>
      </p:sp>
      <p:sp>
        <p:nvSpPr>
          <p:cNvPr id="22531" name="文本框 18439"/>
          <p:cNvSpPr txBox="1">
            <a:spLocks noChangeArrowheads="1"/>
          </p:cNvSpPr>
          <p:nvPr/>
        </p:nvSpPr>
        <p:spPr bwMode="auto">
          <a:xfrm>
            <a:off x="139701" y="571501"/>
            <a:ext cx="8583613" cy="16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菱形具有而一般平行四边形不具有的性质是  （    ）</a:t>
            </a:r>
            <a:br>
              <a:rPr lang="zh-CN" altLang="en-US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对角相等                           </a:t>
            </a:r>
            <a:r>
              <a:rPr lang="en-US" altLang="zh-CN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zh-CN" altLang="en-US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对边相等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C.</a:t>
            </a:r>
            <a:r>
              <a:rPr lang="zh-CN" altLang="en-US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对角线互相垂直                </a:t>
            </a:r>
            <a:r>
              <a:rPr lang="en-US" altLang="zh-CN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zh-CN" altLang="en-US" sz="2400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对角线相等</a:t>
            </a:r>
          </a:p>
        </p:txBody>
      </p:sp>
      <p:sp>
        <p:nvSpPr>
          <p:cNvPr id="5" name="内容占位符 1"/>
          <p:cNvSpPr>
            <a:spLocks noGrp="1"/>
          </p:cNvSpPr>
          <p:nvPr/>
        </p:nvSpPr>
        <p:spPr bwMode="auto">
          <a:xfrm>
            <a:off x="179512" y="2402681"/>
            <a:ext cx="8677275" cy="21062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61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3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5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730" indent="-3162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如图，菱形的两条对角线长分别是</a:t>
            </a:r>
            <a:r>
              <a:rPr lang="en-US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，则此菱形的周长是                                                                  （     ）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CN" sz="24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A.40        B.32        C.24        D.20</a:t>
            </a:r>
          </a:p>
          <a:p>
            <a:pPr>
              <a:defRPr/>
            </a:pPr>
            <a:endParaRPr lang="en-US" altLang="zh-CN" sz="2400" noProof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2533" name="图片 5" descr="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7263" y="3158728"/>
            <a:ext cx="3313112" cy="157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7" name="文本框 18456"/>
          <p:cNvSpPr txBox="1">
            <a:spLocks noChangeArrowheads="1"/>
          </p:cNvSpPr>
          <p:nvPr/>
        </p:nvSpPr>
        <p:spPr bwMode="auto">
          <a:xfrm>
            <a:off x="7750176" y="619126"/>
            <a:ext cx="5191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7" name="文本框 18456"/>
          <p:cNvSpPr txBox="1">
            <a:spLocks noChangeArrowheads="1"/>
          </p:cNvSpPr>
          <p:nvPr/>
        </p:nvSpPr>
        <p:spPr bwMode="auto">
          <a:xfrm>
            <a:off x="7750176" y="2402681"/>
            <a:ext cx="5191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18451"/>
          <p:cNvSpPr txBox="1">
            <a:spLocks noChangeArrowheads="1"/>
          </p:cNvSpPr>
          <p:nvPr/>
        </p:nvSpPr>
        <p:spPr bwMode="auto">
          <a:xfrm>
            <a:off x="354014" y="731044"/>
            <a:ext cx="7932737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在菱形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分别为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的中点，那么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EAF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的度数是    （     ）</a:t>
            </a:r>
          </a:p>
        </p:txBody>
      </p:sp>
      <p:sp>
        <p:nvSpPr>
          <p:cNvPr id="23555" name="文本框 18452"/>
          <p:cNvSpPr txBox="1">
            <a:spLocks noChangeArrowheads="1"/>
          </p:cNvSpPr>
          <p:nvPr/>
        </p:nvSpPr>
        <p:spPr bwMode="auto">
          <a:xfrm>
            <a:off x="642938" y="3589735"/>
            <a:ext cx="82153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A.75°          B.60°           C.45°          D.30°</a:t>
            </a:r>
          </a:p>
        </p:txBody>
      </p:sp>
      <p:sp>
        <p:nvSpPr>
          <p:cNvPr id="18454" name="文本框 18453"/>
          <p:cNvSpPr txBox="1">
            <a:spLocks noChangeArrowheads="1"/>
          </p:cNvSpPr>
          <p:nvPr/>
        </p:nvSpPr>
        <p:spPr bwMode="auto">
          <a:xfrm>
            <a:off x="7394575" y="1226344"/>
            <a:ext cx="573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pic>
        <p:nvPicPr>
          <p:cNvPr id="23557" name="图片 1845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525" y="2030017"/>
            <a:ext cx="2808288" cy="145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6" name="直接连接符 18455"/>
          <p:cNvSpPr>
            <a:spLocks noChangeShapeType="1"/>
          </p:cNvSpPr>
          <p:nvPr/>
        </p:nvSpPr>
        <p:spPr bwMode="auto">
          <a:xfrm>
            <a:off x="7092950" y="2266950"/>
            <a:ext cx="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08001" y="3200401"/>
            <a:ext cx="7993063" cy="172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已知菱形的一条对角线与边长相等，则菱形的四个内角度数分别为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_____________________.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565275" y="4672013"/>
            <a:ext cx="3455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0" name="文本框 2"/>
          <p:cNvSpPr txBox="1">
            <a:spLocks noChangeArrowheads="1"/>
          </p:cNvSpPr>
          <p:nvPr/>
        </p:nvSpPr>
        <p:spPr bwMode="auto">
          <a:xfrm>
            <a:off x="292101" y="529829"/>
            <a:ext cx="842486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已知菱形的周长是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12cm</a:t>
            </a: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，那么它的边长是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菱形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sz="2800" dirty="0" err="1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 dirty="0"/>
          </a:p>
        </p:txBody>
      </p:sp>
      <p:grpSp>
        <p:nvGrpSpPr>
          <p:cNvPr id="24581" name="组合 14361"/>
          <p:cNvGrpSpPr/>
          <p:nvPr/>
        </p:nvGrpSpPr>
        <p:grpSpPr bwMode="auto">
          <a:xfrm>
            <a:off x="4006851" y="1825229"/>
            <a:ext cx="2733675" cy="1607343"/>
            <a:chOff x="3651" y="1071"/>
            <a:chExt cx="1722" cy="1350"/>
          </a:xfrm>
        </p:grpSpPr>
        <p:sp>
          <p:nvSpPr>
            <p:cNvPr id="24585" name="流程图: 决策 14362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4586" name="文本框 14363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24587" name="文本框 14364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24588" name="文本框 14365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24589" name="文本框 14366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24590" name="文本框 14367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24591" name="直接连接符 14368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2" name="直接连接符 14369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" name="文本框 18456"/>
          <p:cNvSpPr txBox="1">
            <a:spLocks noChangeArrowheads="1"/>
          </p:cNvSpPr>
          <p:nvPr/>
        </p:nvSpPr>
        <p:spPr bwMode="auto">
          <a:xfrm>
            <a:off x="7477126" y="576262"/>
            <a:ext cx="5191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5" name="文本框 18456"/>
          <p:cNvSpPr txBox="1">
            <a:spLocks noChangeArrowheads="1"/>
          </p:cNvSpPr>
          <p:nvPr/>
        </p:nvSpPr>
        <p:spPr bwMode="auto">
          <a:xfrm>
            <a:off x="7429501" y="1196579"/>
            <a:ext cx="10715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</a:t>
            </a:r>
          </a:p>
        </p:txBody>
      </p:sp>
      <p:sp>
        <p:nvSpPr>
          <p:cNvPr id="16" name="文本框 18456"/>
          <p:cNvSpPr txBox="1">
            <a:spLocks noChangeArrowheads="1"/>
          </p:cNvSpPr>
          <p:nvPr/>
        </p:nvSpPr>
        <p:spPr bwMode="auto">
          <a:xfrm>
            <a:off x="3714750" y="3589735"/>
            <a:ext cx="4286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60°</a:t>
            </a:r>
            <a:r>
              <a:rPr lang="zh-CN" altLang="en-US" sz="2400" dirty="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60°</a:t>
            </a:r>
            <a:r>
              <a:rPr lang="zh-CN" altLang="en-US" sz="2400" dirty="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120°</a:t>
            </a:r>
            <a:r>
              <a:rPr lang="zh-CN" altLang="en-US" sz="2400" dirty="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8064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611188" y="1085405"/>
            <a:ext cx="73453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eaLnBrk="0" hangingPunct="0">
              <a:lnSpc>
                <a:spcPct val="20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1.了解菱形的概念及其与平行四边形的关系；</a:t>
            </a:r>
          </a:p>
          <a:p>
            <a:pPr indent="200025" eaLnBrk="0" hangingPunct="0">
              <a:lnSpc>
                <a:spcPct val="20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2.探索并证明菱形的性质定理.（重点）</a:t>
            </a:r>
          </a:p>
          <a:p>
            <a:pPr indent="200025" eaLnBrk="0" hangingPunct="0">
              <a:lnSpc>
                <a:spcPct val="20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3.应用菱形的性质定理解决相关问题.（难点）</a:t>
            </a:r>
          </a:p>
        </p:txBody>
      </p:sp>
      <p:sp>
        <p:nvSpPr>
          <p:cNvPr id="9219" name="矩形 4117"/>
          <p:cNvSpPr>
            <a:spLocks noChangeArrowheads="1"/>
          </p:cNvSpPr>
          <p:nvPr/>
        </p:nvSpPr>
        <p:spPr bwMode="auto">
          <a:xfrm>
            <a:off x="3851276" y="775246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文本框 16401"/>
          <p:cNvSpPr txBox="1">
            <a:spLocks noChangeArrowheads="1"/>
          </p:cNvSpPr>
          <p:nvPr/>
        </p:nvSpPr>
        <p:spPr bwMode="auto">
          <a:xfrm>
            <a:off x="190501" y="397669"/>
            <a:ext cx="7561263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7.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如图，在菱形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中，对角线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. 已知</a:t>
            </a:r>
            <a:r>
              <a:rPr lang="zh-CN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=5cm，</a:t>
            </a:r>
            <a:r>
              <a:rPr lang="zh-CN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=4cm，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的长.</a:t>
            </a:r>
            <a:endParaRPr lang="zh-CN" altLang="en-US" sz="2800"/>
          </a:p>
        </p:txBody>
      </p:sp>
      <p:grpSp>
        <p:nvGrpSpPr>
          <p:cNvPr id="4100" name="组合 16413"/>
          <p:cNvGrpSpPr/>
          <p:nvPr/>
        </p:nvGrpSpPr>
        <p:grpSpPr bwMode="auto">
          <a:xfrm>
            <a:off x="5795964" y="1437085"/>
            <a:ext cx="2733675" cy="1607343"/>
            <a:chOff x="3651" y="1071"/>
            <a:chExt cx="1722" cy="1350"/>
          </a:xfrm>
        </p:grpSpPr>
        <p:sp>
          <p:nvSpPr>
            <p:cNvPr id="4102" name="流程图: 决策 16403"/>
            <p:cNvSpPr>
              <a:spLocks noChangeArrowheads="1"/>
            </p:cNvSpPr>
            <p:nvPr/>
          </p:nvSpPr>
          <p:spPr bwMode="auto">
            <a:xfrm>
              <a:off x="3802" y="1328"/>
              <a:ext cx="1407" cy="740"/>
            </a:xfrm>
            <a:prstGeom prst="flowChartDecision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4103" name="文本框 16404"/>
            <p:cNvSpPr txBox="1">
              <a:spLocks noChangeArrowheads="1"/>
            </p:cNvSpPr>
            <p:nvPr/>
          </p:nvSpPr>
          <p:spPr bwMode="auto">
            <a:xfrm>
              <a:off x="3651" y="163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4104" name="文本框 16405"/>
            <p:cNvSpPr txBox="1">
              <a:spLocks noChangeArrowheads="1"/>
            </p:cNvSpPr>
            <p:nvPr/>
          </p:nvSpPr>
          <p:spPr bwMode="auto">
            <a:xfrm>
              <a:off x="4378" y="1071"/>
              <a:ext cx="2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4105" name="文本框 16406"/>
            <p:cNvSpPr txBox="1">
              <a:spLocks noChangeArrowheads="1"/>
            </p:cNvSpPr>
            <p:nvPr/>
          </p:nvSpPr>
          <p:spPr bwMode="auto">
            <a:xfrm>
              <a:off x="5103" y="1668"/>
              <a:ext cx="2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4106" name="文本框 16407"/>
            <p:cNvSpPr txBox="1">
              <a:spLocks noChangeArrowheads="1"/>
            </p:cNvSpPr>
            <p:nvPr/>
          </p:nvSpPr>
          <p:spPr bwMode="auto">
            <a:xfrm>
              <a:off x="4286" y="1441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O</a:t>
              </a:r>
              <a:endParaRPr lang="zh-CN" altLang="en-US" b="1" i="1"/>
            </a:p>
          </p:txBody>
        </p:sp>
        <p:sp>
          <p:nvSpPr>
            <p:cNvPr id="4107" name="文本框 16408"/>
            <p:cNvSpPr txBox="1">
              <a:spLocks noChangeArrowheads="1"/>
            </p:cNvSpPr>
            <p:nvPr/>
          </p:nvSpPr>
          <p:spPr bwMode="auto">
            <a:xfrm>
              <a:off x="4395" y="2033"/>
              <a:ext cx="27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4108" name="直接连接符 16409"/>
            <p:cNvSpPr>
              <a:spLocks noChangeShapeType="1"/>
            </p:cNvSpPr>
            <p:nvPr/>
          </p:nvSpPr>
          <p:spPr bwMode="auto">
            <a:xfrm>
              <a:off x="3795" y="1698"/>
              <a:ext cx="14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直接连接符 16410"/>
            <p:cNvSpPr>
              <a:spLocks noChangeShapeType="1"/>
            </p:cNvSpPr>
            <p:nvPr/>
          </p:nvSpPr>
          <p:spPr bwMode="auto">
            <a:xfrm>
              <a:off x="4502" y="1333"/>
              <a:ext cx="1" cy="7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412" name="文本框 16411"/>
          <p:cNvSpPr txBox="1">
            <a:spLocks noChangeArrowheads="1"/>
          </p:cNvSpPr>
          <p:nvPr/>
        </p:nvSpPr>
        <p:spPr bwMode="auto">
          <a:xfrm>
            <a:off x="300039" y="1779985"/>
            <a:ext cx="640873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解：∵四边形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是菱形，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∴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菱形的两条对角线互相垂直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=90°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		 =3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(cm).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=2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2×3=6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(cm).</a:t>
            </a:r>
          </a:p>
        </p:txBody>
      </p:sp>
      <p:graphicFrame>
        <p:nvGraphicFramePr>
          <p:cNvPr id="16413" name="对象 16412"/>
          <p:cNvGraphicFramePr/>
          <p:nvPr/>
        </p:nvGraphicFramePr>
        <p:xfrm>
          <a:off x="1835696" y="3939902"/>
          <a:ext cx="1452562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3" imgW="850900" imgH="254000" progId="Equation.3">
                  <p:embed/>
                </p:oleObj>
              </mc:Choice>
              <mc:Fallback>
                <p:oleObj r:id="rId3" imgW="850900" imgH="254000" progId="Equation.3">
                  <p:embed/>
                  <p:pic>
                    <p:nvPicPr>
                      <p:cNvPr id="0" name="对象 164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939902"/>
                        <a:ext cx="1452562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charRg st="61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12">
                                            <p:txEl>
                                              <p:charRg st="61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412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内容占位符 2"/>
          <p:cNvSpPr>
            <a:spLocks noGrp="1"/>
          </p:cNvSpPr>
          <p:nvPr/>
        </p:nvSpPr>
        <p:spPr bwMode="auto">
          <a:xfrm>
            <a:off x="306389" y="583407"/>
            <a:ext cx="8137525" cy="3780235"/>
          </a:xfrm>
          <a:prstGeom prst="rect">
            <a:avLst/>
          </a:prstGeom>
          <a:noFill/>
          <a:ln>
            <a:miter lim="800000"/>
          </a:ln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 panose="05020102010507070707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701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7015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185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 panose="05020102010507070707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185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 panose="05020102010507070707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185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 panose="05020102010507070707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 panose="05020102010507070707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8.</a:t>
            </a:r>
            <a:r>
              <a:rPr lang="zh-CN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已知：如图，四边形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是菱形，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上一点，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  <a:r>
              <a:rPr lang="zh-CN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于</a:t>
            </a:r>
            <a:r>
              <a:rPr lang="en-US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． 求证：∠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en-US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D=</a:t>
            </a:r>
            <a:r>
              <a:rPr lang="zh-CN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CB</a:t>
            </a:r>
            <a:r>
              <a:rPr lang="en-US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zh-CN" sz="20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证明：∵四边形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是菱形，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平分∠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E=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 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1800" noProof="1" smtClean="0">
                <a:solidFill>
                  <a:srgbClr val="FF0000"/>
                </a:solidFill>
                <a:latin typeface="+mn-ea"/>
              </a:rPr>
              <a:t>≌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SAS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）．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E=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∵在菱形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D=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FD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D=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i="1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</a:t>
            </a:r>
            <a:r>
              <a:rPr lang="en-US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zh-CN" sz="1800" noProof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1800" noProof="1" smtClean="0">
                <a:solidFill>
                  <a:srgbClr val="FF3300"/>
                </a:solidFill>
              </a:rPr>
              <a:t> </a:t>
            </a:r>
            <a:endParaRPr lang="zh-CN" altLang="zh-CN" sz="1800" noProof="1" smtClean="0">
              <a:solidFill>
                <a:srgbClr val="FF3300"/>
              </a:solidFill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514350" y="-5012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5604" name="组合 25"/>
          <p:cNvGrpSpPr/>
          <p:nvPr/>
        </p:nvGrpSpPr>
        <p:grpSpPr bwMode="auto">
          <a:xfrm>
            <a:off x="5000626" y="1500188"/>
            <a:ext cx="3089275" cy="1908456"/>
            <a:chOff x="4125191" y="3857628"/>
            <a:chExt cx="3090012" cy="2544306"/>
          </a:xfrm>
        </p:grpSpPr>
        <p:grpSp>
          <p:nvGrpSpPr>
            <p:cNvPr id="25605" name="组合 19"/>
            <p:cNvGrpSpPr/>
            <p:nvPr/>
          </p:nvGrpSpPr>
          <p:grpSpPr bwMode="auto">
            <a:xfrm>
              <a:off x="4499931" y="4214774"/>
              <a:ext cx="2300837" cy="1579374"/>
              <a:chOff x="4499931" y="4214774"/>
              <a:chExt cx="2300837" cy="1579374"/>
            </a:xfrm>
          </p:grpSpPr>
          <p:sp>
            <p:nvSpPr>
              <p:cNvPr id="13" name="任意多边形 12"/>
              <p:cNvSpPr/>
              <p:nvPr/>
            </p:nvSpPr>
            <p:spPr>
              <a:xfrm>
                <a:off x="4499930" y="4214774"/>
                <a:ext cx="2300837" cy="1579374"/>
              </a:xfrm>
              <a:custGeom>
                <a:avLst/>
                <a:gdLst>
                  <a:gd name="connsiteX0" fmla="*/ 1163781 w 2299854"/>
                  <a:gd name="connsiteY0" fmla="*/ 0 h 1579418"/>
                  <a:gd name="connsiteX1" fmla="*/ 0 w 2299854"/>
                  <a:gd name="connsiteY1" fmla="*/ 831273 h 1579418"/>
                  <a:gd name="connsiteX2" fmla="*/ 1149927 w 2299854"/>
                  <a:gd name="connsiteY2" fmla="*/ 1579418 h 1579418"/>
                  <a:gd name="connsiteX3" fmla="*/ 2299854 w 2299854"/>
                  <a:gd name="connsiteY3" fmla="*/ 817418 h 1579418"/>
                  <a:gd name="connsiteX4" fmla="*/ 1163781 w 2299854"/>
                  <a:gd name="connsiteY4" fmla="*/ 0 h 157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99854" h="1579418">
                    <a:moveTo>
                      <a:pt x="1163781" y="0"/>
                    </a:moveTo>
                    <a:lnTo>
                      <a:pt x="0" y="831273"/>
                    </a:lnTo>
                    <a:lnTo>
                      <a:pt x="1149927" y="1579418"/>
                    </a:lnTo>
                    <a:lnTo>
                      <a:pt x="2299854" y="817418"/>
                    </a:lnTo>
                    <a:lnTo>
                      <a:pt x="1163781" y="0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cxnSp>
            <p:nvCxnSpPr>
              <p:cNvPr id="14" name="直接连接符 13"/>
              <p:cNvCxnSpPr>
                <a:stCxn id="13" idx="1"/>
                <a:endCxn id="13" idx="3"/>
              </p:cNvCxnSpPr>
              <p:nvPr/>
            </p:nvCxnSpPr>
            <p:spPr>
              <a:xfrm flipV="1">
                <a:off x="4499930" y="5032239"/>
                <a:ext cx="2300837" cy="142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>
                <a:stCxn id="13" idx="2"/>
              </p:cNvCxnSpPr>
              <p:nvPr/>
            </p:nvCxnSpPr>
            <p:spPr>
              <a:xfrm flipV="1">
                <a:off x="5651143" y="4643348"/>
                <a:ext cx="635152" cy="1150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>
                <a:stCxn id="13" idx="0"/>
              </p:cNvCxnSpPr>
              <p:nvPr/>
            </p:nvCxnSpPr>
            <p:spPr>
              <a:xfrm>
                <a:off x="5663846" y="4214774"/>
                <a:ext cx="408084" cy="8571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606" name="文本框 16406"/>
            <p:cNvSpPr txBox="1">
              <a:spLocks noChangeArrowheads="1"/>
            </p:cNvSpPr>
            <p:nvPr/>
          </p:nvSpPr>
          <p:spPr bwMode="auto">
            <a:xfrm>
              <a:off x="6786578" y="4786322"/>
              <a:ext cx="428625" cy="615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zh-CN" altLang="en-US" b="1" i="1"/>
            </a:p>
          </p:txBody>
        </p:sp>
        <p:sp>
          <p:nvSpPr>
            <p:cNvPr id="25607" name="文本框 16406"/>
            <p:cNvSpPr txBox="1">
              <a:spLocks noChangeArrowheads="1"/>
            </p:cNvSpPr>
            <p:nvPr/>
          </p:nvSpPr>
          <p:spPr bwMode="auto">
            <a:xfrm>
              <a:off x="5429256" y="5786454"/>
              <a:ext cx="428625" cy="615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zh-CN" altLang="en-US" b="1" i="1"/>
            </a:p>
          </p:txBody>
        </p:sp>
        <p:sp>
          <p:nvSpPr>
            <p:cNvPr id="25608" name="文本框 16406"/>
            <p:cNvSpPr txBox="1">
              <a:spLocks noChangeArrowheads="1"/>
            </p:cNvSpPr>
            <p:nvPr/>
          </p:nvSpPr>
          <p:spPr bwMode="auto">
            <a:xfrm>
              <a:off x="4125191" y="4786322"/>
              <a:ext cx="428625" cy="615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zh-CN" altLang="en-US" b="1" i="1"/>
            </a:p>
          </p:txBody>
        </p:sp>
        <p:sp>
          <p:nvSpPr>
            <p:cNvPr id="25609" name="文本框 16406"/>
            <p:cNvSpPr txBox="1">
              <a:spLocks noChangeArrowheads="1"/>
            </p:cNvSpPr>
            <p:nvPr/>
          </p:nvSpPr>
          <p:spPr bwMode="auto">
            <a:xfrm>
              <a:off x="5572132" y="3857628"/>
              <a:ext cx="428625" cy="615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zh-CN" altLang="en-US" b="1" i="1"/>
            </a:p>
          </p:txBody>
        </p:sp>
        <p:sp>
          <p:nvSpPr>
            <p:cNvPr id="25610" name="文本框 16406"/>
            <p:cNvSpPr txBox="1">
              <a:spLocks noChangeArrowheads="1"/>
            </p:cNvSpPr>
            <p:nvPr/>
          </p:nvSpPr>
          <p:spPr bwMode="auto">
            <a:xfrm>
              <a:off x="6215074" y="4286256"/>
              <a:ext cx="428625" cy="615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  <a:endParaRPr lang="zh-CN" altLang="en-US" b="1" i="1"/>
            </a:p>
          </p:txBody>
        </p:sp>
        <p:sp>
          <p:nvSpPr>
            <p:cNvPr id="25611" name="文本框 16406"/>
            <p:cNvSpPr txBox="1">
              <a:spLocks noChangeArrowheads="1"/>
            </p:cNvSpPr>
            <p:nvPr/>
          </p:nvSpPr>
          <p:spPr bwMode="auto">
            <a:xfrm>
              <a:off x="5941014" y="4959071"/>
              <a:ext cx="428625" cy="615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zh-CN" altLang="en-US" b="1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2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80"/>
          <p:cNvSpPr>
            <a:spLocks noChangeArrowheads="1"/>
          </p:cNvSpPr>
          <p:nvPr/>
        </p:nvSpPr>
        <p:spPr bwMode="auto">
          <a:xfrm>
            <a:off x="57151" y="33337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</a:p>
        </p:txBody>
      </p:sp>
      <p:sp>
        <p:nvSpPr>
          <p:cNvPr id="12292" name="Text Box 16"/>
          <p:cNvSpPr txBox="1">
            <a:spLocks noChangeArrowheads="1"/>
          </p:cNvSpPr>
          <p:nvPr/>
        </p:nvSpPr>
        <p:spPr bwMode="auto">
          <a:xfrm>
            <a:off x="409575" y="2053829"/>
            <a:ext cx="1855788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菱形的性质</a:t>
            </a:r>
          </a:p>
        </p:txBody>
      </p:sp>
      <p:sp>
        <p:nvSpPr>
          <p:cNvPr id="18" name="左大括号 17"/>
          <p:cNvSpPr/>
          <p:nvPr/>
        </p:nvSpPr>
        <p:spPr bwMode="auto">
          <a:xfrm>
            <a:off x="2366963" y="1009650"/>
            <a:ext cx="219075" cy="2386013"/>
          </a:xfrm>
          <a:prstGeom prst="leftBrace">
            <a:avLst>
              <a:gd name="adj1" fmla="val 10959"/>
              <a:gd name="adj2" fmla="val 50000"/>
            </a:avLst>
          </a:prstGeom>
          <a:solidFill>
            <a:schemeClr val="accent1"/>
          </a:solidFill>
          <a:ln w="25400">
            <a:solidFill>
              <a:srgbClr val="CC0066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2586038" y="3168254"/>
            <a:ext cx="1746250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菱形的性质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4865689" y="2662238"/>
            <a:ext cx="3819525" cy="138499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四边相等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对角线互相垂直平分，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且每条对角线平分一组对角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4" name="右箭头 13"/>
          <p:cNvSpPr/>
          <p:nvPr/>
        </p:nvSpPr>
        <p:spPr bwMode="auto">
          <a:xfrm>
            <a:off x="4433888" y="3169443"/>
            <a:ext cx="431800" cy="215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584450" y="770335"/>
            <a:ext cx="1746250" cy="461665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菱形的定义</a:t>
            </a:r>
            <a:endParaRPr lang="en-US" altLang="zh-CN" sz="24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右箭头 5"/>
          <p:cNvSpPr/>
          <p:nvPr/>
        </p:nvSpPr>
        <p:spPr bwMode="auto">
          <a:xfrm>
            <a:off x="4433888" y="794148"/>
            <a:ext cx="431800" cy="21550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4865689" y="495300"/>
            <a:ext cx="3819525" cy="830997"/>
          </a:xfrm>
          <a:prstGeom prst="rect">
            <a:avLst/>
          </a:prstGeom>
          <a:solidFill>
            <a:srgbClr val="FFFFFF"/>
          </a:solidFill>
          <a:ln w="25400">
            <a:solidFill>
              <a:srgbClr val="CC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有一组邻边相等的平行四边形是菱形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/>
      <p:bldP spid="18" grpId="0" bldLvl="0" animBg="1"/>
      <p:bldP spid="12301" grpId="0" bldLvl="0" animBg="1"/>
      <p:bldP spid="2" grpId="0" bldLvl="0" animBg="1"/>
      <p:bldP spid="14" grpId="0" animBg="1"/>
      <p:bldP spid="5" grpId="0" bldLvl="0" animBg="1"/>
      <p:bldP spid="6" grpId="0" animBg="1"/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ext Box 3"/>
          <p:cNvSpPr txBox="1">
            <a:spLocks noChangeArrowheads="1"/>
          </p:cNvSpPr>
          <p:nvPr/>
        </p:nvSpPr>
        <p:spPr bwMode="auto">
          <a:xfrm>
            <a:off x="285750" y="621506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什么样的四边形是平行四边形？它有哪些性质呢？</a:t>
            </a:r>
          </a:p>
        </p:txBody>
      </p:sp>
      <p:sp>
        <p:nvSpPr>
          <p:cNvPr id="5138" name="平行四边形 5137"/>
          <p:cNvSpPr>
            <a:spLocks noChangeArrowheads="1"/>
          </p:cNvSpPr>
          <p:nvPr/>
        </p:nvSpPr>
        <p:spPr bwMode="auto">
          <a:xfrm>
            <a:off x="3271839" y="1437085"/>
            <a:ext cx="2376487" cy="864394"/>
          </a:xfrm>
          <a:prstGeom prst="parallelogram">
            <a:avLst>
              <a:gd name="adj" fmla="val 5155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5139" name="Text Box 9"/>
          <p:cNvSpPr txBox="1">
            <a:spLocks noChangeArrowheads="1"/>
          </p:cNvSpPr>
          <p:nvPr/>
        </p:nvSpPr>
        <p:spPr bwMode="auto">
          <a:xfrm>
            <a:off x="900113" y="2842022"/>
            <a:ext cx="309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平行四边形的性质：</a:t>
            </a:r>
          </a:p>
        </p:txBody>
      </p:sp>
      <p:sp>
        <p:nvSpPr>
          <p:cNvPr id="5140" name="Text Box 8"/>
          <p:cNvSpPr txBox="1">
            <a:spLocks noChangeArrowheads="1"/>
          </p:cNvSpPr>
          <p:nvPr/>
        </p:nvSpPr>
        <p:spPr bwMode="auto">
          <a:xfrm>
            <a:off x="1547813" y="3327797"/>
            <a:ext cx="43926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边：对边平行且相等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fontAlgn="b" hangingPunct="1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对角线：相交并相互平分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fontAlgn="b" hangingPunct="1"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角：对角相等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邻角互补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141" name="直接连接符 5140"/>
          <p:cNvSpPr>
            <a:spLocks noChangeShapeType="1"/>
          </p:cNvSpPr>
          <p:nvPr/>
        </p:nvSpPr>
        <p:spPr bwMode="auto">
          <a:xfrm>
            <a:off x="3852864" y="1437085"/>
            <a:ext cx="1800225" cy="119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2" name="直接连接符 5141"/>
          <p:cNvSpPr>
            <a:spLocks noChangeShapeType="1"/>
          </p:cNvSpPr>
          <p:nvPr/>
        </p:nvSpPr>
        <p:spPr bwMode="auto">
          <a:xfrm>
            <a:off x="3862389" y="1437085"/>
            <a:ext cx="1800225" cy="1190"/>
          </a:xfrm>
          <a:prstGeom prst="line">
            <a:avLst/>
          </a:prstGeom>
          <a:noFill/>
          <a:ln w="25400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3" name="直接连接符 5142"/>
          <p:cNvSpPr>
            <a:spLocks noChangeShapeType="1"/>
          </p:cNvSpPr>
          <p:nvPr/>
        </p:nvSpPr>
        <p:spPr bwMode="auto">
          <a:xfrm flipH="1">
            <a:off x="3276600" y="1438275"/>
            <a:ext cx="603250" cy="853679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4" name="直接连接符 5143"/>
          <p:cNvSpPr>
            <a:spLocks noChangeShapeType="1"/>
          </p:cNvSpPr>
          <p:nvPr/>
        </p:nvSpPr>
        <p:spPr bwMode="auto">
          <a:xfrm flipH="1">
            <a:off x="3276600" y="1437085"/>
            <a:ext cx="603250" cy="85367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5" name="直接连接符 5144"/>
          <p:cNvSpPr>
            <a:spLocks noChangeShapeType="1"/>
          </p:cNvSpPr>
          <p:nvPr/>
        </p:nvSpPr>
        <p:spPr bwMode="auto">
          <a:xfrm>
            <a:off x="3852863" y="1437085"/>
            <a:ext cx="1223962" cy="86439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6" name="直接连接符 5145"/>
          <p:cNvSpPr>
            <a:spLocks noChangeShapeType="1"/>
          </p:cNvSpPr>
          <p:nvPr/>
        </p:nvSpPr>
        <p:spPr bwMode="auto">
          <a:xfrm flipV="1">
            <a:off x="3276600" y="1437085"/>
            <a:ext cx="2376488" cy="86439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7" name="任意多边形 5146"/>
          <p:cNvSpPr>
            <a:spLocks noChangeArrowheads="1"/>
          </p:cNvSpPr>
          <p:nvPr/>
        </p:nvSpPr>
        <p:spPr bwMode="auto">
          <a:xfrm>
            <a:off x="3348038" y="2193132"/>
            <a:ext cx="76200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1600"/>
              <a:gd name="T23" fmla="*/ 21600 w 21600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8" name="任意多边形 5147"/>
          <p:cNvSpPr>
            <a:spLocks noChangeArrowheads="1"/>
          </p:cNvSpPr>
          <p:nvPr/>
        </p:nvSpPr>
        <p:spPr bwMode="auto">
          <a:xfrm flipH="1" flipV="1">
            <a:off x="5435601" y="1437085"/>
            <a:ext cx="144463" cy="111919"/>
          </a:xfrm>
          <a:custGeom>
            <a:avLst/>
            <a:gdLst>
              <a:gd name="T0" fmla="*/ 0 w 27699"/>
              <a:gd name="T1" fmla="*/ 879 h 21600"/>
              <a:gd name="T2" fmla="*/ 6099 w 27699"/>
              <a:gd name="T3" fmla="*/ 0 h 21600"/>
              <a:gd name="T4" fmla="*/ 27699 w 27699"/>
              <a:gd name="T5" fmla="*/ 21600 h 21600"/>
              <a:gd name="T6" fmla="*/ 27699 w 27699"/>
              <a:gd name="T7" fmla="*/ 21600 h 21600"/>
              <a:gd name="T8" fmla="*/ 27696 w 27699"/>
              <a:gd name="T9" fmla="*/ 21161 h 21600"/>
              <a:gd name="T10" fmla="*/ 41545 w 27699"/>
              <a:gd name="T11" fmla="*/ 1 h 21600"/>
              <a:gd name="T12" fmla="*/ 55394 w 27699"/>
              <a:gd name="T13" fmla="*/ 21161 h 21600"/>
              <a:gd name="T14" fmla="*/ 53976 w 27699"/>
              <a:gd name="T15" fmla="*/ 30498 h 21600"/>
              <a:gd name="T16" fmla="*/ 0 w 27699"/>
              <a:gd name="T17" fmla="*/ 879 h 216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699"/>
              <a:gd name="T28" fmla="*/ 0 h 21600"/>
              <a:gd name="T29" fmla="*/ 27699 w 27699"/>
              <a:gd name="T30" fmla="*/ 21600 h 216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699" h="21600" fill="none">
                <a:moveTo>
                  <a:pt x="0" y="879"/>
                </a:moveTo>
                <a:cubicBezTo>
                  <a:pt x="1931" y="305"/>
                  <a:pt x="3979" y="0"/>
                  <a:pt x="6099" y="0"/>
                </a:cubicBezTo>
                <a:cubicBezTo>
                  <a:pt x="18028" y="0"/>
                  <a:pt x="27699" y="9671"/>
                  <a:pt x="27699" y="21600"/>
                </a:cubicBezTo>
              </a:path>
              <a:path w="27699" h="21600" stroke="0">
                <a:moveTo>
                  <a:pt x="27699" y="21600"/>
                </a:moveTo>
                <a:cubicBezTo>
                  <a:pt x="27697" y="21454"/>
                  <a:pt x="27696" y="21308"/>
                  <a:pt x="27696" y="21161"/>
                </a:cubicBezTo>
                <a:cubicBezTo>
                  <a:pt x="27696" y="9475"/>
                  <a:pt x="33896" y="1"/>
                  <a:pt x="41545" y="1"/>
                </a:cubicBezTo>
                <a:cubicBezTo>
                  <a:pt x="49194" y="1"/>
                  <a:pt x="55394" y="9475"/>
                  <a:pt x="55394" y="21161"/>
                </a:cubicBezTo>
                <a:cubicBezTo>
                  <a:pt x="55394" y="24513"/>
                  <a:pt x="54884" y="27683"/>
                  <a:pt x="53976" y="30498"/>
                </a:cubicBezTo>
                <a:lnTo>
                  <a:pt x="0" y="879"/>
                </a:lnTo>
                <a:close/>
              </a:path>
            </a:pathLst>
          </a:custGeom>
          <a:noFill/>
          <a:ln w="254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" name="任意多边形 5149"/>
          <p:cNvSpPr>
            <a:spLocks noChangeArrowheads="1"/>
          </p:cNvSpPr>
          <p:nvPr/>
        </p:nvSpPr>
        <p:spPr bwMode="auto">
          <a:xfrm flipH="1">
            <a:off x="4932364" y="2193131"/>
            <a:ext cx="217487" cy="109538"/>
          </a:xfrm>
          <a:custGeom>
            <a:avLst/>
            <a:gdLst>
              <a:gd name="T0" fmla="*/ 4218 w 21600"/>
              <a:gd name="T1" fmla="*/ 0 h 21184"/>
              <a:gd name="T2" fmla="*/ 21600 w 21600"/>
              <a:gd name="T3" fmla="*/ 21184 h 21184"/>
              <a:gd name="T4" fmla="*/ 21600 w 21600"/>
              <a:gd name="T5" fmla="*/ 21184 h 21184"/>
              <a:gd name="T6" fmla="*/ 21600 w 21600"/>
              <a:gd name="T7" fmla="*/ 20976 h 21184"/>
              <a:gd name="T8" fmla="*/ 30291 w 21600"/>
              <a:gd name="T9" fmla="*/ -416 h 21184"/>
              <a:gd name="T10" fmla="*/ 38982 w 21600"/>
              <a:gd name="T11" fmla="*/ 20976 h 21184"/>
              <a:gd name="T12" fmla="*/ 38711 w 21600"/>
              <a:gd name="T13" fmla="*/ 26301 h 21184"/>
              <a:gd name="T14" fmla="*/ 4218 w 21600"/>
              <a:gd name="T15" fmla="*/ 0 h 211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184"/>
              <a:gd name="T26" fmla="*/ 21600 w 21600"/>
              <a:gd name="T27" fmla="*/ 21184 h 211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184" fill="none">
                <a:moveTo>
                  <a:pt x="4218" y="0"/>
                </a:moveTo>
                <a:cubicBezTo>
                  <a:pt x="14133" y="1964"/>
                  <a:pt x="21600" y="10702"/>
                  <a:pt x="21600" y="21184"/>
                </a:cubicBezTo>
              </a:path>
              <a:path w="21600" h="21184" stroke="0">
                <a:moveTo>
                  <a:pt x="21600" y="21184"/>
                </a:moveTo>
                <a:cubicBezTo>
                  <a:pt x="21600" y="21115"/>
                  <a:pt x="21600" y="21045"/>
                  <a:pt x="21600" y="20976"/>
                </a:cubicBezTo>
                <a:cubicBezTo>
                  <a:pt x="21600" y="9162"/>
                  <a:pt x="25491" y="-416"/>
                  <a:pt x="30291" y="-416"/>
                </a:cubicBezTo>
                <a:cubicBezTo>
                  <a:pt x="35091" y="-416"/>
                  <a:pt x="38982" y="9162"/>
                  <a:pt x="38982" y="20976"/>
                </a:cubicBezTo>
                <a:cubicBezTo>
                  <a:pt x="38982" y="22816"/>
                  <a:pt x="38888" y="24602"/>
                  <a:pt x="38711" y="26301"/>
                </a:cubicBezTo>
                <a:lnTo>
                  <a:pt x="4218" y="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1" name="任意多边形 5150"/>
          <p:cNvSpPr>
            <a:spLocks noChangeArrowheads="1"/>
          </p:cNvSpPr>
          <p:nvPr/>
        </p:nvSpPr>
        <p:spPr bwMode="auto">
          <a:xfrm flipV="1">
            <a:off x="3751264" y="1447801"/>
            <a:ext cx="287337" cy="108347"/>
          </a:xfrm>
          <a:custGeom>
            <a:avLst/>
            <a:gdLst>
              <a:gd name="T0" fmla="*/ 4218 w 21600"/>
              <a:gd name="T1" fmla="*/ 0 h 21184"/>
              <a:gd name="T2" fmla="*/ 21600 w 21600"/>
              <a:gd name="T3" fmla="*/ 21184 h 21184"/>
              <a:gd name="T4" fmla="*/ 21600 w 21600"/>
              <a:gd name="T5" fmla="*/ 21184 h 21184"/>
              <a:gd name="T6" fmla="*/ 21600 w 21600"/>
              <a:gd name="T7" fmla="*/ 20976 h 21184"/>
              <a:gd name="T8" fmla="*/ 30291 w 21600"/>
              <a:gd name="T9" fmla="*/ -416 h 21184"/>
              <a:gd name="T10" fmla="*/ 38982 w 21600"/>
              <a:gd name="T11" fmla="*/ 20976 h 21184"/>
              <a:gd name="T12" fmla="*/ 38711 w 21600"/>
              <a:gd name="T13" fmla="*/ 26301 h 21184"/>
              <a:gd name="T14" fmla="*/ 4218 w 21600"/>
              <a:gd name="T15" fmla="*/ 0 h 211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184"/>
              <a:gd name="T26" fmla="*/ 21600 w 21600"/>
              <a:gd name="T27" fmla="*/ 21184 h 211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184" fill="none">
                <a:moveTo>
                  <a:pt x="4218" y="0"/>
                </a:moveTo>
                <a:cubicBezTo>
                  <a:pt x="14133" y="1964"/>
                  <a:pt x="21600" y="10702"/>
                  <a:pt x="21600" y="21184"/>
                </a:cubicBezTo>
              </a:path>
              <a:path w="21600" h="21184" stroke="0">
                <a:moveTo>
                  <a:pt x="21600" y="21184"/>
                </a:moveTo>
                <a:cubicBezTo>
                  <a:pt x="21600" y="21115"/>
                  <a:pt x="21600" y="21045"/>
                  <a:pt x="21600" y="20976"/>
                </a:cubicBezTo>
                <a:cubicBezTo>
                  <a:pt x="21600" y="9162"/>
                  <a:pt x="25491" y="-416"/>
                  <a:pt x="30291" y="-416"/>
                </a:cubicBezTo>
                <a:cubicBezTo>
                  <a:pt x="35091" y="-416"/>
                  <a:pt x="38982" y="9162"/>
                  <a:pt x="38982" y="20976"/>
                </a:cubicBezTo>
                <a:cubicBezTo>
                  <a:pt x="38982" y="22816"/>
                  <a:pt x="38888" y="24602"/>
                  <a:pt x="38711" y="26301"/>
                </a:cubicBezTo>
                <a:lnTo>
                  <a:pt x="4218" y="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6" name="矩形 80"/>
          <p:cNvSpPr>
            <a:spLocks noChangeArrowheads="1"/>
          </p:cNvSpPr>
          <p:nvPr/>
        </p:nvSpPr>
        <p:spPr bwMode="auto">
          <a:xfrm>
            <a:off x="80963" y="21432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989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7.40741E-7 L -0.06701 0.1680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19531 -1.11111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39" grpId="0"/>
      <p:bldP spid="5141" grpId="0" animBg="1"/>
      <p:bldP spid="5142" grpId="0" animBg="1"/>
      <p:bldP spid="5142" grpId="1" animBg="1"/>
      <p:bldP spid="5143" grpId="0" animBg="1"/>
      <p:bldP spid="5144" grpId="0" animBg="1"/>
      <p:bldP spid="5144" grpId="1" animBg="1"/>
      <p:bldP spid="5145" grpId="0" animBg="1"/>
      <p:bldP spid="5146" grpId="0" animBg="1"/>
      <p:bldP spid="5147" grpId="0" animBg="1"/>
      <p:bldP spid="5148" grpId="0" animBg="1"/>
      <p:bldP spid="5150" grpId="0" animBg="1"/>
      <p:bldP spid="51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9" name="Text Box 3"/>
          <p:cNvSpPr txBox="1">
            <a:spLocks noChangeArrowheads="1"/>
          </p:cNvSpPr>
          <p:nvPr/>
        </p:nvSpPr>
        <p:spPr bwMode="auto">
          <a:xfrm>
            <a:off x="214313" y="428625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活动</a:t>
            </a:r>
            <a:r>
              <a:rPr lang="en-US" altLang="zh-CN" sz="24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观察下列图片， 找出你所熟悉的图形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2560" name="Picture 6" descr="P109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4" y="1017985"/>
            <a:ext cx="2071687" cy="1410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1" name="Picture 9" descr="QQ截图2013102914574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99150" y="1126331"/>
            <a:ext cx="2108200" cy="138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2" name="图片 22561" descr="t018497d1daa7c15f3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325" y="964406"/>
            <a:ext cx="203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3" name="图片 22562" descr="t01a95564dc11284bf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30276" y="2800351"/>
            <a:ext cx="1655763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图片 22569" descr="ddec48813fd5874b-ae88b43c7b9578c3-6521beacdb453c8ad579db214afd820c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06764" y="2746772"/>
            <a:ext cx="2028825" cy="141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1" name="图片 22570" descr="41dfff2ab02d49ef-0e545454b1696cb8-8eaadcf69f61471b41ff1b8fa01b9d8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99150" y="3017044"/>
            <a:ext cx="2376488" cy="1092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9" name="平行四边形 6198"/>
          <p:cNvSpPr>
            <a:spLocks noChangeArrowheads="1"/>
          </p:cNvSpPr>
          <p:nvPr/>
        </p:nvSpPr>
        <p:spPr bwMode="auto">
          <a:xfrm>
            <a:off x="1835150" y="2303860"/>
            <a:ext cx="2808288" cy="917972"/>
          </a:xfrm>
          <a:prstGeom prst="parallelogram">
            <a:avLst>
              <a:gd name="adj" fmla="val 57361"/>
            </a:avLst>
          </a:prstGeom>
          <a:noFill/>
          <a:ln w="254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206" name="平行四边形 6205"/>
          <p:cNvSpPr>
            <a:spLocks noChangeArrowheads="1"/>
          </p:cNvSpPr>
          <p:nvPr/>
        </p:nvSpPr>
        <p:spPr bwMode="auto">
          <a:xfrm>
            <a:off x="1835151" y="2303860"/>
            <a:ext cx="2085975" cy="917972"/>
          </a:xfrm>
          <a:prstGeom prst="parallelogram">
            <a:avLst>
              <a:gd name="adj" fmla="val 58466"/>
            </a:avLst>
          </a:prstGeom>
          <a:noFill/>
          <a:ln w="254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68313" y="1125141"/>
            <a:ext cx="838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400" dirty="0">
                <a:ea typeface="黑体" panose="02010609060101010101" pitchFamily="49" charset="-122"/>
              </a:rPr>
              <a:t>观察上图中的这些平行四边形，你能发现它们有什么  	样的共同特征？</a:t>
            </a:r>
          </a:p>
        </p:txBody>
      </p:sp>
      <p:sp>
        <p:nvSpPr>
          <p:cNvPr id="6200" name="文本框 6199"/>
          <p:cNvSpPr txBox="1">
            <a:spLocks noChangeArrowheads="1"/>
          </p:cNvSpPr>
          <p:nvPr/>
        </p:nvSpPr>
        <p:spPr bwMode="auto">
          <a:xfrm>
            <a:off x="2119313" y="3403997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6201" name="文本框 6200"/>
          <p:cNvSpPr txBox="1">
            <a:spLocks noChangeArrowheads="1"/>
          </p:cNvSpPr>
          <p:nvPr/>
        </p:nvSpPr>
        <p:spPr bwMode="auto">
          <a:xfrm>
            <a:off x="6367463" y="3383756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ea typeface="黑体" panose="02010609060101010101" pitchFamily="49" charset="-122"/>
              </a:rPr>
              <a:t>菱形</a:t>
            </a:r>
          </a:p>
        </p:txBody>
      </p:sp>
      <p:sp>
        <p:nvSpPr>
          <p:cNvPr id="6202" name="直接连接符 6201"/>
          <p:cNvSpPr>
            <a:spLocks noChangeShapeType="1"/>
          </p:cNvSpPr>
          <p:nvPr/>
        </p:nvSpPr>
        <p:spPr bwMode="auto">
          <a:xfrm flipV="1">
            <a:off x="1831975" y="2303860"/>
            <a:ext cx="706438" cy="91797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03" name="直接连接符 6202"/>
          <p:cNvSpPr>
            <a:spLocks noChangeShapeType="1"/>
          </p:cNvSpPr>
          <p:nvPr/>
        </p:nvSpPr>
        <p:spPr bwMode="auto">
          <a:xfrm flipV="1">
            <a:off x="1116013" y="2288382"/>
            <a:ext cx="1414462" cy="1837135"/>
          </a:xfrm>
          <a:prstGeom prst="line">
            <a:avLst/>
          </a:prstGeom>
          <a:noFill/>
          <a:ln w="25400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7" name="矩形 6203"/>
          <p:cNvSpPr>
            <a:spLocks noChangeArrowheads="1"/>
          </p:cNvSpPr>
          <p:nvPr/>
        </p:nvSpPr>
        <p:spPr bwMode="auto">
          <a:xfrm>
            <a:off x="0" y="2842022"/>
            <a:ext cx="1836738" cy="1781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6205" name="直接连接符 6204"/>
          <p:cNvSpPr>
            <a:spLocks noChangeShapeType="1"/>
          </p:cNvSpPr>
          <p:nvPr/>
        </p:nvSpPr>
        <p:spPr bwMode="auto">
          <a:xfrm flipV="1">
            <a:off x="1835150" y="2303860"/>
            <a:ext cx="706438" cy="917972"/>
          </a:xfrm>
          <a:prstGeom prst="line">
            <a:avLst/>
          </a:prstGeom>
          <a:noFill/>
          <a:ln w="25400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09" name="文本框 6208"/>
          <p:cNvSpPr txBox="1">
            <a:spLocks noChangeArrowheads="1"/>
          </p:cNvSpPr>
          <p:nvPr/>
        </p:nvSpPr>
        <p:spPr bwMode="auto">
          <a:xfrm>
            <a:off x="1547813" y="4202906"/>
            <a:ext cx="6425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菱形：有一组邻边相等的平行四边形叫做菱形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2300" name="组合 6147"/>
          <p:cNvGrpSpPr/>
          <p:nvPr/>
        </p:nvGrpSpPr>
        <p:grpSpPr bwMode="auto">
          <a:xfrm>
            <a:off x="285751" y="267891"/>
            <a:ext cx="6487464" cy="739246"/>
            <a:chOff x="0" y="0"/>
            <a:chExt cx="10219" cy="1551"/>
          </a:xfrm>
        </p:grpSpPr>
        <p:sp>
          <p:nvSpPr>
            <p:cNvPr id="1230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305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9341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菱形的概念及其与平行四边形的关系</a:t>
              </a:r>
            </a:p>
          </p:txBody>
        </p:sp>
        <p:sp>
          <p:nvSpPr>
            <p:cNvPr id="1230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2301" name="矩形 80"/>
          <p:cNvSpPr>
            <a:spLocks noChangeArrowheads="1"/>
          </p:cNvSpPr>
          <p:nvPr/>
        </p:nvSpPr>
        <p:spPr bwMode="auto">
          <a:xfrm>
            <a:off x="107950" y="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4" dur="2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15052 -1.85185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446597 0.000000 " pathEditMode="relative" rAng="0" ptsTypes="">
                                      <p:cBhvr>
                                        <p:cTn id="35" dur="2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0" grpId="0"/>
      <p:bldP spid="6201" grpId="0"/>
      <p:bldP spid="6202" grpId="0" animBg="1"/>
      <p:bldP spid="6203" grpId="0" animBg="1"/>
      <p:bldP spid="6203" grpId="1" animBg="1"/>
      <p:bldP spid="6205" grpId="0" animBg="1"/>
      <p:bldP spid="6205" grpId="1" animBg="1"/>
      <p:bldP spid="62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58"/>
          <p:cNvSpPr>
            <a:spLocks noChangeArrowheads="1"/>
          </p:cNvSpPr>
          <p:nvPr/>
        </p:nvSpPr>
        <p:spPr bwMode="auto">
          <a:xfrm>
            <a:off x="611188" y="3684985"/>
            <a:ext cx="8064500" cy="99298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C0066"/>
            </a:solidFill>
            <a:prstDash val="sysDash"/>
            <a:bevel/>
          </a:ln>
        </p:spPr>
        <p:txBody>
          <a:bodyPr/>
          <a:lstStyle/>
          <a:p>
            <a:pPr>
              <a:lnSpc>
                <a:spcPct val="150000"/>
              </a:lnSpc>
              <a:spcAft>
                <a:spcPct val="50000"/>
              </a:spcAft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菱形是特殊的平行四边形，它具有平行四边形的所有性质，但平行四边形不一定是菱形.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5" name="TextBox 35"/>
          <p:cNvSpPr txBox="1">
            <a:spLocks noChangeArrowheads="1"/>
          </p:cNvSpPr>
          <p:nvPr/>
        </p:nvSpPr>
        <p:spPr bwMode="auto">
          <a:xfrm>
            <a:off x="500064" y="428626"/>
            <a:ext cx="77041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菱形与平行四边形有什么关系？</a:t>
            </a:r>
          </a:p>
        </p:txBody>
      </p:sp>
      <p:grpSp>
        <p:nvGrpSpPr>
          <p:cNvPr id="2" name="组合 38"/>
          <p:cNvGrpSpPr/>
          <p:nvPr/>
        </p:nvGrpSpPr>
        <p:grpSpPr bwMode="auto">
          <a:xfrm>
            <a:off x="684213" y="3761185"/>
            <a:ext cx="697627" cy="485775"/>
            <a:chOff x="0" y="0"/>
            <a:chExt cx="698343" cy="648072"/>
          </a:xfrm>
        </p:grpSpPr>
        <p:grpSp>
          <p:nvGrpSpPr>
            <p:cNvPr id="13322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13324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5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23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343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  <p:sp>
        <p:nvSpPr>
          <p:cNvPr id="8213" name="平行四边形 8212"/>
          <p:cNvSpPr>
            <a:spLocks noChangeArrowheads="1"/>
          </p:cNvSpPr>
          <p:nvPr/>
        </p:nvSpPr>
        <p:spPr bwMode="auto">
          <a:xfrm>
            <a:off x="1635125" y="1604962"/>
            <a:ext cx="2808288" cy="919163"/>
          </a:xfrm>
          <a:prstGeom prst="parallelogram">
            <a:avLst>
              <a:gd name="adj" fmla="val 57286"/>
            </a:avLst>
          </a:prstGeom>
          <a:solidFill>
            <a:schemeClr val="accent1"/>
          </a:solidFill>
          <a:ln w="25400">
            <a:solidFill>
              <a:schemeClr val="tx1"/>
            </a:solidFill>
            <a:bevel/>
          </a:ln>
        </p:spPr>
        <p:txBody>
          <a:bodyPr wrap="none" anchor="ctr"/>
          <a:lstStyle/>
          <a:p>
            <a:pPr algn="ctr"/>
            <a:r>
              <a:rPr lang="zh-CN" altLang="en-US" sz="2400">
                <a:ea typeface="黑体" panose="02010609060101010101" pitchFamily="49" charset="-122"/>
              </a:rPr>
              <a:t>平行四边形</a:t>
            </a:r>
          </a:p>
        </p:txBody>
      </p:sp>
      <p:sp>
        <p:nvSpPr>
          <p:cNvPr id="13318" name="流程图: 决策 8213"/>
          <p:cNvSpPr>
            <a:spLocks noChangeArrowheads="1"/>
          </p:cNvSpPr>
          <p:nvPr/>
        </p:nvSpPr>
        <p:spPr bwMode="auto">
          <a:xfrm rot="3600000">
            <a:off x="5384603" y="903089"/>
            <a:ext cx="1065609" cy="2424113"/>
          </a:xfrm>
          <a:prstGeom prst="flowChartDecision">
            <a:avLst/>
          </a:prstGeom>
          <a:noFill/>
          <a:ln w="254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 sz="2400"/>
          </a:p>
        </p:txBody>
      </p:sp>
      <p:sp>
        <p:nvSpPr>
          <p:cNvPr id="8216" name="椭圆 8215"/>
          <p:cNvSpPr>
            <a:spLocks noChangeArrowheads="1"/>
          </p:cNvSpPr>
          <p:nvPr/>
        </p:nvSpPr>
        <p:spPr bwMode="auto">
          <a:xfrm>
            <a:off x="1193801" y="1222773"/>
            <a:ext cx="6473825" cy="2159794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8217" name="椭圆 8216"/>
          <p:cNvSpPr>
            <a:spLocks noChangeArrowheads="1"/>
          </p:cNvSpPr>
          <p:nvPr/>
        </p:nvSpPr>
        <p:spPr bwMode="auto">
          <a:xfrm>
            <a:off x="2555875" y="2194323"/>
            <a:ext cx="3817938" cy="1159669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菱形集合</a:t>
            </a:r>
          </a:p>
        </p:txBody>
      </p:sp>
      <p:sp>
        <p:nvSpPr>
          <p:cNvPr id="8218" name="文本框 8217"/>
          <p:cNvSpPr txBox="1">
            <a:spLocks noChangeArrowheads="1"/>
          </p:cNvSpPr>
          <p:nvPr/>
        </p:nvSpPr>
        <p:spPr bwMode="auto">
          <a:xfrm>
            <a:off x="3276601" y="1600200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平行四边形集合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/>
      <p:bldP spid="8213" grpId="0" bldLvl="0" animBg="1"/>
      <p:bldP spid="13318" grpId="0" bldLvl="0" animBg="1"/>
      <p:bldP spid="8217" grpId="0" bldLvl="0" animBg="1"/>
      <p:bldP spid="8218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0"/>
          <p:cNvSpPr txBox="1">
            <a:spLocks noChangeArrowheads="1"/>
          </p:cNvSpPr>
          <p:nvPr/>
        </p:nvSpPr>
        <p:spPr bwMode="auto">
          <a:xfrm>
            <a:off x="500064" y="857250"/>
            <a:ext cx="82819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50000"/>
              </a:spcAft>
            </a:pPr>
            <a:r>
              <a:rPr lang="zh-CN" altLang="en-US" sz="24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做一做</a:t>
            </a:r>
            <a:endParaRPr lang="en-US" altLang="zh-CN" sz="2400" dirty="0">
              <a:solidFill>
                <a:srgbClr val="14949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Aft>
                <a:spcPct val="50000"/>
              </a:spcAft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请同学们用菱形纸片折一折，回答下列问题： </a:t>
            </a:r>
            <a:r>
              <a:rPr lang="zh-CN" altLang="en-US" sz="24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</a:p>
          <a:p>
            <a:pPr eaLnBrk="1" hangingPunct="1">
              <a:lnSpc>
                <a:spcPct val="150000"/>
              </a:lnSpc>
              <a:spcAft>
                <a:spcPct val="50000"/>
              </a:spcAft>
            </a:pPr>
            <a:r>
              <a:rPr lang="zh-CN" altLang="en-US" sz="24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）菱形是轴对称图形吗？如果是，它有几条对称    	  轴？对称轴之间有什么位置关系？</a:t>
            </a:r>
          </a:p>
        </p:txBody>
      </p:sp>
      <p:sp>
        <p:nvSpPr>
          <p:cNvPr id="14339" name="Text Box 48"/>
          <p:cNvSpPr txBox="1">
            <a:spLocks noChangeArrowheads="1"/>
          </p:cNvSpPr>
          <p:nvPr/>
        </p:nvSpPr>
        <p:spPr bwMode="auto">
          <a:xfrm>
            <a:off x="396875" y="3433763"/>
            <a:ext cx="698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）菱形中有哪些相等的线段？</a:t>
            </a:r>
          </a:p>
        </p:txBody>
      </p:sp>
      <p:grpSp>
        <p:nvGrpSpPr>
          <p:cNvPr id="14340" name="组合 6147"/>
          <p:cNvGrpSpPr/>
          <p:nvPr/>
        </p:nvGrpSpPr>
        <p:grpSpPr bwMode="auto">
          <a:xfrm>
            <a:off x="214314" y="214313"/>
            <a:ext cx="2537450" cy="739140"/>
            <a:chOff x="0" y="0"/>
            <a:chExt cx="3998" cy="1552"/>
          </a:xfrm>
        </p:grpSpPr>
        <p:sp>
          <p:nvSpPr>
            <p:cNvPr id="1434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344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120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菱形的性质</a:t>
              </a:r>
            </a:p>
          </p:txBody>
        </p:sp>
        <p:sp>
          <p:nvSpPr>
            <p:cNvPr id="1434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2541589" y="1346598"/>
            <a:ext cx="1836737" cy="1296590"/>
            <a:chOff x="4003" y="2827"/>
            <a:chExt cx="2891" cy="2723"/>
          </a:xfrm>
        </p:grpSpPr>
        <p:cxnSp>
          <p:nvCxnSpPr>
            <p:cNvPr id="2" name="直接连接符 1"/>
            <p:cNvCxnSpPr>
              <a:stCxn id="19460" idx="0"/>
              <a:endCxn id="19460" idx="1"/>
            </p:cNvCxnSpPr>
            <p:nvPr/>
          </p:nvCxnSpPr>
          <p:spPr>
            <a:xfrm flipH="1">
              <a:off x="4003" y="2827"/>
              <a:ext cx="2891" cy="13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>
              <a:endCxn id="19460" idx="2"/>
            </p:cNvCxnSpPr>
            <p:nvPr/>
          </p:nvCxnSpPr>
          <p:spPr>
            <a:xfrm>
              <a:off x="4025" y="4152"/>
              <a:ext cx="2869" cy="13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 bwMode="auto">
          <a:xfrm flipH="1">
            <a:off x="4370388" y="1341835"/>
            <a:ext cx="1835150" cy="1296590"/>
            <a:chOff x="4003" y="2940"/>
            <a:chExt cx="2890" cy="2722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4003" y="2940"/>
              <a:ext cx="2890" cy="13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4026" y="4265"/>
              <a:ext cx="2867" cy="13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直接连接符 7"/>
          <p:cNvCxnSpPr/>
          <p:nvPr/>
        </p:nvCxnSpPr>
        <p:spPr>
          <a:xfrm>
            <a:off x="4368800" y="626269"/>
            <a:ext cx="0" cy="3118247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6200000">
            <a:off x="4495800" y="-96044"/>
            <a:ext cx="0" cy="415925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流程图: 决策 9230"/>
          <p:cNvSpPr>
            <a:spLocks noChangeArrowheads="1"/>
          </p:cNvSpPr>
          <p:nvPr/>
        </p:nvSpPr>
        <p:spPr bwMode="auto">
          <a:xfrm>
            <a:off x="2527300" y="1341835"/>
            <a:ext cx="3671888" cy="1296590"/>
          </a:xfrm>
          <a:prstGeom prst="flowChartDecision">
            <a:avLst/>
          </a:prstGeom>
          <a:noFill/>
          <a:ln w="254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grpSp>
        <p:nvGrpSpPr>
          <p:cNvPr id="10" name="组合 12"/>
          <p:cNvGrpSpPr/>
          <p:nvPr/>
        </p:nvGrpSpPr>
        <p:grpSpPr bwMode="auto">
          <a:xfrm>
            <a:off x="2527300" y="1338262"/>
            <a:ext cx="3676650" cy="652463"/>
            <a:chOff x="3980" y="2810"/>
            <a:chExt cx="5789" cy="1370"/>
          </a:xfrm>
        </p:grpSpPr>
        <p:cxnSp>
          <p:nvCxnSpPr>
            <p:cNvPr id="11" name="直接连接符 10"/>
            <p:cNvCxnSpPr>
              <a:stCxn id="15366" idx="1"/>
              <a:endCxn id="15366" idx="0"/>
            </p:cNvCxnSpPr>
            <p:nvPr/>
          </p:nvCxnSpPr>
          <p:spPr>
            <a:xfrm flipV="1">
              <a:off x="3980" y="2818"/>
              <a:ext cx="2892" cy="13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stCxn id="15366" idx="1"/>
              <a:endCxn id="15366" idx="0"/>
            </p:cNvCxnSpPr>
            <p:nvPr/>
          </p:nvCxnSpPr>
          <p:spPr>
            <a:xfrm flipH="1" flipV="1">
              <a:off x="6877" y="2810"/>
              <a:ext cx="2892" cy="1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4"/>
          <p:cNvGrpSpPr/>
          <p:nvPr/>
        </p:nvGrpSpPr>
        <p:grpSpPr bwMode="auto">
          <a:xfrm flipV="1">
            <a:off x="2532063" y="1976438"/>
            <a:ext cx="3676650" cy="666750"/>
            <a:chOff x="3980" y="2818"/>
            <a:chExt cx="5789" cy="1402"/>
          </a:xfrm>
        </p:grpSpPr>
        <p:cxnSp>
          <p:nvCxnSpPr>
            <p:cNvPr id="16" name="直接连接符 15"/>
            <p:cNvCxnSpPr>
              <a:stCxn id="15366" idx="1"/>
              <a:endCxn id="15366" idx="0"/>
            </p:cNvCxnSpPr>
            <p:nvPr/>
          </p:nvCxnSpPr>
          <p:spPr>
            <a:xfrm flipV="1">
              <a:off x="3980" y="2818"/>
              <a:ext cx="2892" cy="13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stCxn id="15366" idx="1"/>
              <a:endCxn id="15366" idx="0"/>
            </p:cNvCxnSpPr>
            <p:nvPr/>
          </p:nvCxnSpPr>
          <p:spPr>
            <a:xfrm flipH="1" flipV="1">
              <a:off x="6877" y="2858"/>
              <a:ext cx="2892" cy="13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Box 20"/>
          <p:cNvSpPr txBox="1">
            <a:spLocks noChangeArrowheads="1"/>
          </p:cNvSpPr>
          <p:nvPr/>
        </p:nvSpPr>
        <p:spPr bwMode="auto">
          <a:xfrm>
            <a:off x="401639" y="917973"/>
            <a:ext cx="7272337" cy="238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50000"/>
              </a:spcAft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菱形是轴对称图形，有两条对称轴(对称轴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和直线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 eaLnBrk="1" hangingPunct="1">
              <a:lnSpc>
                <a:spcPct val="130000"/>
              </a:lnSpc>
              <a:spcAft>
                <a:spcPct val="50000"/>
              </a:spcAft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菱形四条边都相等(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 eaLnBrk="1" hangingPunct="1">
              <a:lnSpc>
                <a:spcPct val="130000"/>
              </a:lnSpc>
              <a:spcAft>
                <a:spcPct val="50000"/>
              </a:spcAft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菱形的对角线互相垂直(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  <a:endParaRPr lang="zh-CN" altLang="en-US" sz="2400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87" name="流程图: 决策 10251"/>
          <p:cNvSpPr>
            <a:spLocks noChangeArrowheads="1"/>
          </p:cNvSpPr>
          <p:nvPr/>
        </p:nvSpPr>
        <p:spPr bwMode="auto">
          <a:xfrm>
            <a:off x="2195513" y="2922985"/>
            <a:ext cx="4032250" cy="1593056"/>
          </a:xfrm>
          <a:prstGeom prst="flowChartDecision">
            <a:avLst/>
          </a:prstGeom>
          <a:noFill/>
          <a:ln w="25400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0253" name="直接连接符 10252"/>
          <p:cNvSpPr>
            <a:spLocks noChangeShapeType="1"/>
          </p:cNvSpPr>
          <p:nvPr/>
        </p:nvSpPr>
        <p:spPr bwMode="auto">
          <a:xfrm>
            <a:off x="1597025" y="3717131"/>
            <a:ext cx="54229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10253"/>
          <p:cNvGrpSpPr/>
          <p:nvPr/>
        </p:nvGrpSpPr>
        <p:grpSpPr bwMode="auto">
          <a:xfrm>
            <a:off x="4211639" y="3436144"/>
            <a:ext cx="187325" cy="145256"/>
            <a:chOff x="0" y="0"/>
            <a:chExt cx="359" cy="378"/>
          </a:xfrm>
        </p:grpSpPr>
        <p:sp>
          <p:nvSpPr>
            <p:cNvPr id="16398" name="矩形 10254"/>
            <p:cNvSpPr>
              <a:spLocks noChangeArrowheads="1"/>
            </p:cNvSpPr>
            <p:nvPr/>
          </p:nvSpPr>
          <p:spPr bwMode="auto">
            <a:xfrm>
              <a:off x="19" y="0"/>
              <a:ext cx="341" cy="341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bevel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6399" name="矩形 10255"/>
            <p:cNvSpPr>
              <a:spLocks noChangeArrowheads="1"/>
            </p:cNvSpPr>
            <p:nvPr/>
          </p:nvSpPr>
          <p:spPr bwMode="auto">
            <a:xfrm>
              <a:off x="0" y="38"/>
              <a:ext cx="341" cy="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sp>
        <p:nvSpPr>
          <p:cNvPr id="16390" name="文本框 10256"/>
          <p:cNvSpPr txBox="1">
            <a:spLocks noChangeArrowheads="1"/>
          </p:cNvSpPr>
          <p:nvPr/>
        </p:nvSpPr>
        <p:spPr bwMode="auto">
          <a:xfrm>
            <a:off x="1708151" y="3571875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i="1">
                <a:latin typeface="Times New Roman" panose="02020603050405020304" pitchFamily="18" charset="0"/>
              </a:rPr>
              <a:t>A</a:t>
            </a:r>
            <a:endParaRPr lang="zh-CN" altLang="en-US" b="1" i="1"/>
          </a:p>
        </p:txBody>
      </p:sp>
      <p:sp>
        <p:nvSpPr>
          <p:cNvPr id="16391" name="文本框 10257"/>
          <p:cNvSpPr txBox="1">
            <a:spLocks noChangeArrowheads="1"/>
          </p:cNvSpPr>
          <p:nvPr/>
        </p:nvSpPr>
        <p:spPr bwMode="auto">
          <a:xfrm>
            <a:off x="3851275" y="2665810"/>
            <a:ext cx="44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i="1">
                <a:latin typeface="Times New Roman" panose="02020603050405020304" pitchFamily="18" charset="0"/>
              </a:rPr>
              <a:t>B</a:t>
            </a:r>
            <a:endParaRPr lang="zh-CN" altLang="en-US" b="1" i="1"/>
          </a:p>
        </p:txBody>
      </p:sp>
      <p:sp>
        <p:nvSpPr>
          <p:cNvPr id="16392" name="文本框 10258"/>
          <p:cNvSpPr txBox="1">
            <a:spLocks noChangeArrowheads="1"/>
          </p:cNvSpPr>
          <p:nvPr/>
        </p:nvSpPr>
        <p:spPr bwMode="auto">
          <a:xfrm>
            <a:off x="6070601" y="3581400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i="1">
                <a:latin typeface="Times New Roman" panose="02020603050405020304" pitchFamily="18" charset="0"/>
              </a:rPr>
              <a:t>C</a:t>
            </a:r>
            <a:endParaRPr lang="zh-CN" altLang="en-US" b="1" i="1"/>
          </a:p>
        </p:txBody>
      </p:sp>
      <p:sp>
        <p:nvSpPr>
          <p:cNvPr id="10260" name="文本框 10259"/>
          <p:cNvSpPr txBox="1">
            <a:spLocks noChangeArrowheads="1"/>
          </p:cNvSpPr>
          <p:nvPr/>
        </p:nvSpPr>
        <p:spPr bwMode="auto">
          <a:xfrm>
            <a:off x="3748089" y="3355181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i="1">
                <a:latin typeface="Times New Roman" panose="02020603050405020304" pitchFamily="18" charset="0"/>
              </a:rPr>
              <a:t>O</a:t>
            </a:r>
            <a:endParaRPr lang="zh-CN" altLang="en-US" b="1" i="1"/>
          </a:p>
        </p:txBody>
      </p:sp>
      <p:sp>
        <p:nvSpPr>
          <p:cNvPr id="10261" name="直接连接符 10260"/>
          <p:cNvSpPr>
            <a:spLocks noChangeShapeType="1"/>
          </p:cNvSpPr>
          <p:nvPr/>
        </p:nvSpPr>
        <p:spPr bwMode="auto">
          <a:xfrm rot="16200000">
            <a:off x="3201592" y="3632201"/>
            <a:ext cx="1997869" cy="3175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文本框 10261"/>
          <p:cNvSpPr txBox="1">
            <a:spLocks noChangeArrowheads="1"/>
          </p:cNvSpPr>
          <p:nvPr/>
        </p:nvSpPr>
        <p:spPr bwMode="auto">
          <a:xfrm>
            <a:off x="3816350" y="4345781"/>
            <a:ext cx="44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i="1">
                <a:latin typeface="Times New Roman" panose="02020603050405020304" pitchFamily="18" charset="0"/>
              </a:rPr>
              <a:t>D</a:t>
            </a:r>
            <a:endParaRPr lang="zh-CN" altLang="en-US" b="1" i="1"/>
          </a:p>
        </p:txBody>
      </p:sp>
      <p:sp>
        <p:nvSpPr>
          <p:cNvPr id="3" name="流程图: 决策 2"/>
          <p:cNvSpPr/>
          <p:nvPr/>
        </p:nvSpPr>
        <p:spPr>
          <a:xfrm>
            <a:off x="401639" y="665560"/>
            <a:ext cx="288925" cy="161925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6397" name="文本框 3"/>
          <p:cNvSpPr txBox="1">
            <a:spLocks noChangeArrowheads="1"/>
          </p:cNvSpPr>
          <p:nvPr/>
        </p:nvSpPr>
        <p:spPr bwMode="auto">
          <a:xfrm>
            <a:off x="401639" y="575072"/>
            <a:ext cx="3106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发现菱形的性质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/>
      <p:bldP spid="10260" grpId="0"/>
      <p:bldP spid="10261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1273</Words>
  <Application>Microsoft Office PowerPoint</Application>
  <PresentationFormat>全屏显示(16:9)</PresentationFormat>
  <Paragraphs>199</Paragraphs>
  <Slides>22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方正姚体</vt:lpstr>
      <vt:lpstr>黑体</vt:lpstr>
      <vt:lpstr>华文楷体</vt:lpstr>
      <vt:lpstr>华文中宋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2023-01-17T02:36:41Z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2289CA7265D14CC685B573553EC2AEB4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