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62" r:id="rId2"/>
    <p:sldId id="264" r:id="rId3"/>
    <p:sldId id="307" r:id="rId4"/>
    <p:sldId id="306" r:id="rId5"/>
    <p:sldId id="313" r:id="rId6"/>
    <p:sldId id="314" r:id="rId7"/>
    <p:sldId id="315" r:id="rId8"/>
    <p:sldId id="316" r:id="rId9"/>
    <p:sldId id="317" r:id="rId10"/>
    <p:sldId id="318"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333" autoAdjust="0"/>
  </p:normalViewPr>
  <p:slideViewPr>
    <p:cSldViewPr snapToGrid="0">
      <p:cViewPr varScale="1">
        <p:scale>
          <a:sx n="116" d="100"/>
          <a:sy n="116" d="100"/>
        </p:scale>
        <p:origin x="-390"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6</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第一课时　</a:t>
            </a:r>
            <a:r>
              <a:rPr lang="en-US" altLang="zh-CN" sz="2000" b="1" i="0" kern="1200" smtClean="0">
                <a:solidFill>
                  <a:schemeClr val="tx1"/>
                </a:solidFill>
                <a:effectLst/>
                <a:latin typeface="+mj-lt"/>
                <a:ea typeface="+mj-ea"/>
                <a:cs typeface="+mj-cs"/>
              </a:rPr>
              <a:t>Welcome to the unit</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6000" dirty="0" smtClean="0"/>
              <a:t>TV  </a:t>
            </a:r>
            <a:r>
              <a:rPr lang="en-US" altLang="zh-CN" sz="6000" dirty="0" err="1" smtClean="0"/>
              <a:t>programmes</a:t>
            </a:r>
            <a:endParaRPr lang="zh-CN" altLang="zh-CN" sz="6000" dirty="0"/>
          </a:p>
        </p:txBody>
      </p:sp>
      <p:sp>
        <p:nvSpPr>
          <p:cNvPr id="3" name="矩形 2"/>
          <p:cNvSpPr/>
          <p:nvPr/>
        </p:nvSpPr>
        <p:spPr>
          <a:xfrm>
            <a:off x="0" y="1176636"/>
            <a:ext cx="12192000" cy="769441"/>
          </a:xfrm>
          <a:prstGeom prst="rect">
            <a:avLst/>
          </a:prstGeom>
        </p:spPr>
        <p:txBody>
          <a:bodyPr wrap="square">
            <a:spAutoFit/>
          </a:bodyPr>
          <a:lstStyle/>
          <a:p>
            <a:pPr algn="ctr"/>
            <a:r>
              <a:rPr lang="en-US" altLang="zh-CN" sz="4400" dirty="0"/>
              <a:t>Unit 6</a:t>
            </a:r>
            <a:endParaRPr lang="zh-CN" altLang="en-US" sz="4400" dirty="0"/>
          </a:p>
        </p:txBody>
      </p:sp>
      <p:sp>
        <p:nvSpPr>
          <p:cNvPr id="4" name="矩形 3"/>
          <p:cNvSpPr/>
          <p:nvPr/>
        </p:nvSpPr>
        <p:spPr>
          <a:xfrm>
            <a:off x="0" y="4504722"/>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cs typeface="Times New Roman" panose="02020603050405020304" pitchFamily="18" charset="0"/>
              </a:rPr>
              <a:t>第</a:t>
            </a:r>
            <a:r>
              <a:rPr lang="en-US" altLang="zh-CN" sz="3600" b="1" dirty="0" smtClean="0">
                <a:latin typeface="微软雅黑" panose="020B0503020204020204" pitchFamily="34" charset="-122"/>
                <a:ea typeface="微软雅黑" panose="020B0503020204020204" pitchFamily="34" charset="-122"/>
                <a:cs typeface="Times New Roman" panose="02020603050405020304" pitchFamily="18" charset="0"/>
              </a:rPr>
              <a:t>1</a:t>
            </a:r>
            <a:r>
              <a:rPr lang="zh-CN" altLang="zh-CN" sz="3600" b="1" dirty="0" smtClean="0">
                <a:latin typeface="微软雅黑" panose="020B0503020204020204" pitchFamily="34" charset="-122"/>
                <a:ea typeface="微软雅黑" panose="020B0503020204020204" pitchFamily="34" charset="-122"/>
                <a:cs typeface="Times New Roman" panose="02020603050405020304" pitchFamily="18" charset="0"/>
              </a:rPr>
              <a:t>课</a:t>
            </a:r>
            <a:r>
              <a:rPr lang="zh-CN" altLang="zh-CN" sz="3600" b="1" dirty="0">
                <a:latin typeface="微软雅黑" panose="020B0503020204020204" pitchFamily="34" charset="-122"/>
                <a:ea typeface="微软雅黑" panose="020B0503020204020204" pitchFamily="34" charset="-122"/>
                <a:cs typeface="Times New Roman" panose="02020603050405020304" pitchFamily="18" charset="0"/>
              </a:rPr>
              <a:t>时</a:t>
            </a:r>
            <a:endParaRPr lang="zh-CN" altLang="en-US" sz="36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0" y="5834664"/>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8539"/>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B</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)2.The main idea of the last paragraph is that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A.people often put some information on TV</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B.television has some other important uses besides bringing news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C.TV can help people get new jobs or buy houses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D.we can know the weather on TV</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)3.What does “kill time” mean in Chinese?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杀死时间</a:t>
            </a:r>
            <a:r>
              <a:rPr lang="en-US" altLang="zh-CN" sz="2200">
                <a:solidFill>
                  <a:srgbClr val="000000"/>
                </a:solidFill>
                <a:latin typeface="Times New Roman" panose="02020603050405020304" pitchFamily="18" charset="0"/>
                <a:cs typeface="Times New Roman" panose="02020603050405020304" pitchFamily="18" charset="0"/>
              </a:rPr>
              <a:t>	B.</a:t>
            </a:r>
            <a:r>
              <a:rPr lang="zh-CN" altLang="zh-CN" sz="2200">
                <a:solidFill>
                  <a:srgbClr val="000000"/>
                </a:solidFill>
                <a:latin typeface="Times New Roman" panose="02020603050405020304" pitchFamily="18" charset="0"/>
                <a:cs typeface="Times New Roman" panose="02020603050405020304" pitchFamily="18" charset="0"/>
              </a:rPr>
              <a:t>打发时间</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cs typeface="Times New Roman" panose="02020603050405020304" pitchFamily="18" charset="0"/>
              </a:rPr>
              <a:t>利用时间</a:t>
            </a:r>
            <a:r>
              <a:rPr lang="en-US" altLang="zh-CN" sz="2200">
                <a:solidFill>
                  <a:srgbClr val="000000"/>
                </a:solidFill>
                <a:latin typeface="Times New Roman" panose="02020603050405020304" pitchFamily="18" charset="0"/>
                <a:cs typeface="Times New Roman" panose="02020603050405020304" pitchFamily="18" charset="0"/>
              </a:rPr>
              <a:t>	D.</a:t>
            </a:r>
            <a:r>
              <a:rPr lang="zh-CN" altLang="zh-CN" sz="2200">
                <a:solidFill>
                  <a:srgbClr val="000000"/>
                </a:solidFill>
                <a:latin typeface="Times New Roman" panose="02020603050405020304" pitchFamily="18" charset="0"/>
                <a:cs typeface="Times New Roman" panose="02020603050405020304" pitchFamily="18" charset="0"/>
              </a:rPr>
              <a:t>挤出时间</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)4.Which of the following is NOT true according to this passage?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A.Television is the quickest way to broadcast news.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B.If someone wants to find a missing child,he can put a notice on TV.</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C.Some people watch TV to get information,and some to learn useful things.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D.We can learn the events soon on TV after they happened.</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43643" y="102365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43643" y="2999597"/>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43643" y="4197776"/>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 have seen some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documentaries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纪录片</a:t>
            </a:r>
            <a:r>
              <a:rPr lang="en-US" altLang="zh-CN" sz="2200" dirty="0">
                <a:solidFill>
                  <a:srgbClr val="000000"/>
                </a:solidFill>
                <a:latin typeface="Times New Roman" panose="02020603050405020304" pitchFamily="18" charset="0"/>
                <a:cs typeface="Times New Roman" panose="02020603050405020304" pitchFamily="18" charset="0"/>
              </a:rPr>
              <a:t>  ) and learnt a lot from them.</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2.Many people like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comedies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喜剧片</a:t>
            </a:r>
            <a:r>
              <a:rPr lang="en-US" altLang="zh-CN" sz="2200" dirty="0">
                <a:solidFill>
                  <a:srgbClr val="000000"/>
                </a:solidFill>
                <a:latin typeface="Times New Roman" panose="02020603050405020304" pitchFamily="18" charset="0"/>
                <a:cs typeface="Times New Roman" panose="02020603050405020304" pitchFamily="18" charset="0"/>
              </a:rPr>
              <a:t>  ) because they make them happy.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3.Listen to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dialogue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对话</a:t>
            </a:r>
            <a:r>
              <a:rPr lang="en-US" altLang="zh-CN" sz="2200" dirty="0">
                <a:solidFill>
                  <a:srgbClr val="000000"/>
                </a:solidFill>
                <a:latin typeface="Times New Roman" panose="02020603050405020304" pitchFamily="18" charset="0"/>
                <a:cs typeface="Times New Roman" panose="02020603050405020304" pitchFamily="18" charset="0"/>
              </a:rPr>
              <a:t>  ) and answer the questions.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 think this kind of work is never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done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结束</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5.My sister would like to read books about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real-life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真实生活的</a:t>
            </a:r>
            <a:r>
              <a:rPr lang="en-US" altLang="zh-CN" sz="2200" dirty="0">
                <a:solidFill>
                  <a:srgbClr val="000000"/>
                </a:solidFill>
                <a:latin typeface="Times New Roman" panose="02020603050405020304" pitchFamily="18" charset="0"/>
                <a:cs typeface="Times New Roman" panose="02020603050405020304" pitchFamily="18" charset="0"/>
              </a:rPr>
              <a:t>  ) events.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2742605" y="2757859"/>
            <a:ext cx="187143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742605" y="3080075"/>
            <a:ext cx="18714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742605" y="3237169"/>
            <a:ext cx="137745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742605" y="3559385"/>
            <a:ext cx="1377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269640" y="3614573"/>
            <a:ext cx="117775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269640" y="3936789"/>
            <a:ext cx="11777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455793" y="4056008"/>
            <a:ext cx="86244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455792" y="4378224"/>
            <a:ext cx="8624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443764" y="4386253"/>
            <a:ext cx="108315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443764" y="4708469"/>
            <a:ext cx="10831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我过去对游戏节目感到厌倦。</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used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get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bored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game show.</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看起来你好像无事可做。</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It seems that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nothing</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我们的家庭作业是永远做不完的。</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Our homework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never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done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稍等片刻。我还有一点儿工作要做。</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Wait a </a:t>
            </a:r>
            <a:r>
              <a:rPr lang="en-US" altLang="zh-CN" sz="2200" dirty="0" err="1">
                <a:solidFill>
                  <a:srgbClr val="000000"/>
                </a:solidFill>
                <a:latin typeface="Times New Roman" panose="02020603050405020304" pitchFamily="18" charset="0"/>
                <a:cs typeface="Times New Roman" panose="02020603050405020304" pitchFamily="18" charset="0"/>
              </a:rPr>
              <a:t>moment.I</a:t>
            </a:r>
            <a:r>
              <a:rPr lang="en-US" altLang="zh-CN" sz="2200" dirty="0">
                <a:solidFill>
                  <a:srgbClr val="000000"/>
                </a:solidFill>
                <a:latin typeface="Times New Roman" panose="02020603050405020304" pitchFamily="18" charset="0"/>
                <a:cs typeface="Times New Roman" panose="02020603050405020304" pitchFamily="18" charset="0"/>
              </a:rPr>
              <a:t> still have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little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work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你喜欢什么类型的电视节目</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What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kind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TV </a:t>
            </a:r>
            <a:r>
              <a:rPr lang="en-US" altLang="zh-CN" sz="2200" dirty="0" err="1">
                <a:solidFill>
                  <a:srgbClr val="000000"/>
                </a:solidFill>
                <a:latin typeface="Times New Roman" panose="02020603050405020304" pitchFamily="18" charset="0"/>
                <a:cs typeface="Times New Roman" panose="02020603050405020304" pitchFamily="18" charset="0"/>
              </a:rPr>
              <a:t>programmes</a:t>
            </a:r>
            <a:r>
              <a:rPr lang="en-US" altLang="zh-CN" sz="2200" dirty="0">
                <a:solidFill>
                  <a:srgbClr val="000000"/>
                </a:solidFill>
                <a:latin typeface="Times New Roman" panose="02020603050405020304" pitchFamily="18" charset="0"/>
                <a:cs typeface="Times New Roman" panose="02020603050405020304" pitchFamily="18" charset="0"/>
              </a:rPr>
              <a:t> do you like?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1649529" y="2200811"/>
            <a:ext cx="306961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649529" y="2523027"/>
            <a:ext cx="3069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563929" y="3020618"/>
            <a:ext cx="423626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563929" y="3342834"/>
            <a:ext cx="42362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206578" y="3840425"/>
            <a:ext cx="316420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206578" y="4162641"/>
            <a:ext cx="31642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635985" y="4652204"/>
            <a:ext cx="146153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635985" y="4974420"/>
            <a:ext cx="14615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069427" y="4644175"/>
            <a:ext cx="146153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6069427" y="4966391"/>
            <a:ext cx="14615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667109" y="5400920"/>
            <a:ext cx="296887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8" name="直接连接符 17"/>
          <p:cNvCxnSpPr/>
          <p:nvPr/>
        </p:nvCxnSpPr>
        <p:spPr>
          <a:xfrm>
            <a:off x="667109" y="5723136"/>
            <a:ext cx="29688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)1.—Can you speak </a:t>
            </a:r>
            <a:r>
              <a:rPr lang="en-US" altLang="zh-CN" sz="2200" dirty="0" err="1">
                <a:solidFill>
                  <a:srgbClr val="000000"/>
                </a:solidFill>
                <a:latin typeface="Times New Roman" panose="02020603050405020304" pitchFamily="18" charset="0"/>
                <a:cs typeface="Times New Roman" panose="02020603050405020304" pitchFamily="18" charset="0"/>
              </a:rPr>
              <a:t>Chinese,Steve</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Yes,only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 have been in China for only one month.</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A.few</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B.a</a:t>
            </a:r>
            <a:r>
              <a:rPr lang="en-US" altLang="zh-CN" sz="2200" dirty="0">
                <a:solidFill>
                  <a:srgbClr val="000000"/>
                </a:solidFill>
                <a:latin typeface="Times New Roman" panose="02020603050405020304" pitchFamily="18" charset="0"/>
                <a:cs typeface="Times New Roman" panose="02020603050405020304" pitchFamily="18" charset="0"/>
              </a:rPr>
              <a:t> few</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C.little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D.a</a:t>
            </a:r>
            <a:r>
              <a:rPr lang="en-US" altLang="zh-CN" sz="2200" dirty="0">
                <a:solidFill>
                  <a:srgbClr val="000000"/>
                </a:solidFill>
                <a:latin typeface="Times New Roman" panose="02020603050405020304" pitchFamily="18" charset="0"/>
                <a:cs typeface="Times New Roman" panose="02020603050405020304" pitchFamily="18" charset="0"/>
              </a:rPr>
              <a:t> little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)2.Look,there are some birds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the </a:t>
            </a:r>
            <a:r>
              <a:rPr lang="en-US" altLang="zh-CN" sz="2200" dirty="0" err="1">
                <a:solidFill>
                  <a:srgbClr val="000000"/>
                </a:solidFill>
                <a:latin typeface="Times New Roman" panose="02020603050405020304" pitchFamily="18" charset="0"/>
                <a:cs typeface="Times New Roman" panose="02020603050405020304" pitchFamily="18" charset="0"/>
              </a:rPr>
              <a:t>sky.I</a:t>
            </a:r>
            <a:r>
              <a:rPr lang="en-US" altLang="zh-CN" sz="2200" dirty="0">
                <a:solidFill>
                  <a:srgbClr val="000000"/>
                </a:solidFill>
                <a:latin typeface="Times New Roman" panose="02020603050405020304" pitchFamily="18" charset="0"/>
                <a:cs typeface="Times New Roman" panose="02020603050405020304" pitchFamily="18" charset="0"/>
              </a:rPr>
              <a:t> want to catch one.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A.fly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B.flying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C.to fly	</a:t>
            </a:r>
            <a:r>
              <a:rPr lang="en-US" altLang="zh-CN" sz="2200" dirty="0" err="1">
                <a:solidFill>
                  <a:srgbClr val="000000"/>
                </a:solidFill>
                <a:latin typeface="Times New Roman" panose="02020603050405020304" pitchFamily="18" charset="0"/>
                <a:cs typeface="Times New Roman" panose="02020603050405020304" pitchFamily="18" charset="0"/>
              </a:rPr>
              <a:t>D.flew</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85685" y="2411018"/>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38829" y="4019101"/>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54876" y="1021737"/>
            <a:ext cx="11430000" cy="574118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A</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)3.—Which do young people </a:t>
            </a:r>
            <a:r>
              <a:rPr lang="en-US" altLang="zh-CN" sz="2200" dirty="0" err="1">
                <a:solidFill>
                  <a:srgbClr val="000000"/>
                </a:solidFill>
                <a:latin typeface="Times New Roman" panose="02020603050405020304" pitchFamily="18" charset="0"/>
                <a:cs typeface="Times New Roman" panose="02020603050405020304" pitchFamily="18" charset="0"/>
              </a:rPr>
              <a:t>prefer,music</a:t>
            </a:r>
            <a:r>
              <a:rPr lang="en-US" altLang="zh-CN" sz="2200" dirty="0">
                <a:solidFill>
                  <a:srgbClr val="000000"/>
                </a:solidFill>
                <a:latin typeface="Times New Roman" panose="02020603050405020304" pitchFamily="18" charset="0"/>
                <a:cs typeface="Times New Roman" panose="02020603050405020304" pitchFamily="18" charset="0"/>
              </a:rPr>
              <a:t> or sports?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Both.Music</a:t>
            </a:r>
            <a:r>
              <a:rPr lang="en-US" altLang="zh-CN" sz="2200" dirty="0">
                <a:solidFill>
                  <a:srgbClr val="000000"/>
                </a:solidFill>
                <a:latin typeface="Times New Roman" panose="02020603050405020304" pitchFamily="18" charset="0"/>
                <a:cs typeface="Times New Roman" panose="02020603050405020304" pitchFamily="18" charset="0"/>
              </a:rPr>
              <a:t> is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sports.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A.as popular as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B.not</a:t>
            </a:r>
            <a:r>
              <a:rPr lang="en-US" altLang="zh-CN" sz="2200" dirty="0">
                <a:solidFill>
                  <a:srgbClr val="000000"/>
                </a:solidFill>
                <a:latin typeface="Times New Roman" panose="02020603050405020304" pitchFamily="18" charset="0"/>
                <a:cs typeface="Times New Roman" panose="02020603050405020304" pitchFamily="18" charset="0"/>
              </a:rPr>
              <a:t> as popular as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C.more</a:t>
            </a:r>
            <a:r>
              <a:rPr lang="en-US" altLang="zh-CN" sz="2200" dirty="0">
                <a:solidFill>
                  <a:srgbClr val="000000"/>
                </a:solidFill>
                <a:latin typeface="Times New Roman" panose="02020603050405020304" pitchFamily="18" charset="0"/>
                <a:cs typeface="Times New Roman" panose="02020603050405020304" pitchFamily="18" charset="0"/>
              </a:rPr>
              <a:t> popular than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D.less</a:t>
            </a:r>
            <a:r>
              <a:rPr lang="en-US" altLang="zh-CN" sz="2200" dirty="0">
                <a:solidFill>
                  <a:srgbClr val="000000"/>
                </a:solidFill>
                <a:latin typeface="Times New Roman" panose="02020603050405020304" pitchFamily="18" charset="0"/>
                <a:cs typeface="Times New Roman" panose="02020603050405020304" pitchFamily="18" charset="0"/>
              </a:rPr>
              <a:t> popular than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)4.I failed the exam</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 did my </a:t>
            </a:r>
            <a:r>
              <a:rPr lang="en-US" altLang="zh-CN" sz="2200" dirty="0" err="1">
                <a:solidFill>
                  <a:srgbClr val="000000"/>
                </a:solidFill>
                <a:latin typeface="Times New Roman" panose="02020603050405020304" pitchFamily="18" charset="0"/>
                <a:cs typeface="Times New Roman" panose="02020603050405020304" pitchFamily="18" charset="0"/>
              </a:rPr>
              <a:t>best.But</a:t>
            </a:r>
            <a:r>
              <a:rPr lang="en-US" altLang="zh-CN" sz="2200" dirty="0">
                <a:solidFill>
                  <a:srgbClr val="000000"/>
                </a:solidFill>
                <a:latin typeface="Times New Roman" panose="02020603050405020304" pitchFamily="18" charset="0"/>
                <a:cs typeface="Times New Roman" panose="02020603050405020304" pitchFamily="18" charset="0"/>
              </a:rPr>
              <a:t> I</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ll try harder next time.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A.when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B.until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C.though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D.because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)5.Tony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club and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its activities when he was a college student.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A.took</a:t>
            </a:r>
            <a:r>
              <a:rPr lang="en-US" altLang="zh-CN" sz="2200" dirty="0">
                <a:solidFill>
                  <a:srgbClr val="000000"/>
                </a:solidFill>
                <a:latin typeface="Times New Roman" panose="02020603050405020304" pitchFamily="18" charset="0"/>
                <a:cs typeface="Times New Roman" panose="02020603050405020304" pitchFamily="18" charset="0"/>
              </a:rPr>
              <a:t> part </a:t>
            </a:r>
            <a:r>
              <a:rPr lang="en-US" altLang="zh-CN" sz="2200" dirty="0" err="1">
                <a:solidFill>
                  <a:srgbClr val="000000"/>
                </a:solidFill>
                <a:latin typeface="Times New Roman" panose="02020603050405020304" pitchFamily="18" charset="0"/>
                <a:cs typeface="Times New Roman" panose="02020603050405020304" pitchFamily="18" charset="0"/>
              </a:rPr>
              <a:t>in;joined</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B.joined;joined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C.joined;took</a:t>
            </a:r>
            <a:r>
              <a:rPr lang="en-US" altLang="zh-CN" sz="2200" dirty="0">
                <a:solidFill>
                  <a:srgbClr val="000000"/>
                </a:solidFill>
                <a:latin typeface="Times New Roman" panose="02020603050405020304" pitchFamily="18" charset="0"/>
                <a:cs typeface="Times New Roman" panose="02020603050405020304" pitchFamily="18" charset="0"/>
              </a:rPr>
              <a:t> part in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D.took</a:t>
            </a:r>
            <a:r>
              <a:rPr lang="en-US" altLang="zh-CN" sz="2200" dirty="0">
                <a:solidFill>
                  <a:srgbClr val="000000"/>
                </a:solidFill>
                <a:latin typeface="Times New Roman" panose="02020603050405020304" pitchFamily="18" charset="0"/>
                <a:cs typeface="Times New Roman" panose="02020603050405020304" pitchFamily="18" charset="0"/>
              </a:rPr>
              <a:t> part </a:t>
            </a:r>
            <a:r>
              <a:rPr lang="en-US" altLang="zh-CN" sz="2200" dirty="0" err="1">
                <a:solidFill>
                  <a:srgbClr val="000000"/>
                </a:solidFill>
                <a:latin typeface="Times New Roman" panose="02020603050405020304" pitchFamily="18" charset="0"/>
                <a:cs typeface="Times New Roman" panose="02020603050405020304" pitchFamily="18" charset="0"/>
              </a:rPr>
              <a:t>in;took</a:t>
            </a:r>
            <a:r>
              <a:rPr lang="en-US" altLang="zh-CN" sz="2200" dirty="0">
                <a:solidFill>
                  <a:srgbClr val="000000"/>
                </a:solidFill>
                <a:latin typeface="Times New Roman" panose="02020603050405020304" pitchFamily="18" charset="0"/>
                <a:cs typeface="Times New Roman" panose="02020603050405020304" pitchFamily="18" charset="0"/>
              </a:rPr>
              <a:t> part in</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538540" y="1149776"/>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538539" y="3514604"/>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556373" y="4765334"/>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like to have a try.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B.You</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re</a:t>
            </a:r>
            <a:r>
              <a:rPr lang="en-US" altLang="zh-CN" sz="2200" dirty="0">
                <a:solidFill>
                  <a:srgbClr val="000000"/>
                </a:solidFill>
                <a:latin typeface="Times New Roman" panose="02020603050405020304" pitchFamily="18" charset="0"/>
                <a:cs typeface="Times New Roman" panose="02020603050405020304" pitchFamily="18" charset="0"/>
              </a:rPr>
              <a:t> welcome.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C.How</a:t>
            </a:r>
            <a:r>
              <a:rPr lang="en-US" altLang="zh-CN" sz="2200" dirty="0">
                <a:solidFill>
                  <a:srgbClr val="000000"/>
                </a:solidFill>
                <a:latin typeface="Times New Roman" panose="02020603050405020304" pitchFamily="18" charset="0"/>
                <a:cs typeface="Times New Roman" panose="02020603050405020304" pitchFamily="18" charset="0"/>
              </a:rPr>
              <a:t> about you?</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D.Nice</a:t>
            </a:r>
            <a:r>
              <a:rPr lang="en-US" altLang="zh-CN" sz="2200" dirty="0">
                <a:solidFill>
                  <a:srgbClr val="000000"/>
                </a:solidFill>
                <a:latin typeface="Times New Roman" panose="02020603050405020304" pitchFamily="18" charset="0"/>
                <a:cs typeface="Times New Roman" panose="02020603050405020304" pitchFamily="18" charset="0"/>
              </a:rPr>
              <a:t> to meet you.</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E.The</a:t>
            </a:r>
            <a:r>
              <a:rPr lang="en-US" altLang="zh-CN" sz="2200" dirty="0">
                <a:solidFill>
                  <a:srgbClr val="000000"/>
                </a:solidFill>
                <a:latin typeface="Times New Roman" panose="02020603050405020304" pitchFamily="18" charset="0"/>
                <a:cs typeface="Times New Roman" panose="02020603050405020304" pitchFamily="18" charset="0"/>
              </a:rPr>
              <a:t> song is so beautiful.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F.Thank</a:t>
            </a:r>
            <a:r>
              <a:rPr lang="en-US" altLang="zh-CN" sz="2200" dirty="0">
                <a:solidFill>
                  <a:srgbClr val="000000"/>
                </a:solidFill>
                <a:latin typeface="Times New Roman" panose="02020603050405020304" pitchFamily="18" charset="0"/>
                <a:cs typeface="Times New Roman" panose="02020603050405020304" pitchFamily="18" charset="0"/>
              </a:rPr>
              <a:t> you very much.</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G.I</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m</a:t>
            </a:r>
            <a:r>
              <a:rPr lang="en-US" altLang="zh-CN" sz="2200" dirty="0">
                <a:solidFill>
                  <a:srgbClr val="000000"/>
                </a:solidFill>
                <a:latin typeface="Times New Roman" panose="02020603050405020304" pitchFamily="18" charset="0"/>
                <a:cs typeface="Times New Roman" panose="02020603050405020304" pitchFamily="18" charset="0"/>
              </a:rPr>
              <a:t> getting ready for </a:t>
            </a:r>
            <a:r>
              <a:rPr lang="en-US" altLang="zh-CN" sz="2200" i="1" dirty="0" err="1">
                <a:solidFill>
                  <a:srgbClr val="000000"/>
                </a:solidFill>
                <a:latin typeface="Times New Roman" panose="02020603050405020304" pitchFamily="18" charset="0"/>
                <a:cs typeface="Times New Roman" panose="02020603050405020304" pitchFamily="18" charset="0"/>
              </a:rPr>
              <a:t>Sing</a:t>
            </a:r>
            <a:r>
              <a:rPr lang="en-US" altLang="zh-CN" sz="2200" dirty="0" err="1">
                <a:solidFill>
                  <a:srgbClr val="000000"/>
                </a:solidFill>
                <a:latin typeface="Times New Roman" panose="02020603050405020304" pitchFamily="18" charset="0"/>
                <a:cs typeface="Times New Roman" panose="02020603050405020304" pitchFamily="18" charset="0"/>
              </a:rPr>
              <a:t>!</a:t>
            </a:r>
            <a:r>
              <a:rPr lang="en-US" altLang="zh-CN" sz="2200" i="1" dirty="0" err="1">
                <a:solidFill>
                  <a:srgbClr val="000000"/>
                </a:solidFill>
                <a:latin typeface="Times New Roman" panose="02020603050405020304" pitchFamily="18" charset="0"/>
                <a:cs typeface="Times New Roman" panose="02020603050405020304" pitchFamily="18" charset="0"/>
              </a:rPr>
              <a:t>China</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91672"/>
            <a:ext cx="11430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A:Hello,Lucy.Long time no see.How are you?</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B:Fine,thank you.1.</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very well.What are you busy with these days?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B:2.</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en-US" altLang="zh-CN" sz="2200" i="1">
                <a:solidFill>
                  <a:srgbClr val="000000"/>
                </a:solidFill>
                <a:latin typeface="Times New Roman" panose="02020603050405020304" pitchFamily="18" charset="0"/>
                <a:cs typeface="Times New Roman" panose="02020603050405020304" pitchFamily="18" charset="0"/>
              </a:rPr>
              <a:t>Sing</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i="1">
                <a:solidFill>
                  <a:srgbClr val="000000"/>
                </a:solidFill>
                <a:latin typeface="Times New Roman" panose="02020603050405020304" pitchFamily="18" charset="0"/>
                <a:cs typeface="Times New Roman" panose="02020603050405020304" pitchFamily="18" charset="0"/>
              </a:rPr>
              <a:t>China</a:t>
            </a:r>
            <a:r>
              <a:rPr lang="en-US" altLang="zh-CN" sz="2200">
                <a:solidFill>
                  <a:srgbClr val="000000"/>
                </a:solidFill>
                <a:latin typeface="Times New Roman" panose="02020603050405020304" pitchFamily="18" charset="0"/>
                <a:cs typeface="Times New Roman" panose="02020603050405020304" pitchFamily="18" charset="0"/>
              </a:rPr>
              <a:t>?This programme is very popular in China.</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B:Yes.More and more foreigners take part in it.3.</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A:Great.Which song will you sing?</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a:t>
            </a:r>
            <a:r>
              <a:rPr lang="en-US" altLang="zh-CN" sz="2200" i="1">
                <a:solidFill>
                  <a:srgbClr val="000000"/>
                </a:solidFill>
                <a:latin typeface="Times New Roman" panose="02020603050405020304" pitchFamily="18" charset="0"/>
                <a:cs typeface="Times New Roman" panose="02020603050405020304" pitchFamily="18" charset="0"/>
              </a:rPr>
              <a:t>My</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i="1">
                <a:solidFill>
                  <a:srgbClr val="000000"/>
                </a:solidFill>
                <a:latin typeface="Times New Roman" panose="02020603050405020304" pitchFamily="18" charset="0"/>
                <a:cs typeface="Times New Roman" panose="02020603050405020304" pitchFamily="18" charset="0"/>
              </a:rPr>
              <a:t>heart</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i="1">
                <a:solidFill>
                  <a:srgbClr val="000000"/>
                </a:solidFill>
                <a:latin typeface="Times New Roman" panose="02020603050405020304" pitchFamily="18" charset="0"/>
                <a:cs typeface="Times New Roman" panose="02020603050405020304" pitchFamily="18" charset="0"/>
              </a:rPr>
              <a:t>will</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i="1">
                <a:solidFill>
                  <a:srgbClr val="000000"/>
                </a:solidFill>
                <a:latin typeface="Times New Roman" panose="02020603050405020304" pitchFamily="18" charset="0"/>
                <a:cs typeface="Times New Roman" panose="02020603050405020304" pitchFamily="18" charset="0"/>
              </a:rPr>
              <a:t>go</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i="1">
                <a:solidFill>
                  <a:srgbClr val="000000"/>
                </a:solidFill>
                <a:latin typeface="Times New Roman" panose="02020603050405020304" pitchFamily="18" charset="0"/>
                <a:cs typeface="Times New Roman" panose="02020603050405020304" pitchFamily="18" charset="0"/>
              </a:rPr>
              <a:t>on.</a:t>
            </a: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 like it very much.</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A:Then when is your show time?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B:Next Friday.At 10:00 p.m.</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A:Come on and wish you good luck!</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2879239" y="1549169"/>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879239" y="187138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155542" y="2337445"/>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1155542" y="2659661"/>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6200507" y="3220314"/>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6200507" y="3542530"/>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394245" y="3956038"/>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394245" y="4278254"/>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145032" y="5616514"/>
            <a:ext cx="3908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1145032" y="5938730"/>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People like watching TV every day.TV tells us about all kinds of news in our hometown,our country and other parts of the world.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Today on TV,we can know about important things that took place in foreign countries on the same day.But hundreds of years ago,news usually took months or even years to travel from one country to another.At that time,news was often passed from one person to another.Sometimes news might become wrong while being passed.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Newspapers today bring us news more quickly than the ways before.It is also a quick way to watch TV to get news.When something happened,it was broadcast soon on TV.If we want to know what the weather will be like,we can watch </a:t>
            </a:r>
            <a:r>
              <a:rPr lang="en-US" altLang="zh-CN" sz="2200" i="1">
                <a:solidFill>
                  <a:srgbClr val="000000"/>
                </a:solidFill>
                <a:latin typeface="Times New Roman" panose="02020603050405020304" pitchFamily="18" charset="0"/>
                <a:cs typeface="Times New Roman" panose="02020603050405020304" pitchFamily="18" charset="0"/>
              </a:rPr>
              <a:t>Weather</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i="1">
                <a:solidFill>
                  <a:srgbClr val="000000"/>
                </a:solidFill>
                <a:latin typeface="Times New Roman" panose="02020603050405020304" pitchFamily="18" charset="0"/>
                <a:cs typeface="Times New Roman" panose="02020603050405020304" pitchFamily="18" charset="0"/>
              </a:rPr>
              <a:t>Report</a:t>
            </a:r>
            <a:r>
              <a:rPr lang="en-US" altLang="zh-CN" sz="2200">
                <a:solidFill>
                  <a:srgbClr val="000000"/>
                </a:solidFill>
                <a:latin typeface="Times New Roman" panose="02020603050405020304" pitchFamily="18" charset="0"/>
                <a:cs typeface="Times New Roman" panose="02020603050405020304" pitchFamily="18" charset="0"/>
              </a:rPr>
              <a:t> on TV.</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Television is not only used to broadcast news,but also used to broadcast all kinds of information.In many countries,notices or advertisements are broadcast on TV.People who want to get jobs,buy houses or cars...,or even look for a missing person,would watch TV.There are also many other programmes on TV,such as TV series,science,education,entertainment.Television plays a very important role in our daily life.Some people watch TV to get news or information,some to learn something useful,some only to </a:t>
            </a:r>
            <a:r>
              <a:rPr lang="en-US" altLang="zh-CN" sz="2200" u="sng" dirty="0">
                <a:uFill>
                  <a:solidFill>
                    <a:srgbClr val="000000"/>
                  </a:solidFill>
                </a:uFill>
                <a:latin typeface="Times New Roman" panose="02020603050405020304" pitchFamily="18" charset="0"/>
                <a:cs typeface="Times New Roman" panose="02020603050405020304" pitchFamily="18" charset="0"/>
              </a:rPr>
              <a:t>kill time</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)1.From the passage,we know that hundreds of years ago</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A.people passed news by newspaper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B.news traveled quickly from one place to another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C.people always got wrong news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D.news sometimes could be changed as it went around</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85685" y="387195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348</Words>
  <Application>Microsoft Office PowerPoint</Application>
  <PresentationFormat>宽屏</PresentationFormat>
  <Paragraphs>86</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TV  programmes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2018-05-16T07:48:00Z</dcterms:created>
  <dcterms:modified xsi:type="dcterms:W3CDTF">2023-01-17T02:36:57Z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89281FD705484AE28E8097AA69308017</vt:lpwstr>
  </property>
  <property fmtid="{A09F084E-AD41-489F-8076-AA5BE3082BCA}" pid="100">
    <vt:ui4>5</vt:ui4>
  </property>
  <property fmtid="{64440492-4C8B-11D1-8B70-080036B11A03}" pid="11">
    <vt:lpwstr>www.2ppt.com-爱PPT提供资源下载</vt:lpwstr>
  </property>
</Properties>
</file>