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7" r:id="rId2"/>
    <p:sldId id="258" r:id="rId3"/>
    <p:sldId id="262" r:id="rId4"/>
    <p:sldId id="260" r:id="rId5"/>
    <p:sldId id="264" r:id="rId6"/>
    <p:sldId id="259" r:id="rId7"/>
    <p:sldId id="268" r:id="rId8"/>
    <p:sldId id="269" r:id="rId9"/>
    <p:sldId id="270" r:id="rId10"/>
    <p:sldId id="272" r:id="rId11"/>
    <p:sldId id="267" r:id="rId12"/>
    <p:sldId id="276" r:id="rId13"/>
    <p:sldId id="277" r:id="rId14"/>
    <p:sldId id="273" r:id="rId15"/>
    <p:sldId id="278" r:id="rId16"/>
    <p:sldId id="274" r:id="rId17"/>
    <p:sldId id="265" r:id="rId18"/>
    <p:sldId id="266" r:id="rId19"/>
    <p:sldId id="280" r:id="rId20"/>
    <p:sldId id="281" r:id="rId21"/>
    <p:sldId id="286" r:id="rId22"/>
    <p:sldId id="282" r:id="rId23"/>
    <p:sldId id="283" r:id="rId24"/>
    <p:sldId id="284" r:id="rId25"/>
    <p:sldId id="285"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163533-02A8-4E1E-980A-E291A4F8329B}"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E86AA3-BA4C-43E2-9145-AD37DD6B03F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1889046-8ABE-4848-81C4-95C83059134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6618512-02D0-4511-84F0-158713423B4A}"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4429A710-23BE-4549-9DB8-D7ABE1F62FD5}"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00F8F45-3131-4090-866B-7A6356C3FB52}"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99F5909D-808A-43BD-84E1-4B57748B7234}"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D9EFEA60-872C-446B-ACCB-3387539FEDC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61889046-8ABE-4848-81C4-95C83059134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6618512-02D0-4511-84F0-158713423B4A}"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9B7602B-3D21-4888-AF39-649571C25664}"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6FFDD08-4107-4863-ACA7-4807C4C27550}"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C76EFB82-5983-49D9-B3B6-1B72813A831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E69DA56-3654-4ED9-A94E-9CE447E99C0F}"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74C62F17-F1D9-4EDE-96FD-B8623F8898F1}"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5535164-6FDA-4DCB-BBD7-DF83E03754C7}"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6C9C67BF-53EB-40BC-9C54-42906652DB8B}"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2EEAC29-9BCE-4C08-B94E-E5FE02CC304A}"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BD319DE8-26EB-4651-9330-F6374C513F35}"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0C77F20D-0937-48E9-87DE-5A8B7AEF7A9A}"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8771AB5-6F9A-4774-8DBC-6961F506B1F3}"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922152D-892B-4111-A4A4-D2D284090E7F}"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C7A0920-E297-47C7-A50D-30DB0FD1A1BD}"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6BB50F0-BED4-4139-9E41-6B62B58AB458}"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8AC0B644-FDC0-41B9-BAF0-A25EA771055F}"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defRPr>
            </a:lvl1pPr>
          </a:lstStyle>
          <a:p>
            <a:pPr>
              <a:defRPr/>
            </a:pPr>
            <a:fld id="{1053245D-3BF9-4D93-A492-4B46DD4F4A00}"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3176" y="1081881"/>
            <a:ext cx="91344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b="1" dirty="0">
                <a:solidFill>
                  <a:srgbClr val="C00000"/>
                </a:solidFill>
              </a:rPr>
              <a:t>Unit 10  </a:t>
            </a:r>
            <a:r>
              <a:rPr lang="en-US" altLang="zh-CN" sz="4800" b="1" dirty="0" smtClean="0">
                <a:latin typeface="Arial" panose="020B0604020202020204" pitchFamily="34" charset="0"/>
              </a:rPr>
              <a:t>I’ve </a:t>
            </a:r>
            <a:r>
              <a:rPr lang="en-US" altLang="zh-CN" sz="4800" b="1" dirty="0">
                <a:latin typeface="Arial" panose="020B0604020202020204" pitchFamily="34" charset="0"/>
              </a:rPr>
              <a:t>had this bike for three years.</a:t>
            </a:r>
          </a:p>
        </p:txBody>
      </p:sp>
      <p:sp>
        <p:nvSpPr>
          <p:cNvPr id="2051" name="Rectangle 1"/>
          <p:cNvSpPr>
            <a:spLocks noChangeArrowheads="1"/>
          </p:cNvSpPr>
          <p:nvPr/>
        </p:nvSpPr>
        <p:spPr bwMode="auto">
          <a:xfrm>
            <a:off x="719136" y="3221288"/>
            <a:ext cx="76898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zh-CN" sz="4400" b="1" dirty="0" smtClean="0">
                <a:latin typeface="Arial" panose="020B0604020202020204" pitchFamily="34" charset="0"/>
              </a:rPr>
              <a:t>Section </a:t>
            </a:r>
            <a:r>
              <a:rPr lang="zh-CN" altLang="zh-CN" sz="4400" b="1" dirty="0">
                <a:latin typeface="Arial" panose="020B0604020202020204" pitchFamily="34" charset="0"/>
              </a:rPr>
              <a:t>A </a:t>
            </a:r>
            <a:r>
              <a:rPr lang="zh-CN" altLang="zh-CN" sz="4400" b="1" dirty="0" smtClean="0">
                <a:latin typeface="Arial" panose="020B0604020202020204" pitchFamily="34" charset="0"/>
              </a:rPr>
              <a:t>1a-2d</a:t>
            </a:r>
            <a:endParaRPr lang="zh-CN" altLang="zh-CN" sz="4400" b="1" dirty="0">
              <a:latin typeface="Arial" panose="020B0604020202020204" pitchFamily="34" charset="0"/>
            </a:endParaRPr>
          </a:p>
        </p:txBody>
      </p:sp>
      <p:sp>
        <p:nvSpPr>
          <p:cNvPr id="7" name="矩形 6"/>
          <p:cNvSpPr/>
          <p:nvPr/>
        </p:nvSpPr>
        <p:spPr>
          <a:xfrm>
            <a:off x="2657931" y="523494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104"/>
          <p:cNvSpPr txBox="1">
            <a:spLocks noChangeArrowheads="1"/>
          </p:cNvSpPr>
          <p:nvPr/>
        </p:nvSpPr>
        <p:spPr bwMode="auto">
          <a:xfrm>
            <a:off x="-39688" y="979488"/>
            <a:ext cx="9185276"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14. It’s </a:t>
            </a:r>
            <a:r>
              <a:rPr lang="en-US" altLang="zh-CN" sz="3200" dirty="0" smtClean="0">
                <a:latin typeface="宋体" panose="02010600030101010101" pitchFamily="2" charset="-122"/>
              </a:rPr>
              <a:t>_______ </a:t>
            </a:r>
            <a:r>
              <a:rPr lang="en-US" altLang="zh-CN" sz="3200" dirty="0">
                <a:latin typeface="宋体" panose="02010600030101010101" pitchFamily="2" charset="-122"/>
              </a:rPr>
              <a:t>cold. You’d better put on a coat.</a:t>
            </a:r>
          </a:p>
          <a:p>
            <a:pPr eaLnBrk="1" hangingPunct="1"/>
            <a:r>
              <a:rPr lang="en-US" altLang="zh-CN" sz="3200" dirty="0">
                <a:latin typeface="宋体" panose="02010600030101010101" pitchFamily="2" charset="-122"/>
              </a:rPr>
              <a:t>A. a few   B. a bit of	C. </a:t>
            </a:r>
            <a:r>
              <a:rPr lang="en-US" altLang="zh-CN" sz="3200" dirty="0" smtClean="0">
                <a:latin typeface="宋体" panose="02010600030101010101" pitchFamily="2" charset="-122"/>
              </a:rPr>
              <a:t>little  D</a:t>
            </a:r>
            <a:r>
              <a:rPr lang="en-US" altLang="zh-CN" sz="3200" dirty="0">
                <a:latin typeface="宋体" panose="02010600030101010101" pitchFamily="2" charset="-122"/>
              </a:rPr>
              <a:t>. a bit</a:t>
            </a:r>
          </a:p>
          <a:p>
            <a:pPr eaLnBrk="1" hangingPunct="1"/>
            <a:r>
              <a:rPr lang="en-US" altLang="zh-CN" sz="3200" dirty="0">
                <a:latin typeface="宋体" panose="02010600030101010101" pitchFamily="2" charset="-122"/>
              </a:rPr>
              <a:t>(   ) 15. He is such </a:t>
            </a:r>
            <a:r>
              <a:rPr lang="en-US" altLang="zh-CN" sz="3200" dirty="0" smtClean="0">
                <a:latin typeface="宋体" panose="02010600030101010101" pitchFamily="2" charset="-122"/>
              </a:rPr>
              <a:t>_____ </a:t>
            </a:r>
            <a:r>
              <a:rPr lang="en-US" altLang="zh-CN" sz="3200" dirty="0">
                <a:latin typeface="宋体" panose="02010600030101010101" pitchFamily="2" charset="-122"/>
              </a:rPr>
              <a:t>honest man that all of us believe </a:t>
            </a:r>
            <a:r>
              <a:rPr lang="en-US" altLang="zh-CN" sz="3200" dirty="0" smtClean="0">
                <a:latin typeface="宋体" panose="02010600030101010101" pitchFamily="2" charset="-122"/>
              </a:rPr>
              <a:t>______. </a:t>
            </a:r>
            <a:endParaRPr lang="en-US" altLang="zh-CN" sz="3200" dirty="0">
              <a:latin typeface="宋体" panose="02010600030101010101" pitchFamily="2" charset="-122"/>
            </a:endParaRPr>
          </a:p>
          <a:p>
            <a:pPr marL="514350" indent="-514350" eaLnBrk="1" hangingPunct="1">
              <a:buAutoNum type="alphaUcPeriod"/>
            </a:pPr>
            <a:r>
              <a:rPr lang="en-US" altLang="zh-CN" sz="3200" dirty="0" smtClean="0">
                <a:latin typeface="宋体" panose="02010600030101010101" pitchFamily="2" charset="-122"/>
              </a:rPr>
              <a:t>a</a:t>
            </a:r>
            <a:r>
              <a:rPr lang="en-US" altLang="zh-CN" sz="3200" dirty="0">
                <a:latin typeface="宋体" panose="02010600030101010101" pitchFamily="2" charset="-122"/>
              </a:rPr>
              <a:t>; he	B. an; </a:t>
            </a:r>
            <a:r>
              <a:rPr lang="en-US" altLang="zh-CN" sz="3200" dirty="0" smtClean="0">
                <a:latin typeface="宋体" panose="02010600030101010101" pitchFamily="2" charset="-122"/>
              </a:rPr>
              <a:t>he</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the; </a:t>
            </a:r>
            <a:r>
              <a:rPr lang="en-US" altLang="zh-CN" sz="3200" dirty="0" err="1">
                <a:latin typeface="宋体" panose="02010600030101010101" pitchFamily="2" charset="-122"/>
              </a:rPr>
              <a:t>himD</a:t>
            </a:r>
            <a:r>
              <a:rPr lang="en-US" altLang="zh-CN" sz="3200" dirty="0">
                <a:latin typeface="宋体" panose="02010600030101010101" pitchFamily="2" charset="-122"/>
              </a:rPr>
              <a:t>. an; him</a:t>
            </a:r>
          </a:p>
        </p:txBody>
      </p:sp>
      <p:sp>
        <p:nvSpPr>
          <p:cNvPr id="2" name="文本框 1"/>
          <p:cNvSpPr txBox="1">
            <a:spLocks noChangeArrowheads="1"/>
          </p:cNvSpPr>
          <p:nvPr/>
        </p:nvSpPr>
        <p:spPr bwMode="auto">
          <a:xfrm>
            <a:off x="196850" y="992188"/>
            <a:ext cx="4191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332581" y="2457896"/>
            <a:ext cx="4175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2291" name="文本框 104"/>
          <p:cNvSpPr txBox="1">
            <a:spLocks noChangeArrowheads="1"/>
          </p:cNvSpPr>
          <p:nvPr/>
        </p:nvSpPr>
        <p:spPr bwMode="auto">
          <a:xfrm>
            <a:off x="-53975" y="873125"/>
            <a:ext cx="92249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 单项选择</a:t>
            </a:r>
            <a:endParaRPr lang="zh-CN" altLang="en-US" sz="3200" dirty="0">
              <a:latin typeface="宋体" panose="02010600030101010101" pitchFamily="2" charset="-122"/>
            </a:endParaRPr>
          </a:p>
          <a:p>
            <a:pPr eaLnBrk="1" hangingPunct="1"/>
            <a:r>
              <a:rPr lang="en-US" altLang="zh-CN" sz="3200" dirty="0">
                <a:latin typeface="宋体" panose="02010600030101010101" pitchFamily="2" charset="-122"/>
              </a:rPr>
              <a:t>(    ) 1. You must </a:t>
            </a:r>
            <a:r>
              <a:rPr lang="en-US" altLang="zh-CN" sz="3200" dirty="0" smtClean="0">
                <a:latin typeface="宋体" panose="02010600030101010101" pitchFamily="2" charset="-122"/>
              </a:rPr>
              <a:t>_____ </a:t>
            </a:r>
            <a:r>
              <a:rPr lang="en-US" altLang="zh-CN" sz="3200" dirty="0">
                <a:latin typeface="宋体" panose="02010600030101010101" pitchFamily="2" charset="-122"/>
              </a:rPr>
              <a:t>your homework carefully before handing in it. It’s full of mistakes.</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count	B. check	C. </a:t>
            </a:r>
            <a:r>
              <a:rPr lang="en-US" altLang="zh-CN" sz="3200" dirty="0" smtClean="0">
                <a:latin typeface="宋体" panose="02010600030101010101" pitchFamily="2" charset="-122"/>
              </a:rPr>
              <a:t>regard  D</a:t>
            </a:r>
            <a:r>
              <a:rPr lang="en-US" altLang="zh-CN" sz="3200" dirty="0">
                <a:latin typeface="宋体" panose="02010600030101010101" pitchFamily="2" charset="-122"/>
              </a:rPr>
              <a:t>. consider</a:t>
            </a:r>
          </a:p>
          <a:p>
            <a:pPr eaLnBrk="1" hangingPunct="1"/>
            <a:r>
              <a:rPr lang="en-US" altLang="zh-CN" sz="3200" dirty="0">
                <a:latin typeface="宋体" panose="02010600030101010101" pitchFamily="2" charset="-122"/>
              </a:rPr>
              <a:t>(    ) 2. - What a lovely dog. Is it living with you all the time? </a:t>
            </a:r>
          </a:p>
          <a:p>
            <a:pPr eaLnBrk="1" hangingPunct="1"/>
            <a:r>
              <a:rPr lang="en-US" altLang="zh-CN" sz="3200" dirty="0">
                <a:latin typeface="宋体" panose="02010600030101010101" pitchFamily="2" charset="-122"/>
              </a:rPr>
              <a:t>– Yes, we </a:t>
            </a:r>
            <a:r>
              <a:rPr lang="en-US" altLang="zh-CN" sz="3200" dirty="0" smtClean="0">
                <a:latin typeface="宋体" panose="02010600030101010101" pitchFamily="2" charset="-122"/>
              </a:rPr>
              <a:t>_____ </a:t>
            </a:r>
            <a:r>
              <a:rPr lang="en-US" altLang="zh-CN" sz="3200" dirty="0">
                <a:latin typeface="宋体" panose="02010600030101010101" pitchFamily="2" charset="-122"/>
              </a:rPr>
              <a:t>it since five years ago.</a:t>
            </a:r>
          </a:p>
          <a:p>
            <a:pPr marL="514350" indent="-514350" eaLnBrk="1" hangingPunct="1">
              <a:buAutoNum type="alphaUcPeriod"/>
            </a:pPr>
            <a:r>
              <a:rPr lang="en-US" altLang="zh-CN" sz="3200" dirty="0" smtClean="0">
                <a:latin typeface="宋体" panose="02010600030101010101" pitchFamily="2" charset="-122"/>
              </a:rPr>
              <a:t>bought      B</a:t>
            </a:r>
            <a:r>
              <a:rPr lang="en-US" altLang="zh-CN" sz="3200" dirty="0">
                <a:latin typeface="宋体" panose="02010600030101010101" pitchFamily="2" charset="-122"/>
              </a:rPr>
              <a:t>. have bought   </a:t>
            </a:r>
            <a:endParaRPr lang="en-US" altLang="zh-CN" sz="3200" dirty="0" smtClean="0">
              <a:latin typeface="宋体" panose="02010600030101010101" pitchFamily="2" charset="-122"/>
            </a:endParaRP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had    	 </a:t>
            </a:r>
            <a:r>
              <a:rPr lang="en-US" altLang="zh-CN" sz="3200" dirty="0" smtClean="0">
                <a:latin typeface="宋体" panose="02010600030101010101" pitchFamily="2" charset="-122"/>
              </a:rPr>
              <a:t>D</a:t>
            </a:r>
            <a:r>
              <a:rPr lang="en-US" altLang="zh-CN" sz="3200" dirty="0">
                <a:latin typeface="宋体" panose="02010600030101010101" pitchFamily="2" charset="-122"/>
              </a:rPr>
              <a:t>. have </a:t>
            </a:r>
            <a:r>
              <a:rPr lang="en-US" altLang="zh-CN" sz="3200" dirty="0" smtClean="0">
                <a:latin typeface="宋体" panose="02010600030101010101" pitchFamily="2" charset="-122"/>
              </a:rPr>
              <a:t>had</a:t>
            </a:r>
            <a:endParaRPr lang="en-US" altLang="zh-CN" sz="3200" dirty="0">
              <a:latin typeface="宋体" panose="02010600030101010101" pitchFamily="2" charset="-122"/>
            </a:endParaRPr>
          </a:p>
        </p:txBody>
      </p:sp>
      <p:sp>
        <p:nvSpPr>
          <p:cNvPr id="3" name="文本框 2"/>
          <p:cNvSpPr txBox="1">
            <a:spLocks noChangeArrowheads="1"/>
          </p:cNvSpPr>
          <p:nvPr/>
        </p:nvSpPr>
        <p:spPr bwMode="auto">
          <a:xfrm>
            <a:off x="203200" y="1387475"/>
            <a:ext cx="37623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450850" y="3422650"/>
            <a:ext cx="403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3315" name="文本框 104"/>
          <p:cNvSpPr txBox="1">
            <a:spLocks noChangeArrowheads="1"/>
          </p:cNvSpPr>
          <p:nvPr/>
        </p:nvSpPr>
        <p:spPr bwMode="auto">
          <a:xfrm>
            <a:off x="-53975" y="1127125"/>
            <a:ext cx="926623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3. – Mom, I’m considering holding a New Year party in our garden. But there is a lot of rubbish there.</a:t>
            </a:r>
          </a:p>
          <a:p>
            <a:pPr eaLnBrk="1" hangingPunct="1"/>
            <a:r>
              <a:rPr lang="en-US" altLang="zh-CN" sz="3200" dirty="0">
                <a:latin typeface="宋体" panose="02010600030101010101" pitchFamily="2" charset="-122"/>
              </a:rPr>
              <a:t>– Don’t worry. I have </a:t>
            </a:r>
            <a:r>
              <a:rPr lang="en-US" altLang="zh-CN" sz="3200" dirty="0" smtClean="0">
                <a:latin typeface="宋体" panose="02010600030101010101" pitchFamily="2" charset="-122"/>
              </a:rPr>
              <a:t>______ </a:t>
            </a:r>
            <a:r>
              <a:rPr lang="en-US" altLang="zh-CN" sz="3200" dirty="0">
                <a:latin typeface="宋体" panose="02010600030101010101" pitchFamily="2" charset="-122"/>
              </a:rPr>
              <a:t>them already.</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checked out  </a:t>
            </a:r>
            <a:r>
              <a:rPr lang="en-US" altLang="zh-CN" sz="3200" dirty="0" smtClean="0">
                <a:latin typeface="宋体" panose="02010600030101010101" pitchFamily="2" charset="-122"/>
              </a:rPr>
              <a:t>B</a:t>
            </a:r>
            <a:r>
              <a:rPr lang="en-US" altLang="zh-CN" sz="3200" dirty="0">
                <a:latin typeface="宋体" panose="02010600030101010101" pitchFamily="2" charset="-122"/>
              </a:rPr>
              <a:t>. found out	</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worked out	   </a:t>
            </a:r>
            <a:r>
              <a:rPr lang="en-US" altLang="zh-CN" sz="3200" dirty="0" smtClean="0">
                <a:latin typeface="宋体" panose="02010600030101010101" pitchFamily="2" charset="-122"/>
              </a:rPr>
              <a:t>D</a:t>
            </a:r>
            <a:r>
              <a:rPr lang="en-US" altLang="zh-CN" sz="3200" dirty="0">
                <a:latin typeface="宋体" panose="02010600030101010101" pitchFamily="2" charset="-122"/>
              </a:rPr>
              <a:t>. cleared out</a:t>
            </a:r>
          </a:p>
          <a:p>
            <a:pPr eaLnBrk="1" hangingPunct="1"/>
            <a:r>
              <a:rPr lang="en-US" altLang="zh-CN" sz="3200" dirty="0">
                <a:latin typeface="宋体" panose="02010600030101010101" pitchFamily="2" charset="-122"/>
              </a:rPr>
              <a:t>(   ) 4. She shouldn’t eat too much </a:t>
            </a:r>
            <a:r>
              <a:rPr lang="en-US" altLang="zh-CN" sz="3200" dirty="0" smtClean="0">
                <a:latin typeface="宋体" panose="02010600030101010101" pitchFamily="2" charset="-122"/>
              </a:rPr>
              <a:t>_____ </a:t>
            </a:r>
            <a:r>
              <a:rPr lang="en-US" altLang="zh-CN" sz="3200" dirty="0">
                <a:latin typeface="宋体" panose="02010600030101010101" pitchFamily="2" charset="-122"/>
              </a:rPr>
              <a:t>food because she has a toothache these days.</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healthy	B. sweet	C. cheap	D. </a:t>
            </a:r>
            <a:r>
              <a:rPr lang="en-US" altLang="zh-CN" sz="3200" dirty="0" smtClean="0">
                <a:latin typeface="宋体" panose="02010600030101010101" pitchFamily="2" charset="-122"/>
              </a:rPr>
              <a:t>free</a:t>
            </a:r>
            <a:endParaRPr lang="en-US" altLang="zh-CN" sz="3200" dirty="0">
              <a:latin typeface="宋体" panose="02010600030101010101" pitchFamily="2" charset="-122"/>
            </a:endParaRPr>
          </a:p>
        </p:txBody>
      </p:sp>
      <p:sp>
        <p:nvSpPr>
          <p:cNvPr id="3" name="文本框 2"/>
          <p:cNvSpPr txBox="1">
            <a:spLocks noChangeArrowheads="1"/>
          </p:cNvSpPr>
          <p:nvPr/>
        </p:nvSpPr>
        <p:spPr bwMode="auto">
          <a:xfrm>
            <a:off x="168275" y="1114425"/>
            <a:ext cx="473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153988" y="4105275"/>
            <a:ext cx="48736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104"/>
          <p:cNvSpPr txBox="1">
            <a:spLocks noChangeArrowheads="1"/>
          </p:cNvSpPr>
          <p:nvPr/>
        </p:nvSpPr>
        <p:spPr bwMode="auto">
          <a:xfrm>
            <a:off x="-53975" y="1089025"/>
            <a:ext cx="9266238"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5. The doctor told me </a:t>
            </a:r>
            <a:r>
              <a:rPr lang="en-US" altLang="zh-CN" sz="3200" dirty="0" smtClean="0">
                <a:latin typeface="宋体" panose="02010600030101010101" pitchFamily="2" charset="-122"/>
              </a:rPr>
              <a:t>____ </a:t>
            </a:r>
            <a:r>
              <a:rPr lang="en-US" altLang="zh-CN" sz="3200" dirty="0">
                <a:latin typeface="宋体" panose="02010600030101010101" pitchFamily="2" charset="-122"/>
              </a:rPr>
              <a:t>to play computer games too much </a:t>
            </a:r>
            <a:r>
              <a:rPr lang="en-US" altLang="zh-CN" sz="3200" dirty="0" smtClean="0">
                <a:latin typeface="宋体" panose="02010600030101010101" pitchFamily="2" charset="-122"/>
              </a:rPr>
              <a:t>____. </a:t>
            </a:r>
            <a:r>
              <a:rPr lang="en-US" altLang="zh-CN" sz="3200" dirty="0">
                <a:latin typeface="宋体" panose="02010600030101010101" pitchFamily="2" charset="-122"/>
              </a:rPr>
              <a:t>It’s bad for my eyes.</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no; more	    </a:t>
            </a:r>
            <a:r>
              <a:rPr lang="en-US" altLang="zh-CN" sz="3200" dirty="0" smtClean="0">
                <a:latin typeface="宋体" panose="02010600030101010101" pitchFamily="2" charset="-122"/>
              </a:rPr>
              <a:t>B</a:t>
            </a:r>
            <a:r>
              <a:rPr lang="en-US" altLang="zh-CN" sz="3200" dirty="0">
                <a:latin typeface="宋体" panose="02010600030101010101" pitchFamily="2" charset="-122"/>
              </a:rPr>
              <a:t>. not; anymore	</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no; longer	    </a:t>
            </a:r>
            <a:r>
              <a:rPr lang="en-US" altLang="zh-CN" sz="3200" dirty="0" smtClean="0">
                <a:latin typeface="宋体" panose="02010600030101010101" pitchFamily="2" charset="-122"/>
              </a:rPr>
              <a:t>D</a:t>
            </a:r>
            <a:r>
              <a:rPr lang="en-US" altLang="zh-CN" sz="3200" dirty="0">
                <a:latin typeface="宋体" panose="02010600030101010101" pitchFamily="2" charset="-122"/>
              </a:rPr>
              <a:t>. not; longer</a:t>
            </a:r>
          </a:p>
        </p:txBody>
      </p:sp>
      <p:sp>
        <p:nvSpPr>
          <p:cNvPr id="3" name="文本框 2"/>
          <p:cNvSpPr txBox="1">
            <a:spLocks noChangeArrowheads="1"/>
          </p:cNvSpPr>
          <p:nvPr/>
        </p:nvSpPr>
        <p:spPr bwMode="auto">
          <a:xfrm>
            <a:off x="168275" y="1131888"/>
            <a:ext cx="58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5363" name="文本框 104"/>
          <p:cNvSpPr txBox="1">
            <a:spLocks noChangeArrowheads="1"/>
          </p:cNvSpPr>
          <p:nvPr/>
        </p:nvSpPr>
        <p:spPr bwMode="auto">
          <a:xfrm>
            <a:off x="-26988" y="596900"/>
            <a:ext cx="9142413"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 翻译句子</a:t>
            </a:r>
          </a:p>
          <a:p>
            <a:pPr eaLnBrk="1" hangingPunct="1"/>
            <a:r>
              <a:rPr lang="en-US" altLang="zh-CN" sz="3200" dirty="0">
                <a:solidFill>
                  <a:srgbClr val="000000"/>
                </a:solidFill>
                <a:latin typeface="宋体" panose="02010600030101010101" pitchFamily="2" charset="-122"/>
              </a:rPr>
              <a:t>1. -</a:t>
            </a:r>
            <a:r>
              <a:rPr lang="zh-CN" altLang="en-US" sz="3200" dirty="0">
                <a:solidFill>
                  <a:srgbClr val="000000"/>
                </a:solidFill>
                <a:latin typeface="宋体" panose="02010600030101010101" pitchFamily="2" charset="-122"/>
              </a:rPr>
              <a:t>你拥有这个布绒玩具多久了？</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我拥有它十年了。</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2. </a:t>
            </a:r>
            <a:r>
              <a:rPr lang="zh-CN" altLang="en-US" sz="3200" dirty="0">
                <a:solidFill>
                  <a:srgbClr val="000000"/>
                </a:solidFill>
                <a:latin typeface="宋体" panose="02010600030101010101" pitchFamily="2" charset="-122"/>
              </a:rPr>
              <a:t>我不再使用这个面包机了。</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3. </a:t>
            </a:r>
            <a:r>
              <a:rPr lang="zh-CN" altLang="en-US" sz="3200" dirty="0">
                <a:solidFill>
                  <a:srgbClr val="000000"/>
                </a:solidFill>
                <a:latin typeface="宋体" panose="02010600030101010101" pitchFamily="2" charset="-122"/>
              </a:rPr>
              <a:t>我在纽约住了几个星期。</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398463" y="2003425"/>
            <a:ext cx="83724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How long have you had the soft toy?	 </a:t>
            </a:r>
          </a:p>
          <a:p>
            <a:pPr eaLnBrk="1" hangingPunct="1"/>
            <a:r>
              <a:rPr lang="zh-CN" altLang="en-US" sz="3200" dirty="0">
                <a:solidFill>
                  <a:srgbClr val="FF0000"/>
                </a:solidFill>
              </a:rPr>
              <a:t>- I have had it for ten years.  </a:t>
            </a:r>
          </a:p>
        </p:txBody>
      </p:sp>
      <p:sp>
        <p:nvSpPr>
          <p:cNvPr id="4" name="文本框 3"/>
          <p:cNvSpPr txBox="1">
            <a:spLocks noChangeArrowheads="1"/>
          </p:cNvSpPr>
          <p:nvPr/>
        </p:nvSpPr>
        <p:spPr bwMode="auto">
          <a:xfrm>
            <a:off x="439738" y="3505200"/>
            <a:ext cx="76263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 don’t use the bread maker anymore.</a:t>
            </a:r>
          </a:p>
        </p:txBody>
      </p:sp>
      <p:sp>
        <p:nvSpPr>
          <p:cNvPr id="5" name="文本框 4"/>
          <p:cNvSpPr txBox="1">
            <a:spLocks noChangeArrowheads="1"/>
          </p:cNvSpPr>
          <p:nvPr/>
        </p:nvSpPr>
        <p:spPr bwMode="auto">
          <a:xfrm>
            <a:off x="468313" y="4965700"/>
            <a:ext cx="82883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 have lived in New York for a few weeks.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104"/>
          <p:cNvSpPr txBox="1">
            <a:spLocks noChangeArrowheads="1"/>
          </p:cNvSpPr>
          <p:nvPr/>
        </p:nvSpPr>
        <p:spPr bwMode="auto">
          <a:xfrm>
            <a:off x="1588" y="585788"/>
            <a:ext cx="9140825"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4. </a:t>
            </a:r>
            <a:r>
              <a:rPr lang="zh-CN" altLang="en-US" sz="3200" dirty="0">
                <a:solidFill>
                  <a:srgbClr val="000000"/>
                </a:solidFill>
                <a:latin typeface="宋体" panose="02010600030101010101" pitchFamily="2" charset="-122"/>
              </a:rPr>
              <a:t>自从我是小孩开始，我就拥有这家钢琴了。</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5. </a:t>
            </a:r>
            <a:r>
              <a:rPr lang="zh-CN" altLang="en-US" sz="3200" dirty="0">
                <a:solidFill>
                  <a:srgbClr val="000000"/>
                </a:solidFill>
                <a:latin typeface="宋体" panose="02010600030101010101" pitchFamily="2" charset="-122"/>
              </a:rPr>
              <a:t>你可以以</a:t>
            </a:r>
            <a:r>
              <a:rPr lang="en-US" altLang="zh-CN" sz="3200" dirty="0">
                <a:solidFill>
                  <a:srgbClr val="000000"/>
                </a:solidFill>
                <a:latin typeface="宋体" panose="02010600030101010101" pitchFamily="2" charset="-122"/>
              </a:rPr>
              <a:t>90</a:t>
            </a:r>
            <a:r>
              <a:rPr lang="zh-CN" altLang="en-US" sz="3200" dirty="0">
                <a:solidFill>
                  <a:srgbClr val="000000"/>
                </a:solidFill>
                <a:latin typeface="宋体" panose="02010600030101010101" pitchFamily="2" charset="-122"/>
              </a:rPr>
              <a:t>美分的价格拥有这辆自行车。</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95300" y="1084263"/>
            <a:ext cx="8318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 have had the piano since I was a child.</a:t>
            </a:r>
          </a:p>
        </p:txBody>
      </p:sp>
      <p:sp>
        <p:nvSpPr>
          <p:cNvPr id="4" name="文本框 3"/>
          <p:cNvSpPr txBox="1">
            <a:spLocks noChangeArrowheads="1"/>
          </p:cNvSpPr>
          <p:nvPr/>
        </p:nvSpPr>
        <p:spPr bwMode="auto">
          <a:xfrm>
            <a:off x="550863" y="2559050"/>
            <a:ext cx="79565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You can have the bike for 90 cents.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104"/>
          <p:cNvSpPr txBox="1">
            <a:spLocks noChangeArrowheads="1"/>
          </p:cNvSpPr>
          <p:nvPr/>
        </p:nvSpPr>
        <p:spPr bwMode="auto">
          <a:xfrm>
            <a:off x="28575" y="584200"/>
            <a:ext cx="905827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三、完形填空</a:t>
            </a:r>
          </a:p>
          <a:p>
            <a:pPr eaLnBrk="1" hangingPunct="1"/>
            <a:r>
              <a:rPr lang="en-US" altLang="zh-CN" sz="2800" dirty="0">
                <a:solidFill>
                  <a:srgbClr val="000000"/>
                </a:solidFill>
                <a:latin typeface="宋体" panose="02010600030101010101" pitchFamily="2" charset="-122"/>
              </a:rPr>
              <a:t>     A man was interested in old things. He was looking for things of old times everywhere. One day he came to a village and found a blue </a:t>
            </a:r>
            <a:r>
              <a:rPr lang="en-US" altLang="zh-CN" sz="2800" u="sng" dirty="0">
                <a:solidFill>
                  <a:srgbClr val="000000"/>
                </a:solidFill>
                <a:latin typeface="宋体" panose="02010600030101010101" pitchFamily="2" charset="-122"/>
              </a:rPr>
              <a:t>   1   </a:t>
            </a:r>
            <a:r>
              <a:rPr lang="en-US" altLang="zh-CN" sz="2800" dirty="0">
                <a:solidFill>
                  <a:srgbClr val="000000"/>
                </a:solidFill>
                <a:latin typeface="宋体" panose="02010600030101010101" pitchFamily="2" charset="-122"/>
              </a:rPr>
              <a:t> which looked very old. The bowl was on the ground and a white cat was </a:t>
            </a:r>
            <a:r>
              <a:rPr lang="en-US" altLang="zh-CN" sz="2800" u="sng" dirty="0">
                <a:solidFill>
                  <a:srgbClr val="000000"/>
                </a:solidFill>
                <a:latin typeface="宋体" panose="02010600030101010101" pitchFamily="2" charset="-122"/>
              </a:rPr>
              <a:t>   2    </a:t>
            </a:r>
            <a:r>
              <a:rPr lang="en-US" altLang="zh-CN" sz="2800" dirty="0">
                <a:solidFill>
                  <a:srgbClr val="000000"/>
                </a:solidFill>
                <a:latin typeface="宋体" panose="02010600030101010101" pitchFamily="2" charset="-122"/>
              </a:rPr>
              <a:t> milk it. At that time, there was a farmer on the ground. And it was the </a:t>
            </a:r>
            <a:r>
              <a:rPr lang="en-US" altLang="zh-CN" sz="2800" u="sng" dirty="0">
                <a:solidFill>
                  <a:srgbClr val="000000"/>
                </a:solidFill>
                <a:latin typeface="宋体" panose="02010600030101010101" pitchFamily="2" charset="-122"/>
              </a:rPr>
              <a:t>   3   </a:t>
            </a:r>
            <a:r>
              <a:rPr lang="en-US" altLang="zh-CN" sz="2800" dirty="0">
                <a:solidFill>
                  <a:srgbClr val="000000"/>
                </a:solidFill>
                <a:latin typeface="宋体" panose="02010600030101010101" pitchFamily="2" charset="-122"/>
              </a:rPr>
              <a:t> of the cat. He was lying beside the bowl. In order not to draw the famer's attention (</a:t>
            </a:r>
            <a:r>
              <a:rPr lang="zh-CN" altLang="en-US" sz="2800" dirty="0">
                <a:solidFill>
                  <a:srgbClr val="000000"/>
                </a:solidFill>
                <a:latin typeface="宋体" panose="02010600030101010101" pitchFamily="2" charset="-122"/>
              </a:rPr>
              <a:t>注意</a:t>
            </a:r>
            <a:r>
              <a:rPr lang="en-US" altLang="zh-CN" sz="2800" dirty="0">
                <a:solidFill>
                  <a:srgbClr val="000000"/>
                </a:solidFill>
                <a:latin typeface="宋体" panose="02010600030101010101" pitchFamily="2" charset="-122"/>
              </a:rPr>
              <a:t>) to the value of the bowl, the man said to him in a </a:t>
            </a:r>
            <a:r>
              <a:rPr lang="en-US" altLang="zh-CN" sz="2800" u="sng" dirty="0">
                <a:solidFill>
                  <a:srgbClr val="000000"/>
                </a:solidFill>
                <a:latin typeface="宋体" panose="02010600030101010101" pitchFamily="2" charset="-122"/>
              </a:rPr>
              <a:t>   4   </a:t>
            </a:r>
            <a:r>
              <a:rPr lang="en-US" altLang="zh-CN" sz="2800" dirty="0">
                <a:solidFill>
                  <a:srgbClr val="000000"/>
                </a:solidFill>
                <a:latin typeface="宋体" panose="02010600030101010101" pitchFamily="2" charset="-122"/>
              </a:rPr>
              <a:t> voice, "What a </a:t>
            </a:r>
            <a:r>
              <a:rPr lang="en-US" altLang="zh-CN" sz="2800" u="sng" dirty="0">
                <a:solidFill>
                  <a:srgbClr val="000000"/>
                </a:solidFill>
                <a:latin typeface="宋体" panose="02010600030101010101" pitchFamily="2" charset="-122"/>
              </a:rPr>
              <a:t>   5   </a:t>
            </a:r>
            <a:r>
              <a:rPr lang="en-US" altLang="zh-CN" sz="2800" dirty="0">
                <a:solidFill>
                  <a:srgbClr val="000000"/>
                </a:solidFill>
                <a:latin typeface="宋体" panose="02010600030101010101" pitchFamily="2" charset="-122"/>
              </a:rPr>
              <a:t> cat you have! Won't you sell it to me?" </a:t>
            </a:r>
            <a:endParaRPr lang="zh-CN" altLang="en-US" sz="2800" dirty="0">
              <a:latin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104"/>
          <p:cNvSpPr txBox="1">
            <a:spLocks noChangeArrowheads="1"/>
          </p:cNvSpPr>
          <p:nvPr/>
        </p:nvSpPr>
        <p:spPr bwMode="auto">
          <a:xfrm>
            <a:off x="0" y="989013"/>
            <a:ext cx="9113838"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00025"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solidFill>
                  <a:srgbClr val="000000"/>
                </a:solidFill>
                <a:latin typeface="宋体" panose="02010600030101010101" pitchFamily="2" charset="-122"/>
              </a:rPr>
              <a:t>  " </a:t>
            </a:r>
            <a:r>
              <a:rPr lang="en-US" altLang="zh-CN" sz="2800" u="sng" dirty="0">
                <a:solidFill>
                  <a:srgbClr val="000000"/>
                </a:solidFill>
                <a:latin typeface="宋体" panose="02010600030101010101" pitchFamily="2" charset="-122"/>
              </a:rPr>
              <a:t>   6   </a:t>
            </a:r>
            <a:r>
              <a:rPr lang="en-US" altLang="zh-CN" sz="2800" dirty="0">
                <a:solidFill>
                  <a:srgbClr val="000000"/>
                </a:solidFill>
                <a:latin typeface="宋体" panose="02010600030101010101" pitchFamily="2" charset="-122"/>
              </a:rPr>
              <a:t> would you give me for it?" the farmer opened his eyes and asked. </a:t>
            </a:r>
          </a:p>
          <a:p>
            <a:pPr eaLnBrk="1" hangingPunct="1"/>
            <a:r>
              <a:rPr lang="en-US" altLang="zh-CN" sz="2800" dirty="0">
                <a:solidFill>
                  <a:srgbClr val="000000"/>
                </a:solidFill>
                <a:latin typeface="宋体" panose="02010600030101010101" pitchFamily="2" charset="-122"/>
              </a:rPr>
              <a:t>    "Twenty dollars. Would it be enough?”</a:t>
            </a:r>
          </a:p>
          <a:p>
            <a:pPr eaLnBrk="1" hangingPunct="1"/>
            <a:r>
              <a:rPr lang="en-US" altLang="zh-CN" sz="2800" dirty="0">
                <a:solidFill>
                  <a:srgbClr val="000000"/>
                </a:solidFill>
                <a:latin typeface="宋体" panose="02010600030101010101" pitchFamily="2" charset="-122"/>
              </a:rPr>
              <a:t>    They talked about the </a:t>
            </a:r>
            <a:r>
              <a:rPr lang="en-US" altLang="zh-CN" sz="2800" u="sng" dirty="0">
                <a:solidFill>
                  <a:srgbClr val="000000"/>
                </a:solidFill>
                <a:latin typeface="宋体" panose="02010600030101010101" pitchFamily="2" charset="-122"/>
              </a:rPr>
              <a:t>   7   </a:t>
            </a:r>
            <a:r>
              <a:rPr lang="en-US" altLang="zh-CN" sz="2800" dirty="0">
                <a:solidFill>
                  <a:srgbClr val="000000"/>
                </a:solidFill>
                <a:latin typeface="宋体" panose="02010600030101010101" pitchFamily="2" charset="-122"/>
              </a:rPr>
              <a:t>. A few minutes later the farmer agreed. After he paid the farmer, the man said, "My cat will </a:t>
            </a:r>
            <a:r>
              <a:rPr lang="en-US" altLang="zh-CN" sz="2800" u="sng" dirty="0">
                <a:solidFill>
                  <a:srgbClr val="000000"/>
                </a:solidFill>
                <a:latin typeface="宋体" panose="02010600030101010101" pitchFamily="2" charset="-122"/>
              </a:rPr>
              <a:t>   8   </a:t>
            </a:r>
            <a:r>
              <a:rPr lang="en-US" altLang="zh-CN" sz="2800" dirty="0">
                <a:solidFill>
                  <a:srgbClr val="000000"/>
                </a:solidFill>
                <a:latin typeface="宋体" panose="02010600030101010101" pitchFamily="2" charset="-122"/>
              </a:rPr>
              <a:t> feel thirsty. May I take the bowl </a:t>
            </a:r>
            <a:r>
              <a:rPr lang="en-US" altLang="zh-CN" sz="2800" u="sng" dirty="0">
                <a:solidFill>
                  <a:srgbClr val="000000"/>
                </a:solidFill>
                <a:latin typeface="宋体" panose="02010600030101010101" pitchFamily="2" charset="-122"/>
              </a:rPr>
              <a:t>   9   </a:t>
            </a:r>
            <a:r>
              <a:rPr lang="en-US" altLang="zh-CN" sz="2800" dirty="0">
                <a:solidFill>
                  <a:srgbClr val="000000"/>
                </a:solidFill>
                <a:latin typeface="宋体" panose="02010600030101010101" pitchFamily="2" charset="-122"/>
              </a:rPr>
              <a:t> the cat can have milk? </a:t>
            </a:r>
          </a:p>
          <a:p>
            <a:pPr eaLnBrk="1" hangingPunct="1"/>
            <a:r>
              <a:rPr lang="en-US" altLang="zh-CN" sz="2800" dirty="0">
                <a:solidFill>
                  <a:srgbClr val="000000"/>
                </a:solidFill>
                <a:latin typeface="宋体" panose="02010600030101010101" pitchFamily="2" charset="-122"/>
              </a:rPr>
              <a:t>But the farmer said, “I’m sorry I can't give it to you. Thanks to the bowl, I </a:t>
            </a:r>
            <a:r>
              <a:rPr lang="en-US" altLang="zh-CN" sz="2800" u="sng" dirty="0">
                <a:solidFill>
                  <a:srgbClr val="000000"/>
                </a:solidFill>
                <a:latin typeface="宋体" panose="02010600030101010101" pitchFamily="2" charset="-122"/>
              </a:rPr>
              <a:t>   10   </a:t>
            </a:r>
            <a:r>
              <a:rPr lang="en-US" altLang="zh-CN" sz="2800" dirty="0">
                <a:solidFill>
                  <a:srgbClr val="000000"/>
                </a:solidFill>
                <a:latin typeface="宋体" panose="02010600030101010101" pitchFamily="2" charset="-122"/>
              </a:rPr>
              <a:t> twenty cats already. It was my priceless treasure. It was a tree that could earn a lot of money for me."</a:t>
            </a:r>
            <a:endParaRPr lang="zh-CN" altLang="en-US" sz="2800" dirty="0">
              <a:latin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104"/>
          <p:cNvSpPr txBox="1">
            <a:spLocks noChangeArrowheads="1"/>
          </p:cNvSpPr>
          <p:nvPr/>
        </p:nvSpPr>
        <p:spPr bwMode="auto">
          <a:xfrm>
            <a:off x="1588" y="839788"/>
            <a:ext cx="9155112"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   ) 1. A. vase	</a:t>
            </a:r>
            <a:r>
              <a:rPr lang="en-US" altLang="zh-CN" sz="3200" dirty="0" smtClean="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cat	</a:t>
            </a:r>
          </a:p>
          <a:p>
            <a:pPr eaLnBrk="1" hangingPunct="1"/>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bowl	</a:t>
            </a:r>
            <a:r>
              <a:rPr lang="en-US" altLang="zh-CN" sz="3200" dirty="0" smtClean="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plate</a:t>
            </a:r>
          </a:p>
          <a:p>
            <a:pPr eaLnBrk="1" hangingPunct="1"/>
            <a:r>
              <a:rPr lang="en-US" altLang="zh-CN" sz="3200" dirty="0">
                <a:solidFill>
                  <a:srgbClr val="000000"/>
                </a:solidFill>
                <a:latin typeface="宋体" panose="02010600030101010101" pitchFamily="2" charset="-122"/>
              </a:rPr>
              <a:t>(   ) 2. A. </a:t>
            </a:r>
            <a:r>
              <a:rPr lang="en-US" altLang="zh-CN" sz="3200" dirty="0" smtClean="0">
                <a:solidFill>
                  <a:srgbClr val="000000"/>
                </a:solidFill>
                <a:latin typeface="宋体" panose="02010600030101010101" pitchFamily="2" charset="-122"/>
              </a:rPr>
              <a:t>boiling   B</a:t>
            </a:r>
            <a:r>
              <a:rPr lang="en-US" altLang="zh-CN" sz="3200" dirty="0">
                <a:solidFill>
                  <a:srgbClr val="000000"/>
                </a:solidFill>
                <a:latin typeface="宋体" panose="02010600030101010101" pitchFamily="2" charset="-122"/>
              </a:rPr>
              <a:t>. drinking	</a:t>
            </a:r>
          </a:p>
          <a:p>
            <a:pPr eaLnBrk="1" hangingPunct="1"/>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making   D</a:t>
            </a:r>
            <a:r>
              <a:rPr lang="en-US" altLang="zh-CN" sz="3200" dirty="0">
                <a:solidFill>
                  <a:srgbClr val="000000"/>
                </a:solidFill>
                <a:latin typeface="宋体" panose="02010600030101010101" pitchFamily="2" charset="-122"/>
              </a:rPr>
              <a:t>. mixing</a:t>
            </a:r>
          </a:p>
          <a:p>
            <a:pPr eaLnBrk="1" hangingPunct="1"/>
            <a:r>
              <a:rPr lang="en-US" altLang="zh-CN" sz="3200" dirty="0">
                <a:solidFill>
                  <a:srgbClr val="000000"/>
                </a:solidFill>
                <a:latin typeface="宋体" panose="02010600030101010101" pitchFamily="2" charset="-122"/>
              </a:rPr>
              <a:t>(   ) 3. A. </a:t>
            </a:r>
            <a:r>
              <a:rPr lang="en-US" altLang="zh-CN" sz="3200" dirty="0" smtClean="0">
                <a:solidFill>
                  <a:srgbClr val="000000"/>
                </a:solidFill>
                <a:latin typeface="宋体" panose="02010600030101010101" pitchFamily="2" charset="-122"/>
              </a:rPr>
              <a:t>father   B</a:t>
            </a:r>
            <a:r>
              <a:rPr lang="en-US" altLang="zh-CN" sz="3200" dirty="0">
                <a:solidFill>
                  <a:srgbClr val="000000"/>
                </a:solidFill>
                <a:latin typeface="宋体" panose="02010600030101010101" pitchFamily="2" charset="-122"/>
              </a:rPr>
              <a:t>. buyer	</a:t>
            </a:r>
          </a:p>
          <a:p>
            <a:pPr eaLnBrk="1" hangingPunct="1"/>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owner	</a:t>
            </a:r>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a:solidFill>
                  <a:srgbClr val="000000"/>
                </a:solidFill>
                <a:latin typeface="宋体" panose="02010600030101010101" pitchFamily="2" charset="-122"/>
              </a:rPr>
              <a:t>D. guest</a:t>
            </a:r>
          </a:p>
          <a:p>
            <a:pPr eaLnBrk="1" hangingPunct="1"/>
            <a:r>
              <a:rPr lang="en-US" altLang="zh-CN" sz="3200" dirty="0">
                <a:solidFill>
                  <a:srgbClr val="000000"/>
                </a:solidFill>
                <a:latin typeface="宋体" panose="02010600030101010101" pitchFamily="2" charset="-122"/>
              </a:rPr>
              <a:t>(   ) 4. A. </a:t>
            </a:r>
            <a:r>
              <a:rPr lang="en-US" altLang="zh-CN" sz="3200" dirty="0" smtClean="0">
                <a:solidFill>
                  <a:srgbClr val="000000"/>
                </a:solidFill>
                <a:latin typeface="宋体" panose="02010600030101010101" pitchFamily="2" charset="-122"/>
              </a:rPr>
              <a:t>terrible  B</a:t>
            </a:r>
            <a:r>
              <a:rPr lang="en-US" altLang="zh-CN" sz="3200" dirty="0">
                <a:solidFill>
                  <a:srgbClr val="000000"/>
                </a:solidFill>
                <a:latin typeface="宋体" panose="02010600030101010101" pitchFamily="2" charset="-122"/>
              </a:rPr>
              <a:t>. tired	</a:t>
            </a:r>
          </a:p>
          <a:p>
            <a:pPr eaLnBrk="1" hangingPunct="1"/>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angry	</a:t>
            </a:r>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a:solidFill>
                  <a:srgbClr val="000000"/>
                </a:solidFill>
                <a:latin typeface="宋体" panose="02010600030101010101" pitchFamily="2" charset="-122"/>
              </a:rPr>
              <a:t>D. soft</a:t>
            </a:r>
          </a:p>
          <a:p>
            <a:pPr eaLnBrk="1" hangingPunct="1"/>
            <a:r>
              <a:rPr lang="en-US" altLang="zh-CN" sz="3200" dirty="0">
                <a:solidFill>
                  <a:srgbClr val="000000"/>
                </a:solidFill>
                <a:latin typeface="宋体" panose="02010600030101010101" pitchFamily="2" charset="-122"/>
              </a:rPr>
              <a:t>(   ) 5. A. </a:t>
            </a:r>
            <a:r>
              <a:rPr lang="en-US" altLang="zh-CN" sz="3200" dirty="0" smtClean="0">
                <a:solidFill>
                  <a:srgbClr val="000000"/>
                </a:solidFill>
                <a:latin typeface="宋体" panose="02010600030101010101" pitchFamily="2" charset="-122"/>
              </a:rPr>
              <a:t>colorful</a:t>
            </a:r>
            <a:r>
              <a:rPr lang="en-US" altLang="zh-CN" sz="3200" dirty="0" smtClean="0">
                <a:solidFill>
                  <a:srgbClr val="000000"/>
                </a:solidFill>
                <a:latin typeface="宋体" panose="02010600030101010101" pitchFamily="2" charset="-122"/>
                <a:sym typeface="宋体" panose="02010600030101010101" pitchFamily="2" charset="-122"/>
              </a:rPr>
              <a:t> </a:t>
            </a:r>
            <a:r>
              <a:rPr lang="en-US" altLang="zh-CN" sz="3200" dirty="0">
                <a:solidFill>
                  <a:srgbClr val="000000"/>
                </a:solidFill>
                <a:latin typeface="宋体" panose="02010600030101010101" pitchFamily="2" charset="-122"/>
              </a:rPr>
              <a:t>B. lovely	</a:t>
            </a:r>
          </a:p>
          <a:p>
            <a:pPr eaLnBrk="1" hangingPunct="1"/>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brave	</a:t>
            </a:r>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a:solidFill>
                  <a:srgbClr val="000000"/>
                </a:solidFill>
                <a:latin typeface="宋体" panose="02010600030101010101" pitchFamily="2" charset="-122"/>
              </a:rPr>
              <a:t>D. cheap</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09550" y="850900"/>
            <a:ext cx="349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196850" y="1838325"/>
            <a:ext cx="403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5" name="文本框 4"/>
          <p:cNvSpPr txBox="1">
            <a:spLocks noChangeArrowheads="1"/>
          </p:cNvSpPr>
          <p:nvPr/>
        </p:nvSpPr>
        <p:spPr bwMode="auto">
          <a:xfrm>
            <a:off x="196850" y="2800350"/>
            <a:ext cx="5842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6" name="文本框 5"/>
          <p:cNvSpPr txBox="1">
            <a:spLocks noChangeArrowheads="1"/>
          </p:cNvSpPr>
          <p:nvPr/>
        </p:nvSpPr>
        <p:spPr bwMode="auto">
          <a:xfrm>
            <a:off x="209550" y="3800475"/>
            <a:ext cx="4318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7" name="文本框 6"/>
          <p:cNvSpPr txBox="1">
            <a:spLocks noChangeArrowheads="1"/>
          </p:cNvSpPr>
          <p:nvPr/>
        </p:nvSpPr>
        <p:spPr bwMode="auto">
          <a:xfrm>
            <a:off x="223838" y="4718050"/>
            <a:ext cx="557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p:tgtEl>
                                          <p:spTgt spid="7"/>
                                        </p:tgtEl>
                                        <p:attrNameLst>
                                          <p:attrName>ppt_x</p:attrName>
                                        </p:attrNameLst>
                                      </p:cBhvr>
                                      <p:tavLst>
                                        <p:tav tm="0">
                                          <p:val>
                                            <p:strVal val="#ppt_x-#ppt_w*1.125000"/>
                                          </p:val>
                                        </p:tav>
                                        <p:tav tm="100000">
                                          <p:val>
                                            <p:strVal val="#ppt_x"/>
                                          </p:val>
                                        </p:tav>
                                      </p:tavLst>
                                    </p:anim>
                                    <p:animEffect transition="in" filter="wipe(righ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2"/>
          <p:cNvSpPr txBox="1">
            <a:spLocks noChangeArrowheads="1"/>
          </p:cNvSpPr>
          <p:nvPr/>
        </p:nvSpPr>
        <p:spPr bwMode="auto">
          <a:xfrm>
            <a:off x="0" y="584200"/>
            <a:ext cx="914241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   ) 6. A. How much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How long	</a:t>
            </a:r>
          </a:p>
          <a:p>
            <a:pPr eaLnBrk="1" hangingPunct="1"/>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How far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How many</a:t>
            </a:r>
          </a:p>
          <a:p>
            <a:pPr eaLnBrk="1" hangingPunct="1"/>
            <a:r>
              <a:rPr lang="en-US" altLang="zh-CN" sz="3200" dirty="0">
                <a:solidFill>
                  <a:srgbClr val="000000"/>
                </a:solidFill>
                <a:latin typeface="宋体" panose="02010600030101010101" pitchFamily="2" charset="-122"/>
              </a:rPr>
              <a:t>(   ) 7. A. farm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bowl	</a:t>
            </a:r>
          </a:p>
          <a:p>
            <a:pPr eaLnBrk="1" hangingPunct="1"/>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weather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price</a:t>
            </a:r>
          </a:p>
          <a:p>
            <a:pPr eaLnBrk="1" hangingPunct="1"/>
            <a:r>
              <a:rPr lang="en-US" altLang="zh-CN" sz="3200" dirty="0">
                <a:solidFill>
                  <a:srgbClr val="000000"/>
                </a:solidFill>
                <a:latin typeface="宋体" panose="02010600030101010101" pitchFamily="2" charset="-122"/>
              </a:rPr>
              <a:t>(   ) 8. A. certainly	</a:t>
            </a:r>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perfectly	</a:t>
            </a:r>
          </a:p>
          <a:p>
            <a:pPr eaLnBrk="1" hangingPunct="1"/>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especially	D. peacefully</a:t>
            </a:r>
          </a:p>
          <a:p>
            <a:pPr eaLnBrk="1" hangingPunct="1"/>
            <a:r>
              <a:rPr lang="en-US" altLang="zh-CN" sz="3200" dirty="0">
                <a:solidFill>
                  <a:srgbClr val="000000"/>
                </a:solidFill>
                <a:latin typeface="宋体" panose="02010600030101010101" pitchFamily="2" charset="-122"/>
              </a:rPr>
              <a:t>(   ) 9. A. even </a:t>
            </a:r>
            <a:r>
              <a:rPr lang="en-US" altLang="zh-CN" sz="3200" dirty="0" smtClean="0">
                <a:solidFill>
                  <a:srgbClr val="000000"/>
                </a:solidFill>
                <a:latin typeface="宋体" panose="02010600030101010101" pitchFamily="2" charset="-122"/>
              </a:rPr>
              <a:t>though  B</a:t>
            </a:r>
            <a:r>
              <a:rPr lang="en-US" altLang="zh-CN" sz="3200" dirty="0">
                <a:solidFill>
                  <a:srgbClr val="000000"/>
                </a:solidFill>
                <a:latin typeface="宋体" panose="02010600030101010101" pitchFamily="2" charset="-122"/>
              </a:rPr>
              <a:t>. as soon as </a:t>
            </a:r>
            <a:endParaRPr lang="en-US" altLang="zh-CN" sz="3200" dirty="0" smtClean="0">
              <a:solidFill>
                <a:srgbClr val="000000"/>
              </a:solidFill>
              <a:latin typeface="宋体" panose="02010600030101010101" pitchFamily="2" charset="-122"/>
            </a:endParaRPr>
          </a:p>
          <a:p>
            <a:pPr eaLnBrk="1" hangingPunct="1"/>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so </a:t>
            </a:r>
            <a:r>
              <a:rPr lang="en-US" altLang="zh-CN" sz="3200" dirty="0" smtClean="0">
                <a:solidFill>
                  <a:srgbClr val="000000"/>
                </a:solidFill>
                <a:latin typeface="宋体" panose="02010600030101010101" pitchFamily="2" charset="-122"/>
              </a:rPr>
              <a:t>that  D</a:t>
            </a:r>
            <a:r>
              <a:rPr lang="en-US" altLang="zh-CN" sz="3200" dirty="0">
                <a:solidFill>
                  <a:srgbClr val="000000"/>
                </a:solidFill>
                <a:latin typeface="宋体" panose="02010600030101010101" pitchFamily="2" charset="-122"/>
              </a:rPr>
              <a:t>. as long as</a:t>
            </a:r>
          </a:p>
          <a:p>
            <a:pPr eaLnBrk="1" hangingPunct="1"/>
            <a:r>
              <a:rPr lang="en-US" altLang="zh-CN" sz="3200" dirty="0">
                <a:solidFill>
                  <a:srgbClr val="000000"/>
                </a:solidFill>
                <a:latin typeface="宋体" panose="02010600030101010101" pitchFamily="2" charset="-122"/>
              </a:rPr>
              <a:t>(   ) 10. A. have </a:t>
            </a:r>
            <a:r>
              <a:rPr lang="en-US" altLang="zh-CN" sz="3200" dirty="0" smtClean="0">
                <a:solidFill>
                  <a:srgbClr val="000000"/>
                </a:solidFill>
                <a:latin typeface="宋体" panose="02010600030101010101" pitchFamily="2" charset="-122"/>
              </a:rPr>
              <a:t>bought B</a:t>
            </a:r>
            <a:r>
              <a:rPr lang="en-US" altLang="zh-CN" sz="3200" dirty="0">
                <a:solidFill>
                  <a:srgbClr val="000000"/>
                </a:solidFill>
                <a:latin typeface="宋体" panose="02010600030101010101" pitchFamily="2" charset="-122"/>
              </a:rPr>
              <a:t>. have sold	</a:t>
            </a:r>
          </a:p>
          <a:p>
            <a:pPr eaLnBrk="1" hangingPunct="1"/>
            <a:r>
              <a:rPr lang="en-US" altLang="zh-CN" sz="3200" dirty="0">
                <a:solidFill>
                  <a:srgbClr val="000000"/>
                </a:solidFill>
                <a:latin typeface="宋体" panose="02010600030101010101" pitchFamily="2" charset="-122"/>
              </a:rPr>
              <a:t>C. have lost	</a:t>
            </a:r>
            <a:r>
              <a:rPr lang="en-US" altLang="zh-CN" sz="3200" dirty="0">
                <a:solidFill>
                  <a:srgbClr val="000000"/>
                </a:solidFill>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have owned</a:t>
            </a:r>
            <a:endParaRPr lang="zh-CN" altLang="en-US" sz="3200" dirty="0">
              <a:latin typeface="宋体" panose="02010600030101010101" pitchFamily="2" charset="-122"/>
            </a:endParaRPr>
          </a:p>
        </p:txBody>
      </p:sp>
      <p:sp>
        <p:nvSpPr>
          <p:cNvPr id="4" name="文本框 3"/>
          <p:cNvSpPr txBox="1">
            <a:spLocks noChangeArrowheads="1"/>
          </p:cNvSpPr>
          <p:nvPr/>
        </p:nvSpPr>
        <p:spPr bwMode="auto">
          <a:xfrm>
            <a:off x="230188" y="568325"/>
            <a:ext cx="487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174625" y="1584325"/>
            <a:ext cx="417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6" name="文本框 5"/>
          <p:cNvSpPr txBox="1">
            <a:spLocks noChangeArrowheads="1"/>
          </p:cNvSpPr>
          <p:nvPr/>
        </p:nvSpPr>
        <p:spPr bwMode="auto">
          <a:xfrm>
            <a:off x="188913" y="2559050"/>
            <a:ext cx="3889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7" name="文本框 6"/>
          <p:cNvSpPr txBox="1">
            <a:spLocks noChangeArrowheads="1"/>
          </p:cNvSpPr>
          <p:nvPr/>
        </p:nvSpPr>
        <p:spPr bwMode="auto">
          <a:xfrm>
            <a:off x="188913" y="3505200"/>
            <a:ext cx="5842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8" name="文本框 7"/>
          <p:cNvSpPr txBox="1">
            <a:spLocks noChangeArrowheads="1"/>
          </p:cNvSpPr>
          <p:nvPr/>
        </p:nvSpPr>
        <p:spPr bwMode="auto">
          <a:xfrm>
            <a:off x="215900" y="4491038"/>
            <a:ext cx="5572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p:tgtEl>
                                          <p:spTgt spid="5"/>
                                        </p:tgtEl>
                                        <p:attrNameLst>
                                          <p:attrName>ppt_x</p:attrName>
                                        </p:attrNameLst>
                                      </p:cBhvr>
                                      <p:tavLst>
                                        <p:tav tm="0">
                                          <p:val>
                                            <p:strVal val="#ppt_x-#ppt_w*1.125000"/>
                                          </p:val>
                                        </p:tav>
                                        <p:tav tm="100000">
                                          <p:val>
                                            <p:strVal val="#ppt_x"/>
                                          </p:val>
                                        </p:tav>
                                      </p:tavLst>
                                    </p:anim>
                                    <p:animEffect transition="in" filter="wipe(righ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p:tgtEl>
                                          <p:spTgt spid="6"/>
                                        </p:tgtEl>
                                        <p:attrNameLst>
                                          <p:attrName>ppt_x</p:attrName>
                                        </p:attrNameLst>
                                      </p:cBhvr>
                                      <p:tavLst>
                                        <p:tav tm="0">
                                          <p:val>
                                            <p:strVal val="#ppt_x-#ppt_w*1.125000"/>
                                          </p:val>
                                        </p:tav>
                                        <p:tav tm="100000">
                                          <p:val>
                                            <p:strVal val="#ppt_x"/>
                                          </p:val>
                                        </p:tav>
                                      </p:tavLst>
                                    </p:anim>
                                    <p:animEffect transition="in" filter="wipe(right)">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p:tgtEl>
                                          <p:spTgt spid="7"/>
                                        </p:tgtEl>
                                        <p:attrNameLst>
                                          <p:attrName>ppt_x</p:attrName>
                                        </p:attrNameLst>
                                      </p:cBhvr>
                                      <p:tavLst>
                                        <p:tav tm="0">
                                          <p:val>
                                            <p:strVal val="#ppt_x-#ppt_w*1.125000"/>
                                          </p:val>
                                        </p:tav>
                                        <p:tav tm="100000">
                                          <p:val>
                                            <p:strVal val="#ppt_x"/>
                                          </p:val>
                                        </p:tav>
                                      </p:tavLst>
                                    </p:anim>
                                    <p:animEffect transition="in" filter="wipe(righ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p:tgtEl>
                                          <p:spTgt spid="8"/>
                                        </p:tgtEl>
                                        <p:attrNameLst>
                                          <p:attrName>ppt_x</p:attrName>
                                        </p:attrNameLst>
                                      </p:cBhvr>
                                      <p:tavLst>
                                        <p:tav tm="0">
                                          <p:val>
                                            <p:strVal val="#ppt_x-#ppt_w*1.125000"/>
                                          </p:val>
                                        </p:tav>
                                        <p:tav tm="100000">
                                          <p:val>
                                            <p:strVal val="#ppt_x"/>
                                          </p:val>
                                        </p:tav>
                                      </p:tavLst>
                                    </p:anim>
                                    <p:animEffect transition="in" filter="wipe(right)">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104"/>
          <p:cNvSpPr txBox="1">
            <a:spLocks noChangeArrowheads="1"/>
          </p:cNvSpPr>
          <p:nvPr/>
        </p:nvSpPr>
        <p:spPr bwMode="auto">
          <a:xfrm>
            <a:off x="57150" y="582613"/>
            <a:ext cx="91281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院子 </a:t>
            </a:r>
            <a:r>
              <a:rPr lang="en-US" altLang="zh-CN" sz="3200" i="1" dirty="0">
                <a:latin typeface="宋体" panose="02010600030101010101" pitchFamily="2" charset="-122"/>
              </a:rPr>
              <a:t>n.</a:t>
            </a:r>
            <a:r>
              <a:rPr lang="en-US" altLang="zh-CN" sz="3200" dirty="0">
                <a:latin typeface="宋体" panose="02010600030101010101" pitchFamily="2" charset="-122"/>
              </a:rPr>
              <a:t> _________   </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甜蜜的，甜的，含糖的 </a:t>
            </a:r>
            <a:r>
              <a:rPr lang="en-US" altLang="zh-CN" sz="3200" i="1" dirty="0">
                <a:latin typeface="宋体" panose="02010600030101010101" pitchFamily="2" charset="-122"/>
              </a:rPr>
              <a:t>adj</a:t>
            </a:r>
            <a:r>
              <a:rPr lang="en-US" altLang="zh-CN" sz="3200" dirty="0">
                <a:latin typeface="宋体" panose="02010600030101010101" pitchFamily="2" charset="-122"/>
              </a:rPr>
              <a:t>._________   </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检查；审查</a:t>
            </a:r>
            <a:r>
              <a:rPr lang="en-US" altLang="zh-CN" sz="3200" i="1" dirty="0">
                <a:latin typeface="宋体" panose="02010600030101010101" pitchFamily="2" charset="-122"/>
              </a:rPr>
              <a:t>v.</a:t>
            </a:r>
            <a:r>
              <a:rPr lang="zh-CN" altLang="en-US" sz="3200" i="1" dirty="0">
                <a:latin typeface="宋体" panose="02010600030101010101" pitchFamily="2" charset="-122"/>
              </a:rPr>
              <a:t>＆ </a:t>
            </a:r>
            <a:r>
              <a:rPr lang="en-US" altLang="zh-CN" sz="3200" i="1" dirty="0">
                <a:latin typeface="宋体" panose="02010600030101010101" pitchFamily="2" charset="-122"/>
              </a:rPr>
              <a:t>n.</a:t>
            </a:r>
            <a:r>
              <a:rPr lang="en-US" altLang="zh-CN" sz="3200" dirty="0">
                <a:latin typeface="宋体" panose="02010600030101010101" pitchFamily="2" charset="-122"/>
              </a:rPr>
              <a:t>________  </a:t>
            </a:r>
          </a:p>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记忆；回忆</a:t>
            </a:r>
            <a:r>
              <a:rPr lang="en-US" altLang="zh-CN" sz="3200" dirty="0">
                <a:latin typeface="宋体" panose="02010600030101010101" pitchFamily="2" charset="-122"/>
              </a:rPr>
              <a:t>n. __________</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玩具</a:t>
            </a:r>
            <a:r>
              <a:rPr lang="en-US" altLang="zh-CN" sz="3200" i="1" dirty="0">
                <a:latin typeface="宋体" panose="02010600030101010101" pitchFamily="2" charset="-122"/>
              </a:rPr>
              <a:t>n.</a:t>
            </a:r>
            <a:r>
              <a:rPr lang="en-US" altLang="zh-CN" sz="3200" dirty="0">
                <a:latin typeface="宋体" panose="02010600030101010101" pitchFamily="2" charset="-122"/>
              </a:rPr>
              <a:t> ________  </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分；分币 </a:t>
            </a:r>
            <a:r>
              <a:rPr lang="en-US" altLang="zh-CN" sz="3200" i="1" dirty="0">
                <a:latin typeface="宋体" panose="02010600030101010101" pitchFamily="2" charset="-122"/>
              </a:rPr>
              <a:t>n.</a:t>
            </a:r>
            <a:r>
              <a:rPr lang="en-US" altLang="zh-CN" sz="3200" dirty="0">
                <a:latin typeface="宋体" panose="02010600030101010101" pitchFamily="2" charset="-122"/>
              </a:rPr>
              <a:t>________</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熊</a:t>
            </a:r>
            <a:r>
              <a:rPr lang="en-US" altLang="zh-CN" sz="3200" i="1" dirty="0">
                <a:latin typeface="宋体" panose="02010600030101010101" pitchFamily="2" charset="-122"/>
              </a:rPr>
              <a:t>v.</a:t>
            </a:r>
            <a:r>
              <a:rPr lang="en-US" altLang="zh-CN" sz="3200" dirty="0">
                <a:latin typeface="宋体" panose="02010600030101010101" pitchFamily="2" charset="-122"/>
              </a:rPr>
              <a:t> _______</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生产者；制定者</a:t>
            </a:r>
            <a:r>
              <a:rPr lang="en-US" altLang="zh-CN" sz="3200" i="1" dirty="0">
                <a:latin typeface="宋体" panose="02010600030101010101" pitchFamily="2" charset="-122"/>
              </a:rPr>
              <a:t>v._________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围巾</a:t>
            </a:r>
            <a:r>
              <a:rPr lang="en-US" altLang="zh-CN" sz="3200" i="1" dirty="0">
                <a:latin typeface="宋体" panose="02010600030101010101" pitchFamily="2" charset="-122"/>
              </a:rPr>
              <a:t>n</a:t>
            </a:r>
            <a:r>
              <a:rPr lang="en-US" altLang="zh-CN" sz="3200" dirty="0">
                <a:latin typeface="宋体" panose="02010600030101010101" pitchFamily="2" charset="-122"/>
              </a:rPr>
              <a:t>. ________</a:t>
            </a:r>
          </a:p>
          <a:p>
            <a:pPr eaLnBrk="1" hangingPunct="1"/>
            <a:r>
              <a:rPr lang="en-US" altLang="zh-CN" sz="3200" dirty="0">
                <a:latin typeface="宋体" panose="02010600030101010101" pitchFamily="2" charset="-122"/>
              </a:rPr>
              <a:t>10. </a:t>
            </a:r>
            <a:r>
              <a:rPr lang="zh-CN" altLang="en-US" sz="3200" dirty="0">
                <a:latin typeface="宋体" panose="02010600030101010101" pitchFamily="2" charset="-122"/>
              </a:rPr>
              <a:t>软的；柔软的 </a:t>
            </a:r>
            <a:r>
              <a:rPr lang="en-US" altLang="zh-CN" sz="3200" i="1" dirty="0">
                <a:latin typeface="宋体" panose="02010600030101010101" pitchFamily="2" charset="-122"/>
              </a:rPr>
              <a:t>adj</a:t>
            </a:r>
            <a:r>
              <a:rPr lang="en-US" altLang="zh-CN" sz="3200" dirty="0">
                <a:latin typeface="宋体" panose="02010600030101010101" pitchFamily="2" charset="-122"/>
              </a:rPr>
              <a:t>. ______</a:t>
            </a:r>
          </a:p>
          <a:p>
            <a:pPr eaLnBrk="1" hangingPunct="1"/>
            <a:r>
              <a:rPr lang="en-US" altLang="zh-CN" sz="3200" dirty="0">
                <a:latin typeface="宋体" panose="02010600030101010101" pitchFamily="2" charset="-122"/>
              </a:rPr>
              <a:t>11.</a:t>
            </a:r>
            <a:r>
              <a:rPr lang="zh-CN" altLang="en-US" sz="3200" dirty="0">
                <a:latin typeface="宋体" panose="02010600030101010101" pitchFamily="2" charset="-122"/>
              </a:rPr>
              <a:t>板；木板</a:t>
            </a:r>
            <a:r>
              <a:rPr lang="en-US" altLang="zh-CN" sz="3200" i="1" dirty="0">
                <a:latin typeface="宋体" panose="02010600030101010101" pitchFamily="2" charset="-122"/>
              </a:rPr>
              <a:t>n</a:t>
            </a:r>
            <a:r>
              <a:rPr lang="en-US" altLang="zh-CN" sz="3200" dirty="0">
                <a:latin typeface="宋体" panose="02010600030101010101" pitchFamily="2" charset="-122"/>
              </a:rPr>
              <a:t>. 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478088" y="1069975"/>
            <a:ext cx="14049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yard</a:t>
            </a:r>
          </a:p>
        </p:txBody>
      </p:sp>
      <p:sp>
        <p:nvSpPr>
          <p:cNvPr id="3" name="文本框 2"/>
          <p:cNvSpPr txBox="1">
            <a:spLocks noChangeArrowheads="1"/>
          </p:cNvSpPr>
          <p:nvPr/>
        </p:nvSpPr>
        <p:spPr bwMode="auto">
          <a:xfrm>
            <a:off x="5691188" y="1473200"/>
            <a:ext cx="1725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sweet</a:t>
            </a:r>
          </a:p>
        </p:txBody>
      </p:sp>
      <p:sp>
        <p:nvSpPr>
          <p:cNvPr id="4" name="文本框 3"/>
          <p:cNvSpPr txBox="1">
            <a:spLocks noChangeArrowheads="1"/>
          </p:cNvSpPr>
          <p:nvPr/>
        </p:nvSpPr>
        <p:spPr bwMode="auto">
          <a:xfrm>
            <a:off x="4230688" y="2001838"/>
            <a:ext cx="13763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check</a:t>
            </a:r>
          </a:p>
        </p:txBody>
      </p:sp>
      <p:sp>
        <p:nvSpPr>
          <p:cNvPr id="5" name="文本框 4"/>
          <p:cNvSpPr txBox="1">
            <a:spLocks noChangeArrowheads="1"/>
          </p:cNvSpPr>
          <p:nvPr/>
        </p:nvSpPr>
        <p:spPr bwMode="auto">
          <a:xfrm>
            <a:off x="3286125" y="2530475"/>
            <a:ext cx="2363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memory</a:t>
            </a:r>
          </a:p>
        </p:txBody>
      </p:sp>
      <p:sp>
        <p:nvSpPr>
          <p:cNvPr id="6" name="文本框 5"/>
          <p:cNvSpPr txBox="1">
            <a:spLocks noChangeArrowheads="1"/>
          </p:cNvSpPr>
          <p:nvPr/>
        </p:nvSpPr>
        <p:spPr bwMode="auto">
          <a:xfrm>
            <a:off x="2157413" y="3003550"/>
            <a:ext cx="1265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toy</a:t>
            </a:r>
          </a:p>
        </p:txBody>
      </p:sp>
      <p:sp>
        <p:nvSpPr>
          <p:cNvPr id="7" name="文本框 6"/>
          <p:cNvSpPr txBox="1">
            <a:spLocks noChangeArrowheads="1"/>
          </p:cNvSpPr>
          <p:nvPr/>
        </p:nvSpPr>
        <p:spPr bwMode="auto">
          <a:xfrm>
            <a:off x="3062288" y="3462338"/>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cent</a:t>
            </a:r>
          </a:p>
        </p:txBody>
      </p:sp>
      <p:sp>
        <p:nvSpPr>
          <p:cNvPr id="8" name="文本框 7"/>
          <p:cNvSpPr txBox="1">
            <a:spLocks noChangeArrowheads="1"/>
          </p:cNvSpPr>
          <p:nvPr/>
        </p:nvSpPr>
        <p:spPr bwMode="auto">
          <a:xfrm>
            <a:off x="1684338" y="3949700"/>
            <a:ext cx="14747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bear</a:t>
            </a:r>
          </a:p>
        </p:txBody>
      </p:sp>
      <p:sp>
        <p:nvSpPr>
          <p:cNvPr id="9" name="文本框 8"/>
          <p:cNvSpPr txBox="1">
            <a:spLocks noChangeArrowheads="1"/>
          </p:cNvSpPr>
          <p:nvPr/>
        </p:nvSpPr>
        <p:spPr bwMode="auto">
          <a:xfrm>
            <a:off x="4119563" y="4422775"/>
            <a:ext cx="130651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maker</a:t>
            </a:r>
          </a:p>
        </p:txBody>
      </p:sp>
      <p:sp>
        <p:nvSpPr>
          <p:cNvPr id="10" name="文本框 9"/>
          <p:cNvSpPr txBox="1">
            <a:spLocks noChangeArrowheads="1"/>
          </p:cNvSpPr>
          <p:nvPr/>
        </p:nvSpPr>
        <p:spPr bwMode="auto">
          <a:xfrm>
            <a:off x="2089150" y="4910138"/>
            <a:ext cx="145891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scarf</a:t>
            </a:r>
          </a:p>
        </p:txBody>
      </p:sp>
      <p:sp>
        <p:nvSpPr>
          <p:cNvPr id="11" name="文本框 10"/>
          <p:cNvSpPr txBox="1">
            <a:spLocks noChangeArrowheads="1"/>
          </p:cNvSpPr>
          <p:nvPr/>
        </p:nvSpPr>
        <p:spPr bwMode="auto">
          <a:xfrm>
            <a:off x="4383088" y="5424488"/>
            <a:ext cx="10302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soft</a:t>
            </a:r>
          </a:p>
        </p:txBody>
      </p:sp>
      <p:sp>
        <p:nvSpPr>
          <p:cNvPr id="12" name="文本框 11"/>
          <p:cNvSpPr txBox="1">
            <a:spLocks noChangeArrowheads="1"/>
          </p:cNvSpPr>
          <p:nvPr/>
        </p:nvSpPr>
        <p:spPr bwMode="auto">
          <a:xfrm>
            <a:off x="3062288" y="5953125"/>
            <a:ext cx="1670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board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104"/>
          <p:cNvSpPr txBox="1">
            <a:spLocks noChangeArrowheads="1"/>
          </p:cNvSpPr>
          <p:nvPr/>
        </p:nvSpPr>
        <p:spPr bwMode="auto">
          <a:xfrm>
            <a:off x="1588" y="600075"/>
            <a:ext cx="9169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000000"/>
                </a:solidFill>
                <a:latin typeface="宋体" panose="02010600030101010101" pitchFamily="2" charset="-122"/>
              </a:rPr>
              <a:t>四、阅读理解（</a:t>
            </a:r>
            <a:r>
              <a:rPr lang="en-US" altLang="zh-CN" sz="3200">
                <a:solidFill>
                  <a:srgbClr val="000000"/>
                </a:solidFill>
                <a:latin typeface="宋体" panose="02010600030101010101" pitchFamily="2" charset="-122"/>
              </a:rPr>
              <a:t>A</a:t>
            </a:r>
            <a:r>
              <a:rPr lang="zh-CN" altLang="en-US" sz="3200">
                <a:solidFill>
                  <a:srgbClr val="000000"/>
                </a:solidFill>
                <a:latin typeface="宋体" panose="02010600030101010101" pitchFamily="2" charset="-122"/>
              </a:rPr>
              <a:t>篇）</a:t>
            </a:r>
            <a:endParaRPr lang="zh-CN" altLang="en-US" sz="3200">
              <a:latin typeface="宋体" panose="02010600030101010101" pitchFamily="2" charset="-122"/>
            </a:endParaRPr>
          </a:p>
        </p:txBody>
      </p:sp>
      <p:pic>
        <p:nvPicPr>
          <p:cNvPr id="21508" name="图片 3"/>
          <p:cNvPicPr>
            <a:picLocks noChangeArrowheads="1"/>
          </p:cNvPicPr>
          <p:nvPr/>
        </p:nvPicPr>
        <p:blipFill>
          <a:blip r:embed="rId2"/>
          <a:srcRect/>
          <a:stretch>
            <a:fillRect/>
          </a:stretch>
        </p:blipFill>
        <p:spPr bwMode="auto">
          <a:xfrm>
            <a:off x="7572375" y="5619750"/>
            <a:ext cx="1571625" cy="1238250"/>
          </a:xfrm>
          <a:prstGeom prst="rect">
            <a:avLst/>
          </a:prstGeom>
          <a:solidFill>
            <a:srgbClr val="FFFFFF"/>
          </a:solidFill>
          <a:ln w="9525">
            <a:solidFill>
              <a:srgbClr val="000000"/>
            </a:solidFill>
            <a:round/>
          </a:ln>
        </p:spPr>
      </p:pic>
      <p:sp>
        <p:nvSpPr>
          <p:cNvPr id="21509" name="文本框 105"/>
          <p:cNvSpPr txBox="1">
            <a:spLocks noChangeArrowheads="1"/>
          </p:cNvSpPr>
          <p:nvPr/>
        </p:nvSpPr>
        <p:spPr bwMode="auto">
          <a:xfrm>
            <a:off x="15875" y="1208088"/>
            <a:ext cx="912812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sym typeface="宋体" panose="02010600030101010101" pitchFamily="2" charset="-122"/>
              </a:rPr>
              <a:t>Black Friday Sale</a:t>
            </a:r>
          </a:p>
          <a:p>
            <a:pPr eaLnBrk="1" hangingPunct="1"/>
            <a:r>
              <a:rPr lang="en-US" altLang="zh-CN" sz="3200" dirty="0">
                <a:solidFill>
                  <a:srgbClr val="000000"/>
                </a:solidFill>
                <a:latin typeface="宋体" panose="02010600030101010101" pitchFamily="2" charset="-122"/>
                <a:sym typeface="宋体" panose="02010600030101010101" pitchFamily="2" charset="-122"/>
              </a:rPr>
              <a:t>Huge Yard Sale!! Spend thanksgiving with your families and then come shop with us at W.M. wholesale on Black Friday!! </a:t>
            </a:r>
          </a:p>
          <a:p>
            <a:pPr eaLnBrk="1" hangingPunct="1"/>
            <a:r>
              <a:rPr lang="en-US" altLang="zh-CN" sz="3200" dirty="0">
                <a:solidFill>
                  <a:srgbClr val="000000"/>
                </a:solidFill>
                <a:latin typeface="宋体" panose="02010600030101010101" pitchFamily="2" charset="-122"/>
                <a:sym typeface="宋体" panose="02010600030101010101" pitchFamily="2" charset="-122"/>
              </a:rPr>
              <a:t>Date:</a:t>
            </a:r>
          </a:p>
          <a:p>
            <a:pPr eaLnBrk="1" hangingPunct="1"/>
            <a:r>
              <a:rPr lang="en-US" altLang="zh-CN" sz="3200" dirty="0">
                <a:solidFill>
                  <a:srgbClr val="000000"/>
                </a:solidFill>
                <a:latin typeface="宋体" panose="02010600030101010101" pitchFamily="2" charset="-122"/>
                <a:sym typeface="宋体" panose="02010600030101010101" pitchFamily="2" charset="-122"/>
              </a:rPr>
              <a:t>Friday, November 27, 2015 to Saturday, November 28, 2015 </a:t>
            </a:r>
          </a:p>
          <a:p>
            <a:pPr eaLnBrk="1" hangingPunct="1"/>
            <a:r>
              <a:rPr lang="en-US" altLang="zh-CN" sz="3200" dirty="0">
                <a:solidFill>
                  <a:srgbClr val="000000"/>
                </a:solidFill>
                <a:latin typeface="宋体" panose="02010600030101010101" pitchFamily="2" charset="-122"/>
                <a:sym typeface="宋体" panose="02010600030101010101" pitchFamily="2" charset="-122"/>
              </a:rPr>
              <a:t>Sale Address:</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1056 Forrest, Ave, Gadsden, AL 35901</a:t>
            </a:r>
            <a:endParaRPr lang="zh-CN" altLang="en-US" sz="3200" dirty="0">
              <a:latin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105"/>
          <p:cNvSpPr txBox="1">
            <a:spLocks noChangeArrowheads="1"/>
          </p:cNvSpPr>
          <p:nvPr/>
        </p:nvSpPr>
        <p:spPr bwMode="auto">
          <a:xfrm>
            <a:off x="0" y="946150"/>
            <a:ext cx="91567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solidFill>
                  <a:srgbClr val="000000"/>
                </a:solidFill>
                <a:latin typeface="宋体" panose="02010600030101010101" pitchFamily="2" charset="-122"/>
              </a:rPr>
              <a:t>Details:</a:t>
            </a:r>
          </a:p>
          <a:p>
            <a:pPr eaLnBrk="1" hangingPunct="1"/>
            <a:r>
              <a:rPr lang="en-US" altLang="zh-CN" sz="2800" dirty="0">
                <a:solidFill>
                  <a:srgbClr val="000000"/>
                </a:solidFill>
                <a:latin typeface="宋体" panose="02010600030101010101" pitchFamily="2" charset="-122"/>
              </a:rPr>
              <a:t>We will be open from 8am to 4pm, and the sale will continue on Saturday the 28th, 8am-12pm. We will have free hot dogs, chips, soft drinks and water each hour. Everything in the store will be on sale, up to 50% off. We will be playing games to give out door prizes!! Watch our Facebook page during the week before. We will be posting new sales each day! There are lots of Ladies Clothing, Little Girl Clothing, Men Suits, Men Ties, Wall Pictures, Purses, Wall Mirrors, etc. </a:t>
            </a:r>
            <a:endParaRPr lang="zh-CN" altLang="en-US" sz="2800" dirty="0">
              <a:latin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105"/>
          <p:cNvSpPr txBox="1">
            <a:spLocks noChangeArrowheads="1"/>
          </p:cNvSpPr>
          <p:nvPr/>
        </p:nvSpPr>
        <p:spPr bwMode="auto">
          <a:xfrm>
            <a:off x="0" y="1200150"/>
            <a:ext cx="9237663"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solidFill>
                  <a:srgbClr val="000000"/>
                </a:solidFill>
                <a:latin typeface="宋体" panose="02010600030101010101" pitchFamily="2" charset="-122"/>
              </a:rPr>
              <a:t>Too much to list. Also, come out and see us this weekend. </a:t>
            </a:r>
          </a:p>
          <a:p>
            <a:pPr eaLnBrk="1" hangingPunct="1"/>
            <a:r>
              <a:rPr lang="en-US" altLang="zh-CN" sz="2800" dirty="0">
                <a:solidFill>
                  <a:srgbClr val="000000"/>
                </a:solidFill>
                <a:latin typeface="宋体" panose="02010600030101010101" pitchFamily="2" charset="-122"/>
              </a:rPr>
              <a:t>One man’s trash is another man’s treasure. First comes in first takes it!!Please text 256-613-4026 or call 256-459-5110 with any questions. </a:t>
            </a:r>
          </a:p>
          <a:p>
            <a:pPr eaLnBrk="1" hangingPunct="1"/>
            <a:r>
              <a:rPr lang="en-US" altLang="zh-CN" sz="2800" dirty="0">
                <a:solidFill>
                  <a:srgbClr val="000000"/>
                </a:solidFill>
                <a:latin typeface="宋体" panose="02010600030101010101" pitchFamily="2" charset="-122"/>
              </a:rPr>
              <a:t>Check our event page on Facebook for all the latest items every day</a:t>
            </a:r>
            <a:r>
              <a:rPr lang="en-US" altLang="zh-CN" sz="2800" dirty="0" smtClean="0">
                <a:solidFill>
                  <a:srgbClr val="000000"/>
                </a:solidFill>
                <a:latin typeface="宋体" panose="02010600030101010101" pitchFamily="2" charset="-122"/>
              </a:rPr>
              <a:t>!</a:t>
            </a:r>
            <a:endParaRPr lang="en-US" altLang="zh-CN" sz="2800" dirty="0">
              <a:solidFill>
                <a:srgbClr val="000000"/>
              </a:solidFill>
              <a:latin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79" name="文本框 105"/>
          <p:cNvSpPr txBox="1">
            <a:spLocks noChangeArrowheads="1"/>
          </p:cNvSpPr>
          <p:nvPr/>
        </p:nvSpPr>
        <p:spPr bwMode="auto">
          <a:xfrm>
            <a:off x="-12700" y="596900"/>
            <a:ext cx="912812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 You can go to the Black Friday Sale _______.</a:t>
            </a:r>
          </a:p>
          <a:p>
            <a:pPr eaLnBrk="1" hangingPunct="1"/>
            <a:r>
              <a:rPr lang="en-US" altLang="zh-CN" sz="3200" dirty="0">
                <a:latin typeface="宋体" panose="02010600030101010101" pitchFamily="2" charset="-122"/>
              </a:rPr>
              <a:t>     </a:t>
            </a:r>
            <a:r>
              <a:rPr lang="en-US" altLang="zh-CN" sz="3200" dirty="0" smtClean="0">
                <a:solidFill>
                  <a:srgbClr val="000000"/>
                </a:solidFill>
                <a:latin typeface="宋体" panose="02010600030101010101" pitchFamily="2" charset="-122"/>
              </a:rPr>
              <a:t>A</a:t>
            </a:r>
            <a:r>
              <a:rPr lang="en-US" altLang="zh-CN" sz="3200" dirty="0">
                <a:solidFill>
                  <a:srgbClr val="000000"/>
                </a:solidFill>
                <a:latin typeface="宋体" panose="02010600030101010101" pitchFamily="2" charset="-122"/>
              </a:rPr>
              <a:t>. at 5pm on Monday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at 7am on Saturday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at 6:30pm on Friday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at 11:30pm on Saturday</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   ) 2. If you want to buy a skirt which is worth 100 dollars, you can spend at least _________ at Black Friday Sale.</a:t>
            </a:r>
          </a:p>
          <a:p>
            <a:pPr marL="514350" indent="-514350" eaLnBrk="1" hangingPunct="1">
              <a:buAutoNum type="alphaUcPeriod"/>
            </a:pPr>
            <a:r>
              <a:rPr lang="en-US" altLang="zh-CN" sz="3200" dirty="0" smtClean="0">
                <a:solidFill>
                  <a:srgbClr val="000000"/>
                </a:solidFill>
                <a:latin typeface="宋体" panose="02010600030101010101" pitchFamily="2" charset="-122"/>
              </a:rPr>
              <a:t>25 </a:t>
            </a:r>
            <a:r>
              <a:rPr lang="en-US" altLang="zh-CN" sz="3200" dirty="0">
                <a:solidFill>
                  <a:srgbClr val="000000"/>
                </a:solidFill>
                <a:latin typeface="宋体" panose="02010600030101010101" pitchFamily="2" charset="-122"/>
              </a:rPr>
              <a:t>dollars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50 dollars  </a:t>
            </a:r>
            <a:endParaRPr lang="en-US" altLang="zh-CN" sz="3200" dirty="0" smtClean="0">
              <a:solidFill>
                <a:srgbClr val="000000"/>
              </a:solidFill>
              <a:latin typeface="宋体" panose="02010600030101010101" pitchFamily="2" charset="-122"/>
            </a:endParaRPr>
          </a:p>
          <a:p>
            <a:pPr eaLnBrk="1" hangingPunct="1"/>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75 dollars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200 dollars</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71450" y="639763"/>
            <a:ext cx="51276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196850" y="3517900"/>
            <a:ext cx="376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5603" name="文本框 105"/>
          <p:cNvSpPr txBox="1">
            <a:spLocks noChangeArrowheads="1"/>
          </p:cNvSpPr>
          <p:nvPr/>
        </p:nvSpPr>
        <p:spPr bwMode="auto">
          <a:xfrm>
            <a:off x="15875" y="584200"/>
            <a:ext cx="91567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6725" indent="-466725"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3. You can NOT get more information </a:t>
            </a:r>
            <a:r>
              <a:rPr lang="en-US" altLang="zh-CN" sz="3200" dirty="0" smtClean="0">
                <a:latin typeface="宋体" panose="02010600030101010101" pitchFamily="2" charset="-122"/>
              </a:rPr>
              <a:t>by_____.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A</a:t>
            </a:r>
            <a:r>
              <a:rPr lang="en-US" altLang="zh-CN" sz="3200" dirty="0">
                <a:solidFill>
                  <a:srgbClr val="000000"/>
                </a:solidFill>
                <a:latin typeface="宋体" panose="02010600030101010101" pitchFamily="2" charset="-122"/>
              </a:rPr>
              <a:t>. sending a text message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sending an email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checking event pages on Facebook</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making a call</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)4.Which </a:t>
            </a:r>
            <a:r>
              <a:rPr lang="en-US" altLang="zh-CN" sz="3200" dirty="0">
                <a:latin typeface="宋体" panose="02010600030101010101" pitchFamily="2" charset="-122"/>
              </a:rPr>
              <a:t>of the statement is NOT right?</a:t>
            </a:r>
          </a:p>
          <a:p>
            <a:pPr eaLnBrk="1" hangingPunct="1"/>
            <a:r>
              <a:rPr lang="en-US" altLang="zh-CN" sz="3200" dirty="0">
                <a:latin typeface="宋体" panose="02010600030101010101" pitchFamily="2" charset="-122"/>
              </a:rPr>
              <a:t>A. The Thanksgiving Day is coming.</a:t>
            </a:r>
          </a:p>
          <a:p>
            <a:pPr eaLnBrk="1" hangingPunct="1"/>
            <a:r>
              <a:rPr lang="en-US" altLang="zh-CN" sz="3200" dirty="0">
                <a:latin typeface="宋体" panose="02010600030101010101" pitchFamily="2" charset="-122"/>
              </a:rPr>
              <a:t>B. You may get a door prize at the sale.</a:t>
            </a:r>
          </a:p>
          <a:p>
            <a:pPr eaLnBrk="1" hangingPunct="1"/>
            <a:r>
              <a:rPr lang="en-US" altLang="zh-CN" sz="3200" dirty="0">
                <a:latin typeface="宋体" panose="02010600030101010101" pitchFamily="2" charset="-122"/>
              </a:rPr>
              <a:t>C. You can park your car on side streets.</a:t>
            </a:r>
          </a:p>
          <a:p>
            <a:pPr eaLnBrk="1" hangingPunct="1"/>
            <a:r>
              <a:rPr lang="en-US" altLang="zh-CN" sz="3200" dirty="0">
                <a:latin typeface="宋体" panose="02010600030101010101" pitchFamily="2" charset="-122"/>
              </a:rPr>
              <a:t>D. You can get a soft drink at a low price at the sale.</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17488" y="596900"/>
            <a:ext cx="43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219075" y="3546475"/>
            <a:ext cx="47148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6627" name="文本框 105"/>
          <p:cNvSpPr txBox="1">
            <a:spLocks noChangeArrowheads="1"/>
          </p:cNvSpPr>
          <p:nvPr/>
        </p:nvSpPr>
        <p:spPr bwMode="auto">
          <a:xfrm>
            <a:off x="1588" y="1230313"/>
            <a:ext cx="914082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5. The passage may be read in </a:t>
            </a:r>
            <a:r>
              <a:rPr lang="en-US" altLang="zh-CN" sz="3200" dirty="0" smtClean="0">
                <a:latin typeface="宋体" panose="02010600030101010101" pitchFamily="2" charset="-122"/>
              </a:rPr>
              <a:t>______.</a:t>
            </a:r>
            <a:endParaRPr lang="en-US" altLang="zh-CN" sz="3200" dirty="0">
              <a:solidFill>
                <a:srgbClr val="000000"/>
              </a:solidFill>
              <a:latin typeface="宋体" panose="02010600030101010101" pitchFamily="2" charset="-122"/>
            </a:endParaRP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A</a:t>
            </a:r>
            <a:r>
              <a:rPr lang="en-US" altLang="zh-CN" sz="3200" dirty="0">
                <a:solidFill>
                  <a:srgbClr val="000000"/>
                </a:solidFill>
                <a:latin typeface="宋体" panose="02010600030101010101" pitchFamily="2" charset="-122"/>
              </a:rPr>
              <a:t>. tourist </a:t>
            </a:r>
            <a:r>
              <a:rPr lang="en-US" altLang="zh-CN" sz="3200" dirty="0" smtClean="0">
                <a:solidFill>
                  <a:srgbClr val="000000"/>
                </a:solidFill>
                <a:latin typeface="宋体" panose="02010600030101010101" pitchFamily="2" charset="-122"/>
              </a:rPr>
              <a:t>guide</a:t>
            </a:r>
            <a:endParaRPr lang="en-US" altLang="zh-CN" sz="3200" dirty="0">
              <a:solidFill>
                <a:srgbClr val="000000"/>
              </a:solidFill>
              <a:latin typeface="宋体" panose="02010600030101010101" pitchFamily="2" charset="-122"/>
            </a:endParaRP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B</a:t>
            </a:r>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newspapers</a:t>
            </a:r>
            <a:endParaRPr lang="en-US" altLang="zh-CN" sz="3200" dirty="0">
              <a:solidFill>
                <a:srgbClr val="000000"/>
              </a:solidFill>
              <a:latin typeface="宋体" panose="02010600030101010101" pitchFamily="2" charset="-122"/>
            </a:endParaRP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C</a:t>
            </a:r>
            <a:r>
              <a:rPr lang="en-US" altLang="zh-CN" sz="3200" dirty="0">
                <a:solidFill>
                  <a:srgbClr val="000000"/>
                </a:solidFill>
                <a:latin typeface="宋体" panose="02010600030101010101" pitchFamily="2" charset="-122"/>
              </a:rPr>
              <a:t>. scientific magazine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solidFill>
                  <a:srgbClr val="000000"/>
                </a:solidFill>
                <a:latin typeface="宋体" panose="02010600030101010101" pitchFamily="2" charset="-122"/>
              </a:rPr>
              <a:t>D</a:t>
            </a:r>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dictionary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03200" y="1266825"/>
            <a:ext cx="44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104"/>
          <p:cNvSpPr txBox="1">
            <a:spLocks noChangeArrowheads="1"/>
          </p:cNvSpPr>
          <p:nvPr/>
        </p:nvSpPr>
        <p:spPr bwMode="auto">
          <a:xfrm>
            <a:off x="0" y="527050"/>
            <a:ext cx="914241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【短语】</a:t>
            </a:r>
          </a:p>
          <a:p>
            <a:pPr eaLnBrk="1" hangingPunct="1"/>
            <a:r>
              <a:rPr lang="en-US" altLang="zh-CN" sz="3200" dirty="0">
                <a:latin typeface="宋体" panose="02010600030101010101" pitchFamily="2" charset="-122"/>
              </a:rPr>
              <a:t>12. have a yard sale </a:t>
            </a:r>
            <a:r>
              <a:rPr lang="en-US" altLang="zh-CN" sz="3200" dirty="0" smtClean="0">
                <a:latin typeface="宋体" panose="02010600030101010101" pitchFamily="2" charset="-122"/>
              </a:rPr>
              <a:t>_________________  </a:t>
            </a:r>
          </a:p>
          <a:p>
            <a:pPr eaLnBrk="1" hangingPunct="1"/>
            <a:r>
              <a:rPr lang="en-US" altLang="zh-CN" sz="3200" dirty="0" smtClean="0">
                <a:latin typeface="宋体" panose="02010600030101010101" pitchFamily="2" charset="-122"/>
              </a:rPr>
              <a:t>13</a:t>
            </a:r>
            <a:r>
              <a:rPr lang="en-US" altLang="zh-CN" sz="3200" dirty="0">
                <a:latin typeface="宋体" panose="02010600030101010101" pitchFamily="2" charset="-122"/>
              </a:rPr>
              <a:t>. bread maker____________</a:t>
            </a:r>
          </a:p>
          <a:p>
            <a:pPr eaLnBrk="1" hangingPunct="1"/>
            <a:r>
              <a:rPr lang="en-US" altLang="zh-CN" sz="3200" dirty="0">
                <a:latin typeface="宋体" panose="02010600030101010101" pitchFamily="2" charset="-122"/>
              </a:rPr>
              <a:t>14. soft toy______________</a:t>
            </a:r>
          </a:p>
          <a:p>
            <a:pPr eaLnBrk="1" hangingPunct="1"/>
            <a:r>
              <a:rPr lang="en-US" altLang="zh-CN" sz="3200" dirty="0">
                <a:latin typeface="宋体" panose="02010600030101010101" pitchFamily="2" charset="-122"/>
              </a:rPr>
              <a:t>15. check out __________</a:t>
            </a:r>
          </a:p>
          <a:p>
            <a:pPr eaLnBrk="1" hangingPunct="1"/>
            <a:r>
              <a:rPr lang="en-US" altLang="zh-CN" sz="3200" dirty="0">
                <a:latin typeface="宋体" panose="02010600030101010101" pitchFamily="2" charset="-122"/>
              </a:rPr>
              <a:t>16. board game ______________</a:t>
            </a:r>
          </a:p>
          <a:p>
            <a:pPr eaLnBrk="1" hangingPunct="1"/>
            <a:r>
              <a:rPr lang="en-US" altLang="zh-CN" sz="3200" dirty="0">
                <a:latin typeface="宋体" panose="02010600030101010101" pitchFamily="2" charset="-122"/>
              </a:rPr>
              <a:t>17. a couple of ___________</a:t>
            </a:r>
          </a:p>
          <a:p>
            <a:pPr eaLnBrk="1" hangingPunct="1"/>
            <a:r>
              <a:rPr lang="en-US" altLang="zh-CN" sz="3200" dirty="0">
                <a:latin typeface="宋体" panose="02010600030101010101" pitchFamily="2" charset="-122"/>
              </a:rPr>
              <a:t>18. sweet memories __________________</a:t>
            </a:r>
          </a:p>
          <a:p>
            <a:pPr eaLnBrk="1" hangingPunct="1"/>
            <a:r>
              <a:rPr lang="en-US" altLang="zh-CN" sz="3200" dirty="0">
                <a:latin typeface="宋体" panose="02010600030101010101" pitchFamily="2" charset="-122"/>
              </a:rPr>
              <a:t>19. in need __________</a:t>
            </a:r>
          </a:p>
          <a:p>
            <a:pPr eaLnBrk="1" hangingPunct="1"/>
            <a:r>
              <a:rPr lang="en-US" altLang="zh-CN" sz="3200" dirty="0">
                <a:latin typeface="宋体" panose="02010600030101010101" pitchFamily="2" charset="-122"/>
              </a:rPr>
              <a:t>20. not … any more __________</a:t>
            </a:r>
          </a:p>
          <a:p>
            <a:pPr eaLnBrk="1" hangingPunct="1"/>
            <a:r>
              <a:rPr lang="en-US" altLang="zh-CN" sz="3200" dirty="0">
                <a:latin typeface="宋体" panose="02010600030101010101" pitchFamily="2" charset="-122"/>
              </a:rPr>
              <a:t>21. a bit______________</a:t>
            </a:r>
          </a:p>
          <a:p>
            <a:pPr eaLnBrk="1" hangingPunct="1"/>
            <a:r>
              <a:rPr lang="en-US" altLang="zh-CN" sz="3200" dirty="0">
                <a:latin typeface="宋体" panose="02010600030101010101" pitchFamily="2" charset="-122"/>
              </a:rPr>
              <a:t>22. one last thing _______________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127625" y="987425"/>
            <a:ext cx="23399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有庭院出售</a:t>
            </a:r>
          </a:p>
        </p:txBody>
      </p:sp>
      <p:sp>
        <p:nvSpPr>
          <p:cNvPr id="3" name="文本框 2"/>
          <p:cNvSpPr txBox="1">
            <a:spLocks noChangeArrowheads="1"/>
          </p:cNvSpPr>
          <p:nvPr/>
        </p:nvSpPr>
        <p:spPr bwMode="auto">
          <a:xfrm>
            <a:off x="3763963" y="1473200"/>
            <a:ext cx="2832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面包机</a:t>
            </a:r>
          </a:p>
        </p:txBody>
      </p:sp>
      <p:sp>
        <p:nvSpPr>
          <p:cNvPr id="4" name="文本框 3"/>
          <p:cNvSpPr txBox="1">
            <a:spLocks noChangeArrowheads="1"/>
          </p:cNvSpPr>
          <p:nvPr/>
        </p:nvSpPr>
        <p:spPr bwMode="auto">
          <a:xfrm>
            <a:off x="2817813" y="1933575"/>
            <a:ext cx="25304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毛绒玩具</a:t>
            </a:r>
          </a:p>
        </p:txBody>
      </p:sp>
      <p:sp>
        <p:nvSpPr>
          <p:cNvPr id="5" name="文本框 4"/>
          <p:cNvSpPr txBox="1">
            <a:spLocks noChangeArrowheads="1"/>
          </p:cNvSpPr>
          <p:nvPr/>
        </p:nvSpPr>
        <p:spPr bwMode="auto">
          <a:xfrm>
            <a:off x="3333750" y="2460625"/>
            <a:ext cx="2378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查看</a:t>
            </a:r>
          </a:p>
        </p:txBody>
      </p:sp>
      <p:sp>
        <p:nvSpPr>
          <p:cNvPr id="6" name="文本框 5"/>
          <p:cNvSpPr txBox="1">
            <a:spLocks noChangeArrowheads="1"/>
          </p:cNvSpPr>
          <p:nvPr/>
        </p:nvSpPr>
        <p:spPr bwMode="auto">
          <a:xfrm>
            <a:off x="3833813" y="2989263"/>
            <a:ext cx="24161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棋盘游戏</a:t>
            </a:r>
          </a:p>
        </p:txBody>
      </p:sp>
      <p:sp>
        <p:nvSpPr>
          <p:cNvPr id="7" name="文本框 6"/>
          <p:cNvSpPr txBox="1">
            <a:spLocks noChangeArrowheads="1"/>
          </p:cNvSpPr>
          <p:nvPr/>
        </p:nvSpPr>
        <p:spPr bwMode="auto">
          <a:xfrm>
            <a:off x="3541713" y="3476625"/>
            <a:ext cx="25860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一对</a:t>
            </a:r>
          </a:p>
        </p:txBody>
      </p:sp>
      <p:sp>
        <p:nvSpPr>
          <p:cNvPr id="8" name="文本框 7"/>
          <p:cNvSpPr txBox="1">
            <a:spLocks noChangeArrowheads="1"/>
          </p:cNvSpPr>
          <p:nvPr/>
        </p:nvSpPr>
        <p:spPr bwMode="auto">
          <a:xfrm>
            <a:off x="4529138" y="3921125"/>
            <a:ext cx="25304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甜蜜的回忆</a:t>
            </a:r>
          </a:p>
        </p:txBody>
      </p:sp>
      <p:sp>
        <p:nvSpPr>
          <p:cNvPr id="9" name="文本框 8"/>
          <p:cNvSpPr txBox="1">
            <a:spLocks noChangeArrowheads="1"/>
          </p:cNvSpPr>
          <p:nvPr/>
        </p:nvSpPr>
        <p:spPr bwMode="auto">
          <a:xfrm>
            <a:off x="2916238" y="4449763"/>
            <a:ext cx="22272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需要</a:t>
            </a:r>
          </a:p>
        </p:txBody>
      </p:sp>
      <p:sp>
        <p:nvSpPr>
          <p:cNvPr id="10" name="文本框 9"/>
          <p:cNvSpPr txBox="1">
            <a:spLocks noChangeArrowheads="1"/>
          </p:cNvSpPr>
          <p:nvPr/>
        </p:nvSpPr>
        <p:spPr bwMode="auto">
          <a:xfrm>
            <a:off x="4459288" y="4951413"/>
            <a:ext cx="18510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不再</a:t>
            </a:r>
          </a:p>
        </p:txBody>
      </p:sp>
      <p:sp>
        <p:nvSpPr>
          <p:cNvPr id="11" name="文本框 10"/>
          <p:cNvSpPr txBox="1">
            <a:spLocks noChangeArrowheads="1"/>
          </p:cNvSpPr>
          <p:nvPr/>
        </p:nvSpPr>
        <p:spPr bwMode="auto">
          <a:xfrm>
            <a:off x="2247900" y="5410200"/>
            <a:ext cx="2757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一点点</a:t>
            </a:r>
          </a:p>
        </p:txBody>
      </p:sp>
      <p:sp>
        <p:nvSpPr>
          <p:cNvPr id="12" name="文本框 11"/>
          <p:cNvSpPr txBox="1">
            <a:spLocks noChangeArrowheads="1"/>
          </p:cNvSpPr>
          <p:nvPr/>
        </p:nvSpPr>
        <p:spPr bwMode="auto">
          <a:xfrm>
            <a:off x="3806825" y="5868988"/>
            <a:ext cx="2917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最后一件事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文本框 104"/>
          <p:cNvSpPr txBox="1">
            <a:spLocks noChangeArrowheads="1"/>
          </p:cNvSpPr>
          <p:nvPr/>
        </p:nvSpPr>
        <p:spPr bwMode="auto">
          <a:xfrm>
            <a:off x="28575" y="625475"/>
            <a:ext cx="9045575"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23. –How long have you had that bike over there?     </a:t>
            </a:r>
          </a:p>
          <a:p>
            <a:pPr eaLnBrk="1" hangingPunct="1"/>
            <a:r>
              <a:rPr lang="en-US" altLang="zh-CN" sz="3200">
                <a:latin typeface="宋体" panose="02010600030101010101" pitchFamily="2" charset="-122"/>
              </a:rPr>
              <a:t>      -I’ve had it for three years.</a:t>
            </a:r>
          </a:p>
          <a:p>
            <a:pPr eaLnBrk="1" hangingPunct="1"/>
            <a:r>
              <a:rPr lang="en-US" altLang="zh-CN" sz="3200">
                <a:latin typeface="宋体" panose="02010600030101010101" pitchFamily="2" charset="-122"/>
              </a:rPr>
              <a:t>_____________________________________________________________________________</a:t>
            </a:r>
          </a:p>
          <a:p>
            <a:pPr eaLnBrk="1" hangingPunct="1"/>
            <a:r>
              <a:rPr lang="en-US" altLang="zh-CN" sz="3200">
                <a:latin typeface="宋体" panose="02010600030101010101" pitchFamily="2" charset="-122"/>
              </a:rPr>
              <a:t>24. Amy wants to keep her old things because they bring back sweet memories.</a:t>
            </a:r>
          </a:p>
          <a:p>
            <a:pPr eaLnBrk="1" hangingPunct="1"/>
            <a:r>
              <a:rPr lang="en-US" altLang="zh-CN" sz="3200">
                <a:latin typeface="宋体" panose="02010600030101010101" pitchFamily="2" charset="-122"/>
              </a:rPr>
              <a:t>_____________________________________________________________________________.</a:t>
            </a:r>
          </a:p>
          <a:p>
            <a:pPr eaLnBrk="1" hangingPunct="1"/>
            <a:r>
              <a:rPr lang="en-US" altLang="zh-CN" sz="3200">
                <a:latin typeface="宋体" panose="02010600030101010101" pitchFamily="2" charset="-122"/>
              </a:rPr>
              <a:t>25. How much is it?  You can have it for 75 cents.</a:t>
            </a:r>
          </a:p>
          <a:p>
            <a:pPr eaLnBrk="1" hangingPunct="1"/>
            <a:r>
              <a:rPr lang="en-US" altLang="zh-CN" sz="3200">
                <a:latin typeface="宋体" panose="02010600030101010101" pitchFamily="2" charset="-122"/>
              </a:rPr>
              <a:t>_____________________________________________________________________________</a:t>
            </a:r>
            <a:endParaRPr lang="zh-CN" altLang="en-US" sz="3200">
              <a:latin typeface="宋体" panose="02010600030101010101" pitchFamily="2" charset="-122"/>
            </a:endParaRPr>
          </a:p>
        </p:txBody>
      </p:sp>
      <p:sp>
        <p:nvSpPr>
          <p:cNvPr id="5123"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2" name="文本框 1"/>
          <p:cNvSpPr txBox="1">
            <a:spLocks noChangeArrowheads="1"/>
          </p:cNvSpPr>
          <p:nvPr/>
        </p:nvSpPr>
        <p:spPr bwMode="auto">
          <a:xfrm>
            <a:off x="595313" y="2022475"/>
            <a:ext cx="659447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你拥有</a:t>
            </a:r>
            <a:r>
              <a:rPr lang="zh-CN" altLang="en-US" sz="3200" dirty="0">
                <a:solidFill>
                  <a:srgbClr val="FF0000"/>
                </a:solidFill>
                <a:sym typeface="宋体" panose="02010600030101010101" pitchFamily="2" charset="-122"/>
              </a:rPr>
              <a:t>在那里那辆自行车</a:t>
            </a:r>
            <a:r>
              <a:rPr lang="zh-CN" altLang="en-US" sz="3200" dirty="0">
                <a:solidFill>
                  <a:srgbClr val="FF0000"/>
                </a:solidFill>
              </a:rPr>
              <a:t>多久了？</a:t>
            </a:r>
          </a:p>
          <a:p>
            <a:pPr eaLnBrk="1" hangingPunct="1"/>
            <a:r>
              <a:rPr lang="zh-CN" altLang="en-US" sz="3200" dirty="0">
                <a:solidFill>
                  <a:srgbClr val="FF0000"/>
                </a:solidFill>
              </a:rPr>
              <a:t>-三年了。</a:t>
            </a:r>
          </a:p>
        </p:txBody>
      </p:sp>
      <p:sp>
        <p:nvSpPr>
          <p:cNvPr id="3" name="文本框 2"/>
          <p:cNvSpPr txBox="1">
            <a:spLocks noChangeArrowheads="1"/>
          </p:cNvSpPr>
          <p:nvPr/>
        </p:nvSpPr>
        <p:spPr bwMode="auto">
          <a:xfrm>
            <a:off x="474663" y="3933825"/>
            <a:ext cx="84709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艾米希望保留她的旧东西，因为他们带回甜蜜的回忆</a:t>
            </a:r>
          </a:p>
        </p:txBody>
      </p:sp>
      <p:sp>
        <p:nvSpPr>
          <p:cNvPr id="4" name="文本框 3"/>
          <p:cNvSpPr txBox="1">
            <a:spLocks noChangeArrowheads="1"/>
          </p:cNvSpPr>
          <p:nvPr/>
        </p:nvSpPr>
        <p:spPr bwMode="auto">
          <a:xfrm>
            <a:off x="381000" y="5888038"/>
            <a:ext cx="8026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这个多少钱？你可以花75美分拥有它。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文本框 4"/>
          <p:cNvSpPr txBox="1">
            <a:spLocks noChangeArrowheads="1"/>
          </p:cNvSpPr>
          <p:nvPr/>
        </p:nvSpPr>
        <p:spPr bwMode="auto">
          <a:xfrm>
            <a:off x="-12700" y="952500"/>
            <a:ext cx="91694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18. Amy has had the toy bear since she was a baby.</a:t>
            </a:r>
          </a:p>
          <a:p>
            <a:pPr eaLnBrk="1" hangingPunct="1"/>
            <a:r>
              <a:rPr lang="en-US" altLang="zh-CN" sz="3200" dirty="0" smtClean="0">
                <a:latin typeface="宋体" panose="02010600030101010101" pitchFamily="2" charset="-122"/>
              </a:rPr>
              <a:t>___________________________________________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19. Amy can give away the sweater and dress because they do not fit her anymore.</a:t>
            </a:r>
          </a:p>
          <a:p>
            <a:pPr eaLnBrk="1" hangingPunct="1"/>
            <a:r>
              <a:rPr lang="en-US" altLang="zh-CN" sz="3200" dirty="0">
                <a:latin typeface="宋体" panose="02010600030101010101" pitchFamily="2" charset="-122"/>
              </a:rPr>
              <a:t>_____________________________________________________________________________</a:t>
            </a:r>
          </a:p>
        </p:txBody>
      </p:sp>
      <p:sp>
        <p:nvSpPr>
          <p:cNvPr id="6147"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2" name="文本框 1"/>
          <p:cNvSpPr txBox="1">
            <a:spLocks noChangeArrowheads="1"/>
          </p:cNvSpPr>
          <p:nvPr/>
        </p:nvSpPr>
        <p:spPr bwMode="auto">
          <a:xfrm>
            <a:off x="565150" y="1924050"/>
            <a:ext cx="8445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艾米有过的玩具小熊当她是一个婴儿的时候。</a:t>
            </a:r>
          </a:p>
        </p:txBody>
      </p:sp>
      <p:sp>
        <p:nvSpPr>
          <p:cNvPr id="3" name="文本框 2"/>
          <p:cNvSpPr txBox="1">
            <a:spLocks noChangeArrowheads="1"/>
          </p:cNvSpPr>
          <p:nvPr/>
        </p:nvSpPr>
        <p:spPr bwMode="auto">
          <a:xfrm>
            <a:off x="349250" y="3349626"/>
            <a:ext cx="8207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艾米可以放弃毛衣和裙子，因为他们不适合这里了。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7171" name="文本框 104"/>
          <p:cNvSpPr txBox="1">
            <a:spLocks noChangeArrowheads="1"/>
          </p:cNvSpPr>
          <p:nvPr/>
        </p:nvSpPr>
        <p:spPr bwMode="auto">
          <a:xfrm>
            <a:off x="-12700" y="612775"/>
            <a:ext cx="9115425"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Please _________(</a:t>
            </a:r>
            <a:r>
              <a:rPr lang="zh-CN" altLang="en-US" sz="3200" dirty="0">
                <a:solidFill>
                  <a:srgbClr val="000000"/>
                </a:solidFill>
                <a:latin typeface="宋体" panose="02010600030101010101" pitchFamily="2" charset="-122"/>
              </a:rPr>
              <a:t>检查</a:t>
            </a:r>
            <a:r>
              <a:rPr lang="en-US" altLang="zh-CN" sz="3200" dirty="0">
                <a:solidFill>
                  <a:srgbClr val="000000"/>
                </a:solidFill>
                <a:latin typeface="宋体" panose="02010600030101010101" pitchFamily="2" charset="-122"/>
              </a:rPr>
              <a:t>) whether you have written your telephone number or not. </a:t>
            </a:r>
          </a:p>
          <a:p>
            <a:pPr eaLnBrk="1" hangingPunct="1"/>
            <a:r>
              <a:rPr lang="en-US" altLang="zh-CN" sz="3200" dirty="0">
                <a:solidFill>
                  <a:srgbClr val="000000"/>
                </a:solidFill>
                <a:latin typeface="宋体" panose="02010600030101010101" pitchFamily="2" charset="-122"/>
              </a:rPr>
              <a:t>2. - How much is the small toy? - You can have it for only 80 c____________.</a:t>
            </a:r>
          </a:p>
          <a:p>
            <a:pPr eaLnBrk="1" hangingPunct="1"/>
            <a:r>
              <a:rPr lang="en-US" altLang="zh-CN" sz="3200" dirty="0">
                <a:solidFill>
                  <a:srgbClr val="000000"/>
                </a:solidFill>
                <a:latin typeface="宋体" panose="02010600030101010101" pitchFamily="2" charset="-122"/>
              </a:rPr>
              <a:t>3. She has a good m_________ and she can remember new words quickly.</a:t>
            </a:r>
          </a:p>
          <a:p>
            <a:pPr eaLnBrk="1" hangingPunct="1"/>
            <a:r>
              <a:rPr lang="en-US" altLang="zh-CN" sz="3200" dirty="0">
                <a:solidFill>
                  <a:srgbClr val="000000"/>
                </a:solidFill>
                <a:latin typeface="宋体" panose="02010600030101010101" pitchFamily="2" charset="-122"/>
              </a:rPr>
              <a:t>4. We will have a _________ (</a:t>
            </a:r>
            <a:r>
              <a:rPr lang="zh-CN" altLang="en-US" sz="3200" dirty="0">
                <a:solidFill>
                  <a:srgbClr val="000000"/>
                </a:solidFill>
                <a:latin typeface="宋体" panose="02010600030101010101" pitchFamily="2" charset="-122"/>
              </a:rPr>
              <a:t>院子</a:t>
            </a:r>
            <a:r>
              <a:rPr lang="en-US" altLang="zh-CN" sz="3200" dirty="0">
                <a:solidFill>
                  <a:srgbClr val="000000"/>
                </a:solidFill>
                <a:latin typeface="宋体" panose="02010600030101010101" pitchFamily="2" charset="-122"/>
              </a:rPr>
              <a:t>) sale on weekends. </a:t>
            </a:r>
          </a:p>
          <a:p>
            <a:pPr eaLnBrk="1" hangingPunct="1"/>
            <a:r>
              <a:rPr lang="en-US" altLang="zh-CN" sz="3200" dirty="0">
                <a:solidFill>
                  <a:srgbClr val="000000"/>
                </a:solidFill>
                <a:latin typeface="宋体" panose="02010600030101010101" pitchFamily="2" charset="-122"/>
              </a:rPr>
              <a:t>5. I had these ____________ (</a:t>
            </a:r>
            <a:r>
              <a:rPr lang="zh-CN" altLang="en-US" sz="3200" dirty="0">
                <a:solidFill>
                  <a:srgbClr val="000000"/>
                </a:solidFill>
                <a:latin typeface="宋体" panose="02010600030101010101" pitchFamily="2" charset="-122"/>
              </a:rPr>
              <a:t>围巾</a:t>
            </a:r>
            <a:r>
              <a:rPr lang="en-US" altLang="zh-CN" sz="3200" dirty="0">
                <a:solidFill>
                  <a:srgbClr val="000000"/>
                </a:solidFill>
                <a:latin typeface="宋体" panose="02010600030101010101" pitchFamily="2" charset="-122"/>
              </a:rPr>
              <a:t>) for two years.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1997075" y="1557338"/>
            <a:ext cx="12255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check</a:t>
            </a:r>
          </a:p>
        </p:txBody>
      </p:sp>
      <p:sp>
        <p:nvSpPr>
          <p:cNvPr id="4" name="文本框 3"/>
          <p:cNvSpPr txBox="1">
            <a:spLocks noChangeArrowheads="1"/>
          </p:cNvSpPr>
          <p:nvPr/>
        </p:nvSpPr>
        <p:spPr bwMode="auto">
          <a:xfrm>
            <a:off x="4678363" y="2963863"/>
            <a:ext cx="15033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cents</a:t>
            </a:r>
          </a:p>
        </p:txBody>
      </p:sp>
      <p:sp>
        <p:nvSpPr>
          <p:cNvPr id="5" name="文本框 4"/>
          <p:cNvSpPr txBox="1">
            <a:spLocks noChangeArrowheads="1"/>
          </p:cNvSpPr>
          <p:nvPr/>
        </p:nvSpPr>
        <p:spPr bwMode="auto">
          <a:xfrm>
            <a:off x="4014788" y="3505200"/>
            <a:ext cx="17811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memory</a:t>
            </a:r>
          </a:p>
        </p:txBody>
      </p:sp>
      <p:sp>
        <p:nvSpPr>
          <p:cNvPr id="6" name="文本框 5"/>
          <p:cNvSpPr txBox="1">
            <a:spLocks noChangeArrowheads="1"/>
          </p:cNvSpPr>
          <p:nvPr/>
        </p:nvSpPr>
        <p:spPr bwMode="auto">
          <a:xfrm>
            <a:off x="3652838" y="4519613"/>
            <a:ext cx="1265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yard</a:t>
            </a:r>
          </a:p>
        </p:txBody>
      </p:sp>
      <p:sp>
        <p:nvSpPr>
          <p:cNvPr id="7" name="文本框 6"/>
          <p:cNvSpPr txBox="1">
            <a:spLocks noChangeArrowheads="1"/>
          </p:cNvSpPr>
          <p:nvPr/>
        </p:nvSpPr>
        <p:spPr bwMode="auto">
          <a:xfrm>
            <a:off x="3249613" y="5465763"/>
            <a:ext cx="16684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scarfs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104"/>
          <p:cNvSpPr txBox="1">
            <a:spLocks noChangeArrowheads="1"/>
          </p:cNvSpPr>
          <p:nvPr/>
        </p:nvSpPr>
        <p:spPr bwMode="auto">
          <a:xfrm>
            <a:off x="-41275" y="612775"/>
            <a:ext cx="9142413"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二、根据中文提示完成句子，词数不限。</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你拥有这条围巾多久了？  </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a:t>
            </a:r>
            <a:r>
              <a:rPr lang="zh-CN" altLang="en-US" sz="3200" dirty="0">
                <a:latin typeface="宋体" panose="02010600030101010101" pitchFamily="2" charset="-122"/>
              </a:rPr>
              <a:t>我拥有它一年了。</a:t>
            </a:r>
          </a:p>
          <a:p>
            <a:pPr eaLnBrk="1" hangingPunct="1"/>
            <a:r>
              <a:rPr lang="zh-CN" altLang="en-US" sz="3200" dirty="0">
                <a:latin typeface="宋体" panose="02010600030101010101" pitchFamily="2" charset="-122"/>
              </a:rPr>
              <a:t>   </a:t>
            </a:r>
            <a:r>
              <a:rPr lang="en-US" altLang="zh-CN" sz="3200" dirty="0">
                <a:latin typeface="宋体" panose="02010600030101010101" pitchFamily="2" charset="-122"/>
              </a:rPr>
              <a:t>- _____________ have you _____________?        </a:t>
            </a:r>
          </a:p>
          <a:p>
            <a:pPr eaLnBrk="1" hangingPunct="1"/>
            <a:r>
              <a:rPr lang="en-US" altLang="zh-CN" sz="3200" dirty="0">
                <a:latin typeface="宋体" panose="02010600030101010101" pitchFamily="2" charset="-122"/>
              </a:rPr>
              <a:t>     - I have ____________________.</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请查看下这些玩具是否完好。</a:t>
            </a:r>
          </a:p>
          <a:p>
            <a:pPr eaLnBrk="1" hangingPunct="1"/>
            <a:r>
              <a:rPr lang="en-US" altLang="zh-CN" sz="3200" dirty="0">
                <a:latin typeface="宋体" panose="02010600030101010101" pitchFamily="2" charset="-122"/>
              </a:rPr>
              <a:t>Please ______________________ if these __________ are all right.</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我不再玩电脑游戏了。</a:t>
            </a:r>
          </a:p>
          <a:p>
            <a:pPr eaLnBrk="1" hangingPunct="1"/>
            <a:r>
              <a:rPr lang="en-US" altLang="zh-CN" sz="3200" dirty="0">
                <a:latin typeface="宋体" panose="02010600030101010101" pitchFamily="2" charset="-122"/>
              </a:rPr>
              <a:t>I don’t 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1262063" y="2043113"/>
            <a:ext cx="2420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How long  </a:t>
            </a:r>
          </a:p>
        </p:txBody>
      </p:sp>
      <p:sp>
        <p:nvSpPr>
          <p:cNvPr id="4" name="文本框 3"/>
          <p:cNvSpPr txBox="1">
            <a:spLocks noChangeArrowheads="1"/>
          </p:cNvSpPr>
          <p:nvPr/>
        </p:nvSpPr>
        <p:spPr bwMode="auto">
          <a:xfrm>
            <a:off x="6019800" y="2016125"/>
            <a:ext cx="3254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sym typeface="宋体" panose="02010600030101010101" pitchFamily="2" charset="-122"/>
              </a:rPr>
              <a:t>had this scarf</a:t>
            </a:r>
          </a:p>
        </p:txBody>
      </p:sp>
      <p:sp>
        <p:nvSpPr>
          <p:cNvPr id="5" name="文本框 4"/>
          <p:cNvSpPr txBox="1">
            <a:spLocks noChangeArrowheads="1"/>
          </p:cNvSpPr>
          <p:nvPr/>
        </p:nvSpPr>
        <p:spPr bwMode="auto">
          <a:xfrm>
            <a:off x="2416175" y="2543175"/>
            <a:ext cx="3394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sym typeface="宋体" panose="02010600030101010101" pitchFamily="2" charset="-122"/>
              </a:rPr>
              <a:t>had it for a year </a:t>
            </a:r>
          </a:p>
        </p:txBody>
      </p:sp>
      <p:sp>
        <p:nvSpPr>
          <p:cNvPr id="6" name="文本框 5"/>
          <p:cNvSpPr txBox="1">
            <a:spLocks noChangeArrowheads="1"/>
          </p:cNvSpPr>
          <p:nvPr/>
        </p:nvSpPr>
        <p:spPr bwMode="auto">
          <a:xfrm>
            <a:off x="2305050" y="3503613"/>
            <a:ext cx="2809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check out</a:t>
            </a:r>
          </a:p>
        </p:txBody>
      </p:sp>
      <p:sp>
        <p:nvSpPr>
          <p:cNvPr id="7" name="文本框 6"/>
          <p:cNvSpPr txBox="1">
            <a:spLocks noChangeArrowheads="1"/>
          </p:cNvSpPr>
          <p:nvPr/>
        </p:nvSpPr>
        <p:spPr bwMode="auto">
          <a:xfrm>
            <a:off x="400050" y="3990975"/>
            <a:ext cx="1711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toys</a:t>
            </a:r>
          </a:p>
        </p:txBody>
      </p:sp>
      <p:sp>
        <p:nvSpPr>
          <p:cNvPr id="8" name="文本框 7"/>
          <p:cNvSpPr txBox="1">
            <a:spLocks noChangeArrowheads="1"/>
          </p:cNvSpPr>
          <p:nvPr/>
        </p:nvSpPr>
        <p:spPr bwMode="auto">
          <a:xfrm>
            <a:off x="1638300" y="4978400"/>
            <a:ext cx="5549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play computer games anymore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104"/>
          <p:cNvSpPr txBox="1">
            <a:spLocks noChangeArrowheads="1"/>
          </p:cNvSpPr>
          <p:nvPr/>
        </p:nvSpPr>
        <p:spPr bwMode="auto">
          <a:xfrm>
            <a:off x="-41275" y="600075"/>
            <a:ext cx="9128125"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9. </a:t>
            </a:r>
            <a:r>
              <a:rPr lang="zh-CN" altLang="en-US" sz="3200">
                <a:latin typeface="宋体" panose="02010600030101010101" pitchFamily="2" charset="-122"/>
              </a:rPr>
              <a:t>这些照片可以回想起甜蜜的回忆。</a:t>
            </a:r>
          </a:p>
          <a:p>
            <a:pPr eaLnBrk="1" hangingPunct="1"/>
            <a:r>
              <a:rPr lang="zh-CN" altLang="en-US" sz="3200">
                <a:latin typeface="宋体" panose="02010600030101010101" pitchFamily="2" charset="-122"/>
              </a:rPr>
              <a:t>  </a:t>
            </a:r>
            <a:r>
              <a:rPr lang="en-US" altLang="zh-CN" sz="3200">
                <a:latin typeface="宋体" panose="02010600030101010101" pitchFamily="2" charset="-122"/>
              </a:rPr>
              <a:t>The photos can ________________________________. </a:t>
            </a:r>
          </a:p>
          <a:p>
            <a:pPr eaLnBrk="1" hangingPunct="1"/>
            <a:r>
              <a:rPr lang="en-US" altLang="zh-CN" sz="3200">
                <a:latin typeface="宋体" panose="02010600030101010101" pitchFamily="2" charset="-122"/>
              </a:rPr>
              <a:t>10. </a:t>
            </a:r>
            <a:r>
              <a:rPr lang="zh-CN" altLang="en-US" sz="3200">
                <a:latin typeface="宋体" panose="02010600030101010101" pitchFamily="2" charset="-122"/>
              </a:rPr>
              <a:t>你可以把这些衣服捐赠给需要的人。   </a:t>
            </a:r>
          </a:p>
          <a:p>
            <a:pPr eaLnBrk="1" hangingPunct="1"/>
            <a:r>
              <a:rPr lang="en-US" altLang="zh-CN" sz="3200">
                <a:latin typeface="宋体" panose="02010600030101010101" pitchFamily="2" charset="-122"/>
              </a:rPr>
              <a:t>You can _____________________ the clothes to people______________.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641350" y="1557338"/>
            <a:ext cx="59118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bring back sweet memories</a:t>
            </a:r>
          </a:p>
        </p:txBody>
      </p:sp>
      <p:sp>
        <p:nvSpPr>
          <p:cNvPr id="4" name="文本框 3"/>
          <p:cNvSpPr txBox="1">
            <a:spLocks noChangeArrowheads="1"/>
          </p:cNvSpPr>
          <p:nvPr/>
        </p:nvSpPr>
        <p:spPr bwMode="auto">
          <a:xfrm>
            <a:off x="3021013" y="2474913"/>
            <a:ext cx="28622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give away</a:t>
            </a:r>
          </a:p>
        </p:txBody>
      </p:sp>
      <p:sp>
        <p:nvSpPr>
          <p:cNvPr id="5" name="文本框 4"/>
          <p:cNvSpPr txBox="1">
            <a:spLocks noChangeArrowheads="1"/>
          </p:cNvSpPr>
          <p:nvPr/>
        </p:nvSpPr>
        <p:spPr bwMode="auto">
          <a:xfrm>
            <a:off x="1908175" y="3046413"/>
            <a:ext cx="237648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in need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104"/>
          <p:cNvSpPr txBox="1">
            <a:spLocks noChangeArrowheads="1"/>
          </p:cNvSpPr>
          <p:nvPr/>
        </p:nvSpPr>
        <p:spPr bwMode="auto">
          <a:xfrm>
            <a:off x="-39688" y="598488"/>
            <a:ext cx="915511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三、单项选择。</a:t>
            </a:r>
          </a:p>
          <a:p>
            <a:pPr eaLnBrk="1" hangingPunct="1"/>
            <a:r>
              <a:rPr lang="en-US" altLang="zh-CN" sz="3200" dirty="0">
                <a:latin typeface="宋体" panose="02010600030101010101" pitchFamily="2" charset="-122"/>
              </a:rPr>
              <a:t>(    ) 11. - </a:t>
            </a:r>
            <a:r>
              <a:rPr lang="en-US" altLang="zh-CN" sz="3200" dirty="0" smtClean="0">
                <a:latin typeface="宋体" panose="02010600030101010101" pitchFamily="2" charset="-122"/>
              </a:rPr>
              <a:t>____ </a:t>
            </a:r>
            <a:r>
              <a:rPr lang="en-US" altLang="zh-CN" sz="3200" dirty="0">
                <a:latin typeface="宋体" panose="02010600030101010101" pitchFamily="2" charset="-122"/>
              </a:rPr>
              <a:t>have you had the iPhone 6s?              </a:t>
            </a:r>
          </a:p>
          <a:p>
            <a:pPr eaLnBrk="1" hangingPunct="1"/>
            <a:r>
              <a:rPr lang="en-US" altLang="zh-CN" sz="3200" dirty="0">
                <a:latin typeface="宋体" panose="02010600030101010101" pitchFamily="2" charset="-122"/>
              </a:rPr>
              <a:t>- For about two weeks.</a:t>
            </a:r>
          </a:p>
          <a:p>
            <a:pPr eaLnBrk="1" hangingPunct="1"/>
            <a:r>
              <a:rPr lang="en-US" altLang="zh-CN" sz="3200" dirty="0">
                <a:latin typeface="宋体" panose="02010600030101010101" pitchFamily="2" charset="-122"/>
              </a:rPr>
              <a:t>A. How long	   B. How much	</a:t>
            </a:r>
          </a:p>
          <a:p>
            <a:pPr eaLnBrk="1" hangingPunct="1"/>
            <a:r>
              <a:rPr lang="en-US" altLang="zh-CN" sz="3200" dirty="0">
                <a:latin typeface="宋体" panose="02010600030101010101" pitchFamily="2" charset="-122"/>
              </a:rPr>
              <a:t>C. How often	   D. How soon</a:t>
            </a:r>
          </a:p>
          <a:p>
            <a:pPr eaLnBrk="1" hangingPunct="1"/>
            <a:r>
              <a:rPr lang="en-US" altLang="zh-CN" sz="3200" dirty="0">
                <a:latin typeface="宋体" panose="02010600030101010101" pitchFamily="2" charset="-122"/>
              </a:rPr>
              <a:t>(    ) 12. Mr. Smith has worked in the USA _______ two years ago.</a:t>
            </a:r>
          </a:p>
          <a:p>
            <a:pPr eaLnBrk="1" hangingPunct="1"/>
            <a:r>
              <a:rPr lang="en-US" altLang="zh-CN" sz="3200" dirty="0">
                <a:latin typeface="宋体" panose="02010600030101010101" pitchFamily="2" charset="-122"/>
              </a:rPr>
              <a:t>A. for    </a:t>
            </a:r>
            <a:r>
              <a:rPr lang="en-US" altLang="zh-CN" sz="3200" dirty="0" smtClean="0">
                <a:latin typeface="宋体" panose="02010600030101010101" pitchFamily="2" charset="-122"/>
              </a:rPr>
              <a:t>B</a:t>
            </a:r>
            <a:r>
              <a:rPr lang="en-US" altLang="zh-CN" sz="3200" dirty="0">
                <a:latin typeface="宋体" panose="02010600030101010101" pitchFamily="2" charset="-122"/>
              </a:rPr>
              <a:t>. in   </a:t>
            </a:r>
            <a:r>
              <a:rPr lang="en-US" altLang="zh-CN" sz="3200" dirty="0" smtClean="0">
                <a:latin typeface="宋体" panose="02010600030101010101" pitchFamily="2" charset="-122"/>
              </a:rPr>
              <a:t>C</a:t>
            </a:r>
            <a:r>
              <a:rPr lang="en-US" altLang="zh-CN" sz="3200" dirty="0">
                <a:latin typeface="宋体" panose="02010600030101010101" pitchFamily="2" charset="-122"/>
              </a:rPr>
              <a:t>. until    </a:t>
            </a:r>
            <a:r>
              <a:rPr lang="en-US" altLang="zh-CN" sz="3200" dirty="0" smtClean="0">
                <a:latin typeface="宋体" panose="02010600030101010101" pitchFamily="2" charset="-122"/>
              </a:rPr>
              <a:t>D</a:t>
            </a:r>
            <a:r>
              <a:rPr lang="en-US" altLang="zh-CN" sz="3200" dirty="0">
                <a:latin typeface="宋体" panose="02010600030101010101" pitchFamily="2" charset="-122"/>
              </a:rPr>
              <a:t>. since</a:t>
            </a:r>
          </a:p>
          <a:p>
            <a:pPr eaLnBrk="1" hangingPunct="1"/>
            <a:r>
              <a:rPr lang="en-US" altLang="zh-CN" sz="3200" dirty="0">
                <a:latin typeface="宋体" panose="02010600030101010101" pitchFamily="2" charset="-122"/>
              </a:rPr>
              <a:t>(    ) 13. I </a:t>
            </a:r>
            <a:r>
              <a:rPr lang="en-US" altLang="zh-CN" sz="3200" dirty="0" smtClean="0">
                <a:latin typeface="宋体" panose="02010600030101010101" pitchFamily="2" charset="-122"/>
              </a:rPr>
              <a:t>____ </a:t>
            </a:r>
            <a:r>
              <a:rPr lang="en-US" altLang="zh-CN" sz="3200" dirty="0">
                <a:latin typeface="宋体" panose="02010600030101010101" pitchFamily="2" charset="-122"/>
              </a:rPr>
              <a:t>the story for about 3 months. It’s not easy for me.</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write         </a:t>
            </a:r>
            <a:r>
              <a:rPr lang="en-US" altLang="zh-CN" sz="3200" dirty="0" smtClean="0">
                <a:latin typeface="宋体" panose="02010600030101010101" pitchFamily="2" charset="-122"/>
              </a:rPr>
              <a:t>B</a:t>
            </a:r>
            <a:r>
              <a:rPr lang="en-US" altLang="zh-CN" sz="3200" dirty="0">
                <a:latin typeface="宋体" panose="02010600030101010101" pitchFamily="2" charset="-122"/>
              </a:rPr>
              <a:t>. wrote </a:t>
            </a:r>
          </a:p>
          <a:p>
            <a:pPr eaLnBrk="1" hangingPunct="1"/>
            <a:r>
              <a:rPr lang="en-US" altLang="zh-CN" sz="3200" dirty="0">
                <a:latin typeface="宋体" panose="02010600030101010101" pitchFamily="2" charset="-122"/>
              </a:rPr>
              <a:t>C. have written	</a:t>
            </a:r>
            <a:r>
              <a:rPr lang="en-US" altLang="zh-CN" sz="3200" dirty="0" smtClean="0">
                <a:latin typeface="宋体" panose="02010600030101010101" pitchFamily="2" charset="-122"/>
              </a:rPr>
              <a:t>D</a:t>
            </a:r>
            <a:r>
              <a:rPr lang="en-US" altLang="zh-CN" sz="3200" dirty="0">
                <a:latin typeface="宋体" panose="02010600030101010101" pitchFamily="2" charset="-122"/>
              </a:rPr>
              <a:t>. will write</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09550" y="1111250"/>
            <a:ext cx="388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523875" y="3015109"/>
            <a:ext cx="43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D</a:t>
            </a:r>
          </a:p>
        </p:txBody>
      </p:sp>
      <p:sp>
        <p:nvSpPr>
          <p:cNvPr id="5" name="文本框 4"/>
          <p:cNvSpPr txBox="1">
            <a:spLocks noChangeArrowheads="1"/>
          </p:cNvSpPr>
          <p:nvPr/>
        </p:nvSpPr>
        <p:spPr bwMode="auto">
          <a:xfrm>
            <a:off x="427038" y="4440237"/>
            <a:ext cx="5286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1564</Words>
  <Application>Microsoft Office PowerPoint</Application>
  <PresentationFormat>全屏显示(4:3)</PresentationFormat>
  <Paragraphs>258</Paragraphs>
  <Slides>25</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2022-01-21T01:21:18Z</dcterms:created>
  <dcterms:modified xsi:type="dcterms:W3CDTF">2023-01-17T02:37:04Z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CD479A3AB6B34DDDABFD65874AC6640B</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