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496" r:id="rId4"/>
    <p:sldId id="514" r:id="rId5"/>
    <p:sldId id="446" r:id="rId6"/>
    <p:sldId id="354" r:id="rId7"/>
    <p:sldId id="407" r:id="rId8"/>
    <p:sldId id="429" r:id="rId9"/>
    <p:sldId id="393" r:id="rId10"/>
    <p:sldId id="490" r:id="rId11"/>
    <p:sldId id="427" r:id="rId12"/>
    <p:sldId id="428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88" r:id="rId21"/>
    <p:sldId id="487" r:id="rId22"/>
    <p:sldId id="438" r:id="rId23"/>
    <p:sldId id="478" r:id="rId24"/>
    <p:sldId id="479" r:id="rId25"/>
    <p:sldId id="485" r:id="rId26"/>
    <p:sldId id="498" r:id="rId27"/>
    <p:sldId id="499" r:id="rId28"/>
    <p:sldId id="500" r:id="rId29"/>
    <p:sldId id="501" r:id="rId30"/>
    <p:sldId id="502" r:id="rId31"/>
    <p:sldId id="516" r:id="rId32"/>
    <p:sldId id="517" r:id="rId33"/>
    <p:sldId id="518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660066"/>
    <a:srgbClr val="006600"/>
    <a:srgbClr val="008000"/>
    <a:srgbClr val="9900CC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EAF8DC-22B1-4335-80BC-745C0442421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7066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B61B7F-AC06-4FC1-AEB3-9BE7F3CA7A6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C766F72-9A2C-4828-8A33-DBE6A7740F35}" type="slidenum">
              <a:rPr lang="en-US" altLang="zh-CN" smtClean="0">
                <a:solidFill>
                  <a:srgbClr val="000000"/>
                </a:solidFill>
              </a:rPr>
              <a:t>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61B7F-AC06-4FC1-AEB3-9BE7F3CA7A66}" type="slidenum">
              <a:rPr lang="zh-CN" alt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60F6012-2338-4B61-90AA-EAFE4455FCAE}" type="slidenum">
              <a:rPr lang="en-US" altLang="zh-CN" smtClean="0">
                <a:solidFill>
                  <a:srgbClr val="000000"/>
                </a:solidFill>
              </a:rPr>
              <a:t>26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B35E19-60F2-412B-91EE-8C0EFFA4FF7C}" type="slidenum">
              <a:rPr lang="en-US" altLang="zh-CN" smtClean="0"/>
              <a:t>31</a:t>
            </a:fld>
            <a:endParaRPr lang="en-US" altLang="zh-CN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9278-4AE0-4446-8C13-E69BB96D5F82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C315-7719-42E6-AEFB-2B7F67EFFC3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030F-3238-4F97-8DD3-E2C05DAC2BB2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4D9F-EC88-4279-BD03-83A04EFE5E3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2DF5-2C36-4F18-93B6-263F640B9BBE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97D6-6499-4DFF-AD63-C0621283CDB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784D-DD9C-45F4-B373-878E3429DFCE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2F83-899E-4802-82B7-3EC67665AE2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507B-CAA1-4DB1-81A3-D6826129A798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9495-8619-49A7-A20A-BB900743492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0DDE-DFE8-42AE-BE04-94851B535FF8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8773-0311-45F0-8686-CE90A8C83F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71E9-F5E1-45BE-AA2E-15F9C14D59C7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5962B-4B70-446C-BBD7-D1222C328E9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0140-4757-4399-B9EC-881827BB9AA9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1EE1-333F-4E78-A7AD-8C82A4C44F7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D5D7-49E3-471B-B5B9-F1494D052E40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DFDB-46F7-401F-B095-1E313E0C2FD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1F42-E379-413E-AF22-DE6FB39DCB16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20BB-6BA9-4A77-811F-948563A0A37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D991-A44A-44FC-9D5E-E712D23BCC6C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5370-1E46-40F1-BB98-35DA6B01AD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18C8321-7575-46B9-B4F5-7F4C4FFAADB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AB51055-AA04-45DB-ACBF-D03944971A69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Unit%201-3.mp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Unit%201-7.mp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Unit%201-1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%201-2.mp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/>
          </p:cNvSpPr>
          <p:nvPr/>
        </p:nvSpPr>
        <p:spPr bwMode="auto">
          <a:xfrm>
            <a:off x="827584" y="2564904"/>
            <a:ext cx="7416823" cy="975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It's </a:t>
            </a:r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so beautiful!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5" y="105273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996633"/>
                  </a:solidFill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Module 12  Western music</a:t>
            </a:r>
            <a:endParaRPr lang="zh-CN" altLang="en-US" sz="3600" b="1" kern="10" dirty="0">
              <a:ln w="9525">
                <a:solidFill>
                  <a:srgbClr val="996633"/>
                </a:solidFill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1728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 txBox="1">
            <a:spLocks noChangeArrowheads="1"/>
          </p:cNvSpPr>
          <p:nvPr/>
        </p:nvSpPr>
        <p:spPr bwMode="auto">
          <a:xfrm>
            <a:off x="250825" y="188913"/>
            <a:ext cx="86756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2750" indent="-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modern music does Tony like?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likes pop and rock music.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Tony’s mum think about rock music?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lively.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Why doesn’t Tony like traditional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Western music?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too slow.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Which music does Tony’s dad think is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too noisy?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thinks pop music is too noisy.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allAtOnce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ic7.nipic.com/20100522/2457331_01072897367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1" b="66"/>
          <a:stretch>
            <a:fillRect/>
          </a:stretch>
        </p:blipFill>
        <p:spPr bwMode="auto">
          <a:xfrm>
            <a:off x="571500" y="2500313"/>
            <a:ext cx="75438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/>
          </p:cNvSpPr>
          <p:nvPr/>
        </p:nvSpPr>
        <p:spPr bwMode="auto">
          <a:xfrm>
            <a:off x="1116013" y="1052513"/>
            <a:ext cx="4535487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 and read.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7412" name="Picture 4" descr="喇叭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8713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 idx="4294967295"/>
          </p:nvPr>
        </p:nvSpPr>
        <p:spPr>
          <a:xfrm>
            <a:off x="1571625" y="1146175"/>
            <a:ext cx="5664200" cy="1000125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5000" b="1" smtClean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Everyday English</a:t>
            </a:r>
            <a:endParaRPr lang="zh-CN" altLang="en-US" sz="5000" b="1" smtClean="0">
              <a:solidFill>
                <a:schemeClr val="hlin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标题 1"/>
          <p:cNvSpPr txBox="1">
            <a:spLocks noChangeArrowheads="1"/>
          </p:cNvSpPr>
          <p:nvPr/>
        </p:nvSpPr>
        <p:spPr bwMode="auto">
          <a:xfrm>
            <a:off x="1617663" y="1930400"/>
            <a:ext cx="50419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beautiful city!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 fan of rock music.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us a break!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believe it! 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323850" y="692150"/>
            <a:ext cx="77041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chemeClr val="hlink"/>
                </a:solidFill>
                <a:cs typeface="Times New Roman" panose="02020603050405020304" pitchFamily="18" charset="0"/>
              </a:rPr>
              <a:t>Now check (</a:t>
            </a:r>
            <a:r>
              <a:rPr lang="en-US" altLang="zh-CN" sz="3600" b="1" dirty="0">
                <a:solidFill>
                  <a:srgbClr val="FF0066"/>
                </a:solidFill>
              </a:rPr>
              <a:t>√</a:t>
            </a:r>
            <a:r>
              <a:rPr lang="en-US" altLang="zh-CN" sz="3600" b="1" dirty="0">
                <a:solidFill>
                  <a:schemeClr val="hlink"/>
                </a:solidFill>
                <a:cs typeface="Times New Roman" panose="02020603050405020304" pitchFamily="18" charset="0"/>
              </a:rPr>
              <a:t>) the true sentences.</a:t>
            </a:r>
          </a:p>
        </p:txBody>
      </p:sp>
      <p:sp>
        <p:nvSpPr>
          <p:cNvPr id="19459" name="标题 1"/>
          <p:cNvSpPr txBox="1">
            <a:spLocks noChangeArrowheads="1"/>
          </p:cNvSpPr>
          <p:nvPr/>
        </p:nvSpPr>
        <p:spPr bwMode="auto">
          <a:xfrm>
            <a:off x="287338" y="1628775"/>
            <a:ext cx="83883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1. They’re listening to Western music.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2. Tony knows little about Strauss.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3. Strauss was born in the capital of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Australia.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4.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 Danube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pop music.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5.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enjoys Beijing opera very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much.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3850" y="2349500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3850" y="4948238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  <p:bldP spid="19461" grpId="0" autoUpdateAnimBg="0"/>
      <p:bldP spid="194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表格 6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31938"/>
            <a:ext cx="85725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/>
          <p:cNvSpPr>
            <a:spLocks noGrp="1"/>
          </p:cNvSpPr>
          <p:nvPr>
            <p:ph type="title" idx="4294967295"/>
          </p:nvPr>
        </p:nvSpPr>
        <p:spPr>
          <a:xfrm>
            <a:off x="571500" y="214313"/>
            <a:ext cx="8177213" cy="11430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altLang="zh-CN" sz="3600" b="1" smtClean="0">
                <a:solidFill>
                  <a:schemeClr val="hlink"/>
                </a:solidFill>
                <a:latin typeface="Arial" panose="020B0604020202020204" pitchFamily="34" charset="0"/>
              </a:rPr>
              <a:t>Check (</a:t>
            </a:r>
            <a:r>
              <a:rPr lang="zh-CN" altLang="en-US" sz="3600" b="1" smtClean="0">
                <a:solidFill>
                  <a:schemeClr val="hlink"/>
                </a:solidFill>
                <a:latin typeface="Arial" panose="020B0604020202020204" pitchFamily="34" charset="0"/>
              </a:rPr>
              <a:t>√</a:t>
            </a:r>
            <a:r>
              <a:rPr lang="en-US" altLang="zh-CN" sz="3600" b="1" smtClean="0">
                <a:solidFill>
                  <a:schemeClr val="hlink"/>
                </a:solidFill>
                <a:latin typeface="Arial" panose="020B0604020202020204" pitchFamily="34" charset="0"/>
              </a:rPr>
              <a:t>) the types of music the students like.</a:t>
            </a:r>
            <a:endParaRPr lang="zh-CN" altLang="en-US" sz="3600" b="1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227763" y="372427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27763" y="5308600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16463" y="5308600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16463" y="465931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348038" y="609282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67625" y="357981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</a:rPr>
              <a:t>√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8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85750" y="214313"/>
            <a:ext cx="8858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</a:rPr>
              <a:t>Complete the sentences with the correct form of the words from the box.</a:t>
            </a:r>
          </a:p>
        </p:txBody>
      </p:sp>
      <p:pic>
        <p:nvPicPr>
          <p:cNvPr id="21507" name="矩形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97050"/>
            <a:ext cx="54927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00063" y="3643313"/>
            <a:ext cx="77152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7355" indent="-4273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Strauss wasn’t ________. He came from Austria.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thinks the ______ in rock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music are too ______. </a:t>
            </a:r>
          </a:p>
        </p:txBody>
      </p:sp>
      <p:pic>
        <p:nvPicPr>
          <p:cNvPr id="21509" name="Picture 2" descr="http://pic7.nipic.com/20100522/2457331_01072897367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r="57385" b="75774"/>
          <a:stretch>
            <a:fillRect/>
          </a:stretch>
        </p:blipFill>
        <p:spPr bwMode="auto">
          <a:xfrm>
            <a:off x="6786563" y="1643063"/>
            <a:ext cx="17859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97325" y="3724275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German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716463" y="5019675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drums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779838" y="573405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noisy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autoUpdateAnimBg="0"/>
      <p:bldP spid="21510" grpId="0" autoUpdateAnimBg="0"/>
      <p:bldP spid="21511" grpId="0" autoUpdateAnimBg="0"/>
      <p:bldP spid="215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500063" y="1125538"/>
            <a:ext cx="81756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Tony can’t ________ that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doesn’t like rock music.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Betty likes ______ traditional Western music and pop music.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Tony thinks the sound of the ______ in Beijing opera is very different.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19475" y="1268413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believe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48038" y="2708275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both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04025" y="4076700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voice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187450" y="836613"/>
            <a:ext cx="6985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chemeClr val="hlink"/>
                </a:solidFill>
              </a:rPr>
              <a:t>Complete the sentences about yourself.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187450" y="2420938"/>
            <a:ext cx="52149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My favourite music is ...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I like it because ...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My parents like ...</a:t>
            </a:r>
          </a:p>
        </p:txBody>
      </p:sp>
      <p:pic>
        <p:nvPicPr>
          <p:cNvPr id="23556" name="Picture 2" descr="http://pic7.nipic.com/20100522/2457331_01072897367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3" t="74696" b="66"/>
          <a:stretch>
            <a:fillRect/>
          </a:stretch>
        </p:blipFill>
        <p:spPr bwMode="auto">
          <a:xfrm>
            <a:off x="6784975" y="2219325"/>
            <a:ext cx="14716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pic7.nipic.com/20100522/2457331_01072897367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6" t="24225" b="50537"/>
          <a:stretch>
            <a:fillRect/>
          </a:stretch>
        </p:blipFill>
        <p:spPr bwMode="auto">
          <a:xfrm>
            <a:off x="6713538" y="4451350"/>
            <a:ext cx="15430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27088" y="1557338"/>
            <a:ext cx="40782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b="1">
                <a:solidFill>
                  <a:schemeClr val="hlink"/>
                </a:solidFill>
                <a:cs typeface="Times New Roman" panose="02020603050405020304" pitchFamily="18" charset="0"/>
              </a:rPr>
              <a:t>Listen and read.</a:t>
            </a:r>
          </a:p>
        </p:txBody>
      </p:sp>
      <p:sp>
        <p:nvSpPr>
          <p:cNvPr id="25603" name="标题 1"/>
          <p:cNvSpPr txBox="1">
            <a:spLocks noChangeArrowheads="1"/>
          </p:cNvSpPr>
          <p:nvPr/>
        </p:nvSpPr>
        <p:spPr bwMode="auto">
          <a:xfrm>
            <a:off x="827088" y="2492375"/>
            <a:ext cx="54467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a beautiful city!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so beautiful!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 I love his music!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 Listen to this!</a:t>
            </a:r>
          </a:p>
        </p:txBody>
      </p:sp>
      <p:pic>
        <p:nvPicPr>
          <p:cNvPr id="25604" name="Picture 4" descr="喇叭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5"/>
          <p:cNvSpPr>
            <a:spLocks noChangeArrowheads="1" noChangeShapeType="1"/>
          </p:cNvSpPr>
          <p:nvPr/>
        </p:nvSpPr>
        <p:spPr bwMode="auto">
          <a:xfrm>
            <a:off x="900113" y="765175"/>
            <a:ext cx="6767512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Pronunciation and speaking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468313" y="1660525"/>
            <a:ext cx="82470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chemeClr val="hlink"/>
                </a:solidFill>
              </a:rPr>
              <a:t>Ask and answer questions about the music you like or don’t like.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00063" y="3108325"/>
            <a:ext cx="80724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What music do you like?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I like pop. It’s lively and good to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dance to, but I don’t like rock. It’s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too noisy. What about you?</a:t>
            </a:r>
          </a:p>
        </p:txBody>
      </p:sp>
      <p:sp>
        <p:nvSpPr>
          <p:cNvPr id="26628" name="WordArt 4"/>
          <p:cNvSpPr>
            <a:spLocks noChangeArrowheads="1" noChangeShapeType="1"/>
          </p:cNvSpPr>
          <p:nvPr/>
        </p:nvSpPr>
        <p:spPr bwMode="auto">
          <a:xfrm>
            <a:off x="684213" y="622300"/>
            <a:ext cx="374332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Pair work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矩形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17525"/>
            <a:ext cx="725328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tra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25320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oz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/>
          <a:stretch>
            <a:fillRect/>
          </a:stretch>
        </p:blipFill>
        <p:spPr bwMode="auto">
          <a:xfrm>
            <a:off x="5219700" y="2276475"/>
            <a:ext cx="2527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2488" y="5661025"/>
            <a:ext cx="1944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Strauss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51500" y="566102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Mozart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1773238"/>
            <a:ext cx="8229600" cy="31242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— Do you like pop music or rock music?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— well, I prefer pop music. I think rock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     music is too noisy.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— …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2565400"/>
            <a:ext cx="6985000" cy="360045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lively</a:t>
            </a:r>
            <a:r>
              <a:rPr lang="en-US" altLang="zh-CN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 smtClean="0">
                <a:latin typeface="Times New Roman" panose="02020603050405020304" pitchFamily="18" charset="0"/>
              </a:rPr>
              <a:t>adj. </a:t>
            </a:r>
            <a:r>
              <a:rPr lang="zh-CN" altLang="en-US" sz="3600" b="1" dirty="0" smtClean="0">
                <a:latin typeface="Times New Roman" panose="02020603050405020304" pitchFamily="18" charset="0"/>
              </a:rPr>
              <a:t>活泼的；轻快的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e.g. She is a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lively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girl.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modern</a:t>
            </a:r>
            <a:r>
              <a:rPr lang="en-US" altLang="zh-CN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 smtClean="0">
                <a:latin typeface="Times New Roman" panose="02020603050405020304" pitchFamily="18" charset="0"/>
              </a:rPr>
              <a:t>adj. </a:t>
            </a:r>
            <a:r>
              <a:rPr lang="zh-CN" altLang="en-US" sz="3600" b="1" dirty="0" smtClean="0">
                <a:latin typeface="Times New Roman" panose="02020603050405020304" pitchFamily="18" charset="0"/>
              </a:rPr>
              <a:t>现代的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e.g. Do you like 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modern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music or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      classical music?</a:t>
            </a:r>
          </a:p>
        </p:txBody>
      </p:sp>
      <p:sp>
        <p:nvSpPr>
          <p:cNvPr id="28675" name="WordArt 3"/>
          <p:cNvSpPr>
            <a:spLocks noChangeArrowheads="1" noChangeShapeType="1"/>
          </p:cNvSpPr>
          <p:nvPr/>
        </p:nvSpPr>
        <p:spPr bwMode="auto">
          <a:xfrm>
            <a:off x="2268538" y="1598613"/>
            <a:ext cx="4608512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chemeClr val="hlink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 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chemeClr val="hlink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1"/>
          <p:cNvSpPr txBox="1">
            <a:spLocks noChangeArrowheads="1"/>
          </p:cNvSpPr>
          <p:nvPr/>
        </p:nvSpPr>
        <p:spPr bwMode="auto">
          <a:xfrm>
            <a:off x="612775" y="1997075"/>
            <a:ext cx="82804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prep.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穿过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I have to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through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door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every day.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pop (=popular)</a:t>
            </a: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adj. </a:t>
            </a:r>
            <a:r>
              <a:rPr lang="zh-CN" altLang="en-US" sz="3600" b="1" dirty="0">
                <a:latin typeface="Times New Roman" panose="02020603050405020304" pitchFamily="18" charset="0"/>
              </a:rPr>
              <a:t>流行的； 受欢迎的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e.g.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Pop</a:t>
            </a:r>
            <a:r>
              <a:rPr lang="en-US" altLang="zh-CN" sz="3600" b="1" dirty="0">
                <a:latin typeface="Times New Roman" panose="02020603050405020304" pitchFamily="18" charset="0"/>
              </a:rPr>
              <a:t> music is my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latin typeface="Times New Roman" panose="02020603050405020304" pitchFamily="18" charset="0"/>
              </a:rPr>
              <a:t> music.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idx="4294967295"/>
          </p:nvPr>
        </p:nvSpPr>
        <p:spPr>
          <a:xfrm>
            <a:off x="1042988" y="1270000"/>
            <a:ext cx="7416800" cy="15113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en-US" altLang="zh-CN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是形容词，意思是“吵闹的”，反义词是 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“安静的”。即：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1241425" y="2925763"/>
            <a:ext cx="6354763" cy="14668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lnSpc>
                <a:spcPct val="125000"/>
              </a:lnSpc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吵闹的</a:t>
            </a:r>
            <a:r>
              <a:rPr lang="zh-CN" altLang="en-US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反义词      </a:t>
            </a:r>
            <a:r>
              <a:rPr lang="zh-CN" altLang="en-US" sz="3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安静的</a:t>
            </a:r>
            <a:endParaRPr lang="en-US" sz="36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内容占位符 2"/>
          <p:cNvSpPr txBox="1">
            <a:spLocks noChangeArrowheads="1"/>
          </p:cNvSpPr>
          <p:nvPr/>
        </p:nvSpPr>
        <p:spPr bwMode="auto">
          <a:xfrm>
            <a:off x="1260475" y="4510088"/>
            <a:ext cx="66246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This city is not </a:t>
            </a: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it’s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这座城市不</a:t>
            </a:r>
            <a:r>
              <a:rPr lang="zh-CN" altLang="en-US" sz="3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安静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，是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吵闹的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0"/>
      <p:bldP spid="30723" grpId="0" animBg="1" autoUpdateAnimBg="0"/>
      <p:bldP spid="30724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719263" y="1268413"/>
            <a:ext cx="55895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zh-CN" altLang="en-US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zh-CN" altLang="en-US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sz="40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extBox 16"/>
          <p:cNvSpPr txBox="1">
            <a:spLocks noChangeArrowheads="1"/>
          </p:cNvSpPr>
          <p:nvPr/>
        </p:nvSpPr>
        <p:spPr bwMode="auto">
          <a:xfrm>
            <a:off x="357188" y="2238375"/>
            <a:ext cx="84296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altLang="zh-C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都是名词，意为“声音”。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可以指人或动物发出的声音，或物体碰撞声。可以说，大自然的任何“声音”都可以用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。而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一般指人的声音，说话、谈笑或唱歌，都可用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zh-CN" altLang="en-US" sz="3600" b="1"/>
              <a:t>。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004888" y="2070100"/>
            <a:ext cx="77438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sz="36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At night she heard a strange </a:t>
            </a:r>
            <a:r>
              <a:rPr lang="en-US" altLang="zh-CN" sz="36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夜里她听到一种奇怪的</a:t>
            </a:r>
            <a:r>
              <a:rPr lang="zh-CN" altLang="en-US" sz="36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声音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r>
              <a:rPr lang="zh-CN" altLang="en-US" sz="3600"/>
              <a:t/>
            </a:r>
            <a:br>
              <a:rPr lang="zh-CN" altLang="en-US" sz="3600"/>
            </a:b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girl has a sweet </a:t>
            </a:r>
            <a:r>
              <a:rPr lang="en-US" altLang="zh-CN" sz="36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那女孩</a:t>
            </a:r>
            <a:r>
              <a:rPr lang="zh-CN" altLang="en-US" sz="36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嗓音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很美。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D59D97-67E3-4B17-A015-D312BE579E1F}" type="slidenum">
              <a:rPr lang="en-US" altLang="zh-CN" smtClean="0">
                <a:solidFill>
                  <a:srgbClr val="000000"/>
                </a:solidFill>
              </a:rPr>
              <a:t>26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246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753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altLang="zh-CN" sz="3200" b="1" dirty="0">
                <a:solidFill>
                  <a:srgbClr val="FF0000"/>
                </a:solidFill>
                <a:ea typeface="华文行楷" panose="02010800040101010101" pitchFamily="2" charset="-122"/>
              </a:rPr>
              <a:t>※</a:t>
            </a:r>
            <a:r>
              <a:rPr lang="zh-CN" altLang="en-US" sz="3200" b="1" dirty="0">
                <a:solidFill>
                  <a:srgbClr val="FF0000"/>
                </a:solidFill>
                <a:ea typeface="华文行楷" panose="02010800040101010101" pitchFamily="2" charset="-122"/>
              </a:rPr>
              <a:t>短语句型</a:t>
            </a:r>
            <a:r>
              <a:rPr lang="en-US" altLang="zh-CN" sz="3200" b="1" dirty="0">
                <a:solidFill>
                  <a:srgbClr val="FF0000"/>
                </a:solidFill>
                <a:ea typeface="华文行楷" panose="02010800040101010101" pitchFamily="2" charset="-122"/>
              </a:rPr>
              <a:t>※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Who’s it by?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是这是谁创作的？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这里的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是介词，意思是“由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创作（编著、导演、作曲等）”。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e.g. A.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这首乐曲是谁创作的？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这是一本鲁迅写的书。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I’m </a:t>
            </a:r>
            <a:r>
              <a:rPr lang="en-US" altLang="zh-CN" sz="24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(not)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sure.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我</a:t>
            </a:r>
            <a:r>
              <a:rPr lang="en-US" altLang="zh-CN" sz="24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不</a:t>
            </a:r>
            <a:r>
              <a:rPr lang="en-US" altLang="zh-CN" sz="24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确定。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e.g. A.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我肯定他今天下午会来。</a:t>
            </a:r>
          </a:p>
          <a:p>
            <a:pPr eaLnBrk="1" hangingPunct="1">
              <a:spcBef>
                <a:spcPct val="25000"/>
              </a:spcBef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他不确定谁会赢得这场比赛。</a:t>
            </a:r>
          </a:p>
          <a:p>
            <a:pPr eaLnBrk="1" hangingPunct="1">
              <a:spcBef>
                <a:spcPct val="25000"/>
              </a:spcBef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capital of…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的首都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e.g. A.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北京是中国的首都。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伦敦是英国的首都吗？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16438" y="1822450"/>
            <a:ext cx="35274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Who is this music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465638" y="2239963"/>
            <a:ext cx="40322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This is a book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Lu Xun.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214438" y="3643313"/>
            <a:ext cx="460851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I’m sure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he’ll come this afternoon.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143000" y="4572000"/>
            <a:ext cx="51371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He is not sure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who will win the match.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141788" y="5529263"/>
            <a:ext cx="4394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Beijing is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the capital of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China.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141788" y="6040438"/>
            <a:ext cx="46799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Is London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the capital of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England?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266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85" decel="100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85" decel="100000"/>
                                        <p:tgtEl>
                                          <p:spTgt spid="26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36" grpId="0"/>
      <p:bldP spid="266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日期占位符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175051-0382-4EB2-A086-AF14DD6EC8A5}" type="datetime1">
              <a:rPr lang="zh-CN" altLang="en-US" smtClean="0">
                <a:solidFill>
                  <a:srgbClr val="000000"/>
                </a:solidFill>
              </a:rPr>
              <a:t>2023-01-17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3491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CD8EA7A-6040-4C4E-91EE-645C9C5ABA8A}" type="slidenum">
              <a:rPr lang="en-US" altLang="zh-CN" smtClean="0">
                <a:solidFill>
                  <a:srgbClr val="000000"/>
                </a:solidFill>
              </a:rPr>
              <a:t>27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pic>
        <p:nvPicPr>
          <p:cNvPr id="63492" name="Picture 14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0" y="333375"/>
            <a:ext cx="8964613" cy="6065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altLang="zh-CN" sz="3200" b="1" dirty="0">
                <a:solidFill>
                  <a:srgbClr val="FF0000"/>
                </a:solidFill>
                <a:ea typeface="华文行楷" panose="02010800040101010101" pitchFamily="2" charset="-122"/>
              </a:rPr>
              <a:t>※</a:t>
            </a:r>
            <a:r>
              <a:rPr lang="zh-CN" altLang="en-US" sz="3200" b="1" dirty="0">
                <a:solidFill>
                  <a:srgbClr val="FF0000"/>
                </a:solidFill>
                <a:ea typeface="华文行楷" panose="02010800040101010101" pitchFamily="2" charset="-122"/>
              </a:rPr>
              <a:t>短语句型</a:t>
            </a:r>
            <a:r>
              <a:rPr lang="en-US" altLang="zh-CN" sz="3200" b="1" dirty="0">
                <a:solidFill>
                  <a:srgbClr val="FF0000"/>
                </a:solidFill>
                <a:ea typeface="华文行楷" panose="02010800040101010101" pitchFamily="2" charset="-122"/>
              </a:rPr>
              <a:t>※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traditional Beijing Opera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传统的京剧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e.g.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你听说过传统的京剧吗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25000"/>
              </a:spcBef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fan of…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迷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爱好者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e.g. A.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他妈妈是个古典音乐爱好者。</a:t>
            </a:r>
          </a:p>
          <a:p>
            <a:pPr eaLnBrk="1" hangingPunct="1">
              <a:spcBef>
                <a:spcPct val="25000"/>
              </a:spcBef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我的同桌是个足球迷。</a:t>
            </a:r>
          </a:p>
          <a:p>
            <a:pPr eaLnBrk="1" hangingPunct="1">
              <a:spcBef>
                <a:spcPct val="25000"/>
              </a:spcBef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Give us a break.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本意是：</a:t>
            </a:r>
            <a:r>
              <a:rPr lang="zh-CN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让我们休息一会儿。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引申为：</a:t>
            </a:r>
            <a:r>
              <a:rPr lang="zh-CN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别再烦我们了（让我们清静一会儿吧）！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e.g.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别再烦他了，他正在做作业呢。</a:t>
            </a:r>
          </a:p>
          <a:p>
            <a:pPr eaLnBrk="1" hangingPunct="1">
              <a:spcBef>
                <a:spcPct val="25000"/>
              </a:spcBef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55650" y="1700213"/>
            <a:ext cx="60499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Have you heard of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traditional Beijing Opera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042988" y="3068638"/>
            <a:ext cx="5113337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His mother is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a fan of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classical music.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042988" y="4005263"/>
            <a:ext cx="460851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My deskmate is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a fan of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football.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55650" y="5805488"/>
            <a:ext cx="633571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Give him a break.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He is doing his homework.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86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日期占位符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FC50304-AE78-438C-A8EF-E5B39F536EF5}" type="datetime1">
              <a:rPr lang="zh-CN" altLang="en-US" smtClean="0">
                <a:solidFill>
                  <a:srgbClr val="000000"/>
                </a:solidFill>
              </a:rPr>
              <a:t>2023-01-17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451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D231E5-31B9-49EA-A63A-60EEC1A234F6}" type="slidenum">
              <a:rPr lang="en-US" altLang="zh-CN" smtClean="0">
                <a:solidFill>
                  <a:srgbClr val="000000"/>
                </a:solidFill>
              </a:rPr>
              <a:t>28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0" y="549275"/>
            <a:ext cx="9144000" cy="2411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※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短语句型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※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7.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believe it!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我不相信。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e.g.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我不相信他所说的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</a:pP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00113" y="2752725"/>
            <a:ext cx="64801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u="sng">
                <a:solidFill>
                  <a:srgbClr val="000000"/>
                </a:solidFill>
                <a:latin typeface="Times New Roman" panose="02020603050405020304" pitchFamily="18" charset="0"/>
              </a:rPr>
              <a:t>I don’t believe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what he said.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7991475" cy="39592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8. Which river goes </a:t>
            </a:r>
            <a:r>
              <a:rPr lang="en-US" altLang="zh-CN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through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Shanghai?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哪条河穿过上海？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through 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意为“穿过，经过”，常与</a:t>
            </a: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pass, go, walk 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等动词连用。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across, through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都有“通过，穿过”之意。区别是：</a:t>
            </a:r>
          </a:p>
        </p:txBody>
      </p:sp>
      <p:sp>
        <p:nvSpPr>
          <p:cNvPr id="65538" name="日期占位符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1ED3A3-D0A8-46FE-B186-3633080ABAA2}" type="datetime1">
              <a:rPr lang="zh-CN" altLang="en-US" smtClean="0">
                <a:solidFill>
                  <a:srgbClr val="000000"/>
                </a:solidFill>
              </a:rPr>
              <a:t>2023-01-17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5539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B4EDAE9-053F-4BCC-9874-A59496B4FF46}" type="slidenum">
              <a:rPr lang="en-US" altLang="zh-CN" smtClean="0">
                <a:solidFill>
                  <a:srgbClr val="000000"/>
                </a:solidFill>
              </a:rPr>
              <a:t>29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日期占位符 1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321937F-DDA7-4BDC-8ECE-3C4D810406A0}" type="datetime1">
              <a:rPr lang="zh-CN" altLang="en-US" smtClean="0">
                <a:solidFill>
                  <a:srgbClr val="000000"/>
                </a:solidFill>
              </a:rPr>
              <a:t>2023-01-17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C49E31-9007-45D4-92ED-5FBECF3449A1}" type="slidenum">
              <a:rPr lang="en-US" altLang="zh-CN" smtClean="0">
                <a:solidFill>
                  <a:srgbClr val="000000"/>
                </a:solidFill>
              </a:rPr>
              <a:t>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pic>
        <p:nvPicPr>
          <p:cNvPr id="45058" name="Picture 2" descr="145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157788"/>
            <a:ext cx="22320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blue1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5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87313" y="12700"/>
            <a:ext cx="267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Guessing game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2771775" y="115888"/>
            <a:ext cx="477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00"/>
                </a:solidFill>
              </a:rPr>
              <a:t>What kind of music are they?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1190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blues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3492500" y="549275"/>
            <a:ext cx="1477963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classical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6550025" y="620713"/>
            <a:ext cx="1190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jazz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3563938" y="3213100"/>
            <a:ext cx="1190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opera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66" name="WordArt 10"/>
          <p:cNvSpPr>
            <a:spLocks noChangeArrowheads="1" noChangeShapeType="1" noTextEdit="1"/>
          </p:cNvSpPr>
          <p:nvPr/>
        </p:nvSpPr>
        <p:spPr bwMode="auto">
          <a:xfrm>
            <a:off x="6659563" y="2924175"/>
            <a:ext cx="1190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rock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827088" y="2852738"/>
            <a:ext cx="1190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pop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684213" y="4724400"/>
            <a:ext cx="12954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techno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6804025" y="5805488"/>
            <a:ext cx="1190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rap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45071" name="Picture 15" descr="图片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2159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 descr="图片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302418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 descr="图片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8" descr="图片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18002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19" descr="图片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15113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0" descr="图片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19478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1" descr="jazz0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3764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22" descr="20080502_103926_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/>
          <a:stretch>
            <a:fillRect/>
          </a:stretch>
        </p:blipFill>
        <p:spPr bwMode="auto">
          <a:xfrm>
            <a:off x="755650" y="3357563"/>
            <a:ext cx="13684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50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50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50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50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5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50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50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45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  <p:bldP spid="45064" grpId="0" animBg="1"/>
      <p:bldP spid="45065" grpId="0" animBg="1"/>
      <p:bldP spid="45066" grpId="0" animBg="1"/>
      <p:bldP spid="45068" grpId="0" animBg="1"/>
      <p:bldP spid="45069" grpId="0" animBg="1"/>
      <p:bldP spid="450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58763"/>
            <a:ext cx="7993063" cy="5329237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①</a:t>
            </a:r>
            <a:r>
              <a:rPr lang="en-US" altLang="zh-CN" sz="28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across 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表示从一定范围的一边到另一边，与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on 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有关，  表示动作是在某一物体的表面进行的。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The boy is running</a:t>
            </a:r>
            <a:r>
              <a:rPr lang="en-US" altLang="zh-CN" sz="28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across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the road.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小男孩正穿过公路。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②</a:t>
            </a:r>
            <a:r>
              <a:rPr lang="zh-CN" altLang="en-US" sz="28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through 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表示从中间通过，强调动作是在里面进行的。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The train is going</a:t>
            </a:r>
            <a:r>
              <a:rPr lang="en-US" altLang="zh-CN" sz="28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through</a:t>
            </a:r>
            <a:r>
              <a:rPr lang="en-US" altLang="zh-CN" sz="28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the tunnel.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这辆火车正穿过隧道。</a:t>
            </a:r>
            <a:endParaRPr lang="en-US" altLang="zh-CN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zh-CN" altLang="en-US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/>
          <a:stretch>
            <a:fillRect/>
          </a:stretch>
        </p:blipFill>
        <p:spPr bwMode="auto">
          <a:xfrm>
            <a:off x="6418263" y="1484313"/>
            <a:ext cx="25923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"/>
          <a:stretch>
            <a:fillRect/>
          </a:stretch>
        </p:blipFill>
        <p:spPr bwMode="auto">
          <a:xfrm>
            <a:off x="6646863" y="4357688"/>
            <a:ext cx="24971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zh-CN" sz="3200" dirty="0" smtClean="0"/>
              <a:t>Try to complete the sentences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/>
              <a:t>1.</a:t>
            </a:r>
            <a:r>
              <a:rPr lang="en-US" altLang="zh-CN" sz="3200" b="1" dirty="0" smtClean="0"/>
              <a:t> </a:t>
            </a:r>
            <a:r>
              <a:rPr lang="zh-CN" altLang="en-US" sz="3200" b="1" dirty="0" smtClean="0"/>
              <a:t>它是谁的作品</a:t>
            </a:r>
            <a:r>
              <a:rPr lang="en-US" altLang="zh-CN" sz="3200" dirty="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/>
              <a:t>    Who’s it ______?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/>
              <a:t>2. </a:t>
            </a:r>
            <a:r>
              <a:rPr lang="zh-CN" altLang="en-US" sz="3200" b="1" dirty="0" smtClean="0"/>
              <a:t>它叫什么名字</a:t>
            </a:r>
            <a:r>
              <a:rPr lang="en-US" altLang="zh-CN" sz="3200" dirty="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 smtClean="0"/>
              <a:t>    </a:t>
            </a:r>
            <a:r>
              <a:rPr lang="en-US" altLang="zh-CN" sz="3200" dirty="0" smtClean="0"/>
              <a:t>What __ it _____?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/>
              <a:t>3. </a:t>
            </a:r>
            <a:r>
              <a:rPr lang="zh-CN" altLang="en-US" sz="3200" b="1" dirty="0" smtClean="0"/>
              <a:t>我是说唱乐迷</a:t>
            </a:r>
            <a:r>
              <a:rPr lang="en-US" altLang="zh-CN" sz="3200" b="1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 smtClean="0"/>
              <a:t>    </a:t>
            </a:r>
            <a:r>
              <a:rPr lang="en-US" altLang="zh-CN" sz="3200" dirty="0" smtClean="0"/>
              <a:t>I’m ___________.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/>
              <a:t>4.</a:t>
            </a:r>
            <a:r>
              <a:rPr lang="zh-CN" altLang="en-US" sz="3200" b="1" dirty="0" smtClean="0"/>
              <a:t>让我们清净会儿吧</a:t>
            </a:r>
            <a:r>
              <a:rPr lang="en-US" altLang="zh-CN" sz="3200" dirty="0" smtClean="0"/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/>
              <a:t>   Give us ________!</a:t>
            </a:r>
            <a:endParaRPr lang="en-US" altLang="zh-CN" sz="3200" b="1" dirty="0" smtClean="0"/>
          </a:p>
        </p:txBody>
      </p:sp>
      <p:sp>
        <p:nvSpPr>
          <p:cNvPr id="413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56100" y="1600200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 smtClean="0"/>
              <a:t>5. </a:t>
            </a:r>
            <a:r>
              <a:rPr lang="zh-CN" altLang="en-US" sz="3200" b="1" dirty="0" smtClean="0"/>
              <a:t>那究竟是什么</a:t>
            </a:r>
            <a:r>
              <a:rPr lang="en-US" altLang="zh-CN" sz="32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/>
              <a:t>   What _______ is that?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/>
              <a:t>6.</a:t>
            </a:r>
            <a:r>
              <a:rPr lang="zh-CN" altLang="en-US" sz="3200" b="1" dirty="0" smtClean="0"/>
              <a:t>我简直无法相信</a:t>
            </a:r>
            <a:r>
              <a:rPr lang="en-US" altLang="zh-CN" sz="3200" dirty="0" smtClean="0"/>
              <a:t>!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/>
              <a:t>   I don’t _______ it!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/>
              <a:t>7.</a:t>
            </a:r>
            <a:r>
              <a:rPr lang="zh-CN" altLang="en-US" sz="3200" b="1" dirty="0" smtClean="0"/>
              <a:t>它活泼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又好跟着跳舞</a:t>
            </a:r>
            <a:r>
              <a:rPr lang="en-US" altLang="zh-CN" sz="3200" b="1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/>
              <a:t>   It’s lively and good _____________.</a:t>
            </a:r>
            <a:endParaRPr lang="en-US" altLang="zh-CN" sz="3200" b="1" dirty="0" smtClean="0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2555875" y="2060575"/>
            <a:ext cx="657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by</a:t>
            </a: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1817688" y="3209925"/>
            <a:ext cx="522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2627313" y="3209925"/>
            <a:ext cx="1333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called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1331913" y="4289425"/>
            <a:ext cx="2370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a fan of rap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2103438" y="5370513"/>
            <a:ext cx="1604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a break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5724525" y="2201863"/>
            <a:ext cx="1784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on earth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5919788" y="3354388"/>
            <a:ext cx="1558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believe</a:t>
            </a:r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4787900" y="5013325"/>
            <a:ext cx="2346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to dance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3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3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3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animBg="1"/>
      <p:bldP spid="413699" grpId="0" build="p"/>
      <p:bldP spid="413700" grpId="0" build="p"/>
      <p:bldP spid="413701" grpId="0"/>
      <p:bldP spid="413702" grpId="0"/>
      <p:bldP spid="413703" grpId="0"/>
      <p:bldP spid="413704" grpId="0"/>
      <p:bldP spid="413705" grpId="0"/>
      <p:bldP spid="413706" grpId="0"/>
      <p:bldP spid="413707" grpId="0"/>
      <p:bldP spid="4137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620713"/>
            <a:ext cx="5256213" cy="79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rgbClr val="6600FF"/>
                </a:solidFill>
              </a:rPr>
              <a:t>二、根据汉语完成句子。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950" y="1474788"/>
            <a:ext cx="8640763" cy="440213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3600" b="1" smtClean="0">
                <a:solidFill>
                  <a:srgbClr val="333300"/>
                </a:solidFill>
                <a:latin typeface="宋体" panose="02010600030101010101" pitchFamily="2" charset="-122"/>
              </a:rPr>
              <a:t>谁是你最喜欢的古典音乐家</a:t>
            </a:r>
            <a:r>
              <a:rPr lang="en-US" altLang="zh-CN" sz="3600" b="1" smtClean="0">
                <a:solidFill>
                  <a:srgbClr val="333300"/>
                </a:solidFill>
                <a:latin typeface="宋体" panose="02010600030101010101" pitchFamily="2" charset="-122"/>
              </a:rPr>
              <a:t>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   __________________________________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3600" b="1" smtClean="0">
                <a:solidFill>
                  <a:srgbClr val="333300"/>
                </a:solidFill>
                <a:latin typeface="宋体" panose="02010600030101010101" pitchFamily="2" charset="-122"/>
              </a:rPr>
              <a:t>萨莉不喜欢流行音乐，是吗？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smtClean="0">
                <a:solidFill>
                  <a:srgbClr val="3333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__________________________________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让我们休息一下。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smtClean="0">
                <a:solidFill>
                  <a:srgbClr val="333300"/>
                </a:solidFill>
                <a:latin typeface="Times New Roman" panose="02020603050405020304" pitchFamily="18" charset="0"/>
              </a:rPr>
              <a:t>______________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68313" y="2276475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Who’s your favourite classical musician?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9750" y="3706813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Sally doesn’t like pop music, does she?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12775" y="5146675"/>
            <a:ext cx="345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Give us a break.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  <p:bldP spid="778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ChangeArrowheads="1"/>
          </p:cNvSpPr>
          <p:nvPr/>
        </p:nvSpPr>
        <p:spPr bwMode="auto">
          <a:xfrm>
            <a:off x="682625" y="1019175"/>
            <a:ext cx="821055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313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4. </a:t>
            </a:r>
            <a:r>
              <a:rPr lang="zh-CN" altLang="en-US" sz="3600" b="1">
                <a:solidFill>
                  <a:srgbClr val="333300"/>
                </a:solidFill>
                <a:latin typeface="Times New Roman" panose="02020603050405020304" pitchFamily="18" charset="0"/>
              </a:rPr>
              <a:t>你喜欢传统西方音乐还是流行音乐？</a:t>
            </a:r>
          </a:p>
          <a:p>
            <a:pPr>
              <a:lnSpc>
                <a:spcPct val="115000"/>
              </a:lnSpc>
            </a:pPr>
            <a:r>
              <a:rPr lang="zh-CN" altLang="en-US" sz="3600" b="1">
                <a:solidFill>
                  <a:srgbClr val="33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_____________________________</a:t>
            </a:r>
          </a:p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    _____________________</a:t>
            </a:r>
          </a:p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sz="3600" b="1">
                <a:solidFill>
                  <a:srgbClr val="333300"/>
                </a:solidFill>
                <a:latin typeface="Times New Roman" panose="02020603050405020304" pitchFamily="18" charset="0"/>
              </a:rPr>
              <a:t>哪条河穿过上海？</a:t>
            </a:r>
          </a:p>
          <a:p>
            <a:pPr>
              <a:lnSpc>
                <a:spcPct val="115000"/>
              </a:lnSpc>
            </a:pPr>
            <a:r>
              <a:rPr lang="zh-CN" altLang="en-US" sz="3600" b="1">
                <a:solidFill>
                  <a:srgbClr val="33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_______________________________</a:t>
            </a:r>
          </a:p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6. </a:t>
            </a:r>
            <a:r>
              <a:rPr lang="zh-CN" altLang="en-US" sz="3600" b="1">
                <a:solidFill>
                  <a:srgbClr val="333300"/>
                </a:solidFill>
                <a:latin typeface="Times New Roman" panose="02020603050405020304" pitchFamily="18" charset="0"/>
              </a:rPr>
              <a:t>你不喜欢摇滚乐？我不信。</a:t>
            </a:r>
          </a:p>
          <a:p>
            <a:pPr>
              <a:lnSpc>
                <a:spcPct val="115000"/>
              </a:lnSpc>
            </a:pPr>
            <a:r>
              <a:rPr lang="zh-CN" altLang="en-US" sz="3600" b="1">
                <a:solidFill>
                  <a:srgbClr val="33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______________________________</a:t>
            </a:r>
          </a:p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333300"/>
                </a:solidFill>
                <a:latin typeface="Times New Roman" panose="02020603050405020304" pitchFamily="18" charset="0"/>
              </a:rPr>
              <a:t>   ______________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1168400" y="1739900"/>
            <a:ext cx="7364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Do you like traditional Western music or pop music?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1116013" y="3540125"/>
            <a:ext cx="737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Which river goes through Shanghai?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1044575" y="4908550"/>
            <a:ext cx="7364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You don’t like rock music? I don’t believe it!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8" grpId="0"/>
      <p:bldP spid="118799" grpId="0"/>
      <p:bldP spid="1188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2087562" cy="720725"/>
          </a:xfrm>
          <a:solidFill>
            <a:srgbClr val="CCFF66"/>
          </a:solidFill>
          <a:ln cap="flat" algn="ctr">
            <a:solidFill>
              <a:srgbClr val="FFCC00"/>
            </a:solidFill>
            <a:miter lim="800000"/>
          </a:ln>
        </p:spPr>
        <p:txBody>
          <a:bodyPr anchor="t"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Answers: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85900"/>
            <a:ext cx="1862137" cy="4535488"/>
          </a:xfrm>
          <a:solidFill>
            <a:srgbClr val="FF99CC">
              <a:alpha val="5098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blues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classical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jazz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opera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pop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rock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techno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413000" y="1844675"/>
            <a:ext cx="16557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844800" y="2565400"/>
            <a:ext cx="1222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268538" y="3213100"/>
            <a:ext cx="18002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2700338" y="3789363"/>
            <a:ext cx="1368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413000" y="4437063"/>
            <a:ext cx="16557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2413000" y="5084763"/>
            <a:ext cx="16557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2773363" y="5803900"/>
            <a:ext cx="129540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4213225" y="1485900"/>
            <a:ext cx="4465638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slow, sad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serious, traditional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fast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dramatic, beautiful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lively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fun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modern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9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9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9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9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9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9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9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9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9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矩形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2238"/>
            <a:ext cx="7156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6"/>
          <p:cNvSpPr txBox="1">
            <a:spLocks noChangeArrowheads="1"/>
          </p:cNvSpPr>
          <p:nvPr/>
        </p:nvSpPr>
        <p:spPr bwMode="auto">
          <a:xfrm>
            <a:off x="571500" y="1052513"/>
            <a:ext cx="42164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维也纳是奥地利的首都，也是世界著名的音乐之都。每年</a:t>
            </a: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日在维也纳著名的音乐厅</a:t>
            </a: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金色大厅所举办的“维也纳新年音乐会”闻名世界。</a:t>
            </a:r>
            <a:endParaRPr lang="en-US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http://images.tuniu.com/images/2006-09-20/9/9LncG964oSvZNB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412875"/>
            <a:ext cx="35845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572375" cy="1643062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Listen and number the words as you hear them.</a:t>
            </a:r>
          </a:p>
        </p:txBody>
      </p:sp>
      <p:sp>
        <p:nvSpPr>
          <p:cNvPr id="12291" name="标题 1"/>
          <p:cNvSpPr txBox="1"/>
          <p:nvPr/>
        </p:nvSpPr>
        <p:spPr bwMode="auto">
          <a:xfrm>
            <a:off x="428625" y="1857375"/>
            <a:ext cx="8320088" cy="2214563"/>
          </a:xfrm>
          <a:prstGeom prst="rect">
            <a:avLst/>
          </a:prstGeom>
          <a:solidFill>
            <a:srgbClr val="FFCC99">
              <a:alpha val="72940"/>
            </a:srgbClr>
          </a:solidFill>
          <a:ln w="9525">
            <a:solidFill>
              <a:srgbClr val="FFCC99"/>
            </a:solidFill>
            <a:miter lim="800000"/>
          </a:ln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lively        (   ) modern         (   ) music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noisy        (   ) pop                (   ) rock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sound       (   ) violin             (   ) Western</a:t>
            </a:r>
            <a:endParaRPr lang="zh-CN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2" descr="http://image1.nbd.com.cn/uploads/articles/thumbnails/24688/111.x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4576763"/>
            <a:ext cx="6500812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喇叭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标题 1"/>
          <p:cNvSpPr>
            <a:spLocks noChangeArrowheads="1"/>
          </p:cNvSpPr>
          <p:nvPr/>
        </p:nvSpPr>
        <p:spPr bwMode="auto">
          <a:xfrm>
            <a:off x="6300788" y="2060575"/>
            <a:ext cx="5762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95" name="标题 1"/>
          <p:cNvSpPr>
            <a:spLocks noChangeArrowheads="1"/>
          </p:cNvSpPr>
          <p:nvPr/>
        </p:nvSpPr>
        <p:spPr bwMode="auto">
          <a:xfrm>
            <a:off x="6372225" y="3284538"/>
            <a:ext cx="5762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296" name="标题 1"/>
          <p:cNvSpPr>
            <a:spLocks noChangeArrowheads="1"/>
          </p:cNvSpPr>
          <p:nvPr/>
        </p:nvSpPr>
        <p:spPr bwMode="auto">
          <a:xfrm>
            <a:off x="611188" y="3298825"/>
            <a:ext cx="5762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297" name="标题 1"/>
          <p:cNvSpPr>
            <a:spLocks noChangeArrowheads="1"/>
          </p:cNvSpPr>
          <p:nvPr/>
        </p:nvSpPr>
        <p:spPr bwMode="auto">
          <a:xfrm>
            <a:off x="3203575" y="3284538"/>
            <a:ext cx="5762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298" name="标题 1"/>
          <p:cNvSpPr>
            <a:spLocks noChangeArrowheads="1"/>
          </p:cNvSpPr>
          <p:nvPr/>
        </p:nvSpPr>
        <p:spPr bwMode="auto">
          <a:xfrm>
            <a:off x="3132138" y="2060575"/>
            <a:ext cx="5762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299" name="标题 1"/>
          <p:cNvSpPr>
            <a:spLocks noChangeArrowheads="1"/>
          </p:cNvSpPr>
          <p:nvPr/>
        </p:nvSpPr>
        <p:spPr bwMode="auto">
          <a:xfrm>
            <a:off x="6300788" y="2708275"/>
            <a:ext cx="5762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300" name="标题 1"/>
          <p:cNvSpPr>
            <a:spLocks noChangeArrowheads="1"/>
          </p:cNvSpPr>
          <p:nvPr/>
        </p:nvSpPr>
        <p:spPr bwMode="auto">
          <a:xfrm>
            <a:off x="611188" y="2060575"/>
            <a:ext cx="5762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301" name="标题 1"/>
          <p:cNvSpPr>
            <a:spLocks noChangeArrowheads="1"/>
          </p:cNvSpPr>
          <p:nvPr/>
        </p:nvSpPr>
        <p:spPr bwMode="auto">
          <a:xfrm>
            <a:off x="3132138" y="2708275"/>
            <a:ext cx="5762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302" name="标题 1"/>
          <p:cNvSpPr>
            <a:spLocks noChangeArrowheads="1"/>
          </p:cNvSpPr>
          <p:nvPr/>
        </p:nvSpPr>
        <p:spPr bwMode="auto">
          <a:xfrm>
            <a:off x="611188" y="2708275"/>
            <a:ext cx="5762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nimBg="1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298" grpId="0" autoUpdateAnimBg="0"/>
      <p:bldP spid="12299" grpId="0" autoUpdateAnimBg="0"/>
      <p:bldP spid="12300" grpId="0" autoUpdateAnimBg="0"/>
      <p:bldP spid="12301" grpId="0" autoUpdateAnimBg="0"/>
      <p:bldP spid="1230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2089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  <a:cs typeface="Times New Roman" panose="02020603050405020304" pitchFamily="18" charset="0"/>
              </a:rPr>
              <a:t>Work in pairs. Answer the questions about the conversation in Activity 1.</a:t>
            </a:r>
          </a:p>
        </p:txBody>
      </p:sp>
      <p:sp>
        <p:nvSpPr>
          <p:cNvPr id="13315" name="标题 1"/>
          <p:cNvSpPr txBox="1">
            <a:spLocks noChangeArrowheads="1"/>
          </p:cNvSpPr>
          <p:nvPr/>
        </p:nvSpPr>
        <p:spPr bwMode="auto">
          <a:xfrm>
            <a:off x="539750" y="3068638"/>
            <a:ext cx="820896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2750" indent="-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modern music does Tony like?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Tony’s mum think about rock music?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 txBox="1">
            <a:spLocks noChangeArrowheads="1"/>
          </p:cNvSpPr>
          <p:nvPr/>
        </p:nvSpPr>
        <p:spPr bwMode="auto">
          <a:xfrm>
            <a:off x="815975" y="1517650"/>
            <a:ext cx="7500938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12750" indent="-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Why doesn’t Tony like traditional Western music?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Which music does Tony’s dad think is too noisy?</a:t>
            </a:r>
            <a:b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 idx="4294967295"/>
          </p:nvPr>
        </p:nvSpPr>
        <p:spPr>
          <a:xfrm>
            <a:off x="933450" y="549275"/>
            <a:ext cx="6375400" cy="877888"/>
          </a:xfrm>
        </p:spPr>
        <p:txBody>
          <a:bodyPr anchor="t"/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Now listen again and check.</a:t>
            </a:r>
          </a:p>
        </p:txBody>
      </p:sp>
      <p:pic>
        <p:nvPicPr>
          <p:cNvPr id="15363" name="Picture 2" descr="http://downct.chinfun.com/attachments/month_1003/1003132222d0d250631c7287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6858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喇叭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92150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Office PowerPoint</Application>
  <PresentationFormat>全屏显示(4:3)</PresentationFormat>
  <Paragraphs>246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华文行楷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Answers:</vt:lpstr>
      <vt:lpstr>PowerPoint 演示文稿</vt:lpstr>
      <vt:lpstr>Listen and number the words as you hear them.</vt:lpstr>
      <vt:lpstr>PowerPoint 演示文稿</vt:lpstr>
      <vt:lpstr>PowerPoint 演示文稿</vt:lpstr>
      <vt:lpstr>Now listen again and check.</vt:lpstr>
      <vt:lpstr>PowerPoint 演示文稿</vt:lpstr>
      <vt:lpstr>PowerPoint 演示文稿</vt:lpstr>
      <vt:lpstr>Everyday English</vt:lpstr>
      <vt:lpstr>PowerPoint 演示文稿</vt:lpstr>
      <vt:lpstr>Check (√) the types of music the students like.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Try to complete the sentences</vt:lpstr>
      <vt:lpstr>二、根据汉语完成句子。</vt:lpstr>
      <vt:lpstr>PowerPoint 演示文稿</vt:lpstr>
    </vt:vector>
  </TitlesOfParts>
  <Manager>第一PPT模板网-WWW.1PPT.COM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4</cp:revision>
  <dcterms:created xsi:type="dcterms:W3CDTF">2012-12-29T16:38:00Z</dcterms:created>
  <dcterms:modified xsi:type="dcterms:W3CDTF">2023-01-17T02:37:24Z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NXTAG2">
    <vt:lpwstr>0008001823000000000001024120</vt:lpwstr>
  </property>
  <property fmtid="{D5CDD505-2E9C-101B-9397-08002B2CF9AE}" pid="4" name="ICV">
    <vt:lpwstr>0ECD04882A164A1CBB4FFB25AD312CA0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