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A0462-8E0A-48E2-A8D5-5DA7C8EFD7C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D3BD3-08C9-4F00-94E6-02B78F6ACA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B7314-0698-47A2-96F7-EC3F0E386B7F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C4DE51-ECC1-4ECC-89F9-B50ACEEDBE6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07319-CFE3-445F-A4C9-D23F2ED56EA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A10010-F849-4E30-A866-4BE1F86BF3C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FB259-9055-4FD6-B572-BA18CF3B27B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76ED68-FBBE-4AFD-B215-0139F326532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2DA01A-5EB3-4961-A7F1-B34462DC1B8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31202D-5B26-4479-A361-C535C273A02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2D9F34-7C8A-4608-9BC9-AF42599D5A7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FB6CE3-F2B8-4FD7-BD68-CE4AD83D520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BA27F8-531C-4565-9832-7347EA35753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9CD55A-DBB0-4410-BC5C-BA5755DA76B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FBC47A-6728-40EF-ADFD-D5391AC1234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20FB259-9055-4FD6-B572-BA18CF3B27B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31750" y="1612583"/>
            <a:ext cx="9135110" cy="9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dirty="0">
                <a:solidFill>
                  <a:srgbClr val="000000"/>
                </a:solidFill>
                <a:latin typeface="Arno Pro Smbd Display" pitchFamily="18" charset="0"/>
                <a:ea typeface="方正美黑简体" pitchFamily="65" charset="-122"/>
              </a:rPr>
              <a:t>Unit 1</a:t>
            </a:r>
            <a:r>
              <a:rPr lang="zh-CN" altLang="en-US" sz="5400" dirty="0">
                <a:solidFill>
                  <a:srgbClr val="000000"/>
                </a:solidFill>
                <a:latin typeface="Arno Pro Smbd Display" pitchFamily="18" charset="0"/>
                <a:ea typeface="方正美黑简体" pitchFamily="65" charset="-122"/>
              </a:rPr>
              <a:t> </a:t>
            </a:r>
            <a:r>
              <a:rPr lang="en-US" altLang="zh-CN" sz="5400" dirty="0">
                <a:solidFill>
                  <a:srgbClr val="000000"/>
                </a:solidFill>
                <a:latin typeface="Arno Pro Smbd Display" pitchFamily="18" charset="0"/>
                <a:ea typeface="方正美黑简体" pitchFamily="65" charset="-122"/>
              </a:rPr>
              <a:t>My name's Gina.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339752" y="3356992"/>
            <a:ext cx="4246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600" b="1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Section B(1a～1f)</a:t>
            </a:r>
            <a:endParaRPr lang="en-US" altLang="zh-CN" sz="3600" b="1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50530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1752600" y="35052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What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2667000" y="3489325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3084513" y="3489325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your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4495800" y="5410200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4953000" y="54102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not</a:t>
            </a:r>
          </a:p>
        </p:txBody>
      </p:sp>
      <p:pic>
        <p:nvPicPr>
          <p:cNvPr id="228360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371600"/>
            <a:ext cx="731520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/>
      <p:bldP spid="228356" grpId="0"/>
      <p:bldP spid="228357" grpId="0"/>
      <p:bldP spid="228358" grpId="0"/>
      <p:bldP spid="2283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37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524000"/>
            <a:ext cx="7010400" cy="388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1487488" y="2378075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What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2362200" y="2362200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3048000" y="3581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1487488" y="3597275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What</a:t>
            </a:r>
          </a:p>
        </p:txBody>
      </p: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2362200" y="3581400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3505200" y="3581400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English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>
            <a:off x="1447800" y="4800600"/>
            <a:ext cx="30941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 is  her  phone  </a:t>
            </a:r>
            <a:r>
              <a:rPr lang="en-US" altLang="zh-CN" sz="2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numer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  <p:bldP spid="229382" grpId="0"/>
      <p:bldP spid="229383" grpId="0"/>
      <p:bldP spid="229384" grpId="0"/>
      <p:bldP spid="229385" grpId="0"/>
      <p:bldP spid="2293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40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295400"/>
            <a:ext cx="519906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040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2286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040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2743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040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3200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040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32766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040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1910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040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4191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0410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51816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0411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6172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30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30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30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30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30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230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1447800"/>
            <a:ext cx="8229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数词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本课中的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zero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nine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都是数词。表示数字、数目和顺序的词叫数词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多少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的词为基数词；表示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第几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的词为序数词。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zero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one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nine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都是基数词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表示数目的多少。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用法如下：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①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表示年龄、数字、日期。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②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表示编号。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③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表示电话号码、传真号码、门牌号、身份证号。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④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表示时间。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247328" y="1116455"/>
            <a:ext cx="86106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What's your telephone number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？你的电话号码是多少？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It's 587</a:t>
            </a:r>
            <a:r>
              <a:rPr lang="en-US" altLang="zh-CN" sz="2000" b="1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­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6275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587</a:t>
            </a:r>
            <a:r>
              <a:rPr lang="en-US" altLang="zh-CN" sz="2000" b="1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­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6275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这是用于询问对方电话号码的特殊疑问句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询问电话号码时用特殊疑问词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what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回答时用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It's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＋电话号码。或：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My telephone number 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＋电话号码或直接回答电话号码。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指代上文的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telephone number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按号码顺序将两组基数词读出即可。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另外：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telephone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电话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也可缩写为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phone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作动词时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给某人打电话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拓展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】What's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number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？也可用于询问房间、身份证、车牌号等号码。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What's your car number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？你的车牌号是多少？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18864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685800" y="1143000"/>
            <a:ext cx="601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一、根据句意及首字母或图片提示写单词。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2819400" y="1676400"/>
            <a:ext cx="1169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2362200" y="2727325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number</a:t>
            </a:r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1828800" y="3946525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nine</a:t>
            </a: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1447800" y="4800600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Four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685800" y="1600200"/>
            <a:ext cx="6019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—What’s your   __________  number?</a:t>
            </a:r>
          </a:p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—It’s 381-4586.</a:t>
            </a:r>
          </a:p>
        </p:txBody>
      </p:sp>
      <p:sp>
        <p:nvSpPr>
          <p:cNvPr id="222217" name="Text Box 9"/>
          <p:cNvSpPr txBox="1">
            <a:spLocks noChangeArrowheads="1"/>
          </p:cNvSpPr>
          <p:nvPr/>
        </p:nvSpPr>
        <p:spPr bwMode="auto">
          <a:xfrm>
            <a:off x="822325" y="2741613"/>
            <a:ext cx="3949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 His phone _________is 232-6988.</a:t>
            </a: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914400" y="3641725"/>
            <a:ext cx="289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3. —What’s six and three?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—It’s _________</a:t>
            </a:r>
          </a:p>
        </p:txBody>
      </p:sp>
      <p:pic>
        <p:nvPicPr>
          <p:cNvPr id="22221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038600"/>
            <a:ext cx="3619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2220" name="Rectangle 12"/>
          <p:cNvSpPr>
            <a:spLocks noChangeArrowheads="1"/>
          </p:cNvSpPr>
          <p:nvPr/>
        </p:nvSpPr>
        <p:spPr bwMode="auto">
          <a:xfrm>
            <a:off x="1066800" y="4800600"/>
            <a:ext cx="459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4. _______                      and three is seven.</a:t>
            </a:r>
          </a:p>
        </p:txBody>
      </p:sp>
      <p:pic>
        <p:nvPicPr>
          <p:cNvPr id="222221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648200"/>
            <a:ext cx="5905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2222" name="Rectangle 14"/>
          <p:cNvSpPr>
            <a:spLocks noChangeArrowheads="1"/>
          </p:cNvSpPr>
          <p:nvPr/>
        </p:nvSpPr>
        <p:spPr bwMode="auto">
          <a:xfrm>
            <a:off x="1066800" y="5715000"/>
            <a:ext cx="4357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5. Five and ________                    is five.</a:t>
            </a:r>
          </a:p>
        </p:txBody>
      </p:sp>
      <p:pic>
        <p:nvPicPr>
          <p:cNvPr id="222223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5715000"/>
            <a:ext cx="4286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2224" name="Rectangle 16"/>
          <p:cNvSpPr>
            <a:spLocks noChangeArrowheads="1"/>
          </p:cNvSpPr>
          <p:nvPr/>
        </p:nvSpPr>
        <p:spPr bwMode="auto">
          <a:xfrm>
            <a:off x="2514600" y="5715000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zero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/>
      <p:bldP spid="222215" grpId="0"/>
      <p:bldP spid="2222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914400" y="1600200"/>
            <a:ext cx="71628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二、用英语写出下列电话号码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E-FZ" charset="-122"/>
                <a:cs typeface="Times New Roman" panose="02020603050405020304" pitchFamily="18" charset="0"/>
              </a:rPr>
              <a:t>。</a:t>
            </a:r>
          </a:p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6.330-2129_______________________________________</a:t>
            </a:r>
            <a:endParaRPr lang="en-US" altLang="zh-CN" sz="2000" dirty="0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E-HZ" charset="-122"/>
                <a:cs typeface="Times New Roman" panose="02020603050405020304" pitchFamily="18" charset="0"/>
              </a:rPr>
              <a:t>7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E-BZ" charset="-128"/>
                <a:cs typeface="Times New Roman" panose="02020603050405020304" pitchFamily="18" charset="0"/>
              </a:rPr>
              <a:t>.524-0639_______________________________________</a:t>
            </a:r>
            <a:endParaRPr lang="en-US" altLang="zh-CN" sz="2000" dirty="0">
              <a:solidFill>
                <a:srgbClr val="FF00FF"/>
              </a:solidFill>
              <a:latin typeface="Times New Roman" panose="02020603050405020304" pitchFamily="18" charset="0"/>
              <a:ea typeface="E-H1X" charset="-122"/>
              <a:cs typeface="Times New Roman" panose="02020603050405020304" pitchFamily="18" charset="0"/>
            </a:endParaRPr>
          </a:p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E-HZ" charset="-122"/>
                <a:cs typeface="Times New Roman" panose="02020603050405020304" pitchFamily="18" charset="0"/>
              </a:rPr>
              <a:t>8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E-BZ" charset="-128"/>
                <a:cs typeface="Times New Roman" panose="02020603050405020304" pitchFamily="18" charset="0"/>
              </a:rPr>
              <a:t>.632-4123_______________________________________</a:t>
            </a:r>
            <a:endParaRPr lang="en-US" altLang="zh-CN" sz="2000" dirty="0">
              <a:solidFill>
                <a:srgbClr val="FF00FF"/>
              </a:solidFill>
              <a:latin typeface="Times New Roman" panose="02020603050405020304" pitchFamily="18" charset="0"/>
              <a:ea typeface="E-H1X" charset="-122"/>
              <a:cs typeface="Times New Roman" panose="02020603050405020304" pitchFamily="18" charset="0"/>
            </a:endParaRPr>
          </a:p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E-HZ" charset="-122"/>
                <a:cs typeface="Times New Roman" panose="02020603050405020304" pitchFamily="18" charset="0"/>
              </a:rPr>
              <a:t>9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E-BZ" charset="-128"/>
                <a:cs typeface="Times New Roman" panose="02020603050405020304" pitchFamily="18" charset="0"/>
              </a:rPr>
              <a:t>.531-6639________________________________________</a:t>
            </a:r>
            <a:endParaRPr lang="en-US" altLang="zh-CN" sz="2000" dirty="0">
              <a:solidFill>
                <a:srgbClr val="FF00FF"/>
              </a:solidFill>
              <a:latin typeface="Times New Roman" panose="02020603050405020304" pitchFamily="18" charset="0"/>
              <a:ea typeface="E-H1X" charset="-122"/>
              <a:cs typeface="Times New Roman" panose="02020603050405020304" pitchFamily="18" charset="0"/>
            </a:endParaRPr>
          </a:p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E-HZ" charset="-122"/>
                <a:cs typeface="Times New Roman" panose="02020603050405020304" pitchFamily="18" charset="0"/>
              </a:rPr>
              <a:t>10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E-BZ" charset="-128"/>
                <a:cs typeface="Times New Roman" panose="02020603050405020304" pitchFamily="18" charset="0"/>
              </a:rPr>
              <a:t>.302-4315______________________________________</a:t>
            </a:r>
            <a:endParaRPr lang="en-US" altLang="zh-CN" sz="2000" dirty="0">
              <a:solidFill>
                <a:srgbClr val="FF00FF"/>
              </a:solidFill>
              <a:latin typeface="Times New Roman" panose="02020603050405020304" pitchFamily="18" charset="0"/>
              <a:ea typeface="E-H1X" charset="-122"/>
              <a:cs typeface="Times New Roman" panose="02020603050405020304" pitchFamily="18" charset="0"/>
            </a:endParaRP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2514600" y="2133600"/>
            <a:ext cx="4341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three   three   zero   two   one   two   nine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2514600" y="2590800"/>
            <a:ext cx="3817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five  two  four  zero  six  three  nine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2590800" y="3048000"/>
            <a:ext cx="3805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six  three  two  four  one  two  three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2590800" y="3505200"/>
            <a:ext cx="374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five  three  one  six  six  three  nine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2819400" y="3962400"/>
            <a:ext cx="3959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E-H1X" charset="-122"/>
                <a:cs typeface="Times New Roman" panose="02020603050405020304" pitchFamily="18" charset="0"/>
              </a:rPr>
              <a:t>three  zero  two  four  three  one  five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85800" y="1524000"/>
            <a:ext cx="601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3505200" y="2362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1752600" y="45720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838200" y="2209800"/>
            <a:ext cx="6096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11.—What’s     your ?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—It’s      885-5286.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A.name    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B.telephone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C.telephone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number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D.color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12.—What’s     four       and       three?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—It’s _______.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A.seven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B.eight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C.one         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D.six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3124200" y="12954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762000" y="1219200"/>
            <a:ext cx="77724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E-HZ" charset="-122"/>
                <a:ea typeface="E-HZ" charset="-122"/>
                <a:cs typeface="Times New Roman" panose="02020603050405020304" pitchFamily="18" charset="0"/>
              </a:rPr>
              <a:t>13</a:t>
            </a:r>
            <a:r>
              <a:rPr lang="en-US" altLang="zh-CN" sz="2000" dirty="0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.119     is    a______     number.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A.telephone</a:t>
            </a:r>
            <a:r>
              <a:rPr lang="en-US" altLang="zh-CN" sz="2000" dirty="0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         </a:t>
            </a:r>
            <a:r>
              <a:rPr lang="en-US" altLang="zh-CN" sz="2000" dirty="0" err="1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B.book</a:t>
            </a:r>
            <a:endParaRPr lang="en-US" altLang="zh-CN" sz="2000" dirty="0">
              <a:solidFill>
                <a:srgbClr val="000000"/>
              </a:solidFill>
              <a:latin typeface="E-BZ" charset="-128"/>
              <a:ea typeface="E-BZ" charset="-128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C.car</a:t>
            </a:r>
            <a:r>
              <a:rPr lang="en-US" altLang="zh-CN" sz="2000" dirty="0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          </a:t>
            </a:r>
            <a:r>
              <a:rPr lang="en-US" altLang="zh-CN" sz="2000" dirty="0" err="1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D.cup</a:t>
            </a:r>
            <a:endParaRPr lang="en-US" altLang="zh-CN" sz="2000" dirty="0">
              <a:solidFill>
                <a:srgbClr val="000000"/>
              </a:solidFill>
              <a:latin typeface="E-BZ" charset="-128"/>
              <a:ea typeface="E-BZ" charset="-128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E-HZ" charset="-122"/>
                <a:ea typeface="E-HZ" charset="-122"/>
                <a:cs typeface="Times New Roman" panose="02020603050405020304" pitchFamily="18" charset="0"/>
              </a:rPr>
              <a:t>14</a:t>
            </a:r>
            <a:r>
              <a:rPr lang="en-US" altLang="zh-CN" sz="2000" dirty="0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  <a:ea typeface="E-BZ" charset="-128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Gina    is    my      friend.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  <a:ea typeface="E-BZ" charset="-128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What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  <a:ea typeface="E-BZ" charset="-128"/>
                <a:cs typeface="Times New Roman" panose="02020603050405020304" pitchFamily="18" charset="0"/>
              </a:rPr>
              <a:t>’</a:t>
            </a:r>
            <a:r>
              <a:rPr lang="en-US" altLang="zh-CN" sz="2000" dirty="0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s________ telephone       number?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A.his</a:t>
            </a:r>
            <a:r>
              <a:rPr lang="en-US" altLang="zh-CN" sz="2000" dirty="0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         </a:t>
            </a:r>
            <a:r>
              <a:rPr lang="en-US" altLang="zh-CN" sz="2000" dirty="0" err="1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B.her</a:t>
            </a:r>
            <a:endParaRPr lang="en-US" altLang="zh-CN" sz="2000" dirty="0">
              <a:solidFill>
                <a:srgbClr val="000000"/>
              </a:solidFill>
              <a:latin typeface="E-BZ" charset="-128"/>
              <a:ea typeface="E-BZ" charset="-128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C.my       </a:t>
            </a:r>
            <a:r>
              <a:rPr lang="en-US" altLang="zh-CN" sz="2000" dirty="0" err="1">
                <a:solidFill>
                  <a:srgbClr val="000000"/>
                </a:solidFill>
                <a:latin typeface="E-BZ" charset="-128"/>
                <a:ea typeface="E-BZ" charset="-128"/>
                <a:cs typeface="Times New Roman" panose="02020603050405020304" pitchFamily="18" charset="0"/>
              </a:rPr>
              <a:t>D.you</a:t>
            </a:r>
            <a:endParaRPr lang="en-US" altLang="zh-CN" sz="2000" dirty="0">
              <a:solidFill>
                <a:srgbClr val="000000"/>
              </a:solidFill>
              <a:latin typeface="E-BZ" charset="-128"/>
              <a:ea typeface="E-BZ" charset="-128"/>
              <a:cs typeface="Times New Roman" panose="02020603050405020304" pitchFamily="18" charset="0"/>
            </a:endParaRP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2514600" y="3048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pic>
        <p:nvPicPr>
          <p:cNvPr id="225285" name="Picture 5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914400" y="4724400"/>
            <a:ext cx="65532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E-HZ" charset="-122"/>
                <a:ea typeface="E-HZ" charset="-122"/>
              </a:rPr>
              <a:t>15</a:t>
            </a:r>
            <a:r>
              <a:rPr lang="en-US" altLang="zh-CN" sz="2000">
                <a:solidFill>
                  <a:srgbClr val="000000"/>
                </a:solidFill>
                <a:latin typeface="E-BZ" charset="-128"/>
                <a:ea typeface="E-BZ" charset="-128"/>
              </a:rPr>
              <a:t>.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/>
                <a:ea typeface="E-BZ" charset="-128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E-BZ" charset="-128"/>
                <a:ea typeface="E-BZ" charset="-128"/>
              </a:rPr>
              <a:t>Is    your      name       Linda     Brown?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/>
                <a:ea typeface="E-BZ" charset="-128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E-BZ" charset="-128"/>
                <a:ea typeface="E-BZ" charset="-128"/>
              </a:rPr>
              <a:t>_________ 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E-BZ" charset="-128"/>
                <a:ea typeface="E-BZ" charset="-128"/>
              </a:rPr>
              <a:t>A.Yes,I    am         B.Yes,it     is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E-BZ" charset="-128"/>
                <a:ea typeface="E-BZ" charset="-128"/>
              </a:rPr>
              <a:t>C.Yes,he      is         D.No,  she     isn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/>
                <a:ea typeface="E-BZ" charset="-128"/>
              </a:rPr>
              <a:t>’</a:t>
            </a:r>
            <a:r>
              <a:rPr lang="en-US" altLang="zh-CN" sz="2000">
                <a:solidFill>
                  <a:srgbClr val="000000"/>
                </a:solidFill>
                <a:latin typeface="E-BZ" charset="-128"/>
                <a:ea typeface="E-BZ" charset="-128"/>
              </a:rPr>
              <a:t>t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1828800" y="5105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4" grpId="0"/>
      <p:bldP spid="2252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1828800"/>
            <a:ext cx="5791200" cy="457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307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0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971800"/>
            <a:ext cx="714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30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4343400"/>
            <a:ext cx="714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31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5638800"/>
            <a:ext cx="714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3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6324600" cy="299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733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23622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733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3962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全屏显示(4:3)</PresentationFormat>
  <Paragraphs>80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9" baseType="lpstr">
      <vt:lpstr>Arno Pro Smbd Display</vt:lpstr>
      <vt:lpstr>E-BZ</vt:lpstr>
      <vt:lpstr>E-FZ</vt:lpstr>
      <vt:lpstr>E-H1X</vt:lpstr>
      <vt:lpstr>E-HZ</vt:lpstr>
      <vt:lpstr>MingLiU_HKSCS</vt:lpstr>
      <vt:lpstr>方正行楷_GBK</vt:lpstr>
      <vt:lpstr>方正美黑简体</vt:lpstr>
      <vt:lpstr>仿宋_GB2312</vt:lpstr>
      <vt:lpstr>黑体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2017-10-10T07:15:00Z</dcterms:created>
  <dcterms:modified xsi:type="dcterms:W3CDTF">2023-01-17T02:37:55Z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B02C80F5FCA24D02B0647D345B984B5E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