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handoutMasterIdLst>
    <p:handoutMasterId r:id="rId17"/>
  </p:handoutMasterIdLst>
  <p:sldIdLst>
    <p:sldId id="268" r:id="rId2"/>
    <p:sldId id="289" r:id="rId3"/>
    <p:sldId id="292" r:id="rId4"/>
    <p:sldId id="298" r:id="rId5"/>
    <p:sldId id="294" r:id="rId6"/>
    <p:sldId id="301" r:id="rId7"/>
    <p:sldId id="295" r:id="rId8"/>
    <p:sldId id="302" r:id="rId9"/>
    <p:sldId id="269" r:id="rId10"/>
    <p:sldId id="270" r:id="rId11"/>
    <p:sldId id="299" r:id="rId12"/>
    <p:sldId id="297" r:id="rId13"/>
    <p:sldId id="300" r:id="rId14"/>
    <p:sldId id="291" r:id="rId15"/>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208">
          <p15:clr>
            <a:srgbClr val="A4A3A4"/>
          </p15:clr>
        </p15:guide>
        <p15:guide id="2" pos="29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A50021"/>
    <a:srgbClr val="FF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208"/>
        <p:guide pos="2928"/>
      </p:guideLst>
    </p:cSldViewPr>
  </p:slideViewPr>
  <p:notesTextViewPr>
    <p:cViewPr>
      <p:scale>
        <a:sx n="100" d="100"/>
        <a:sy n="100" d="100"/>
      </p:scale>
      <p:origin x="0" y="0"/>
    </p:cViewPr>
  </p:notesTextViewPr>
  <p:sorterViewPr>
    <p:cViewPr>
      <p:scale>
        <a:sx n="99" d="100"/>
        <a:sy n="9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542196-E05C-40B6-AFC6-5BFE776E94ED}"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2A6E53-9711-4E03-BCC4-07431A10B32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32A6E53-9711-4E03-BCC4-07431A10B323}" type="slidenum">
              <a:rPr lang="zh-CN" altLang="en-US" smtClean="0"/>
              <a:t>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6B395BC6-9615-4617-8D89-13B3E1DC73B7}" type="slidenum">
              <a:rPr lang="zh-CN" altLang="en-US"/>
              <a:t>‹#›</a:t>
            </a:fld>
            <a:endParaRPr lang="en-US" altLang="zh-CN"/>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6225"/>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6225"/>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E70F12E3-F30F-42EB-BF1A-4FDC3286282D}" type="slidenum">
              <a:rPr lang="zh-CN" altLang="en-US"/>
              <a:t>‹#›</a:t>
            </a:fld>
            <a:endParaRPr lang="en-US" altLang="zh-CN"/>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1F1EC92-15AD-49E7-BA02-863BB2AFE1BF}" type="slidenum">
              <a:rPr lang="zh-CN" altLang="en-US"/>
              <a:t>‹#›</a:t>
            </a:fld>
            <a:endParaRPr lang="en-US" altLang="zh-CN"/>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A9FB8979-AB83-4D1A-A370-E9CCC6C42300}" type="slidenum">
              <a:rPr lang="zh-CN" altLang="en-US"/>
              <a:t>‹#›</a:t>
            </a:fld>
            <a:endParaRPr lang="en-US" altLang="zh-CN"/>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412875"/>
            <a:ext cx="4038600" cy="4714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412875"/>
            <a:ext cx="4038600" cy="4714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88D05827-56F8-415E-954D-1DE05B4369A9}" type="slidenum">
              <a:rPr lang="zh-CN" altLang="en-US"/>
              <a:t>‹#›</a:t>
            </a:fld>
            <a:endParaRPr lang="en-US" altLang="zh-CN"/>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DC5E2D21-3401-41C8-815D-3C02CC49164A}" type="slidenum">
              <a:rPr lang="zh-CN" altLang="en-US"/>
              <a:t>‹#›</a:t>
            </a:fld>
            <a:endParaRPr lang="en-US" altLang="zh-CN"/>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82854994-82A9-4FCF-9387-0D90076D3CFA}" type="slidenum">
              <a:rPr lang="zh-CN" altLang="en-US"/>
              <a:t>‹#›</a:t>
            </a:fld>
            <a:endParaRPr lang="en-US" altLang="zh-CN"/>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FBE2E062-6425-40ED-93EF-080A79686CD0}" type="slidenum">
              <a:rPr lang="zh-CN" altLang="en-US"/>
              <a:t>‹#›</a:t>
            </a:fld>
            <a:endParaRPr lang="en-US" altLang="zh-CN"/>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23F15EC1-87A8-43EF-AB53-643B17C132A7}" type="slidenum">
              <a:rPr lang="zh-CN" altLang="en-US"/>
              <a:t>‹#›</a:t>
            </a:fld>
            <a:endParaRPr lang="en-US" altLang="zh-CN"/>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F2149620-4272-4C26-8225-8ADDD17B5F5F}" type="slidenum">
              <a:rPr lang="zh-CN" altLang="en-US"/>
              <a:t>‹#›</a:t>
            </a:fld>
            <a:endParaRPr lang="en-US" altLang="zh-CN"/>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6225"/>
            <a:ext cx="8229600" cy="993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412875"/>
            <a:ext cx="8229600" cy="471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C9EBF816-75A5-4DB6-935B-3E12A450896D}" type="slidenum">
              <a:rPr lang="zh-CN" altLang="en-US"/>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xStyles>
    <p:titleStyle>
      <a:lvl1pPr algn="l" rtl="0" fontAlgn="base">
        <a:spcBef>
          <a:spcPct val="0"/>
        </a:spcBef>
        <a:spcAft>
          <a:spcPct val="0"/>
        </a:spcAft>
        <a:defRPr sz="3200">
          <a:solidFill>
            <a:schemeClr val="tx2"/>
          </a:solidFill>
          <a:latin typeface="+mj-lt"/>
          <a:ea typeface="+mj-ea"/>
          <a:cs typeface="+mj-cs"/>
        </a:defRPr>
      </a:lvl1pPr>
      <a:lvl2pPr algn="l" rtl="0" fontAlgn="base">
        <a:spcBef>
          <a:spcPct val="0"/>
        </a:spcBef>
        <a:spcAft>
          <a:spcPct val="0"/>
        </a:spcAft>
        <a:defRPr sz="3200">
          <a:solidFill>
            <a:schemeClr val="tx2"/>
          </a:solidFill>
          <a:latin typeface="Arial" panose="020B0604020202020204" pitchFamily="34" charset="0"/>
          <a:ea typeface="微软雅黑" panose="020B0503020204020204" pitchFamily="34" charset="-122"/>
        </a:defRPr>
      </a:lvl2pPr>
      <a:lvl3pPr algn="l" rtl="0" fontAlgn="base">
        <a:spcBef>
          <a:spcPct val="0"/>
        </a:spcBef>
        <a:spcAft>
          <a:spcPct val="0"/>
        </a:spcAft>
        <a:defRPr sz="3200">
          <a:solidFill>
            <a:schemeClr val="tx2"/>
          </a:solidFill>
          <a:latin typeface="Arial" panose="020B0604020202020204" pitchFamily="34" charset="0"/>
          <a:ea typeface="微软雅黑" panose="020B0503020204020204" pitchFamily="34" charset="-122"/>
        </a:defRPr>
      </a:lvl3pPr>
      <a:lvl4pPr algn="l" rtl="0" fontAlgn="base">
        <a:spcBef>
          <a:spcPct val="0"/>
        </a:spcBef>
        <a:spcAft>
          <a:spcPct val="0"/>
        </a:spcAft>
        <a:defRPr sz="3200">
          <a:solidFill>
            <a:schemeClr val="tx2"/>
          </a:solidFill>
          <a:latin typeface="Arial" panose="020B0604020202020204" pitchFamily="34" charset="0"/>
          <a:ea typeface="微软雅黑" panose="020B0503020204020204" pitchFamily="34" charset="-122"/>
        </a:defRPr>
      </a:lvl4pPr>
      <a:lvl5pPr algn="l" rtl="0" fontAlgn="base">
        <a:spcBef>
          <a:spcPct val="0"/>
        </a:spcBef>
        <a:spcAft>
          <a:spcPct val="0"/>
        </a:spcAft>
        <a:defRPr sz="3200">
          <a:solidFill>
            <a:schemeClr val="tx2"/>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32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32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32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3200">
          <a:solidFill>
            <a:schemeClr val="tx2"/>
          </a:solidFill>
          <a:latin typeface="Arial" panose="020B0604020202020204" pitchFamily="34" charset="0"/>
          <a:ea typeface="微软雅黑" panose="020B0503020204020204" pitchFamily="34" charset="-122"/>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ea typeface="+mn-ea"/>
        </a:defRPr>
      </a:lvl2pPr>
      <a:lvl3pPr marL="1143000" indent="-228600" algn="l" rtl="0" fontAlgn="base">
        <a:spcBef>
          <a:spcPct val="20000"/>
        </a:spcBef>
        <a:spcAft>
          <a:spcPct val="0"/>
        </a:spcAft>
        <a:buChar char="•"/>
        <a:defRPr>
          <a:solidFill>
            <a:schemeClr val="tx1"/>
          </a:solidFill>
          <a:latin typeface="+mn-lt"/>
          <a:ea typeface="+mn-ea"/>
        </a:defRPr>
      </a:lvl3pPr>
      <a:lvl4pPr marL="1600200" indent="-228600" algn="l" rtl="0" fontAlgn="base">
        <a:spcBef>
          <a:spcPct val="20000"/>
        </a:spcBef>
        <a:spcAft>
          <a:spcPct val="0"/>
        </a:spcAft>
        <a:buChar char="–"/>
        <a:defRPr sz="1600">
          <a:solidFill>
            <a:schemeClr val="tx1"/>
          </a:solidFill>
          <a:latin typeface="+mn-lt"/>
          <a:ea typeface="+mn-ea"/>
        </a:defRPr>
      </a:lvl4pPr>
      <a:lvl5pPr marL="2057400" indent="-228600" algn="l" rtl="0" fontAlgn="base">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wmf"/><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2"/>
          <p:cNvSpPr>
            <a:spLocks noChangeArrowheads="1" noChangeShapeType="1"/>
          </p:cNvSpPr>
          <p:nvPr/>
        </p:nvSpPr>
        <p:spPr bwMode="auto">
          <a:xfrm>
            <a:off x="1185835" y="1213520"/>
            <a:ext cx="7018064" cy="1944216"/>
          </a:xfrm>
          <a:prstGeom prst="rect">
            <a:avLst/>
          </a:prstGeom>
        </p:spPr>
        <p:txBody>
          <a:bodyPr wrap="none" fromWordArt="1">
            <a:prstTxWarp prst="textPlain">
              <a:avLst>
                <a:gd name="adj" fmla="val 50000"/>
              </a:avLst>
            </a:prstTxWarp>
          </a:bodyPr>
          <a:lstStyle/>
          <a:p>
            <a:pPr algn="ctr"/>
            <a:r>
              <a:rPr lang="zh-CN" altLang="en-US" sz="3200" kern="10" dirty="0" smtClean="0">
                <a:ln w="19050">
                  <a:noFill/>
                  <a:round/>
                </a:ln>
                <a:solidFill>
                  <a:srgbClr val="FF3300"/>
                </a:solidFill>
                <a:latin typeface="华康海报体W12(P)" pitchFamily="82" charset="-122"/>
                <a:ea typeface="华康海报体W12(P)" pitchFamily="82" charset="-122"/>
              </a:rPr>
              <a:t>平</a:t>
            </a:r>
            <a:r>
              <a:rPr lang="zh-CN" altLang="en-US" sz="3200" kern="10" dirty="0">
                <a:ln w="19050">
                  <a:noFill/>
                  <a:round/>
                </a:ln>
                <a:solidFill>
                  <a:srgbClr val="FF3300"/>
                </a:solidFill>
                <a:latin typeface="华康海报体W12(P)" pitchFamily="82" charset="-122"/>
                <a:ea typeface="华康海报体W12(P)" pitchFamily="82" charset="-122"/>
              </a:rPr>
              <a:t>行线的性质定</a:t>
            </a:r>
            <a:r>
              <a:rPr lang="zh-CN" altLang="en-US" sz="3200" kern="10" dirty="0" smtClean="0">
                <a:ln w="19050">
                  <a:noFill/>
                  <a:round/>
                </a:ln>
                <a:solidFill>
                  <a:srgbClr val="FF3300"/>
                </a:solidFill>
                <a:latin typeface="华康海报体W12(P)" pitchFamily="82" charset="-122"/>
                <a:ea typeface="华康海报体W12(P)" pitchFamily="82" charset="-122"/>
              </a:rPr>
              <a:t>理</a:t>
            </a:r>
            <a:endParaRPr lang="en-US" altLang="zh-CN" sz="3200" kern="10" dirty="0" smtClean="0">
              <a:ln w="19050">
                <a:noFill/>
                <a:round/>
              </a:ln>
              <a:solidFill>
                <a:srgbClr val="FF3300"/>
              </a:solidFill>
              <a:latin typeface="华康海报体W12(P)" pitchFamily="82" charset="-122"/>
              <a:ea typeface="华康海报体W12(P)" pitchFamily="82" charset="-122"/>
            </a:endParaRPr>
          </a:p>
          <a:p>
            <a:pPr algn="ctr"/>
            <a:r>
              <a:rPr lang="zh-CN" altLang="en-US" sz="3200" kern="10" dirty="0" smtClean="0">
                <a:ln w="19050">
                  <a:noFill/>
                  <a:round/>
                </a:ln>
                <a:solidFill>
                  <a:srgbClr val="FF3300"/>
                </a:solidFill>
                <a:latin typeface="华康海报体W12(P)" pitchFamily="82" charset="-122"/>
                <a:ea typeface="华康海报体W12(P)" pitchFamily="82" charset="-122"/>
              </a:rPr>
              <a:t>和</a:t>
            </a:r>
            <a:r>
              <a:rPr lang="zh-CN" altLang="en-US" sz="3200" kern="10" dirty="0">
                <a:ln w="19050">
                  <a:noFill/>
                  <a:round/>
                </a:ln>
                <a:solidFill>
                  <a:srgbClr val="FF3300"/>
                </a:solidFill>
                <a:latin typeface="华康海报体W12(P)" pitchFamily="82" charset="-122"/>
                <a:ea typeface="华康海报体W12(P)" pitchFamily="82" charset="-122"/>
              </a:rPr>
              <a:t>判定定理</a:t>
            </a:r>
          </a:p>
        </p:txBody>
      </p:sp>
      <p:sp>
        <p:nvSpPr>
          <p:cNvPr id="5" name="矩形 4"/>
          <p:cNvSpPr/>
          <p:nvPr/>
        </p:nvSpPr>
        <p:spPr>
          <a:xfrm>
            <a:off x="2788736" y="5034564"/>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FF3300"/>
                </a:solidFill>
                <a:latin typeface="微软雅黑" panose="020B0503020204020204" pitchFamily="34" charset="-122"/>
                <a:ea typeface="微软雅黑" panose="020B0503020204020204" pitchFamily="34" charset="-122"/>
              </a:rPr>
              <a:t>WWW.PPT818.COM</a:t>
            </a:r>
            <a:endParaRPr lang="en-US" altLang="zh-CN" sz="2800" b="1" kern="0" dirty="0">
              <a:solidFill>
                <a:srgbClr val="FF3300"/>
              </a:solidFill>
              <a:latin typeface="微软雅黑" panose="020B0503020204020204" pitchFamily="34" charset="-122"/>
              <a:ea typeface="微软雅黑" panose="020B0503020204020204" pitchFamily="34" charset="-122"/>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Text Box 6"/>
          <p:cNvSpPr txBox="1">
            <a:spLocks noChangeArrowheads="1"/>
          </p:cNvSpPr>
          <p:nvPr/>
        </p:nvSpPr>
        <p:spPr bwMode="auto">
          <a:xfrm>
            <a:off x="179388" y="620713"/>
            <a:ext cx="16541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dirty="0">
                <a:solidFill>
                  <a:srgbClr val="FF0000"/>
                </a:solidFill>
              </a:rPr>
              <a:t>基本事实</a:t>
            </a:r>
          </a:p>
        </p:txBody>
      </p:sp>
      <p:sp>
        <p:nvSpPr>
          <p:cNvPr id="6151" name="Rectangle 7"/>
          <p:cNvSpPr>
            <a:spLocks noChangeArrowheads="1"/>
          </p:cNvSpPr>
          <p:nvPr/>
        </p:nvSpPr>
        <p:spPr bwMode="auto">
          <a:xfrm>
            <a:off x="0" y="1268413"/>
            <a:ext cx="9144000" cy="57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None/>
            </a:pPr>
            <a:r>
              <a:rPr lang="zh-CN" altLang="en-US" sz="2400" dirty="0">
                <a:ea typeface="微软雅黑" panose="020B0503020204020204" pitchFamily="34" charset="-122"/>
              </a:rPr>
              <a:t>两条直线被第三条直线所截，如果同位角相等，那么两直线平行。</a:t>
            </a:r>
          </a:p>
        </p:txBody>
      </p:sp>
      <p:sp>
        <p:nvSpPr>
          <p:cNvPr id="6152" name="Text Box 8"/>
          <p:cNvSpPr txBox="1">
            <a:spLocks noChangeArrowheads="1"/>
          </p:cNvSpPr>
          <p:nvPr/>
        </p:nvSpPr>
        <p:spPr bwMode="auto">
          <a:xfrm>
            <a:off x="0" y="2781300"/>
            <a:ext cx="8748713" cy="5857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5000"/>
              </a:lnSpc>
            </a:pPr>
            <a:r>
              <a:rPr lang="zh-CN" altLang="en-US" sz="2400" dirty="0">
                <a:ea typeface="微软雅黑" panose="020B0503020204020204" pitchFamily="34" charset="-122"/>
              </a:rPr>
              <a:t>两条直线被第三条直线所截</a:t>
            </a:r>
            <a:r>
              <a:rPr lang="en-US" sz="2400" dirty="0">
                <a:ea typeface="微软雅黑" panose="020B0503020204020204" pitchFamily="34" charset="-122"/>
              </a:rPr>
              <a:t>,</a:t>
            </a:r>
            <a:r>
              <a:rPr lang="zh-CN" altLang="en-US" sz="2400" dirty="0">
                <a:ea typeface="微软雅黑" panose="020B0503020204020204" pitchFamily="34" charset="-122"/>
              </a:rPr>
              <a:t>如果内错角相等</a:t>
            </a:r>
            <a:r>
              <a:rPr lang="en-US" sz="2400" dirty="0">
                <a:ea typeface="微软雅黑" panose="020B0503020204020204" pitchFamily="34" charset="-122"/>
              </a:rPr>
              <a:t>,</a:t>
            </a:r>
            <a:r>
              <a:rPr lang="zh-CN" altLang="en-US" sz="2400" dirty="0">
                <a:ea typeface="微软雅黑" panose="020B0503020204020204" pitchFamily="34" charset="-122"/>
              </a:rPr>
              <a:t>那么两直线平行。</a:t>
            </a:r>
            <a:endParaRPr lang="en-US" sz="2400" dirty="0">
              <a:ea typeface="微软雅黑" panose="020B0503020204020204" pitchFamily="34" charset="-122"/>
            </a:endParaRPr>
          </a:p>
        </p:txBody>
      </p:sp>
      <p:sp>
        <p:nvSpPr>
          <p:cNvPr id="6154" name="Rectangle 10"/>
          <p:cNvSpPr>
            <a:spLocks noChangeArrowheads="1"/>
          </p:cNvSpPr>
          <p:nvPr/>
        </p:nvSpPr>
        <p:spPr bwMode="auto">
          <a:xfrm>
            <a:off x="179388" y="3644900"/>
            <a:ext cx="52197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None/>
            </a:pPr>
            <a:r>
              <a:rPr lang="zh-CN" altLang="en-US" sz="2400" b="1" dirty="0">
                <a:solidFill>
                  <a:srgbClr val="FF0000"/>
                </a:solidFill>
                <a:ea typeface="微软雅黑" panose="020B0503020204020204" pitchFamily="34" charset="-122"/>
              </a:rPr>
              <a:t>平行线判定定理</a:t>
            </a:r>
            <a:r>
              <a:rPr lang="en-US" altLang="zh-CN" sz="2400" b="1" dirty="0">
                <a:solidFill>
                  <a:srgbClr val="FF0000"/>
                </a:solidFill>
                <a:ea typeface="微软雅黑" panose="020B0503020204020204" pitchFamily="34" charset="-122"/>
              </a:rPr>
              <a:t>2</a:t>
            </a:r>
            <a:r>
              <a:rPr lang="en-US" sz="2400" b="1" dirty="0">
                <a:solidFill>
                  <a:srgbClr val="FF0000"/>
                </a:solidFill>
                <a:ea typeface="微软雅黑" panose="020B0503020204020204" pitchFamily="34" charset="-122"/>
              </a:rPr>
              <a:t>:</a:t>
            </a:r>
            <a:endParaRPr lang="zh-CN" altLang="en-US" sz="2400" b="1" dirty="0">
              <a:solidFill>
                <a:srgbClr val="FF0000"/>
              </a:solidFill>
              <a:ea typeface="微软雅黑" panose="020B0503020204020204" pitchFamily="34" charset="-122"/>
            </a:endParaRPr>
          </a:p>
        </p:txBody>
      </p:sp>
      <p:sp>
        <p:nvSpPr>
          <p:cNvPr id="6155" name="Rectangle 11"/>
          <p:cNvSpPr>
            <a:spLocks noChangeArrowheads="1"/>
          </p:cNvSpPr>
          <p:nvPr/>
        </p:nvSpPr>
        <p:spPr bwMode="auto">
          <a:xfrm>
            <a:off x="0" y="2276475"/>
            <a:ext cx="316865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None/>
            </a:pPr>
            <a:r>
              <a:rPr lang="zh-CN" altLang="en-US" sz="2400" b="1" dirty="0">
                <a:solidFill>
                  <a:srgbClr val="FF0000"/>
                </a:solidFill>
                <a:ea typeface="微软雅黑" panose="020B0503020204020204" pitchFamily="34" charset="-122"/>
              </a:rPr>
              <a:t>平行线判定定理</a:t>
            </a:r>
            <a:r>
              <a:rPr lang="en-US" sz="2400" b="1" dirty="0">
                <a:solidFill>
                  <a:srgbClr val="FF0000"/>
                </a:solidFill>
                <a:ea typeface="微软雅黑" panose="020B0503020204020204" pitchFamily="34" charset="-122"/>
              </a:rPr>
              <a:t>1:</a:t>
            </a:r>
            <a:endParaRPr lang="zh-CN" altLang="en-US" sz="2400" b="1" dirty="0">
              <a:solidFill>
                <a:srgbClr val="FF0000"/>
              </a:solidFill>
              <a:ea typeface="微软雅黑" panose="020B0503020204020204" pitchFamily="34" charset="-122"/>
            </a:endParaRPr>
          </a:p>
        </p:txBody>
      </p:sp>
      <p:sp>
        <p:nvSpPr>
          <p:cNvPr id="6156" name="Rectangle 12"/>
          <p:cNvSpPr>
            <a:spLocks noChangeArrowheads="1"/>
          </p:cNvSpPr>
          <p:nvPr/>
        </p:nvSpPr>
        <p:spPr bwMode="auto">
          <a:xfrm>
            <a:off x="0" y="4221163"/>
            <a:ext cx="8893175"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None/>
            </a:pPr>
            <a:r>
              <a:rPr lang="zh-CN" altLang="en-US" sz="2400" dirty="0">
                <a:ea typeface="微软雅黑" panose="020B0503020204020204" pitchFamily="34" charset="-122"/>
              </a:rPr>
              <a:t>两条直线被第三条直线所截</a:t>
            </a:r>
            <a:r>
              <a:rPr lang="en-US" sz="2400" dirty="0">
                <a:ea typeface="微软雅黑" panose="020B0503020204020204" pitchFamily="34" charset="-122"/>
              </a:rPr>
              <a:t>,</a:t>
            </a:r>
            <a:r>
              <a:rPr lang="zh-CN" altLang="en-US" sz="2400" dirty="0">
                <a:ea typeface="微软雅黑" panose="020B0503020204020204" pitchFamily="34" charset="-122"/>
              </a:rPr>
              <a:t>如果同旁内角互补</a:t>
            </a:r>
            <a:r>
              <a:rPr lang="zh-CN" altLang="en-US" sz="2400" b="1" dirty="0">
                <a:solidFill>
                  <a:srgbClr val="FF0000"/>
                </a:solidFill>
                <a:ea typeface="微软雅黑" panose="020B0503020204020204" pitchFamily="34" charset="-122"/>
              </a:rPr>
              <a:t>，</a:t>
            </a:r>
            <a:r>
              <a:rPr lang="zh-CN" altLang="en-US" sz="2400" dirty="0">
                <a:ea typeface="微软雅黑" panose="020B0503020204020204" pitchFamily="34" charset="-122"/>
              </a:rPr>
              <a:t>那么两直线平行</a:t>
            </a:r>
            <a:endParaRPr lang="zh-CN" altLang="en-US" sz="2400" b="1" dirty="0">
              <a:solidFill>
                <a:srgbClr val="FF0000"/>
              </a:solidFill>
              <a:ea typeface="微软雅黑" panose="020B0503020204020204" pitchFamily="34"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50"/>
                                        </p:tgtEl>
                                        <p:attrNameLst>
                                          <p:attrName>style.visibility</p:attrName>
                                        </p:attrNameLst>
                                      </p:cBhvr>
                                      <p:to>
                                        <p:strVal val="visible"/>
                                      </p:to>
                                    </p:set>
                                    <p:anim calcmode="lin" valueType="num">
                                      <p:cBhvr additive="base">
                                        <p:cTn id="7" dur="500" fill="hold"/>
                                        <p:tgtEl>
                                          <p:spTgt spid="6150"/>
                                        </p:tgtEl>
                                        <p:attrNameLst>
                                          <p:attrName>ppt_x</p:attrName>
                                        </p:attrNameLst>
                                      </p:cBhvr>
                                      <p:tavLst>
                                        <p:tav tm="0">
                                          <p:val>
                                            <p:strVal val="#ppt_x"/>
                                          </p:val>
                                        </p:tav>
                                        <p:tav tm="100000">
                                          <p:val>
                                            <p:strVal val="#ppt_x"/>
                                          </p:val>
                                        </p:tav>
                                      </p:tavLst>
                                    </p:anim>
                                    <p:anim calcmode="lin" valueType="num">
                                      <p:cBhvr additive="base">
                                        <p:cTn id="8" dur="500" fill="hold"/>
                                        <p:tgtEl>
                                          <p:spTgt spid="61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55">
                                            <p:txEl>
                                              <p:pRg st="0" end="0"/>
                                            </p:txEl>
                                          </p:spTgt>
                                        </p:tgtEl>
                                        <p:attrNameLst>
                                          <p:attrName>style.visibility</p:attrName>
                                        </p:attrNameLst>
                                      </p:cBhvr>
                                      <p:to>
                                        <p:strVal val="visible"/>
                                      </p:to>
                                    </p:set>
                                    <p:anim calcmode="lin" valueType="num">
                                      <p:cBhvr additive="base">
                                        <p:cTn id="13" dur="500" fill="hold"/>
                                        <p:tgtEl>
                                          <p:spTgt spid="615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54">
                                            <p:txEl>
                                              <p:pRg st="0" end="0"/>
                                            </p:txEl>
                                          </p:spTgt>
                                        </p:tgtEl>
                                        <p:attrNameLst>
                                          <p:attrName>style.visibility</p:attrName>
                                        </p:attrNameLst>
                                      </p:cBhvr>
                                      <p:to>
                                        <p:strVal val="visible"/>
                                      </p:to>
                                    </p:set>
                                    <p:anim calcmode="lin" valueType="num">
                                      <p:cBhvr additive="base">
                                        <p:cTn id="19" dur="500" fill="hold"/>
                                        <p:tgtEl>
                                          <p:spTgt spid="615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p:bldP spid="6154" grpId="0" build="p" autoUpdateAnimBg="0"/>
      <p:bldP spid="615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73025" y="1066800"/>
            <a:ext cx="7413625" cy="1220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dirty="0"/>
              <a:t>（１）如图</a:t>
            </a:r>
            <a:r>
              <a:rPr lang="en-US" sz="2800" b="1" dirty="0"/>
              <a:t>1</a:t>
            </a:r>
            <a:r>
              <a:rPr lang="zh-CN" altLang="en-US" sz="3200" b="1" dirty="0"/>
              <a:t>,</a:t>
            </a:r>
            <a:r>
              <a:rPr lang="zh-CN" altLang="en-US" sz="2800" b="1" dirty="0"/>
              <a:t>∵</a:t>
            </a:r>
            <a:r>
              <a:rPr lang="en-US" sz="2800" b="1" dirty="0"/>
              <a:t>∠1= </a:t>
            </a:r>
            <a:r>
              <a:rPr lang="en-US" b="1" dirty="0"/>
              <a:t>____</a:t>
            </a:r>
            <a:r>
              <a:rPr lang="en-US" dirty="0"/>
              <a:t> </a:t>
            </a:r>
            <a:r>
              <a:rPr lang="zh-CN" altLang="en-US" sz="2400" dirty="0"/>
              <a:t>（</a:t>
            </a:r>
            <a:r>
              <a:rPr lang="zh-CN" altLang="en-US" sz="2400" b="1" dirty="0"/>
              <a:t>已知）</a:t>
            </a:r>
            <a:endParaRPr lang="en-US" altLang="zh-CN" sz="2400" b="1" dirty="0"/>
          </a:p>
          <a:p>
            <a:pPr>
              <a:spcBef>
                <a:spcPct val="50000"/>
              </a:spcBef>
            </a:pPr>
            <a:r>
              <a:rPr lang="en-US" sz="2800" b="1" dirty="0"/>
              <a:t>∴____∥____(                                        )            </a:t>
            </a:r>
          </a:p>
        </p:txBody>
      </p:sp>
      <p:sp>
        <p:nvSpPr>
          <p:cNvPr id="35843" name="Text Box 3"/>
          <p:cNvSpPr txBox="1">
            <a:spLocks noChangeArrowheads="1"/>
          </p:cNvSpPr>
          <p:nvPr/>
        </p:nvSpPr>
        <p:spPr bwMode="auto">
          <a:xfrm>
            <a:off x="2124075" y="3860800"/>
            <a:ext cx="3651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a:t>c</a:t>
            </a:r>
          </a:p>
        </p:txBody>
      </p:sp>
      <p:sp>
        <p:nvSpPr>
          <p:cNvPr id="35844" name="Line 4"/>
          <p:cNvSpPr>
            <a:spLocks noChangeShapeType="1"/>
          </p:cNvSpPr>
          <p:nvPr/>
        </p:nvSpPr>
        <p:spPr bwMode="auto">
          <a:xfrm flipH="1">
            <a:off x="1608138" y="4291013"/>
            <a:ext cx="825500" cy="1639887"/>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5845" name="Text Box 5"/>
          <p:cNvSpPr txBox="1">
            <a:spLocks noChangeArrowheads="1"/>
          </p:cNvSpPr>
          <p:nvPr/>
        </p:nvSpPr>
        <p:spPr bwMode="auto">
          <a:xfrm>
            <a:off x="3810000" y="5383213"/>
            <a:ext cx="41116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a:t>b</a:t>
            </a:r>
          </a:p>
        </p:txBody>
      </p:sp>
      <p:sp>
        <p:nvSpPr>
          <p:cNvPr id="35846" name="Text Box 6"/>
          <p:cNvSpPr txBox="1">
            <a:spLocks noChangeArrowheads="1"/>
          </p:cNvSpPr>
          <p:nvPr/>
        </p:nvSpPr>
        <p:spPr bwMode="auto">
          <a:xfrm>
            <a:off x="3657600" y="4357688"/>
            <a:ext cx="3651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a:t>a</a:t>
            </a:r>
          </a:p>
        </p:txBody>
      </p:sp>
      <p:sp>
        <p:nvSpPr>
          <p:cNvPr id="35847" name="Line 7"/>
          <p:cNvSpPr>
            <a:spLocks noChangeShapeType="1"/>
          </p:cNvSpPr>
          <p:nvPr/>
        </p:nvSpPr>
        <p:spPr bwMode="auto">
          <a:xfrm>
            <a:off x="1403350" y="4562475"/>
            <a:ext cx="2266950" cy="0"/>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5848" name="Line 8"/>
          <p:cNvSpPr>
            <a:spLocks noChangeShapeType="1"/>
          </p:cNvSpPr>
          <p:nvPr/>
        </p:nvSpPr>
        <p:spPr bwMode="auto">
          <a:xfrm>
            <a:off x="1403350" y="5588000"/>
            <a:ext cx="2335213" cy="0"/>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5849" name="未知"/>
          <p:cNvSpPr/>
          <p:nvPr/>
        </p:nvSpPr>
        <p:spPr bwMode="auto">
          <a:xfrm>
            <a:off x="2105025" y="4565650"/>
            <a:ext cx="88900" cy="158750"/>
          </a:xfrm>
          <a:custGeom>
            <a:avLst/>
            <a:gdLst>
              <a:gd name="T0" fmla="*/ 1 w 59"/>
              <a:gd name="T1" fmla="*/ 0 h 105"/>
              <a:gd name="T2" fmla="*/ 59 w 59"/>
              <a:gd name="T3" fmla="*/ 105 h 105"/>
            </a:gdLst>
            <a:ahLst/>
            <a:cxnLst>
              <a:cxn ang="0">
                <a:pos x="T0" y="T1"/>
              </a:cxn>
              <a:cxn ang="0">
                <a:pos x="T2" y="T3"/>
              </a:cxn>
            </a:cxnLst>
            <a:rect l="0" t="0" r="r" b="b"/>
            <a:pathLst>
              <a:path w="59" h="105">
                <a:moveTo>
                  <a:pt x="1" y="0"/>
                </a:moveTo>
                <a:cubicBezTo>
                  <a:pt x="11" y="78"/>
                  <a:pt x="0" y="77"/>
                  <a:pt x="59" y="105"/>
                </a:cubicBezTo>
              </a:path>
            </a:pathLst>
          </a:custGeom>
          <a:noFill/>
          <a:ln w="9525"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5850" name="未知"/>
          <p:cNvSpPr/>
          <p:nvPr/>
        </p:nvSpPr>
        <p:spPr bwMode="auto">
          <a:xfrm>
            <a:off x="1874838" y="5419725"/>
            <a:ext cx="76200" cy="144463"/>
          </a:xfrm>
          <a:custGeom>
            <a:avLst/>
            <a:gdLst>
              <a:gd name="T0" fmla="*/ 0 w 51"/>
              <a:gd name="T1" fmla="*/ 0 h 96"/>
              <a:gd name="T2" fmla="*/ 48 w 51"/>
              <a:gd name="T3" fmla="*/ 96 h 96"/>
            </a:gdLst>
            <a:ahLst/>
            <a:cxnLst>
              <a:cxn ang="0">
                <a:pos x="T0" y="T1"/>
              </a:cxn>
              <a:cxn ang="0">
                <a:pos x="T2" y="T3"/>
              </a:cxn>
            </a:cxnLst>
            <a:rect l="0" t="0" r="r" b="b"/>
            <a:pathLst>
              <a:path w="51" h="96">
                <a:moveTo>
                  <a:pt x="0" y="0"/>
                </a:moveTo>
                <a:cubicBezTo>
                  <a:pt x="51" y="18"/>
                  <a:pt x="48" y="51"/>
                  <a:pt x="48" y="96"/>
                </a:cubicBezTo>
              </a:path>
            </a:pathLst>
          </a:custGeom>
          <a:noFill/>
          <a:ln w="9525"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5851" name="Text Box 11"/>
          <p:cNvSpPr txBox="1">
            <a:spLocks noChangeArrowheads="1"/>
          </p:cNvSpPr>
          <p:nvPr/>
        </p:nvSpPr>
        <p:spPr bwMode="auto">
          <a:xfrm>
            <a:off x="1979613" y="5102225"/>
            <a:ext cx="3651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a:t>2</a:t>
            </a:r>
          </a:p>
        </p:txBody>
      </p:sp>
      <p:sp>
        <p:nvSpPr>
          <p:cNvPr id="35852" name="Text Box 12"/>
          <p:cNvSpPr txBox="1">
            <a:spLocks noChangeArrowheads="1"/>
          </p:cNvSpPr>
          <p:nvPr/>
        </p:nvSpPr>
        <p:spPr bwMode="auto">
          <a:xfrm>
            <a:off x="1835150" y="4454525"/>
            <a:ext cx="3651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a:t>1</a:t>
            </a:r>
          </a:p>
        </p:txBody>
      </p:sp>
      <p:sp>
        <p:nvSpPr>
          <p:cNvPr id="35853" name="Text Box 13"/>
          <p:cNvSpPr txBox="1">
            <a:spLocks noChangeArrowheads="1"/>
          </p:cNvSpPr>
          <p:nvPr/>
        </p:nvSpPr>
        <p:spPr bwMode="auto">
          <a:xfrm>
            <a:off x="2365375" y="5589588"/>
            <a:ext cx="687388"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400"/>
              <a:t>图</a:t>
            </a:r>
            <a:r>
              <a:rPr lang="en-US" sz="2400"/>
              <a:t>1</a:t>
            </a:r>
          </a:p>
        </p:txBody>
      </p:sp>
      <p:sp>
        <p:nvSpPr>
          <p:cNvPr id="35854" name="Rectangle 14"/>
          <p:cNvSpPr>
            <a:spLocks noChangeArrowheads="1"/>
          </p:cNvSpPr>
          <p:nvPr/>
        </p:nvSpPr>
        <p:spPr bwMode="auto">
          <a:xfrm>
            <a:off x="-73025" y="2209800"/>
            <a:ext cx="76930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2800" b="1"/>
              <a:t>（</a:t>
            </a:r>
            <a:r>
              <a:rPr lang="en-US" sz="2800" b="1"/>
              <a:t>2</a:t>
            </a:r>
            <a:r>
              <a:rPr lang="zh-CN" altLang="en-US" sz="2800" b="1"/>
              <a:t>）如图</a:t>
            </a:r>
            <a:r>
              <a:rPr lang="en-US" sz="2800" b="1"/>
              <a:t>2</a:t>
            </a:r>
            <a:r>
              <a:rPr lang="zh-CN" altLang="en-US" sz="2800" b="1"/>
              <a:t>,∵</a:t>
            </a:r>
            <a:r>
              <a:rPr lang="en-US" sz="2800" b="1"/>
              <a:t>∠A+ </a:t>
            </a:r>
            <a:r>
              <a:rPr lang="en-US" b="1"/>
              <a:t>______</a:t>
            </a:r>
            <a:r>
              <a:rPr lang="en-US"/>
              <a:t> </a:t>
            </a:r>
            <a:r>
              <a:rPr lang="en-US" sz="2800" b="1"/>
              <a:t>=</a:t>
            </a:r>
            <a:r>
              <a:rPr lang="en-US" sz="2800"/>
              <a:t> </a:t>
            </a:r>
            <a:r>
              <a:rPr lang="en-US" sz="2800" b="1"/>
              <a:t>180</a:t>
            </a:r>
            <a:r>
              <a:rPr lang="en-US" b="1">
                <a:effectLst>
                  <a:outerShdw blurRad="38100" dist="38100" dir="2700000" algn="tl">
                    <a:srgbClr val="C0C0C0"/>
                  </a:outerShdw>
                </a:effectLst>
                <a:sym typeface="Symbol" panose="05050102010706020507" pitchFamily="18" charset="2"/>
              </a:rPr>
              <a:t></a:t>
            </a:r>
            <a:r>
              <a:rPr lang="zh-CN" altLang="en-US" sz="2800" b="1"/>
              <a:t>（已知）</a:t>
            </a:r>
          </a:p>
          <a:p>
            <a:r>
              <a:rPr lang="zh-CN" altLang="en-US" sz="2800" b="1"/>
              <a:t>∴</a:t>
            </a:r>
            <a:r>
              <a:rPr lang="en-US" sz="2800" b="1"/>
              <a:t>______∥______(                                           </a:t>
            </a:r>
            <a:r>
              <a:rPr lang="zh-CN" altLang="en-US" sz="2800" b="1"/>
              <a:t>    </a:t>
            </a:r>
          </a:p>
        </p:txBody>
      </p:sp>
      <p:grpSp>
        <p:nvGrpSpPr>
          <p:cNvPr id="35855" name="Group 15"/>
          <p:cNvGrpSpPr/>
          <p:nvPr/>
        </p:nvGrpSpPr>
        <p:grpSpPr bwMode="auto">
          <a:xfrm>
            <a:off x="5003800" y="4437063"/>
            <a:ext cx="2447925" cy="1752600"/>
            <a:chOff x="0" y="0"/>
            <a:chExt cx="1542" cy="1104"/>
          </a:xfrm>
        </p:grpSpPr>
        <p:grpSp>
          <p:nvGrpSpPr>
            <p:cNvPr id="35856" name="Group 16"/>
            <p:cNvGrpSpPr/>
            <p:nvPr/>
          </p:nvGrpSpPr>
          <p:grpSpPr bwMode="auto">
            <a:xfrm>
              <a:off x="0" y="0"/>
              <a:ext cx="1542" cy="1021"/>
              <a:chOff x="0" y="0"/>
              <a:chExt cx="1542" cy="1021"/>
            </a:xfrm>
          </p:grpSpPr>
          <p:sp>
            <p:nvSpPr>
              <p:cNvPr id="35857" name="未知"/>
              <p:cNvSpPr/>
              <p:nvPr/>
            </p:nvSpPr>
            <p:spPr bwMode="auto">
              <a:xfrm>
                <a:off x="90" y="227"/>
                <a:ext cx="1361" cy="544"/>
              </a:xfrm>
              <a:custGeom>
                <a:avLst/>
                <a:gdLst>
                  <a:gd name="T0" fmla="*/ 317 w 1361"/>
                  <a:gd name="T1" fmla="*/ 0 h 544"/>
                  <a:gd name="T2" fmla="*/ 1179 w 1361"/>
                  <a:gd name="T3" fmla="*/ 0 h 544"/>
                  <a:gd name="T4" fmla="*/ 1361 w 1361"/>
                  <a:gd name="T5" fmla="*/ 544 h 544"/>
                  <a:gd name="T6" fmla="*/ 0 w 1361"/>
                  <a:gd name="T7" fmla="*/ 544 h 544"/>
                  <a:gd name="T8" fmla="*/ 317 w 1361"/>
                  <a:gd name="T9" fmla="*/ 0 h 544"/>
                </a:gdLst>
                <a:ahLst/>
                <a:cxnLst>
                  <a:cxn ang="0">
                    <a:pos x="T0" y="T1"/>
                  </a:cxn>
                  <a:cxn ang="0">
                    <a:pos x="T2" y="T3"/>
                  </a:cxn>
                  <a:cxn ang="0">
                    <a:pos x="T4" y="T5"/>
                  </a:cxn>
                  <a:cxn ang="0">
                    <a:pos x="T6" y="T7"/>
                  </a:cxn>
                  <a:cxn ang="0">
                    <a:pos x="T8" y="T9"/>
                  </a:cxn>
                </a:cxnLst>
                <a:rect l="0" t="0" r="r" b="b"/>
                <a:pathLst>
                  <a:path w="1361" h="544">
                    <a:moveTo>
                      <a:pt x="317" y="0"/>
                    </a:moveTo>
                    <a:lnTo>
                      <a:pt x="1179" y="0"/>
                    </a:lnTo>
                    <a:lnTo>
                      <a:pt x="1361" y="544"/>
                    </a:lnTo>
                    <a:lnTo>
                      <a:pt x="0" y="544"/>
                    </a:lnTo>
                    <a:lnTo>
                      <a:pt x="317" y="0"/>
                    </a:lnTo>
                    <a:close/>
                  </a:path>
                </a:pathLst>
              </a:custGeom>
              <a:noFill/>
              <a:ln w="38100"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5858" name="Text Box 18"/>
              <p:cNvSpPr txBox="1">
                <a:spLocks noChangeArrowheads="1"/>
              </p:cNvSpPr>
              <p:nvPr/>
            </p:nvSpPr>
            <p:spPr bwMode="auto">
              <a:xfrm>
                <a:off x="317" y="0"/>
                <a:ext cx="31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1"/>
                  <a:t>A</a:t>
                </a:r>
              </a:p>
            </p:txBody>
          </p:sp>
          <p:sp>
            <p:nvSpPr>
              <p:cNvPr id="35859" name="Text Box 19"/>
              <p:cNvSpPr txBox="1">
                <a:spLocks noChangeArrowheads="1"/>
              </p:cNvSpPr>
              <p:nvPr/>
            </p:nvSpPr>
            <p:spPr bwMode="auto">
              <a:xfrm>
                <a:off x="1179" y="0"/>
                <a:ext cx="27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1"/>
                  <a:t>B</a:t>
                </a:r>
              </a:p>
            </p:txBody>
          </p:sp>
          <p:sp>
            <p:nvSpPr>
              <p:cNvPr id="35860" name="Text Box 20"/>
              <p:cNvSpPr txBox="1">
                <a:spLocks noChangeArrowheads="1"/>
              </p:cNvSpPr>
              <p:nvPr/>
            </p:nvSpPr>
            <p:spPr bwMode="auto">
              <a:xfrm>
                <a:off x="0" y="771"/>
                <a:ext cx="31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1"/>
                  <a:t>D</a:t>
                </a:r>
              </a:p>
            </p:txBody>
          </p:sp>
          <p:sp>
            <p:nvSpPr>
              <p:cNvPr id="35861" name="Text Box 21"/>
              <p:cNvSpPr txBox="1">
                <a:spLocks noChangeArrowheads="1"/>
              </p:cNvSpPr>
              <p:nvPr/>
            </p:nvSpPr>
            <p:spPr bwMode="auto">
              <a:xfrm>
                <a:off x="1315" y="771"/>
                <a:ext cx="22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1"/>
                  <a:t>C</a:t>
                </a:r>
              </a:p>
            </p:txBody>
          </p:sp>
        </p:grpSp>
        <p:sp>
          <p:nvSpPr>
            <p:cNvPr id="35862" name="Text Box 22"/>
            <p:cNvSpPr txBox="1">
              <a:spLocks noChangeArrowheads="1"/>
            </p:cNvSpPr>
            <p:nvPr/>
          </p:nvSpPr>
          <p:spPr bwMode="auto">
            <a:xfrm>
              <a:off x="680" y="816"/>
              <a:ext cx="49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400"/>
                <a:t>图</a:t>
              </a:r>
              <a:r>
                <a:rPr lang="en-US" sz="2400"/>
                <a:t>2</a:t>
              </a:r>
            </a:p>
          </p:txBody>
        </p:sp>
      </p:grpSp>
      <p:sp>
        <p:nvSpPr>
          <p:cNvPr id="35863" name="Text Box 23"/>
          <p:cNvSpPr txBox="1">
            <a:spLocks noChangeArrowheads="1"/>
          </p:cNvSpPr>
          <p:nvPr/>
        </p:nvSpPr>
        <p:spPr bwMode="auto">
          <a:xfrm>
            <a:off x="533400" y="1600200"/>
            <a:ext cx="454025" cy="577850"/>
          </a:xfrm>
          <a:prstGeom prst="rect">
            <a:avLst/>
          </a:prstGeom>
          <a:noFill/>
          <a:ln>
            <a:noFill/>
          </a:ln>
          <a:effectLst/>
          <a:extLst>
            <a:ext uri="{909E8E84-426E-40DD-AFC4-6F175D3DCCD1}">
              <a14:hiddenFill xmlns:a14="http://schemas.microsoft.com/office/drawing/2010/main">
                <a:gradFill rotWithShape="0">
                  <a:gsLst>
                    <a:gs pos="0">
                      <a:srgbClr val="9999FF"/>
                    </a:gs>
                    <a:gs pos="100000">
                      <a:srgbClr val="009999"/>
                    </a:gs>
                  </a:gsLst>
                  <a:lin ang="5400000" scaled="1"/>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53882" dir="2700000" algn="ctr" rotWithShape="0">
                    <a:srgbClr val="C0C0C0">
                      <a:alpha val="75000"/>
                    </a:srgbClr>
                  </a:outerShdw>
                </a:effectLst>
              </a14:hiddenEffects>
            </a:ext>
          </a:extLst>
        </p:spPr>
        <p:txBody>
          <a:bodyPr wrap="none">
            <a:spAutoFit/>
          </a:bodyPr>
          <a:lstStyle/>
          <a:p>
            <a:pPr algn="ctr"/>
            <a:r>
              <a:rPr lang="en-US" altLang="zh-CN" sz="3200" b="1">
                <a:solidFill>
                  <a:srgbClr val="FF0000"/>
                </a:solidFill>
                <a:latin typeface="Verdana" panose="020B0604030504040204" pitchFamily="34" charset="0"/>
              </a:rPr>
              <a:t>a</a:t>
            </a:r>
          </a:p>
        </p:txBody>
      </p:sp>
      <p:sp>
        <p:nvSpPr>
          <p:cNvPr id="35864" name="Text Box 24"/>
          <p:cNvSpPr txBox="1">
            <a:spLocks noChangeArrowheads="1"/>
          </p:cNvSpPr>
          <p:nvPr/>
        </p:nvSpPr>
        <p:spPr bwMode="auto">
          <a:xfrm>
            <a:off x="1744663" y="1631950"/>
            <a:ext cx="465137" cy="577850"/>
          </a:xfrm>
          <a:prstGeom prst="rect">
            <a:avLst/>
          </a:prstGeom>
          <a:noFill/>
          <a:ln>
            <a:noFill/>
          </a:ln>
          <a:effectLst/>
          <a:extLst>
            <a:ext uri="{909E8E84-426E-40DD-AFC4-6F175D3DCCD1}">
              <a14:hiddenFill xmlns:a14="http://schemas.microsoft.com/office/drawing/2010/main">
                <a:gradFill rotWithShape="0">
                  <a:gsLst>
                    <a:gs pos="0">
                      <a:srgbClr val="9999FF"/>
                    </a:gs>
                    <a:gs pos="100000">
                      <a:srgbClr val="009999"/>
                    </a:gs>
                  </a:gsLst>
                  <a:lin ang="5400000" scaled="1"/>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53882" dir="2700000" algn="ctr" rotWithShape="0">
                    <a:srgbClr val="C0C0C0">
                      <a:alpha val="75000"/>
                    </a:srgbClr>
                  </a:outerShdw>
                </a:effectLst>
              </a14:hiddenEffects>
            </a:ext>
          </a:extLst>
        </p:spPr>
        <p:txBody>
          <a:bodyPr wrap="none">
            <a:spAutoFit/>
          </a:bodyPr>
          <a:lstStyle/>
          <a:p>
            <a:pPr algn="ctr"/>
            <a:r>
              <a:rPr lang="en-US" altLang="zh-CN" sz="3200" b="1" dirty="0">
                <a:solidFill>
                  <a:srgbClr val="FF0000"/>
                </a:solidFill>
                <a:latin typeface="Verdana" panose="020B0604030504040204" pitchFamily="34" charset="0"/>
              </a:rPr>
              <a:t>b</a:t>
            </a:r>
          </a:p>
        </p:txBody>
      </p:sp>
      <p:sp>
        <p:nvSpPr>
          <p:cNvPr id="35865" name="Text Box 25"/>
          <p:cNvSpPr txBox="1">
            <a:spLocks noChangeArrowheads="1"/>
          </p:cNvSpPr>
          <p:nvPr/>
        </p:nvSpPr>
        <p:spPr bwMode="auto">
          <a:xfrm>
            <a:off x="2286000" y="1766888"/>
            <a:ext cx="4113213" cy="519112"/>
          </a:xfrm>
          <a:prstGeom prst="rect">
            <a:avLst/>
          </a:prstGeom>
          <a:noFill/>
          <a:ln>
            <a:noFill/>
          </a:ln>
          <a:effectLst/>
          <a:extLst>
            <a:ext uri="{909E8E84-426E-40DD-AFC4-6F175D3DCCD1}">
              <a14:hiddenFill xmlns:a14="http://schemas.microsoft.com/office/drawing/2010/main">
                <a:gradFill rotWithShape="0">
                  <a:gsLst>
                    <a:gs pos="0">
                      <a:srgbClr val="9999FF"/>
                    </a:gs>
                    <a:gs pos="100000">
                      <a:srgbClr val="009999"/>
                    </a:gs>
                  </a:gsLst>
                  <a:lin ang="5400000" scaled="1"/>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53882" dir="2700000" algn="ctr" rotWithShape="0">
                    <a:srgbClr val="C0C0C0">
                      <a:alpha val="75000"/>
                    </a:srgbClr>
                  </a:outerShdw>
                </a:effectLst>
              </a14:hiddenEffects>
            </a:ext>
          </a:extLst>
        </p:spPr>
        <p:txBody>
          <a:bodyPr wrap="none">
            <a:spAutoFit/>
          </a:bodyPr>
          <a:lstStyle/>
          <a:p>
            <a:pPr algn="ctr"/>
            <a:r>
              <a:rPr lang="zh-CN" altLang="en-US" sz="2800" b="1">
                <a:solidFill>
                  <a:srgbClr val="FF0000"/>
                </a:solidFill>
                <a:latin typeface="Verdana" panose="020B0604030504040204" pitchFamily="34" charset="0"/>
              </a:rPr>
              <a:t>内错角相等，两直线平行</a:t>
            </a:r>
          </a:p>
        </p:txBody>
      </p:sp>
      <p:sp>
        <p:nvSpPr>
          <p:cNvPr id="35866" name="Text Box 26"/>
          <p:cNvSpPr txBox="1">
            <a:spLocks noChangeArrowheads="1"/>
          </p:cNvSpPr>
          <p:nvPr/>
        </p:nvSpPr>
        <p:spPr bwMode="auto">
          <a:xfrm>
            <a:off x="654050" y="2590800"/>
            <a:ext cx="730250" cy="519113"/>
          </a:xfrm>
          <a:prstGeom prst="rect">
            <a:avLst/>
          </a:prstGeom>
          <a:noFill/>
          <a:ln>
            <a:noFill/>
          </a:ln>
          <a:effectLst/>
          <a:extLst>
            <a:ext uri="{909E8E84-426E-40DD-AFC4-6F175D3DCCD1}">
              <a14:hiddenFill xmlns:a14="http://schemas.microsoft.com/office/drawing/2010/main">
                <a:gradFill rotWithShape="0">
                  <a:gsLst>
                    <a:gs pos="0">
                      <a:srgbClr val="9999FF"/>
                    </a:gs>
                    <a:gs pos="100000">
                      <a:srgbClr val="009999"/>
                    </a:gs>
                  </a:gsLst>
                  <a:lin ang="5400000" scaled="1"/>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53882" dir="2700000" algn="ctr" rotWithShape="0">
                    <a:srgbClr val="C0C0C0">
                      <a:alpha val="75000"/>
                    </a:srgbClr>
                  </a:outerShdw>
                </a:effectLst>
              </a14:hiddenEffects>
            </a:ext>
          </a:extLst>
        </p:spPr>
        <p:txBody>
          <a:bodyPr wrap="none">
            <a:spAutoFit/>
          </a:bodyPr>
          <a:lstStyle/>
          <a:p>
            <a:pPr algn="ctr"/>
            <a:r>
              <a:rPr lang="en-US" altLang="zh-CN" sz="2800" b="1">
                <a:solidFill>
                  <a:srgbClr val="FF0000"/>
                </a:solidFill>
                <a:latin typeface="Verdana" panose="020B0604030504040204" pitchFamily="34" charset="0"/>
              </a:rPr>
              <a:t>AB</a:t>
            </a:r>
          </a:p>
        </p:txBody>
      </p:sp>
      <p:sp>
        <p:nvSpPr>
          <p:cNvPr id="35867" name="Text Box 27"/>
          <p:cNvSpPr txBox="1">
            <a:spLocks noChangeArrowheads="1"/>
          </p:cNvSpPr>
          <p:nvPr/>
        </p:nvSpPr>
        <p:spPr bwMode="auto">
          <a:xfrm>
            <a:off x="2268538" y="2590800"/>
            <a:ext cx="814387" cy="579438"/>
          </a:xfrm>
          <a:prstGeom prst="rect">
            <a:avLst/>
          </a:prstGeom>
          <a:noFill/>
          <a:ln>
            <a:noFill/>
          </a:ln>
          <a:effectLst/>
          <a:extLst>
            <a:ext uri="{909E8E84-426E-40DD-AFC4-6F175D3DCCD1}">
              <a14:hiddenFill xmlns:a14="http://schemas.microsoft.com/office/drawing/2010/main">
                <a:gradFill rotWithShape="0">
                  <a:gsLst>
                    <a:gs pos="0">
                      <a:srgbClr val="9999FF"/>
                    </a:gs>
                    <a:gs pos="100000">
                      <a:srgbClr val="009999"/>
                    </a:gs>
                  </a:gsLst>
                  <a:lin ang="5400000" scaled="1"/>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53882" dir="2700000" algn="ctr" rotWithShape="0">
                    <a:srgbClr val="C0C0C0">
                      <a:alpha val="75000"/>
                    </a:srgbClr>
                  </a:outerShdw>
                </a:effectLst>
              </a14:hiddenEffects>
            </a:ext>
          </a:extLst>
        </p:spPr>
        <p:txBody>
          <a:bodyPr wrap="none">
            <a:spAutoFit/>
          </a:bodyPr>
          <a:lstStyle/>
          <a:p>
            <a:pPr algn="ctr"/>
            <a:r>
              <a:rPr lang="en-US" altLang="zh-CN" sz="3200" b="1">
                <a:solidFill>
                  <a:srgbClr val="FF0000"/>
                </a:solidFill>
                <a:latin typeface="Verdana" panose="020B0604030504040204" pitchFamily="34" charset="0"/>
              </a:rPr>
              <a:t>CD</a:t>
            </a:r>
          </a:p>
        </p:txBody>
      </p:sp>
      <p:sp>
        <p:nvSpPr>
          <p:cNvPr id="35868" name="Text Box 28"/>
          <p:cNvSpPr txBox="1">
            <a:spLocks noChangeArrowheads="1"/>
          </p:cNvSpPr>
          <p:nvPr/>
        </p:nvSpPr>
        <p:spPr bwMode="auto">
          <a:xfrm>
            <a:off x="3178969" y="2652713"/>
            <a:ext cx="5281463" cy="523220"/>
          </a:xfrm>
          <a:prstGeom prst="rect">
            <a:avLst/>
          </a:prstGeom>
          <a:noFill/>
          <a:ln>
            <a:noFill/>
          </a:ln>
          <a:effectLst/>
          <a:extLst>
            <a:ext uri="{909E8E84-426E-40DD-AFC4-6F175D3DCCD1}">
              <a14:hiddenFill xmlns:a14="http://schemas.microsoft.com/office/drawing/2010/main">
                <a:gradFill rotWithShape="0">
                  <a:gsLst>
                    <a:gs pos="0">
                      <a:srgbClr val="9999FF"/>
                    </a:gs>
                    <a:gs pos="100000">
                      <a:srgbClr val="009999"/>
                    </a:gs>
                  </a:gsLst>
                  <a:lin ang="5400000" scaled="1"/>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53882" dir="2700000" algn="ctr" rotWithShape="0">
                    <a:srgbClr val="C0C0C0">
                      <a:alpha val="75000"/>
                    </a:srgbClr>
                  </a:outerShdw>
                </a:effectLst>
              </a14:hiddenEffects>
            </a:ext>
          </a:extLst>
        </p:spPr>
        <p:txBody>
          <a:bodyPr wrap="square">
            <a:spAutoFit/>
          </a:bodyPr>
          <a:lstStyle/>
          <a:p>
            <a:pPr algn="ctr"/>
            <a:r>
              <a:rPr lang="zh-CN" altLang="en-US" sz="2800" b="1" dirty="0">
                <a:solidFill>
                  <a:srgbClr val="FF0000"/>
                </a:solidFill>
                <a:latin typeface="Verdana" panose="020B0604030504040204" pitchFamily="34" charset="0"/>
              </a:rPr>
              <a:t>同旁内角互补，</a:t>
            </a:r>
            <a:r>
              <a:rPr lang="zh-CN" altLang="en-US" sz="2800" b="1" dirty="0">
                <a:solidFill>
                  <a:srgbClr val="FF0000"/>
                </a:solidFill>
              </a:rPr>
              <a:t>两</a:t>
            </a:r>
            <a:r>
              <a:rPr lang="zh-CN" altLang="en-US" sz="2800" b="1" dirty="0">
                <a:solidFill>
                  <a:srgbClr val="FF0000"/>
                </a:solidFill>
                <a:latin typeface="Verdana" panose="020B0604030504040204" pitchFamily="34" charset="0"/>
              </a:rPr>
              <a:t>直线平行</a:t>
            </a:r>
            <a:r>
              <a:rPr lang="zh-CN" altLang="en-US" sz="2800" b="1" dirty="0" smtClean="0">
                <a:latin typeface="Verdana" panose="020B0604030504040204" pitchFamily="34" charset="0"/>
              </a:rPr>
              <a:t>）</a:t>
            </a:r>
            <a:r>
              <a:rPr lang="en-US" sz="2800" b="1" dirty="0" smtClean="0">
                <a:solidFill>
                  <a:srgbClr val="FF0000"/>
                </a:solidFill>
                <a:latin typeface="Verdana" panose="020B0604030504040204" pitchFamily="34" charset="0"/>
              </a:rPr>
              <a:t> </a:t>
            </a:r>
            <a:endParaRPr lang="en-US" sz="2800" b="1" dirty="0">
              <a:solidFill>
                <a:srgbClr val="FF0000"/>
              </a:solidFill>
              <a:latin typeface="Verdana" panose="020B0604030504040204" pitchFamily="34" charset="0"/>
            </a:endParaRPr>
          </a:p>
        </p:txBody>
      </p:sp>
      <p:sp>
        <p:nvSpPr>
          <p:cNvPr id="35869" name="Text Box 29"/>
          <p:cNvSpPr txBox="1">
            <a:spLocks noChangeArrowheads="1"/>
          </p:cNvSpPr>
          <p:nvPr/>
        </p:nvSpPr>
        <p:spPr bwMode="auto">
          <a:xfrm>
            <a:off x="3416300" y="76200"/>
            <a:ext cx="2019300" cy="641350"/>
          </a:xfrm>
          <a:prstGeom prst="rect">
            <a:avLst/>
          </a:prstGeom>
          <a:noFill/>
          <a:ln>
            <a:noFill/>
          </a:ln>
          <a:effectLst/>
          <a:extLst>
            <a:ext uri="{909E8E84-426E-40DD-AFC4-6F175D3DCCD1}">
              <a14:hiddenFill xmlns:a14="http://schemas.microsoft.com/office/drawing/2010/main">
                <a:gradFill rotWithShape="0">
                  <a:gsLst>
                    <a:gs pos="0">
                      <a:srgbClr val="9999FF"/>
                    </a:gs>
                    <a:gs pos="100000">
                      <a:srgbClr val="009999"/>
                    </a:gs>
                  </a:gsLst>
                  <a:lin ang="5400000" scaled="1"/>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53882" dir="2700000" algn="ctr" rotWithShape="0">
                    <a:srgbClr val="C0C0C0">
                      <a:alpha val="75000"/>
                    </a:srgbClr>
                  </a:outerShdw>
                </a:effectLst>
              </a14:hiddenEffects>
            </a:ext>
          </a:extLst>
        </p:spPr>
        <p:txBody>
          <a:bodyPr wrap="none">
            <a:spAutoFit/>
          </a:bodyPr>
          <a:lstStyle/>
          <a:p>
            <a:pPr algn="ctr"/>
            <a:r>
              <a:rPr lang="zh-CN" altLang="en-US" sz="3600" b="1" dirty="0">
                <a:solidFill>
                  <a:srgbClr val="FF0000"/>
                </a:solidFill>
                <a:latin typeface="Verdana" panose="020B0604030504040204" pitchFamily="34" charset="0"/>
              </a:rPr>
              <a:t>达标检测</a:t>
            </a:r>
          </a:p>
        </p:txBody>
      </p:sp>
      <p:sp>
        <p:nvSpPr>
          <p:cNvPr id="35870" name="Text Box 30"/>
          <p:cNvSpPr txBox="1">
            <a:spLocks noChangeArrowheads="1"/>
          </p:cNvSpPr>
          <p:nvPr/>
        </p:nvSpPr>
        <p:spPr bwMode="auto">
          <a:xfrm>
            <a:off x="396875" y="476250"/>
            <a:ext cx="1660525" cy="579438"/>
          </a:xfrm>
          <a:prstGeom prst="rect">
            <a:avLst/>
          </a:prstGeom>
          <a:noFill/>
          <a:ln>
            <a:noFill/>
          </a:ln>
          <a:effectLst/>
          <a:extLst>
            <a:ext uri="{909E8E84-426E-40DD-AFC4-6F175D3DCCD1}">
              <a14:hiddenFill xmlns:a14="http://schemas.microsoft.com/office/drawing/2010/main">
                <a:gradFill rotWithShape="0">
                  <a:gsLst>
                    <a:gs pos="0">
                      <a:srgbClr val="9999FF"/>
                    </a:gs>
                    <a:gs pos="100000">
                      <a:srgbClr val="009999"/>
                    </a:gs>
                  </a:gsLst>
                  <a:lin ang="5400000" scaled="1"/>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53882" dir="2700000" algn="ctr" rotWithShape="0">
                    <a:srgbClr val="C0C0C0">
                      <a:alpha val="75000"/>
                    </a:srgbClr>
                  </a:outerShdw>
                </a:effectLst>
              </a14:hiddenEffects>
            </a:ext>
          </a:extLst>
        </p:spPr>
        <p:txBody>
          <a:bodyPr wrap="none">
            <a:spAutoFit/>
          </a:bodyPr>
          <a:lstStyle/>
          <a:p>
            <a:pPr algn="ctr"/>
            <a:r>
              <a:rPr lang="en-US" altLang="zh-CN" sz="3200">
                <a:latin typeface="Verdana" panose="020B0604030504040204" pitchFamily="34" charset="0"/>
              </a:rPr>
              <a:t>1</a:t>
            </a:r>
            <a:r>
              <a:rPr lang="zh-CN" altLang="en-US" sz="3200">
                <a:latin typeface="Verdana" panose="020B0604030504040204" pitchFamily="34" charset="0"/>
              </a:rPr>
              <a:t>、</a:t>
            </a:r>
            <a:r>
              <a:rPr lang="zh-CN" altLang="en-US" sz="3200" b="1">
                <a:latin typeface="Verdana" panose="020B0604030504040204" pitchFamily="34" charset="0"/>
              </a:rPr>
              <a:t>填空</a:t>
            </a:r>
          </a:p>
        </p:txBody>
      </p:sp>
      <p:sp>
        <p:nvSpPr>
          <p:cNvPr id="35871" name="Text Box 31"/>
          <p:cNvSpPr txBox="1">
            <a:spLocks noChangeArrowheads="1"/>
          </p:cNvSpPr>
          <p:nvPr/>
        </p:nvSpPr>
        <p:spPr bwMode="auto">
          <a:xfrm>
            <a:off x="6084888" y="4243388"/>
            <a:ext cx="184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endParaRPr lang="zh-CN" altLang="en-US" sz="3600" b="1">
              <a:solidFill>
                <a:srgbClr val="FFFF00"/>
              </a:solidFill>
              <a:ea typeface="楷体_GB2312" pitchFamily="49" charset="-122"/>
            </a:endParaRPr>
          </a:p>
        </p:txBody>
      </p:sp>
      <p:sp>
        <p:nvSpPr>
          <p:cNvPr id="35872" name="Text Box 32"/>
          <p:cNvSpPr txBox="1">
            <a:spLocks noChangeArrowheads="1"/>
          </p:cNvSpPr>
          <p:nvPr/>
        </p:nvSpPr>
        <p:spPr bwMode="auto">
          <a:xfrm>
            <a:off x="1512888" y="6064250"/>
            <a:ext cx="309562" cy="365125"/>
          </a:xfrm>
          <a:prstGeom prst="rect">
            <a:avLst/>
          </a:prstGeom>
          <a:noFill/>
          <a:ln>
            <a:noFill/>
          </a:ln>
          <a:effectLst>
            <a:outerShdw dist="53882" dir="2700000" algn="ctr" rotWithShape="0">
              <a:srgbClr val="C0C0C0">
                <a:alpha val="75000"/>
              </a:srgbClr>
            </a:outerShdw>
          </a:effectLst>
          <a:extLst>
            <a:ext uri="{909E8E84-426E-40DD-AFC4-6F175D3DCCD1}">
              <a14:hiddenFill xmlns:a14="http://schemas.microsoft.com/office/drawing/2010/main">
                <a:gradFill rotWithShape="0">
                  <a:gsLst>
                    <a:gs pos="0">
                      <a:srgbClr val="9999FF"/>
                    </a:gs>
                    <a:gs pos="100000">
                      <a:srgbClr val="009999"/>
                    </a:gs>
                  </a:gsLst>
                  <a:lin ang="5400000" scaled="1"/>
                </a:gra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endParaRPr lang="zh-CN" altLang="en-US">
              <a:latin typeface="Verdana" panose="020B0604030504040204" pitchFamily="34" charset="0"/>
              <a:ea typeface="华文新魏" panose="02010800040101010101" pitchFamily="2" charset="-122"/>
            </a:endParaRPr>
          </a:p>
        </p:txBody>
      </p:sp>
      <p:sp>
        <p:nvSpPr>
          <p:cNvPr id="35873" name="Rectangle 33"/>
          <p:cNvSpPr>
            <a:spLocks noChangeArrowheads="1"/>
          </p:cNvSpPr>
          <p:nvPr/>
        </p:nvSpPr>
        <p:spPr bwMode="auto">
          <a:xfrm>
            <a:off x="3222625" y="1066800"/>
            <a:ext cx="739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sz="2800" b="1">
                <a:solidFill>
                  <a:srgbClr val="FF0000"/>
                </a:solidFill>
              </a:rPr>
              <a:t>∠2</a:t>
            </a:r>
          </a:p>
        </p:txBody>
      </p:sp>
      <p:sp>
        <p:nvSpPr>
          <p:cNvPr id="35874" name="Rectangle 34"/>
          <p:cNvSpPr>
            <a:spLocks noChangeArrowheads="1"/>
          </p:cNvSpPr>
          <p:nvPr/>
        </p:nvSpPr>
        <p:spPr bwMode="auto">
          <a:xfrm>
            <a:off x="3048000" y="2147888"/>
            <a:ext cx="7985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sz="2800" b="1">
                <a:solidFill>
                  <a:srgbClr val="FF0000"/>
                </a:solidFill>
              </a:rPr>
              <a:t>∠</a:t>
            </a:r>
            <a:r>
              <a:rPr lang="zh-CN" altLang="en-US" sz="2800" b="1">
                <a:solidFill>
                  <a:srgbClr val="FF0000"/>
                </a:solidFill>
              </a:rPr>
              <a:t>D</a:t>
            </a:r>
            <a:endParaRPr lang="en-US" sz="2800" b="1">
              <a:solidFill>
                <a:srgbClr val="FF0000"/>
              </a:solidFill>
            </a:endParaRPr>
          </a:p>
        </p:txBody>
      </p:sp>
      <p:sp>
        <p:nvSpPr>
          <p:cNvPr id="35875" name="Text Box 35"/>
          <p:cNvSpPr txBox="1">
            <a:spLocks noChangeArrowheads="1"/>
          </p:cNvSpPr>
          <p:nvPr/>
        </p:nvSpPr>
        <p:spPr bwMode="auto">
          <a:xfrm>
            <a:off x="7391400" y="6399213"/>
            <a:ext cx="687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400"/>
              <a:t>3</a:t>
            </a:r>
            <a:endParaRPr lang="en-US" sz="240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73"/>
                                        </p:tgtEl>
                                        <p:attrNameLst>
                                          <p:attrName>style.visibility</p:attrName>
                                        </p:attrNameLst>
                                      </p:cBhvr>
                                      <p:to>
                                        <p:strVal val="visible"/>
                                      </p:to>
                                    </p:set>
                                    <p:anim calcmode="lin" valueType="num">
                                      <p:cBhvr additive="base">
                                        <p:cTn id="7" dur="500" fill="hold"/>
                                        <p:tgtEl>
                                          <p:spTgt spid="35873"/>
                                        </p:tgtEl>
                                        <p:attrNameLst>
                                          <p:attrName>ppt_x</p:attrName>
                                        </p:attrNameLst>
                                      </p:cBhvr>
                                      <p:tavLst>
                                        <p:tav tm="0">
                                          <p:val>
                                            <p:strVal val="#ppt_x"/>
                                          </p:val>
                                        </p:tav>
                                        <p:tav tm="100000">
                                          <p:val>
                                            <p:strVal val="#ppt_x"/>
                                          </p:val>
                                        </p:tav>
                                      </p:tavLst>
                                    </p:anim>
                                    <p:anim calcmode="lin" valueType="num">
                                      <p:cBhvr additive="base">
                                        <p:cTn id="8" dur="500" fill="hold"/>
                                        <p:tgtEl>
                                          <p:spTgt spid="3587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5863"/>
                                        </p:tgtEl>
                                        <p:attrNameLst>
                                          <p:attrName>style.visibility</p:attrName>
                                        </p:attrNameLst>
                                      </p:cBhvr>
                                      <p:to>
                                        <p:strVal val="visible"/>
                                      </p:to>
                                    </p:set>
                                    <p:anim calcmode="lin" valueType="num">
                                      <p:cBhvr additive="base">
                                        <p:cTn id="13" dur="500" fill="hold"/>
                                        <p:tgtEl>
                                          <p:spTgt spid="35863"/>
                                        </p:tgtEl>
                                        <p:attrNameLst>
                                          <p:attrName>ppt_x</p:attrName>
                                        </p:attrNameLst>
                                      </p:cBhvr>
                                      <p:tavLst>
                                        <p:tav tm="0">
                                          <p:val>
                                            <p:strVal val="#ppt_x"/>
                                          </p:val>
                                        </p:tav>
                                        <p:tav tm="100000">
                                          <p:val>
                                            <p:strVal val="#ppt_x"/>
                                          </p:val>
                                        </p:tav>
                                      </p:tavLst>
                                    </p:anim>
                                    <p:anim calcmode="lin" valueType="num">
                                      <p:cBhvr additive="base">
                                        <p:cTn id="14" dur="500" fill="hold"/>
                                        <p:tgtEl>
                                          <p:spTgt spid="3586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5864"/>
                                        </p:tgtEl>
                                        <p:attrNameLst>
                                          <p:attrName>style.visibility</p:attrName>
                                        </p:attrNameLst>
                                      </p:cBhvr>
                                      <p:to>
                                        <p:strVal val="visible"/>
                                      </p:to>
                                    </p:set>
                                    <p:anim calcmode="lin" valueType="num">
                                      <p:cBhvr additive="base">
                                        <p:cTn id="19" dur="500" fill="hold"/>
                                        <p:tgtEl>
                                          <p:spTgt spid="35864"/>
                                        </p:tgtEl>
                                        <p:attrNameLst>
                                          <p:attrName>ppt_x</p:attrName>
                                        </p:attrNameLst>
                                      </p:cBhvr>
                                      <p:tavLst>
                                        <p:tav tm="0">
                                          <p:val>
                                            <p:strVal val="#ppt_x"/>
                                          </p:val>
                                        </p:tav>
                                        <p:tav tm="100000">
                                          <p:val>
                                            <p:strVal val="#ppt_x"/>
                                          </p:val>
                                        </p:tav>
                                      </p:tavLst>
                                    </p:anim>
                                    <p:anim calcmode="lin" valueType="num">
                                      <p:cBhvr additive="base">
                                        <p:cTn id="20" dur="500" fill="hold"/>
                                        <p:tgtEl>
                                          <p:spTgt spid="3586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5865"/>
                                        </p:tgtEl>
                                        <p:attrNameLst>
                                          <p:attrName>style.visibility</p:attrName>
                                        </p:attrNameLst>
                                      </p:cBhvr>
                                      <p:to>
                                        <p:strVal val="visible"/>
                                      </p:to>
                                    </p:set>
                                    <p:anim calcmode="lin" valueType="num">
                                      <p:cBhvr additive="base">
                                        <p:cTn id="25" dur="500" fill="hold"/>
                                        <p:tgtEl>
                                          <p:spTgt spid="35865"/>
                                        </p:tgtEl>
                                        <p:attrNameLst>
                                          <p:attrName>ppt_x</p:attrName>
                                        </p:attrNameLst>
                                      </p:cBhvr>
                                      <p:tavLst>
                                        <p:tav tm="0">
                                          <p:val>
                                            <p:strVal val="#ppt_x"/>
                                          </p:val>
                                        </p:tav>
                                        <p:tav tm="100000">
                                          <p:val>
                                            <p:strVal val="#ppt_x"/>
                                          </p:val>
                                        </p:tav>
                                      </p:tavLst>
                                    </p:anim>
                                    <p:anim calcmode="lin" valueType="num">
                                      <p:cBhvr additive="base">
                                        <p:cTn id="26" dur="500" fill="hold"/>
                                        <p:tgtEl>
                                          <p:spTgt spid="3586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5874"/>
                                        </p:tgtEl>
                                        <p:attrNameLst>
                                          <p:attrName>style.visibility</p:attrName>
                                        </p:attrNameLst>
                                      </p:cBhvr>
                                      <p:to>
                                        <p:strVal val="visible"/>
                                      </p:to>
                                    </p:set>
                                    <p:anim calcmode="lin" valueType="num">
                                      <p:cBhvr additive="base">
                                        <p:cTn id="31" dur="500" fill="hold"/>
                                        <p:tgtEl>
                                          <p:spTgt spid="35874"/>
                                        </p:tgtEl>
                                        <p:attrNameLst>
                                          <p:attrName>ppt_x</p:attrName>
                                        </p:attrNameLst>
                                      </p:cBhvr>
                                      <p:tavLst>
                                        <p:tav tm="0">
                                          <p:val>
                                            <p:strVal val="#ppt_x"/>
                                          </p:val>
                                        </p:tav>
                                        <p:tav tm="100000">
                                          <p:val>
                                            <p:strVal val="#ppt_x"/>
                                          </p:val>
                                        </p:tav>
                                      </p:tavLst>
                                    </p:anim>
                                    <p:anim calcmode="lin" valueType="num">
                                      <p:cBhvr additive="base">
                                        <p:cTn id="32" dur="500" fill="hold"/>
                                        <p:tgtEl>
                                          <p:spTgt spid="3587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5866"/>
                                        </p:tgtEl>
                                        <p:attrNameLst>
                                          <p:attrName>style.visibility</p:attrName>
                                        </p:attrNameLst>
                                      </p:cBhvr>
                                      <p:to>
                                        <p:strVal val="visible"/>
                                      </p:to>
                                    </p:set>
                                    <p:anim calcmode="lin" valueType="num">
                                      <p:cBhvr additive="base">
                                        <p:cTn id="37" dur="500" fill="hold"/>
                                        <p:tgtEl>
                                          <p:spTgt spid="35866"/>
                                        </p:tgtEl>
                                        <p:attrNameLst>
                                          <p:attrName>ppt_x</p:attrName>
                                        </p:attrNameLst>
                                      </p:cBhvr>
                                      <p:tavLst>
                                        <p:tav tm="0">
                                          <p:val>
                                            <p:strVal val="#ppt_x"/>
                                          </p:val>
                                        </p:tav>
                                        <p:tav tm="100000">
                                          <p:val>
                                            <p:strVal val="#ppt_x"/>
                                          </p:val>
                                        </p:tav>
                                      </p:tavLst>
                                    </p:anim>
                                    <p:anim calcmode="lin" valueType="num">
                                      <p:cBhvr additive="base">
                                        <p:cTn id="38" dur="500" fill="hold"/>
                                        <p:tgtEl>
                                          <p:spTgt spid="3586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5867"/>
                                        </p:tgtEl>
                                        <p:attrNameLst>
                                          <p:attrName>style.visibility</p:attrName>
                                        </p:attrNameLst>
                                      </p:cBhvr>
                                      <p:to>
                                        <p:strVal val="visible"/>
                                      </p:to>
                                    </p:set>
                                    <p:anim calcmode="lin" valueType="num">
                                      <p:cBhvr additive="base">
                                        <p:cTn id="43" dur="500" fill="hold"/>
                                        <p:tgtEl>
                                          <p:spTgt spid="35867"/>
                                        </p:tgtEl>
                                        <p:attrNameLst>
                                          <p:attrName>ppt_x</p:attrName>
                                        </p:attrNameLst>
                                      </p:cBhvr>
                                      <p:tavLst>
                                        <p:tav tm="0">
                                          <p:val>
                                            <p:strVal val="#ppt_x"/>
                                          </p:val>
                                        </p:tav>
                                        <p:tav tm="100000">
                                          <p:val>
                                            <p:strVal val="#ppt_x"/>
                                          </p:val>
                                        </p:tav>
                                      </p:tavLst>
                                    </p:anim>
                                    <p:anim calcmode="lin" valueType="num">
                                      <p:cBhvr additive="base">
                                        <p:cTn id="44" dur="500" fill="hold"/>
                                        <p:tgtEl>
                                          <p:spTgt spid="3586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5868"/>
                                        </p:tgtEl>
                                        <p:attrNameLst>
                                          <p:attrName>style.visibility</p:attrName>
                                        </p:attrNameLst>
                                      </p:cBhvr>
                                      <p:to>
                                        <p:strVal val="visible"/>
                                      </p:to>
                                    </p:set>
                                    <p:anim calcmode="lin" valueType="num">
                                      <p:cBhvr additive="base">
                                        <p:cTn id="49" dur="500" fill="hold"/>
                                        <p:tgtEl>
                                          <p:spTgt spid="35868"/>
                                        </p:tgtEl>
                                        <p:attrNameLst>
                                          <p:attrName>ppt_x</p:attrName>
                                        </p:attrNameLst>
                                      </p:cBhvr>
                                      <p:tavLst>
                                        <p:tav tm="0">
                                          <p:val>
                                            <p:strVal val="#ppt_x"/>
                                          </p:val>
                                        </p:tav>
                                        <p:tav tm="100000">
                                          <p:val>
                                            <p:strVal val="#ppt_x"/>
                                          </p:val>
                                        </p:tav>
                                      </p:tavLst>
                                    </p:anim>
                                    <p:anim calcmode="lin" valueType="num">
                                      <p:cBhvr additive="base">
                                        <p:cTn id="50" dur="500" fill="hold"/>
                                        <p:tgtEl>
                                          <p:spTgt spid="358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63" grpId="0" bldLvl="0" autoUpdateAnimBg="0"/>
      <p:bldP spid="35864" grpId="0" bldLvl="0" autoUpdateAnimBg="0"/>
      <p:bldP spid="35865" grpId="0" bldLvl="0" autoUpdateAnimBg="0"/>
      <p:bldP spid="35866" grpId="0" bldLvl="0" autoUpdateAnimBg="0"/>
      <p:bldP spid="35867" grpId="0" bldLvl="0" autoUpdateAnimBg="0"/>
      <p:bldP spid="35868" grpId="0" bldLvl="0" autoUpdateAnimBg="0"/>
      <p:bldP spid="35873" grpId="0" autoUpdateAnimBg="0"/>
      <p:bldP spid="3587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a:srcRect/>
          <a:stretch>
            <a:fillRect/>
          </a:stretch>
        </p:blipFill>
        <p:spPr bwMode="auto">
          <a:xfrm>
            <a:off x="4716463" y="3313113"/>
            <a:ext cx="424815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ChangeArrowheads="1"/>
          </p:cNvSpPr>
          <p:nvPr/>
        </p:nvSpPr>
        <p:spPr bwMode="auto">
          <a:xfrm>
            <a:off x="250825" y="1268413"/>
            <a:ext cx="8569325"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zh-CN" altLang="en-US" sz="4000" b="1" dirty="0" smtClean="0">
                <a:latin typeface="楷体_GB2312" pitchFamily="49" charset="-122"/>
                <a:ea typeface="楷体_GB2312" pitchFamily="49" charset="-122"/>
              </a:rPr>
              <a:t>如</a:t>
            </a:r>
            <a:r>
              <a:rPr lang="zh-CN" altLang="en-US" sz="4000" b="1" dirty="0">
                <a:latin typeface="楷体_GB2312" pitchFamily="49" charset="-122"/>
                <a:ea typeface="楷体_GB2312" pitchFamily="49" charset="-122"/>
              </a:rPr>
              <a:t>图，已知∠</a:t>
            </a:r>
            <a:r>
              <a:rPr lang="en-US" altLang="zh-CN" sz="4000" b="1" dirty="0">
                <a:latin typeface="楷体_GB2312" pitchFamily="49" charset="-122"/>
                <a:ea typeface="楷体_GB2312" pitchFamily="49" charset="-122"/>
              </a:rPr>
              <a:t>ABC</a:t>
            </a:r>
            <a:r>
              <a:rPr lang="zh-CN" altLang="en-US" sz="4000" b="1" dirty="0">
                <a:latin typeface="楷体_GB2312" pitchFamily="49" charset="-122"/>
                <a:ea typeface="楷体_GB2312" pitchFamily="49" charset="-122"/>
              </a:rPr>
              <a:t>＝∠</a:t>
            </a:r>
            <a:r>
              <a:rPr lang="en-US" altLang="zh-CN" sz="4000" b="1" dirty="0">
                <a:latin typeface="楷体_GB2312" pitchFamily="49" charset="-122"/>
                <a:ea typeface="楷体_GB2312" pitchFamily="49" charset="-122"/>
              </a:rPr>
              <a:t>ADC ,BF</a:t>
            </a:r>
            <a:r>
              <a:rPr lang="zh-CN" altLang="en-US" sz="4000" b="1" dirty="0">
                <a:latin typeface="楷体_GB2312" pitchFamily="49" charset="-122"/>
                <a:ea typeface="楷体_GB2312" pitchFamily="49" charset="-122"/>
              </a:rPr>
              <a:t>、</a:t>
            </a:r>
            <a:r>
              <a:rPr lang="en-US" altLang="zh-CN" sz="4000" b="1" dirty="0">
                <a:latin typeface="楷体_GB2312" pitchFamily="49" charset="-122"/>
                <a:ea typeface="楷体_GB2312" pitchFamily="49" charset="-122"/>
              </a:rPr>
              <a:t>DE</a:t>
            </a:r>
            <a:r>
              <a:rPr lang="zh-CN" altLang="en-US" sz="4000" b="1" dirty="0">
                <a:latin typeface="楷体_GB2312" pitchFamily="49" charset="-122"/>
                <a:ea typeface="楷体_GB2312" pitchFamily="49" charset="-122"/>
              </a:rPr>
              <a:t>是∠</a:t>
            </a:r>
            <a:r>
              <a:rPr lang="en-US" altLang="zh-CN" sz="4000" b="1" dirty="0">
                <a:latin typeface="楷体_GB2312" pitchFamily="49" charset="-122"/>
                <a:ea typeface="楷体_GB2312" pitchFamily="49" charset="-122"/>
              </a:rPr>
              <a:t>ABC</a:t>
            </a:r>
            <a:r>
              <a:rPr lang="zh-CN" altLang="en-US" sz="4000" b="1" dirty="0">
                <a:latin typeface="楷体_GB2312" pitchFamily="49" charset="-122"/>
                <a:ea typeface="楷体_GB2312" pitchFamily="49" charset="-122"/>
              </a:rPr>
              <a:t>、∠ </a:t>
            </a:r>
            <a:r>
              <a:rPr lang="en-US" altLang="zh-CN" sz="4000" b="1" dirty="0">
                <a:latin typeface="楷体_GB2312" pitchFamily="49" charset="-122"/>
                <a:ea typeface="楷体_GB2312" pitchFamily="49" charset="-122"/>
              </a:rPr>
              <a:t>ADC</a:t>
            </a:r>
            <a:r>
              <a:rPr lang="zh-CN" altLang="en-US" sz="4000" b="1" dirty="0">
                <a:latin typeface="楷体_GB2312" pitchFamily="49" charset="-122"/>
                <a:ea typeface="楷体_GB2312" pitchFamily="49" charset="-122"/>
              </a:rPr>
              <a:t>的角平分线，∠</a:t>
            </a:r>
            <a:r>
              <a:rPr lang="en-US" altLang="zh-CN" sz="4000" b="1" dirty="0">
                <a:latin typeface="楷体_GB2312" pitchFamily="49" charset="-122"/>
                <a:ea typeface="楷体_GB2312" pitchFamily="49" charset="-122"/>
              </a:rPr>
              <a:t>1</a:t>
            </a:r>
            <a:r>
              <a:rPr lang="zh-CN" altLang="en-US" sz="4000" b="1" dirty="0">
                <a:latin typeface="楷体_GB2312" pitchFamily="49" charset="-122"/>
                <a:ea typeface="楷体_GB2312" pitchFamily="49" charset="-122"/>
              </a:rPr>
              <a:t>＝∠</a:t>
            </a:r>
            <a:r>
              <a:rPr lang="en-US" altLang="zh-CN" sz="4000" b="1" dirty="0">
                <a:latin typeface="楷体_GB2312" pitchFamily="49" charset="-122"/>
                <a:ea typeface="楷体_GB2312" pitchFamily="49" charset="-122"/>
              </a:rPr>
              <a:t>2</a:t>
            </a:r>
            <a:r>
              <a:rPr lang="zh-CN" altLang="en-US" sz="4000" b="1" dirty="0">
                <a:latin typeface="楷体_GB2312" pitchFamily="49" charset="-122"/>
                <a:ea typeface="楷体_GB2312" pitchFamily="49" charset="-122"/>
              </a:rPr>
              <a:t>，求证</a:t>
            </a:r>
            <a:r>
              <a:rPr lang="en-US" altLang="zh-CN" sz="4000" b="1" dirty="0">
                <a:latin typeface="楷体_GB2312" pitchFamily="49" charset="-122"/>
                <a:ea typeface="楷体_GB2312" pitchFamily="49" charset="-122"/>
              </a:rPr>
              <a:t>:DC∥AB</a:t>
            </a:r>
            <a:r>
              <a:rPr lang="zh-CN" altLang="en-US" sz="4000" b="1" dirty="0">
                <a:latin typeface="楷体_GB2312" pitchFamily="49" charset="-122"/>
                <a:ea typeface="楷体_GB2312" pitchFamily="49" charset="-122"/>
              </a:rPr>
              <a:t>。 </a:t>
            </a:r>
          </a:p>
        </p:txBody>
      </p:sp>
      <p:sp>
        <p:nvSpPr>
          <p:cNvPr id="31748" name="WordArt 4"/>
          <p:cNvSpPr>
            <a:spLocks noChangeArrowheads="1" noChangeShapeType="1"/>
          </p:cNvSpPr>
          <p:nvPr/>
        </p:nvSpPr>
        <p:spPr bwMode="auto">
          <a:xfrm>
            <a:off x="323850" y="188913"/>
            <a:ext cx="2808288" cy="647700"/>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0"/>
              </a:avLst>
            </a:prstTxWarp>
          </a:bodyPr>
          <a:lstStyle/>
          <a:p>
            <a:pPr algn="ctr"/>
            <a:r>
              <a:rPr lang="zh-CN" altLang="en-US" sz="6000" b="1">
                <a:ln w="9525">
                  <a:solidFill>
                    <a:srgbClr val="000000"/>
                  </a:solidFill>
                  <a:round/>
                </a:ln>
                <a:solidFill>
                  <a:srgbClr val="FF0000"/>
                </a:solidFill>
                <a:latin typeface="黑体" panose="02010609060101010101" pitchFamily="49" charset="-122"/>
                <a:ea typeface="黑体" panose="02010609060101010101" pitchFamily="49" charset="-122"/>
              </a:rPr>
              <a:t>巩固练习</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23528" y="548680"/>
            <a:ext cx="8218488" cy="1358900"/>
          </a:xfrm>
        </p:spPr>
        <p:txBody>
          <a:bodyPr/>
          <a:lstStyle/>
          <a:p>
            <a:r>
              <a:rPr lang="en-US" altLang="zh-CN" sz="3600" dirty="0"/>
              <a:t>【</a:t>
            </a:r>
            <a:r>
              <a:rPr lang="zh-CN" altLang="en-US" sz="3600" dirty="0"/>
              <a:t>课堂小结</a:t>
            </a:r>
            <a:r>
              <a:rPr lang="en-US" altLang="zh-CN" sz="3600" dirty="0"/>
              <a:t>】</a:t>
            </a:r>
            <a:br>
              <a:rPr lang="en-US" altLang="zh-CN" sz="3600" dirty="0"/>
            </a:br>
            <a:endParaRPr lang="en-US" altLang="zh-CN" sz="3600" dirty="0"/>
          </a:p>
        </p:txBody>
      </p:sp>
      <p:sp>
        <p:nvSpPr>
          <p:cNvPr id="36867" name="Rectangle 3"/>
          <p:cNvSpPr>
            <a:spLocks noGrp="1" noChangeArrowheads="1"/>
          </p:cNvSpPr>
          <p:nvPr>
            <p:ph type="body" idx="1"/>
          </p:nvPr>
        </p:nvSpPr>
        <p:spPr>
          <a:xfrm>
            <a:off x="539552" y="1844824"/>
            <a:ext cx="8229600" cy="792088"/>
          </a:xfrm>
        </p:spPr>
        <p:txBody>
          <a:bodyPr/>
          <a:lstStyle/>
          <a:p>
            <a:pPr>
              <a:buFontTx/>
              <a:buNone/>
            </a:pPr>
            <a:r>
              <a:rPr lang="zh-CN" altLang="en-US" sz="3200" dirty="0"/>
              <a:t>学习了本节课，你有什么收获？</a:t>
            </a:r>
            <a:endParaRPr lang="zh-CN" altLang="en-US"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7544" y="1124744"/>
            <a:ext cx="8229600" cy="1143000"/>
          </a:xfrm>
        </p:spPr>
        <p:txBody>
          <a:bodyPr/>
          <a:lstStyle/>
          <a:p>
            <a:r>
              <a:rPr lang="zh-CN" altLang="en-US" sz="4800" b="1" dirty="0">
                <a:solidFill>
                  <a:srgbClr val="FF0000"/>
                </a:solidFill>
              </a:rPr>
              <a:t>作业</a:t>
            </a:r>
            <a:r>
              <a:rPr lang="en-US" altLang="zh-CN" sz="4800" b="1" dirty="0">
                <a:solidFill>
                  <a:srgbClr val="FF0000"/>
                </a:solidFill>
              </a:rPr>
              <a:t>:</a:t>
            </a:r>
          </a:p>
        </p:txBody>
      </p:sp>
      <p:sp>
        <p:nvSpPr>
          <p:cNvPr id="24579" name="Rectangle 3"/>
          <p:cNvSpPr>
            <a:spLocks noGrp="1" noChangeArrowheads="1"/>
          </p:cNvSpPr>
          <p:nvPr>
            <p:ph type="body" idx="1"/>
          </p:nvPr>
        </p:nvSpPr>
        <p:spPr>
          <a:xfrm>
            <a:off x="395288" y="2924175"/>
            <a:ext cx="8229600" cy="648841"/>
          </a:xfrm>
        </p:spPr>
        <p:txBody>
          <a:bodyPr/>
          <a:lstStyle/>
          <a:p>
            <a:r>
              <a:rPr lang="en-US" altLang="zh-CN" sz="4000" dirty="0"/>
              <a:t>P238</a:t>
            </a:r>
            <a:r>
              <a:rPr lang="zh-CN" altLang="en-US" sz="4000" dirty="0"/>
              <a:t>练习第</a:t>
            </a:r>
            <a:r>
              <a:rPr lang="en-US" altLang="zh-CN" sz="4000" dirty="0"/>
              <a:t>1</a:t>
            </a:r>
            <a:r>
              <a:rPr lang="zh-CN" altLang="en-US" sz="4000" dirty="0"/>
              <a:t>、</a:t>
            </a:r>
            <a:r>
              <a:rPr lang="en-US" altLang="zh-CN" sz="4000" dirty="0"/>
              <a:t>2</a:t>
            </a:r>
            <a:r>
              <a:rPr lang="zh-CN" altLang="en-US" sz="4000" dirty="0"/>
              <a:t>题</a:t>
            </a:r>
            <a:r>
              <a:rPr lang="zh-CN" altLang="en-US" sz="4000" dirty="0" smtClean="0"/>
              <a:t>。 </a:t>
            </a:r>
            <a:endParaRPr lang="zh-CN" altLang="en-US" sz="4000"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95536" y="404664"/>
            <a:ext cx="8229600" cy="993775"/>
          </a:xfrm>
        </p:spPr>
        <p:txBody>
          <a:bodyPr/>
          <a:lstStyle/>
          <a:p>
            <a:r>
              <a:rPr lang="zh-CN" altLang="en-US" sz="4400" b="1" dirty="0">
                <a:solidFill>
                  <a:srgbClr val="FF0000"/>
                </a:solidFill>
              </a:rPr>
              <a:t>知识回顾：</a:t>
            </a:r>
          </a:p>
        </p:txBody>
      </p:sp>
      <p:sp>
        <p:nvSpPr>
          <p:cNvPr id="21507" name="Rectangle 3"/>
          <p:cNvSpPr>
            <a:spLocks noGrp="1" noChangeArrowheads="1"/>
          </p:cNvSpPr>
          <p:nvPr>
            <p:ph type="body" idx="1"/>
          </p:nvPr>
        </p:nvSpPr>
        <p:spPr>
          <a:xfrm>
            <a:off x="7615" y="1988840"/>
            <a:ext cx="8939213" cy="3528392"/>
          </a:xfrm>
        </p:spPr>
        <p:txBody>
          <a:bodyPr/>
          <a:lstStyle/>
          <a:p>
            <a:r>
              <a:rPr lang="zh-CN" altLang="en-US" sz="3600" dirty="0"/>
              <a:t>（</a:t>
            </a:r>
            <a:r>
              <a:rPr lang="en-US" altLang="zh-CN" sz="3600" dirty="0"/>
              <a:t>1</a:t>
            </a:r>
            <a:r>
              <a:rPr lang="zh-CN" altLang="en-US" sz="3600" dirty="0"/>
              <a:t>）什么是命题？命题可以分为几类？</a:t>
            </a:r>
          </a:p>
          <a:p>
            <a:endParaRPr lang="zh-CN" altLang="en-US" sz="3600" dirty="0"/>
          </a:p>
          <a:p>
            <a:r>
              <a:rPr lang="zh-CN" altLang="en-US" sz="3600" dirty="0"/>
              <a:t>（</a:t>
            </a:r>
            <a:r>
              <a:rPr lang="en-US" altLang="zh-CN" sz="3600" dirty="0"/>
              <a:t>2</a:t>
            </a:r>
            <a:r>
              <a:rPr lang="zh-CN" altLang="en-US" sz="3600" dirty="0"/>
              <a:t>）命题由哪几部分组成</a:t>
            </a:r>
            <a:r>
              <a:rPr lang="en-US" altLang="zh-CN" sz="3600" dirty="0"/>
              <a:t>?</a:t>
            </a:r>
          </a:p>
          <a:p>
            <a:endParaRPr lang="en-US" altLang="zh-CN" sz="3600" dirty="0"/>
          </a:p>
          <a:p>
            <a:r>
              <a:rPr lang="zh-CN" altLang="en-US" sz="3600" dirty="0"/>
              <a:t>（</a:t>
            </a:r>
            <a:r>
              <a:rPr lang="en-US" altLang="zh-CN" sz="3600" dirty="0"/>
              <a:t>3</a:t>
            </a:r>
            <a:r>
              <a:rPr lang="zh-CN" altLang="en-US" sz="3600" dirty="0"/>
              <a:t>）命题的一般叙述形式是什么？</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838200" y="1371600"/>
            <a:ext cx="7391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2800" b="1" dirty="0"/>
              <a:t>如果</a:t>
            </a:r>
            <a:r>
              <a:rPr lang="zh-CN" altLang="en-US" sz="2800" b="1" dirty="0">
                <a:solidFill>
                  <a:srgbClr val="FF0000"/>
                </a:solidFill>
              </a:rPr>
              <a:t>两个角是直角</a:t>
            </a:r>
            <a:r>
              <a:rPr lang="en-US" sz="2800" b="1" dirty="0"/>
              <a:t>, </a:t>
            </a:r>
            <a:r>
              <a:rPr lang="zh-CN" altLang="en-US" sz="2800" b="1" dirty="0"/>
              <a:t>那么</a:t>
            </a:r>
            <a:r>
              <a:rPr lang="zh-CN" altLang="en-US" sz="2800" b="1" dirty="0">
                <a:solidFill>
                  <a:srgbClr val="FF0000"/>
                </a:solidFill>
              </a:rPr>
              <a:t>这两个角相等</a:t>
            </a:r>
            <a:r>
              <a:rPr lang="en-US" sz="3200" b="1" dirty="0"/>
              <a:t>.</a:t>
            </a:r>
          </a:p>
          <a:p>
            <a:r>
              <a:rPr lang="zh-CN" altLang="en-US" sz="2800" b="1" dirty="0"/>
              <a:t>如果</a:t>
            </a:r>
            <a:r>
              <a:rPr lang="zh-CN" altLang="en-US" sz="2800" b="1" dirty="0">
                <a:solidFill>
                  <a:srgbClr val="FF0000"/>
                </a:solidFill>
              </a:rPr>
              <a:t>两个角相等</a:t>
            </a:r>
            <a:r>
              <a:rPr lang="en-US" sz="2800" b="1" dirty="0"/>
              <a:t>, </a:t>
            </a:r>
            <a:r>
              <a:rPr lang="zh-CN" altLang="en-US" sz="2800" b="1" dirty="0"/>
              <a:t>那么</a:t>
            </a:r>
            <a:r>
              <a:rPr lang="zh-CN" altLang="en-US" sz="2800" b="1" dirty="0">
                <a:solidFill>
                  <a:srgbClr val="FF0000"/>
                </a:solidFill>
              </a:rPr>
              <a:t>这两个角是直角</a:t>
            </a:r>
            <a:r>
              <a:rPr lang="en-US" sz="2800" b="1" dirty="0"/>
              <a:t>.</a:t>
            </a:r>
          </a:p>
        </p:txBody>
      </p:sp>
      <p:sp>
        <p:nvSpPr>
          <p:cNvPr id="25604" name="Text Box 4"/>
          <p:cNvSpPr txBox="1">
            <a:spLocks noChangeArrowheads="1"/>
          </p:cNvSpPr>
          <p:nvPr/>
        </p:nvSpPr>
        <p:spPr bwMode="auto">
          <a:xfrm>
            <a:off x="5638800" y="5638800"/>
            <a:ext cx="13017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4400" b="1">
                <a:solidFill>
                  <a:srgbClr val="FF0000"/>
                </a:solidFill>
              </a:rPr>
              <a:t>结论</a:t>
            </a:r>
          </a:p>
        </p:txBody>
      </p:sp>
      <p:sp>
        <p:nvSpPr>
          <p:cNvPr id="25605" name="Text Box 5"/>
          <p:cNvSpPr txBox="1">
            <a:spLocks noChangeArrowheads="1"/>
          </p:cNvSpPr>
          <p:nvPr/>
        </p:nvSpPr>
        <p:spPr bwMode="auto">
          <a:xfrm>
            <a:off x="1828800" y="5715000"/>
            <a:ext cx="130492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4400" b="1">
                <a:solidFill>
                  <a:srgbClr val="FF0000"/>
                </a:solidFill>
              </a:rPr>
              <a:t>条件</a:t>
            </a:r>
          </a:p>
        </p:txBody>
      </p:sp>
      <p:sp>
        <p:nvSpPr>
          <p:cNvPr id="25606" name="AutoShape 6"/>
          <p:cNvSpPr>
            <a:spLocks noChangeArrowheads="1"/>
          </p:cNvSpPr>
          <p:nvPr/>
        </p:nvSpPr>
        <p:spPr bwMode="auto">
          <a:xfrm>
            <a:off x="3429000" y="5867400"/>
            <a:ext cx="1981200" cy="152400"/>
          </a:xfrm>
          <a:prstGeom prst="rightArrow">
            <a:avLst>
              <a:gd name="adj1" fmla="val 50000"/>
              <a:gd name="adj2" fmla="val 325000"/>
            </a:avLst>
          </a:prstGeom>
          <a:solidFill>
            <a:srgbClr val="FF0000"/>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5607" name="AutoShape 7"/>
          <p:cNvSpPr>
            <a:spLocks noChangeArrowheads="1"/>
          </p:cNvSpPr>
          <p:nvPr/>
        </p:nvSpPr>
        <p:spPr bwMode="auto">
          <a:xfrm flipH="1">
            <a:off x="3429000" y="6172200"/>
            <a:ext cx="1981200" cy="152400"/>
          </a:xfrm>
          <a:prstGeom prst="rightArrow">
            <a:avLst>
              <a:gd name="adj1" fmla="val 50000"/>
              <a:gd name="adj2" fmla="val 325000"/>
            </a:avLst>
          </a:prstGeom>
          <a:solidFill>
            <a:srgbClr val="FF0000"/>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25608" name="Group 8"/>
          <p:cNvGrpSpPr/>
          <p:nvPr/>
        </p:nvGrpSpPr>
        <p:grpSpPr bwMode="auto">
          <a:xfrm>
            <a:off x="685800" y="228600"/>
            <a:ext cx="2930525" cy="777875"/>
            <a:chOff x="0" y="0"/>
            <a:chExt cx="1846" cy="490"/>
          </a:xfrm>
        </p:grpSpPr>
        <p:sp>
          <p:nvSpPr>
            <p:cNvPr id="25609" name="Rectangle 9"/>
            <p:cNvSpPr>
              <a:spLocks noChangeArrowheads="1"/>
            </p:cNvSpPr>
            <p:nvPr/>
          </p:nvSpPr>
          <p:spPr bwMode="auto">
            <a:xfrm>
              <a:off x="530" y="0"/>
              <a:ext cx="1316" cy="431"/>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5610" name="WordArt 10"/>
            <p:cNvSpPr>
              <a:spLocks noChangeArrowheads="1" noChangeShapeType="1"/>
            </p:cNvSpPr>
            <p:nvPr/>
          </p:nvSpPr>
          <p:spPr bwMode="auto">
            <a:xfrm>
              <a:off x="598" y="68"/>
              <a:ext cx="1180" cy="317"/>
            </a:xfrm>
            <a:prstGeom prst="rect">
              <a:avLst/>
            </a:prstGeom>
          </p:spPr>
          <p:txBody>
            <a:bodyPr wrap="none" fromWordArt="1">
              <a:prstTxWarp prst="textPlain">
                <a:avLst>
                  <a:gd name="adj" fmla="val 50000"/>
                </a:avLst>
              </a:prstTxWarp>
            </a:bodyPr>
            <a:lstStyle/>
            <a:p>
              <a:pPr algn="ctr"/>
              <a:r>
                <a:rPr lang="zh-CN" altLang="en-US" sz="3600" kern="10" dirty="0">
                  <a:ln w="12700">
                    <a:solidFill>
                      <a:srgbClr val="FF0000"/>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6999"/>
                      </a:srgbClr>
                    </a:outerShdw>
                  </a:effectLst>
                  <a:latin typeface="宋体" panose="02010600030101010101" pitchFamily="2" charset="-122"/>
                  <a:ea typeface="宋体" panose="02010600030101010101" pitchFamily="2" charset="-122"/>
                </a:rPr>
                <a:t>大家谈谈</a:t>
              </a:r>
            </a:p>
          </p:txBody>
        </p:sp>
        <p:pic>
          <p:nvPicPr>
            <p:cNvPr id="25611" name="Picture 11" descr="j0292124"/>
            <p:cNvPicPr>
              <a:picLocks noChangeAspect="1" noChangeArrowheads="1"/>
            </p:cNvPicPr>
            <p:nvPr/>
          </p:nvPicPr>
          <p:blipFill>
            <a:blip r:embed="rId2" cstate="email"/>
            <a:srcRect/>
            <a:stretch>
              <a:fillRect/>
            </a:stretch>
          </p:blipFill>
          <p:spPr bwMode="auto">
            <a:xfrm>
              <a:off x="0" y="45"/>
              <a:ext cx="454" cy="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612" name="AutoShape 12"/>
          <p:cNvSpPr/>
          <p:nvPr/>
        </p:nvSpPr>
        <p:spPr bwMode="auto">
          <a:xfrm>
            <a:off x="457200" y="1524000"/>
            <a:ext cx="152400" cy="838200"/>
          </a:xfrm>
          <a:prstGeom prst="leftBrace">
            <a:avLst>
              <a:gd name="adj1" fmla="val 45833"/>
              <a:gd name="adj2" fmla="val 50000"/>
            </a:avLst>
          </a:prstGeom>
          <a:noFill/>
          <a:ln w="38100">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5614" name="AutoShape 14"/>
          <p:cNvSpPr/>
          <p:nvPr/>
        </p:nvSpPr>
        <p:spPr bwMode="auto">
          <a:xfrm>
            <a:off x="539750" y="3429000"/>
            <a:ext cx="152400" cy="838200"/>
          </a:xfrm>
          <a:prstGeom prst="leftBrace">
            <a:avLst>
              <a:gd name="adj1" fmla="val 45833"/>
              <a:gd name="adj2" fmla="val 50000"/>
            </a:avLst>
          </a:prstGeom>
          <a:noFill/>
          <a:ln w="38100">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5615" name="Text Box 15"/>
          <p:cNvSpPr txBox="1">
            <a:spLocks noChangeArrowheads="1"/>
          </p:cNvSpPr>
          <p:nvPr/>
        </p:nvSpPr>
        <p:spPr bwMode="auto">
          <a:xfrm>
            <a:off x="755650" y="3141663"/>
            <a:ext cx="7086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dirty="0"/>
              <a:t>如果</a:t>
            </a:r>
            <a:r>
              <a:rPr lang="en-US" sz="2800" b="1" dirty="0" err="1">
                <a:solidFill>
                  <a:srgbClr val="FF0000"/>
                </a:solidFill>
              </a:rPr>
              <a:t>a,b</a:t>
            </a:r>
            <a:r>
              <a:rPr lang="zh-CN" altLang="en-US" sz="2800" b="1" dirty="0">
                <a:solidFill>
                  <a:srgbClr val="FF0000"/>
                </a:solidFill>
              </a:rPr>
              <a:t>互为相反数</a:t>
            </a:r>
            <a:r>
              <a:rPr lang="zh-CN" altLang="en-US" sz="2800" b="1" dirty="0"/>
              <a:t>，那么</a:t>
            </a:r>
            <a:r>
              <a:rPr lang="en-US" sz="2800" b="1" dirty="0" err="1">
                <a:solidFill>
                  <a:srgbClr val="FF0000"/>
                </a:solidFill>
              </a:rPr>
              <a:t>a+b</a:t>
            </a:r>
            <a:r>
              <a:rPr lang="en-US" sz="2800" b="1" dirty="0">
                <a:solidFill>
                  <a:srgbClr val="FF0000"/>
                </a:solidFill>
              </a:rPr>
              <a:t>=0</a:t>
            </a:r>
            <a:r>
              <a:rPr lang="en-US" sz="2800" b="1" dirty="0"/>
              <a:t>.</a:t>
            </a:r>
          </a:p>
        </p:txBody>
      </p:sp>
      <p:sp>
        <p:nvSpPr>
          <p:cNvPr id="25616" name="Text Box 16"/>
          <p:cNvSpPr txBox="1">
            <a:spLocks noChangeArrowheads="1"/>
          </p:cNvSpPr>
          <p:nvPr/>
        </p:nvSpPr>
        <p:spPr bwMode="auto">
          <a:xfrm>
            <a:off x="900113" y="3933825"/>
            <a:ext cx="5867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dirty="0"/>
              <a:t>如果</a:t>
            </a:r>
            <a:r>
              <a:rPr lang="en-US" sz="2800" b="1" dirty="0" err="1">
                <a:solidFill>
                  <a:srgbClr val="FF0000"/>
                </a:solidFill>
              </a:rPr>
              <a:t>a+b</a:t>
            </a:r>
            <a:r>
              <a:rPr lang="en-US" sz="2800" b="1" dirty="0">
                <a:solidFill>
                  <a:srgbClr val="FF0000"/>
                </a:solidFill>
              </a:rPr>
              <a:t>=0</a:t>
            </a:r>
            <a:r>
              <a:rPr lang="zh-CN" altLang="en-US" sz="2800" b="1" dirty="0"/>
              <a:t>，那么</a:t>
            </a:r>
            <a:r>
              <a:rPr lang="en-US" sz="2800" b="1" dirty="0" err="1">
                <a:solidFill>
                  <a:srgbClr val="FF0000"/>
                </a:solidFill>
              </a:rPr>
              <a:t>a,b</a:t>
            </a:r>
            <a:r>
              <a:rPr lang="zh-CN" altLang="en-US" sz="2800" b="1" dirty="0">
                <a:solidFill>
                  <a:srgbClr val="FF0000"/>
                </a:solidFill>
              </a:rPr>
              <a:t>互为相反数</a:t>
            </a:r>
            <a:r>
              <a:rPr lang="zh-CN" altLang="en-US" sz="2800" b="1" dirty="0"/>
              <a:t>．</a:t>
            </a:r>
          </a:p>
        </p:txBody>
      </p:sp>
      <p:pic>
        <p:nvPicPr>
          <p:cNvPr id="25617" name="Picture 17" descr="m_1268296427075"/>
          <p:cNvPicPr>
            <a:picLocks noChangeAspect="1" noChangeArrowheads="1"/>
          </p:cNvPicPr>
          <p:nvPr/>
        </p:nvPicPr>
        <p:blipFill>
          <a:blip r:embed="rId3" cstate="email"/>
          <a:srcRect/>
          <a:stretch>
            <a:fillRect/>
          </a:stretch>
        </p:blipFill>
        <p:spPr bwMode="auto">
          <a:xfrm>
            <a:off x="7620000" y="12954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9" name="Picture 19" descr="m_1268296427075"/>
          <p:cNvPicPr>
            <a:picLocks noChangeAspect="1" noChangeArrowheads="1"/>
          </p:cNvPicPr>
          <p:nvPr/>
        </p:nvPicPr>
        <p:blipFill>
          <a:blip r:embed="rId3" cstate="email"/>
          <a:srcRect/>
          <a:stretch>
            <a:fillRect/>
          </a:stretch>
        </p:blipFill>
        <p:spPr bwMode="auto">
          <a:xfrm>
            <a:off x="6516688" y="3068638"/>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20" name="Picture 20" descr="m_1268296427075"/>
          <p:cNvPicPr>
            <a:picLocks noChangeAspect="1" noChangeArrowheads="1"/>
          </p:cNvPicPr>
          <p:nvPr/>
        </p:nvPicPr>
        <p:blipFill>
          <a:blip r:embed="rId3" cstate="email"/>
          <a:srcRect/>
          <a:stretch>
            <a:fillRect/>
          </a:stretch>
        </p:blipFill>
        <p:spPr bwMode="auto">
          <a:xfrm>
            <a:off x="6516688" y="3789363"/>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21" name="Picture 21" descr="未命名"/>
          <p:cNvPicPr>
            <a:picLocks noChangeAspect="1" noChangeArrowheads="1"/>
          </p:cNvPicPr>
          <p:nvPr/>
        </p:nvPicPr>
        <p:blipFill>
          <a:blip r:embed="rId4"/>
          <a:srcRect/>
          <a:stretch>
            <a:fillRect/>
          </a:stretch>
        </p:blipFill>
        <p:spPr bwMode="auto">
          <a:xfrm>
            <a:off x="7620000" y="19050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5606"/>
                                        </p:tgtEl>
                                        <p:attrNameLst>
                                          <p:attrName>style.visibility</p:attrName>
                                        </p:attrNameLst>
                                      </p:cBhvr>
                                      <p:to>
                                        <p:strVal val="visible"/>
                                      </p:to>
                                    </p:set>
                                    <p:animEffect transition="in" filter="wipe(left)">
                                      <p:cBhvr>
                                        <p:cTn id="15" dur="500"/>
                                        <p:tgtEl>
                                          <p:spTgt spid="2560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grpId="0" nodeType="clickEffect">
                                  <p:stCondLst>
                                    <p:cond delay="0"/>
                                  </p:stCondLst>
                                  <p:childTnLst>
                                    <p:set>
                                      <p:cBhvr>
                                        <p:cTn id="19" dur="1" fill="hold">
                                          <p:stCondLst>
                                            <p:cond delay="0"/>
                                          </p:stCondLst>
                                        </p:cTn>
                                        <p:tgtEl>
                                          <p:spTgt spid="25607"/>
                                        </p:tgtEl>
                                        <p:attrNameLst>
                                          <p:attrName>style.visibility</p:attrName>
                                        </p:attrNameLst>
                                      </p:cBhvr>
                                      <p:to>
                                        <p:strVal val="visible"/>
                                      </p:to>
                                    </p:set>
                                    <p:animEffect transition="in" filter="wipe(right)">
                                      <p:cBhvr>
                                        <p:cTn id="20" dur="500"/>
                                        <p:tgtEl>
                                          <p:spTgt spid="2560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25617"/>
                                        </p:tgtEl>
                                        <p:attrNameLst>
                                          <p:attrName>style.visibility</p:attrName>
                                        </p:attrNameLst>
                                      </p:cBhvr>
                                      <p:to>
                                        <p:strVal val="visible"/>
                                      </p:to>
                                    </p:set>
                                    <p:animEffect transition="in" filter="wipe(up)">
                                      <p:cBhvr>
                                        <p:cTn id="25" dur="500"/>
                                        <p:tgtEl>
                                          <p:spTgt spid="25617"/>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25621"/>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25619"/>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25620"/>
                                        </p:tgtEl>
                                        <p:attrNameLst>
                                          <p:attrName>style.visibility</p:attrName>
                                        </p:attrNameLst>
                                      </p:cBhvr>
                                      <p:to>
                                        <p:strVal val="visible"/>
                                      </p:to>
                                    </p:set>
                                    <p:animEffect transition="in" filter="wipe(down)">
                                      <p:cBhvr>
                                        <p:cTn id="38" dur="500"/>
                                        <p:tgtEl>
                                          <p:spTgt spid="256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utoUpdateAnimBg="0"/>
      <p:bldP spid="25605" grpId="0" autoUpdateAnimBg="0"/>
      <p:bldP spid="25606" grpId="0" animBg="1"/>
      <p:bldP spid="2560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395288" y="1484313"/>
            <a:ext cx="8229600" cy="155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3200" b="1" dirty="0"/>
              <a:t>在两个命题中，如果第一个命题的条件是第二个命题的结论而第一个命题的结论是第二个命题的条件，那么两个命题叫做</a:t>
            </a:r>
            <a:r>
              <a:rPr lang="zh-CN" altLang="en-US" sz="3200" b="1" dirty="0">
                <a:solidFill>
                  <a:srgbClr val="FF0000"/>
                </a:solidFill>
              </a:rPr>
              <a:t>互逆命题</a:t>
            </a:r>
            <a:r>
              <a:rPr lang="en-US" sz="3200" b="1" dirty="0"/>
              <a:t>.</a:t>
            </a:r>
          </a:p>
        </p:txBody>
      </p:sp>
      <p:sp>
        <p:nvSpPr>
          <p:cNvPr id="32772" name="Text Box 4" descr="1af690d30c2d604e3af3cff8"/>
          <p:cNvSpPr txBox="1">
            <a:spLocks noChangeArrowheads="1"/>
          </p:cNvSpPr>
          <p:nvPr/>
        </p:nvSpPr>
        <p:spPr bwMode="auto">
          <a:xfrm>
            <a:off x="2916238" y="260350"/>
            <a:ext cx="2644775" cy="833438"/>
          </a:xfrm>
          <a:prstGeom prst="rect">
            <a:avLst/>
          </a:prstGeom>
          <a:blipFill dpi="0" rotWithShape="1">
            <a:blip r:embed="rId2" cstate="email"/>
            <a:srcRect/>
            <a:stretch>
              <a:fillRect/>
            </a:stretch>
          </a:blipFill>
          <a:ln w="9525">
            <a:solidFill>
              <a:srgbClr val="FF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4800" b="1" dirty="0">
                <a:solidFill>
                  <a:srgbClr val="FF0000"/>
                </a:solidFill>
              </a:rPr>
              <a:t>互逆命题</a:t>
            </a:r>
          </a:p>
        </p:txBody>
      </p:sp>
      <p:sp>
        <p:nvSpPr>
          <p:cNvPr id="32773" name="Text Box 5"/>
          <p:cNvSpPr txBox="1">
            <a:spLocks noChangeArrowheads="1"/>
          </p:cNvSpPr>
          <p:nvPr/>
        </p:nvSpPr>
        <p:spPr bwMode="auto">
          <a:xfrm>
            <a:off x="684213" y="3644900"/>
            <a:ext cx="3952875" cy="124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35000"/>
              </a:lnSpc>
            </a:pPr>
            <a:r>
              <a:rPr lang="zh-CN" altLang="en-US" sz="2800" b="1" dirty="0">
                <a:solidFill>
                  <a:srgbClr val="0000FF"/>
                </a:solidFill>
              </a:rPr>
              <a:t>内错角相等</a:t>
            </a:r>
            <a:r>
              <a:rPr lang="en-US" sz="2800" b="1" dirty="0">
                <a:solidFill>
                  <a:srgbClr val="0000FF"/>
                </a:solidFill>
              </a:rPr>
              <a:t>,</a:t>
            </a:r>
            <a:r>
              <a:rPr lang="zh-CN" altLang="en-US" sz="2800" b="1" dirty="0">
                <a:solidFill>
                  <a:srgbClr val="0000FF"/>
                </a:solidFill>
              </a:rPr>
              <a:t>两直线平行</a:t>
            </a:r>
            <a:r>
              <a:rPr lang="en-US" sz="2800" b="1" dirty="0">
                <a:solidFill>
                  <a:srgbClr val="0000FF"/>
                </a:solidFill>
              </a:rPr>
              <a:t>.</a:t>
            </a:r>
          </a:p>
          <a:p>
            <a:pPr>
              <a:lnSpc>
                <a:spcPct val="135000"/>
              </a:lnSpc>
            </a:pPr>
            <a:r>
              <a:rPr lang="zh-CN" altLang="en-US" sz="2800" b="1" dirty="0">
                <a:solidFill>
                  <a:srgbClr val="0000FF"/>
                </a:solidFill>
              </a:rPr>
              <a:t>两直线平行</a:t>
            </a:r>
            <a:r>
              <a:rPr lang="en-US" sz="2800" b="1" dirty="0">
                <a:solidFill>
                  <a:srgbClr val="0000FF"/>
                </a:solidFill>
              </a:rPr>
              <a:t>,</a:t>
            </a:r>
            <a:r>
              <a:rPr lang="zh-CN" altLang="en-US" sz="2800" b="1" dirty="0">
                <a:solidFill>
                  <a:srgbClr val="0000FF"/>
                </a:solidFill>
              </a:rPr>
              <a:t>内错角相等</a:t>
            </a:r>
            <a:r>
              <a:rPr lang="en-US" sz="2800" b="1" dirty="0">
                <a:solidFill>
                  <a:srgbClr val="0000FF"/>
                </a:solidFill>
              </a:rPr>
              <a: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72"/>
                                        </p:tgtEl>
                                        <p:attrNameLst>
                                          <p:attrName>style.visibility</p:attrName>
                                        </p:attrNameLst>
                                      </p:cBhvr>
                                      <p:to>
                                        <p:strVal val="visible"/>
                                      </p:to>
                                    </p:set>
                                    <p:anim calcmode="lin" valueType="num">
                                      <p:cBhvr additive="base">
                                        <p:cTn id="7" dur="500" fill="hold"/>
                                        <p:tgtEl>
                                          <p:spTgt spid="32772"/>
                                        </p:tgtEl>
                                        <p:attrNameLst>
                                          <p:attrName>ppt_x</p:attrName>
                                        </p:attrNameLst>
                                      </p:cBhvr>
                                      <p:tavLst>
                                        <p:tav tm="0">
                                          <p:val>
                                            <p:strVal val="#ppt_x"/>
                                          </p:val>
                                        </p:tav>
                                        <p:tav tm="100000">
                                          <p:val>
                                            <p:strVal val="#ppt_x"/>
                                          </p:val>
                                        </p:tav>
                                      </p:tavLst>
                                    </p:anim>
                                    <p:anim calcmode="lin" valueType="num">
                                      <p:cBhvr additive="base">
                                        <p:cTn id="8" dur="500" fill="hold"/>
                                        <p:tgtEl>
                                          <p:spTgt spid="3277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2770"/>
                                        </p:tgtEl>
                                        <p:attrNameLst>
                                          <p:attrName>style.visibility</p:attrName>
                                        </p:attrNameLst>
                                      </p:cBhvr>
                                      <p:to>
                                        <p:strVal val="visible"/>
                                      </p:to>
                                    </p:set>
                                    <p:anim calcmode="lin" valueType="num">
                                      <p:cBhvr additive="base">
                                        <p:cTn id="13" dur="500" fill="hold"/>
                                        <p:tgtEl>
                                          <p:spTgt spid="32770"/>
                                        </p:tgtEl>
                                        <p:attrNameLst>
                                          <p:attrName>ppt_x</p:attrName>
                                        </p:attrNameLst>
                                      </p:cBhvr>
                                      <p:tavLst>
                                        <p:tav tm="0">
                                          <p:val>
                                            <p:strVal val="#ppt_x"/>
                                          </p:val>
                                        </p:tav>
                                        <p:tav tm="100000">
                                          <p:val>
                                            <p:strVal val="#ppt_x"/>
                                          </p:val>
                                        </p:tav>
                                      </p:tavLst>
                                    </p:anim>
                                    <p:anim calcmode="lin" valueType="num">
                                      <p:cBhvr additive="base">
                                        <p:cTn id="14" dur="500" fill="hold"/>
                                        <p:tgtEl>
                                          <p:spTgt spid="3277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2773"/>
                                        </p:tgtEl>
                                        <p:attrNameLst>
                                          <p:attrName>style.visibility</p:attrName>
                                        </p:attrNameLst>
                                      </p:cBhvr>
                                      <p:to>
                                        <p:strVal val="visible"/>
                                      </p:to>
                                    </p:set>
                                    <p:anim calcmode="lin" valueType="num">
                                      <p:cBhvr additive="base">
                                        <p:cTn id="19" dur="500" fill="hold"/>
                                        <p:tgtEl>
                                          <p:spTgt spid="32773"/>
                                        </p:tgtEl>
                                        <p:attrNameLst>
                                          <p:attrName>ppt_x</p:attrName>
                                        </p:attrNameLst>
                                      </p:cBhvr>
                                      <p:tavLst>
                                        <p:tav tm="0">
                                          <p:val>
                                            <p:strVal val="#ppt_x"/>
                                          </p:val>
                                        </p:tav>
                                        <p:tav tm="100000">
                                          <p:val>
                                            <p:strVal val="#ppt_x"/>
                                          </p:val>
                                        </p:tav>
                                      </p:tavLst>
                                    </p:anim>
                                    <p:anim calcmode="lin" valueType="num">
                                      <p:cBhvr additive="base">
                                        <p:cTn id="20" dur="500" fill="hold"/>
                                        <p:tgtEl>
                                          <p:spTgt spid="327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2" grpId="0" bldLvl="0" animBg="1" autoUpdateAnimBg="0"/>
      <p:bldP spid="32773" grpId="0" bldLvl="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zh-CN" altLang="en-US" sz="3600" b="1" dirty="0">
                <a:solidFill>
                  <a:srgbClr val="FF0000"/>
                </a:solidFill>
              </a:rPr>
              <a:t>你能说出下列命题的逆命题吗？它们的逆命题是真命题还是假命题？</a:t>
            </a:r>
          </a:p>
        </p:txBody>
      </p:sp>
      <p:sp>
        <p:nvSpPr>
          <p:cNvPr id="27651" name="Rectangle 3"/>
          <p:cNvSpPr>
            <a:spLocks noGrp="1" noChangeArrowheads="1"/>
          </p:cNvSpPr>
          <p:nvPr>
            <p:ph type="body" idx="1"/>
          </p:nvPr>
        </p:nvSpPr>
        <p:spPr>
          <a:xfrm>
            <a:off x="250825" y="1773238"/>
            <a:ext cx="8893175" cy="2519362"/>
          </a:xfrm>
        </p:spPr>
        <p:txBody>
          <a:bodyPr/>
          <a:lstStyle/>
          <a:p>
            <a:pPr>
              <a:lnSpc>
                <a:spcPct val="90000"/>
              </a:lnSpc>
              <a:buFontTx/>
              <a:buNone/>
            </a:pPr>
            <a:r>
              <a:rPr lang="zh-CN" altLang="en-US" sz="2800" dirty="0"/>
              <a:t>（</a:t>
            </a:r>
            <a:r>
              <a:rPr lang="en-US" sz="2800" b="1" dirty="0"/>
              <a:t>1</a:t>
            </a:r>
            <a:r>
              <a:rPr lang="zh-CN" altLang="en-US" sz="2800" b="1" dirty="0"/>
              <a:t>） 两条平行线被第三条直线所截，同旁内角互补。</a:t>
            </a:r>
            <a:endParaRPr lang="en-US" altLang="zh-CN" sz="2800" b="1" dirty="0"/>
          </a:p>
          <a:p>
            <a:pPr>
              <a:lnSpc>
                <a:spcPct val="90000"/>
              </a:lnSpc>
              <a:buFontTx/>
              <a:buNone/>
            </a:pPr>
            <a:endParaRPr lang="zh-CN" altLang="en-US" sz="2800" b="1" dirty="0"/>
          </a:p>
          <a:p>
            <a:pPr>
              <a:lnSpc>
                <a:spcPct val="90000"/>
              </a:lnSpc>
              <a:buFontTx/>
              <a:buNone/>
            </a:pPr>
            <a:r>
              <a:rPr lang="zh-CN" altLang="en-US" sz="2800" b="1" dirty="0"/>
              <a:t>（</a:t>
            </a:r>
            <a:r>
              <a:rPr lang="en-US" sz="2800" b="1" dirty="0"/>
              <a:t>2</a:t>
            </a:r>
            <a:r>
              <a:rPr lang="zh-CN" altLang="en-US" sz="2800" b="1" dirty="0"/>
              <a:t>）对顶角相等。</a:t>
            </a:r>
            <a:endParaRPr lang="en-US" altLang="zh-CN" sz="2800" b="1" dirty="0"/>
          </a:p>
          <a:p>
            <a:pPr>
              <a:lnSpc>
                <a:spcPct val="90000"/>
              </a:lnSpc>
              <a:buFontTx/>
              <a:buNone/>
            </a:pPr>
            <a:endParaRPr lang="zh-CN" altLang="en-US" sz="2800" b="1" dirty="0"/>
          </a:p>
          <a:p>
            <a:pPr>
              <a:lnSpc>
                <a:spcPct val="90000"/>
              </a:lnSpc>
              <a:buFontTx/>
              <a:buNone/>
            </a:pPr>
            <a:r>
              <a:rPr lang="zh-CN" altLang="en-US" sz="2800" b="1" dirty="0"/>
              <a:t>（</a:t>
            </a:r>
            <a:r>
              <a:rPr lang="en-US" altLang="zh-CN" sz="2800" b="1" dirty="0"/>
              <a:t>3</a:t>
            </a:r>
            <a:r>
              <a:rPr lang="zh-CN" altLang="en-US" sz="2800" b="1" dirty="0"/>
              <a:t>）如果两个三角形全等，那么对应边相等。</a:t>
            </a:r>
            <a:r>
              <a:rPr lang="zh-CN" altLang="en-US" sz="2800" dirty="0"/>
              <a:t> </a:t>
            </a:r>
          </a:p>
        </p:txBody>
      </p:sp>
      <p:sp>
        <p:nvSpPr>
          <p:cNvPr id="27652" name="Text Box 4"/>
          <p:cNvSpPr txBox="1">
            <a:spLocks noChangeArrowheads="1"/>
          </p:cNvSpPr>
          <p:nvPr/>
        </p:nvSpPr>
        <p:spPr bwMode="auto">
          <a:xfrm>
            <a:off x="900113" y="4868863"/>
            <a:ext cx="6629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dirty="0">
                <a:solidFill>
                  <a:srgbClr val="FF0000"/>
                </a:solidFill>
              </a:rPr>
              <a:t>注：先确定命题的条件和结论，然后再确定逆命题。</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2"/>
                                        </p:tgtEl>
                                        <p:attrNameLst>
                                          <p:attrName>style.visibility</p:attrName>
                                        </p:attrNameLst>
                                      </p:cBhvr>
                                      <p:to>
                                        <p:strVal val="visible"/>
                                      </p:to>
                                    </p:set>
                                    <p:anim calcmode="lin" valueType="num">
                                      <p:cBhvr additive="base">
                                        <p:cTn id="7" dur="500" fill="hold"/>
                                        <p:tgtEl>
                                          <p:spTgt spid="27652"/>
                                        </p:tgtEl>
                                        <p:attrNameLst>
                                          <p:attrName>ppt_x</p:attrName>
                                        </p:attrNameLst>
                                      </p:cBhvr>
                                      <p:tavLst>
                                        <p:tav tm="0">
                                          <p:val>
                                            <p:strVal val="#ppt_x"/>
                                          </p:val>
                                        </p:tav>
                                        <p:tav tm="100000">
                                          <p:val>
                                            <p:strVal val="#ppt_x"/>
                                          </p:val>
                                        </p:tav>
                                      </p:tavLst>
                                    </p:anim>
                                    <p:anim calcmode="lin" valueType="num">
                                      <p:cBhvr additive="base">
                                        <p:cTn id="8" dur="500" fill="hold"/>
                                        <p:tgtEl>
                                          <p:spTgt spid="276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395288" y="692150"/>
            <a:ext cx="82296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3600" b="1" dirty="0">
                <a:ea typeface="黑体" panose="02010609060101010101" pitchFamily="49" charset="-122"/>
              </a:rPr>
              <a:t>思考：</a:t>
            </a:r>
            <a:r>
              <a:rPr lang="zh-CN" altLang="en-US" sz="3600" b="1" i="1" dirty="0">
                <a:ea typeface="黑体" panose="02010609060101010101" pitchFamily="49" charset="-122"/>
              </a:rPr>
              <a:t>如果一个命题是真命题，那么它的逆命题一定是正确的吗？</a:t>
            </a:r>
            <a:endParaRPr lang="en-US" sz="3600" b="1" i="1" dirty="0">
              <a:ea typeface="黑体" panose="02010609060101010101" pitchFamily="49" charset="-122"/>
            </a:endParaRPr>
          </a:p>
        </p:txBody>
      </p:sp>
      <p:sp>
        <p:nvSpPr>
          <p:cNvPr id="37891" name="Rectangle 3"/>
          <p:cNvSpPr>
            <a:spLocks noChangeArrowheads="1"/>
          </p:cNvSpPr>
          <p:nvPr/>
        </p:nvSpPr>
        <p:spPr bwMode="auto">
          <a:xfrm>
            <a:off x="395288" y="3284538"/>
            <a:ext cx="7993062" cy="1223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4000" b="1" dirty="0"/>
              <a:t>真命题的逆命题</a:t>
            </a:r>
            <a:r>
              <a:rPr lang="zh-CN" altLang="en-US" sz="5400" b="1" dirty="0">
                <a:solidFill>
                  <a:srgbClr val="FF0000"/>
                </a:solidFill>
              </a:rPr>
              <a:t>不一定</a:t>
            </a:r>
            <a:r>
              <a:rPr lang="zh-CN" altLang="en-US" sz="4000" b="1" dirty="0"/>
              <a:t>是真命题</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7891"/>
                                        </p:tgtEl>
                                        <p:attrNameLst>
                                          <p:attrName>style.visibility</p:attrName>
                                        </p:attrNameLst>
                                      </p:cBhvr>
                                      <p:to>
                                        <p:strVal val="visible"/>
                                      </p:to>
                                    </p:set>
                                    <p:animEffect transition="in" filter="wipe(down)">
                                      <p:cBhvr>
                                        <p:cTn id="7" dur="580">
                                          <p:stCondLst>
                                            <p:cond delay="0"/>
                                          </p:stCondLst>
                                        </p:cTn>
                                        <p:tgtEl>
                                          <p:spTgt spid="37891"/>
                                        </p:tgtEl>
                                      </p:cBhvr>
                                    </p:animEffect>
                                    <p:anim calcmode="lin" valueType="num">
                                      <p:cBhvr>
                                        <p:cTn id="8" dur="1822" tmFilter="0,0; 0.14,0.36; 0.43,0.73; 0.71,0.91; 1.0,1.0">
                                          <p:stCondLst>
                                            <p:cond delay="0"/>
                                          </p:stCondLst>
                                        </p:cTn>
                                        <p:tgtEl>
                                          <p:spTgt spid="3789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789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789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789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7891"/>
                                        </p:tgtEl>
                                        <p:attrNameLst>
                                          <p:attrName>ppt_y</p:attrName>
                                        </p:attrNameLst>
                                      </p:cBhvr>
                                      <p:tavLst>
                                        <p:tav tm="0" fmla="#ppt_y-sin(pi*$)/81">
                                          <p:val>
                                            <p:fltVal val="0"/>
                                          </p:val>
                                        </p:tav>
                                        <p:tav tm="100000">
                                          <p:val>
                                            <p:fltVal val="1"/>
                                          </p:val>
                                        </p:tav>
                                      </p:tavLst>
                                    </p:anim>
                                    <p:animScale>
                                      <p:cBhvr>
                                        <p:cTn id="13" dur="26">
                                          <p:stCondLst>
                                            <p:cond delay="650"/>
                                          </p:stCondLst>
                                        </p:cTn>
                                        <p:tgtEl>
                                          <p:spTgt spid="37891"/>
                                        </p:tgtEl>
                                      </p:cBhvr>
                                      <p:to x="100000" y="60000"/>
                                    </p:animScale>
                                    <p:animScale>
                                      <p:cBhvr>
                                        <p:cTn id="14" dur="166" decel="50000">
                                          <p:stCondLst>
                                            <p:cond delay="676"/>
                                          </p:stCondLst>
                                        </p:cTn>
                                        <p:tgtEl>
                                          <p:spTgt spid="37891"/>
                                        </p:tgtEl>
                                      </p:cBhvr>
                                      <p:to x="100000" y="100000"/>
                                    </p:animScale>
                                    <p:animScale>
                                      <p:cBhvr>
                                        <p:cTn id="15" dur="26">
                                          <p:stCondLst>
                                            <p:cond delay="1312"/>
                                          </p:stCondLst>
                                        </p:cTn>
                                        <p:tgtEl>
                                          <p:spTgt spid="37891"/>
                                        </p:tgtEl>
                                      </p:cBhvr>
                                      <p:to x="100000" y="80000"/>
                                    </p:animScale>
                                    <p:animScale>
                                      <p:cBhvr>
                                        <p:cTn id="16" dur="166" decel="50000">
                                          <p:stCondLst>
                                            <p:cond delay="1338"/>
                                          </p:stCondLst>
                                        </p:cTn>
                                        <p:tgtEl>
                                          <p:spTgt spid="37891"/>
                                        </p:tgtEl>
                                      </p:cBhvr>
                                      <p:to x="100000" y="100000"/>
                                    </p:animScale>
                                    <p:animScale>
                                      <p:cBhvr>
                                        <p:cTn id="17" dur="26">
                                          <p:stCondLst>
                                            <p:cond delay="1642"/>
                                          </p:stCondLst>
                                        </p:cTn>
                                        <p:tgtEl>
                                          <p:spTgt spid="37891"/>
                                        </p:tgtEl>
                                      </p:cBhvr>
                                      <p:to x="100000" y="90000"/>
                                    </p:animScale>
                                    <p:animScale>
                                      <p:cBhvr>
                                        <p:cTn id="18" dur="166" decel="50000">
                                          <p:stCondLst>
                                            <p:cond delay="1668"/>
                                          </p:stCondLst>
                                        </p:cTn>
                                        <p:tgtEl>
                                          <p:spTgt spid="37891"/>
                                        </p:tgtEl>
                                      </p:cBhvr>
                                      <p:to x="100000" y="100000"/>
                                    </p:animScale>
                                    <p:animScale>
                                      <p:cBhvr>
                                        <p:cTn id="19" dur="26">
                                          <p:stCondLst>
                                            <p:cond delay="1808"/>
                                          </p:stCondLst>
                                        </p:cTn>
                                        <p:tgtEl>
                                          <p:spTgt spid="37891"/>
                                        </p:tgtEl>
                                      </p:cBhvr>
                                      <p:to x="100000" y="95000"/>
                                    </p:animScale>
                                    <p:animScale>
                                      <p:cBhvr>
                                        <p:cTn id="20" dur="166" decel="50000">
                                          <p:stCondLst>
                                            <p:cond delay="1834"/>
                                          </p:stCondLst>
                                        </p:cTn>
                                        <p:tgtEl>
                                          <p:spTgt spid="3789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457200" y="533400"/>
            <a:ext cx="82296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3600" b="1" dirty="0">
                <a:ea typeface="黑体" panose="02010609060101010101" pitchFamily="49" charset="-122"/>
              </a:rPr>
              <a:t>思考：所有的真命题都是定理吗？所有的定理都有它的逆定理吗？ </a:t>
            </a:r>
            <a:endParaRPr lang="en-US" sz="3600" b="1" dirty="0">
              <a:ea typeface="黑体" panose="02010609060101010101" pitchFamily="49" charset="-122"/>
            </a:endParaRPr>
          </a:p>
        </p:txBody>
      </p:sp>
      <p:sp>
        <p:nvSpPr>
          <p:cNvPr id="29699" name="Rectangle 3"/>
          <p:cNvSpPr>
            <a:spLocks noChangeArrowheads="1"/>
          </p:cNvSpPr>
          <p:nvPr/>
        </p:nvSpPr>
        <p:spPr bwMode="auto">
          <a:xfrm>
            <a:off x="250825" y="2420938"/>
            <a:ext cx="7993063" cy="1223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4000" b="1" dirty="0">
                <a:solidFill>
                  <a:srgbClr val="FF0000"/>
                </a:solidFill>
                <a:ea typeface="微软雅黑" panose="020B0503020204020204" pitchFamily="34" charset="-122"/>
              </a:rPr>
              <a:t>只有一部分真命题被称作定理</a:t>
            </a:r>
          </a:p>
        </p:txBody>
      </p:sp>
      <p:sp>
        <p:nvSpPr>
          <p:cNvPr id="29700" name="Rectangle 4"/>
          <p:cNvSpPr>
            <a:spLocks noChangeArrowheads="1"/>
          </p:cNvSpPr>
          <p:nvPr/>
        </p:nvSpPr>
        <p:spPr bwMode="auto">
          <a:xfrm>
            <a:off x="179388" y="4508500"/>
            <a:ext cx="7993062" cy="122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4000" b="1" dirty="0">
                <a:solidFill>
                  <a:srgbClr val="FF0000"/>
                </a:solidFill>
                <a:ea typeface="微软雅黑" panose="020B0503020204020204" pitchFamily="34" charset="-122"/>
              </a:rPr>
              <a:t>只有逆命题正确的定理有逆命题</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9699"/>
                                        </p:tgtEl>
                                        <p:attrNameLst>
                                          <p:attrName>style.visibility</p:attrName>
                                        </p:attrNameLst>
                                      </p:cBhvr>
                                      <p:to>
                                        <p:strVal val="visible"/>
                                      </p:to>
                                    </p:set>
                                    <p:animEffect transition="in" filter="wipe(down)">
                                      <p:cBhvr>
                                        <p:cTn id="7" dur="580">
                                          <p:stCondLst>
                                            <p:cond delay="0"/>
                                          </p:stCondLst>
                                        </p:cTn>
                                        <p:tgtEl>
                                          <p:spTgt spid="29699"/>
                                        </p:tgtEl>
                                      </p:cBhvr>
                                    </p:animEffect>
                                    <p:anim calcmode="lin" valueType="num">
                                      <p:cBhvr>
                                        <p:cTn id="8" dur="1822" tmFilter="0,0; 0.14,0.36; 0.43,0.73; 0.71,0.91; 1.0,1.0">
                                          <p:stCondLst>
                                            <p:cond delay="0"/>
                                          </p:stCondLst>
                                        </p:cTn>
                                        <p:tgtEl>
                                          <p:spTgt spid="2969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969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969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969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9699"/>
                                        </p:tgtEl>
                                        <p:attrNameLst>
                                          <p:attrName>ppt_y</p:attrName>
                                        </p:attrNameLst>
                                      </p:cBhvr>
                                      <p:tavLst>
                                        <p:tav tm="0" fmla="#ppt_y-sin(pi*$)/81">
                                          <p:val>
                                            <p:fltVal val="0"/>
                                          </p:val>
                                        </p:tav>
                                        <p:tav tm="100000">
                                          <p:val>
                                            <p:fltVal val="1"/>
                                          </p:val>
                                        </p:tav>
                                      </p:tavLst>
                                    </p:anim>
                                    <p:animScale>
                                      <p:cBhvr>
                                        <p:cTn id="13" dur="26">
                                          <p:stCondLst>
                                            <p:cond delay="650"/>
                                          </p:stCondLst>
                                        </p:cTn>
                                        <p:tgtEl>
                                          <p:spTgt spid="29699"/>
                                        </p:tgtEl>
                                      </p:cBhvr>
                                      <p:to x="100000" y="60000"/>
                                    </p:animScale>
                                    <p:animScale>
                                      <p:cBhvr>
                                        <p:cTn id="14" dur="166" decel="50000">
                                          <p:stCondLst>
                                            <p:cond delay="676"/>
                                          </p:stCondLst>
                                        </p:cTn>
                                        <p:tgtEl>
                                          <p:spTgt spid="29699"/>
                                        </p:tgtEl>
                                      </p:cBhvr>
                                      <p:to x="100000" y="100000"/>
                                    </p:animScale>
                                    <p:animScale>
                                      <p:cBhvr>
                                        <p:cTn id="15" dur="26">
                                          <p:stCondLst>
                                            <p:cond delay="1312"/>
                                          </p:stCondLst>
                                        </p:cTn>
                                        <p:tgtEl>
                                          <p:spTgt spid="29699"/>
                                        </p:tgtEl>
                                      </p:cBhvr>
                                      <p:to x="100000" y="80000"/>
                                    </p:animScale>
                                    <p:animScale>
                                      <p:cBhvr>
                                        <p:cTn id="16" dur="166" decel="50000">
                                          <p:stCondLst>
                                            <p:cond delay="1338"/>
                                          </p:stCondLst>
                                        </p:cTn>
                                        <p:tgtEl>
                                          <p:spTgt spid="29699"/>
                                        </p:tgtEl>
                                      </p:cBhvr>
                                      <p:to x="100000" y="100000"/>
                                    </p:animScale>
                                    <p:animScale>
                                      <p:cBhvr>
                                        <p:cTn id="17" dur="26">
                                          <p:stCondLst>
                                            <p:cond delay="1642"/>
                                          </p:stCondLst>
                                        </p:cTn>
                                        <p:tgtEl>
                                          <p:spTgt spid="29699"/>
                                        </p:tgtEl>
                                      </p:cBhvr>
                                      <p:to x="100000" y="90000"/>
                                    </p:animScale>
                                    <p:animScale>
                                      <p:cBhvr>
                                        <p:cTn id="18" dur="166" decel="50000">
                                          <p:stCondLst>
                                            <p:cond delay="1668"/>
                                          </p:stCondLst>
                                        </p:cTn>
                                        <p:tgtEl>
                                          <p:spTgt spid="29699"/>
                                        </p:tgtEl>
                                      </p:cBhvr>
                                      <p:to x="100000" y="100000"/>
                                    </p:animScale>
                                    <p:animScale>
                                      <p:cBhvr>
                                        <p:cTn id="19" dur="26">
                                          <p:stCondLst>
                                            <p:cond delay="1808"/>
                                          </p:stCondLst>
                                        </p:cTn>
                                        <p:tgtEl>
                                          <p:spTgt spid="29699"/>
                                        </p:tgtEl>
                                      </p:cBhvr>
                                      <p:to x="100000" y="95000"/>
                                    </p:animScale>
                                    <p:animScale>
                                      <p:cBhvr>
                                        <p:cTn id="20" dur="166" decel="50000">
                                          <p:stCondLst>
                                            <p:cond delay="1834"/>
                                          </p:stCondLst>
                                        </p:cTn>
                                        <p:tgtEl>
                                          <p:spTgt spid="2969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9700"/>
                                        </p:tgtEl>
                                        <p:attrNameLst>
                                          <p:attrName>style.visibility</p:attrName>
                                        </p:attrNameLst>
                                      </p:cBhvr>
                                      <p:to>
                                        <p:strVal val="visible"/>
                                      </p:to>
                                    </p:set>
                                    <p:animEffect transition="in" filter="wipe(down)">
                                      <p:cBhvr>
                                        <p:cTn id="25" dur="580">
                                          <p:stCondLst>
                                            <p:cond delay="0"/>
                                          </p:stCondLst>
                                        </p:cTn>
                                        <p:tgtEl>
                                          <p:spTgt spid="29700"/>
                                        </p:tgtEl>
                                      </p:cBhvr>
                                    </p:animEffect>
                                    <p:anim calcmode="lin" valueType="num">
                                      <p:cBhvr>
                                        <p:cTn id="26" dur="1822" tmFilter="0,0; 0.14,0.36; 0.43,0.73; 0.71,0.91; 1.0,1.0">
                                          <p:stCondLst>
                                            <p:cond delay="0"/>
                                          </p:stCondLst>
                                        </p:cTn>
                                        <p:tgtEl>
                                          <p:spTgt spid="29700"/>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9700"/>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9700"/>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9700"/>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9700"/>
                                        </p:tgtEl>
                                        <p:attrNameLst>
                                          <p:attrName>ppt_y</p:attrName>
                                        </p:attrNameLst>
                                      </p:cBhvr>
                                      <p:tavLst>
                                        <p:tav tm="0" fmla="#ppt_y-sin(pi*$)/81">
                                          <p:val>
                                            <p:fltVal val="0"/>
                                          </p:val>
                                        </p:tav>
                                        <p:tav tm="100000">
                                          <p:val>
                                            <p:fltVal val="1"/>
                                          </p:val>
                                        </p:tav>
                                      </p:tavLst>
                                    </p:anim>
                                    <p:animScale>
                                      <p:cBhvr>
                                        <p:cTn id="31" dur="26">
                                          <p:stCondLst>
                                            <p:cond delay="650"/>
                                          </p:stCondLst>
                                        </p:cTn>
                                        <p:tgtEl>
                                          <p:spTgt spid="29700"/>
                                        </p:tgtEl>
                                      </p:cBhvr>
                                      <p:to x="100000" y="60000"/>
                                    </p:animScale>
                                    <p:animScale>
                                      <p:cBhvr>
                                        <p:cTn id="32" dur="166" decel="50000">
                                          <p:stCondLst>
                                            <p:cond delay="676"/>
                                          </p:stCondLst>
                                        </p:cTn>
                                        <p:tgtEl>
                                          <p:spTgt spid="29700"/>
                                        </p:tgtEl>
                                      </p:cBhvr>
                                      <p:to x="100000" y="100000"/>
                                    </p:animScale>
                                    <p:animScale>
                                      <p:cBhvr>
                                        <p:cTn id="33" dur="26">
                                          <p:stCondLst>
                                            <p:cond delay="1312"/>
                                          </p:stCondLst>
                                        </p:cTn>
                                        <p:tgtEl>
                                          <p:spTgt spid="29700"/>
                                        </p:tgtEl>
                                      </p:cBhvr>
                                      <p:to x="100000" y="80000"/>
                                    </p:animScale>
                                    <p:animScale>
                                      <p:cBhvr>
                                        <p:cTn id="34" dur="166" decel="50000">
                                          <p:stCondLst>
                                            <p:cond delay="1338"/>
                                          </p:stCondLst>
                                        </p:cTn>
                                        <p:tgtEl>
                                          <p:spTgt spid="29700"/>
                                        </p:tgtEl>
                                      </p:cBhvr>
                                      <p:to x="100000" y="100000"/>
                                    </p:animScale>
                                    <p:animScale>
                                      <p:cBhvr>
                                        <p:cTn id="35" dur="26">
                                          <p:stCondLst>
                                            <p:cond delay="1642"/>
                                          </p:stCondLst>
                                        </p:cTn>
                                        <p:tgtEl>
                                          <p:spTgt spid="29700"/>
                                        </p:tgtEl>
                                      </p:cBhvr>
                                      <p:to x="100000" y="90000"/>
                                    </p:animScale>
                                    <p:animScale>
                                      <p:cBhvr>
                                        <p:cTn id="36" dur="166" decel="50000">
                                          <p:stCondLst>
                                            <p:cond delay="1668"/>
                                          </p:stCondLst>
                                        </p:cTn>
                                        <p:tgtEl>
                                          <p:spTgt spid="29700"/>
                                        </p:tgtEl>
                                      </p:cBhvr>
                                      <p:to x="100000" y="100000"/>
                                    </p:animScale>
                                    <p:animScale>
                                      <p:cBhvr>
                                        <p:cTn id="37" dur="26">
                                          <p:stCondLst>
                                            <p:cond delay="1808"/>
                                          </p:stCondLst>
                                        </p:cTn>
                                        <p:tgtEl>
                                          <p:spTgt spid="29700"/>
                                        </p:tgtEl>
                                      </p:cBhvr>
                                      <p:to x="100000" y="95000"/>
                                    </p:animScale>
                                    <p:animScale>
                                      <p:cBhvr>
                                        <p:cTn id="38" dur="166" decel="50000">
                                          <p:stCondLst>
                                            <p:cond delay="1834"/>
                                          </p:stCondLst>
                                        </p:cTn>
                                        <p:tgtEl>
                                          <p:spTgt spid="2970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p:bldP spid="2970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457200" y="3141663"/>
            <a:ext cx="8229600" cy="2087562"/>
          </a:xfrm>
        </p:spPr>
        <p:txBody>
          <a:bodyPr/>
          <a:lstStyle/>
          <a:p>
            <a:pPr>
              <a:buFontTx/>
              <a:buNone/>
            </a:pPr>
            <a:r>
              <a:rPr lang="zh-CN" altLang="en-US" sz="3600" dirty="0">
                <a:solidFill>
                  <a:srgbClr val="FF0000"/>
                </a:solidFill>
              </a:rPr>
              <a:t>逆定理    </a:t>
            </a:r>
            <a:r>
              <a:rPr lang="zh-CN" altLang="en-US" sz="3600" dirty="0"/>
              <a:t>如果一个定理的逆命题是真命题，那么这个逆命题就是原定理的逆定理。</a:t>
            </a:r>
          </a:p>
        </p:txBody>
      </p:sp>
      <p:sp>
        <p:nvSpPr>
          <p:cNvPr id="38916" name="Text Box 4"/>
          <p:cNvSpPr txBox="1">
            <a:spLocks noGrp="1" noChangeArrowheads="1"/>
          </p:cNvSpPr>
          <p:nvPr>
            <p:ph type="title"/>
          </p:nvPr>
        </p:nvSpPr>
        <p:spPr>
          <a:xfrm>
            <a:off x="1187450" y="836613"/>
            <a:ext cx="6983413" cy="1209675"/>
          </a:xfrm>
          <a:noFill/>
        </p:spPr>
        <p:txBody>
          <a:bodyPr/>
          <a:lstStyle/>
          <a:p>
            <a:pPr>
              <a:lnSpc>
                <a:spcPct val="135000"/>
              </a:lnSpc>
              <a:buFont typeface="Arial" panose="020B0604020202020204" pitchFamily="34" charset="0"/>
              <a:buNone/>
            </a:pPr>
            <a:r>
              <a:rPr lang="zh-CN" altLang="en-US" b="1" dirty="0"/>
              <a:t>内错角相等</a:t>
            </a:r>
            <a:r>
              <a:rPr lang="en-US" b="1" dirty="0"/>
              <a:t>,</a:t>
            </a:r>
            <a:r>
              <a:rPr lang="zh-CN" altLang="en-US" b="1" dirty="0"/>
              <a:t>两直线平行</a:t>
            </a:r>
            <a:r>
              <a:rPr lang="en-US" b="1" dirty="0"/>
              <a:t>.</a:t>
            </a:r>
            <a:br>
              <a:rPr lang="en-US" b="1" dirty="0"/>
            </a:br>
            <a:r>
              <a:rPr lang="zh-CN" altLang="en-US" b="1" dirty="0"/>
              <a:t>两直线平行</a:t>
            </a:r>
            <a:r>
              <a:rPr lang="en-US" b="1" dirty="0"/>
              <a:t>,</a:t>
            </a:r>
            <a:r>
              <a:rPr lang="zh-CN" altLang="en-US" b="1" dirty="0"/>
              <a:t>内错角相等</a:t>
            </a:r>
            <a:r>
              <a:rPr lang="en-US" sz="2800" b="1" dirty="0"/>
              <a: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16"/>
                                        </p:tgtEl>
                                        <p:attrNameLst>
                                          <p:attrName>style.visibility</p:attrName>
                                        </p:attrNameLst>
                                      </p:cBhvr>
                                      <p:to>
                                        <p:strVal val="visible"/>
                                      </p:to>
                                    </p:set>
                                    <p:anim calcmode="lin" valueType="num">
                                      <p:cBhvr additive="base">
                                        <p:cTn id="7" dur="500" fill="hold"/>
                                        <p:tgtEl>
                                          <p:spTgt spid="38916"/>
                                        </p:tgtEl>
                                        <p:attrNameLst>
                                          <p:attrName>ppt_x</p:attrName>
                                        </p:attrNameLst>
                                      </p:cBhvr>
                                      <p:tavLst>
                                        <p:tav tm="0">
                                          <p:val>
                                            <p:strVal val="#ppt_x"/>
                                          </p:val>
                                        </p:tav>
                                        <p:tav tm="100000">
                                          <p:val>
                                            <p:strVal val="#ppt_x"/>
                                          </p:val>
                                        </p:tav>
                                      </p:tavLst>
                                    </p:anim>
                                    <p:anim calcmode="lin" valueType="num">
                                      <p:cBhvr additive="base">
                                        <p:cTn id="8" dur="500" fill="hold"/>
                                        <p:tgtEl>
                                          <p:spTgt spid="389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8915">
                                            <p:txEl>
                                              <p:pRg st="0" end="0"/>
                                            </p:txEl>
                                          </p:spTgt>
                                        </p:tgtEl>
                                        <p:attrNameLst>
                                          <p:attrName>style.visibility</p:attrName>
                                        </p:attrNameLst>
                                      </p:cBhvr>
                                      <p:to>
                                        <p:strVal val="visible"/>
                                      </p:to>
                                    </p:set>
                                    <p:anim calcmode="lin" valueType="num">
                                      <p:cBhvr additive="base">
                                        <p:cTn id="13" dur="5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9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P spid="38916" grpId="0" bldLvl="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0" y="404813"/>
            <a:ext cx="4267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dirty="0">
                <a:solidFill>
                  <a:srgbClr val="FF0000"/>
                </a:solidFill>
              </a:rPr>
              <a:t>平行线的性质定理</a:t>
            </a:r>
            <a:r>
              <a:rPr lang="en-US" sz="2800" b="1" dirty="0">
                <a:solidFill>
                  <a:srgbClr val="FF0000"/>
                </a:solidFill>
              </a:rPr>
              <a:t>1</a:t>
            </a:r>
            <a:r>
              <a:rPr lang="zh-CN" altLang="en-US" sz="2800" b="1" dirty="0">
                <a:solidFill>
                  <a:srgbClr val="FF0000"/>
                </a:solidFill>
              </a:rPr>
              <a:t>：</a:t>
            </a:r>
          </a:p>
        </p:txBody>
      </p:sp>
      <p:sp>
        <p:nvSpPr>
          <p:cNvPr id="5125" name="Text Box 5"/>
          <p:cNvSpPr txBox="1">
            <a:spLocks noChangeArrowheads="1"/>
          </p:cNvSpPr>
          <p:nvPr/>
        </p:nvSpPr>
        <p:spPr bwMode="auto">
          <a:xfrm>
            <a:off x="0" y="908050"/>
            <a:ext cx="77057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dirty="0"/>
              <a:t>两条平行线被第三条直线所截，同位角相等。</a:t>
            </a:r>
            <a:endParaRPr lang="en-US" altLang="zh-CN" sz="2800" b="1" dirty="0"/>
          </a:p>
        </p:txBody>
      </p:sp>
      <p:sp>
        <p:nvSpPr>
          <p:cNvPr id="5126" name="Text Box 6"/>
          <p:cNvSpPr txBox="1">
            <a:spLocks noChangeArrowheads="1"/>
          </p:cNvSpPr>
          <p:nvPr/>
        </p:nvSpPr>
        <p:spPr bwMode="auto">
          <a:xfrm>
            <a:off x="762000" y="5157788"/>
            <a:ext cx="6934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dirty="0">
                <a:solidFill>
                  <a:srgbClr val="FF0000"/>
                </a:solidFill>
                <a:ea typeface="微软雅黑" panose="020B0503020204020204" pitchFamily="34" charset="-122"/>
              </a:rPr>
              <a:t>注：性质定理</a:t>
            </a:r>
            <a:r>
              <a:rPr lang="en-US" sz="2800" b="1" dirty="0">
                <a:solidFill>
                  <a:srgbClr val="FF0000"/>
                </a:solidFill>
                <a:ea typeface="微软雅黑" panose="020B0503020204020204" pitchFamily="34" charset="-122"/>
              </a:rPr>
              <a:t>1</a:t>
            </a:r>
            <a:r>
              <a:rPr lang="zh-CN" altLang="en-US" sz="2800" b="1" dirty="0">
                <a:solidFill>
                  <a:srgbClr val="FF0000"/>
                </a:solidFill>
                <a:ea typeface="微软雅黑" panose="020B0503020204020204" pitchFamily="34" charset="-122"/>
              </a:rPr>
              <a:t>，现阶段不用证明，直接作为结论应用于各种证明问题中。</a:t>
            </a:r>
          </a:p>
        </p:txBody>
      </p:sp>
      <p:sp>
        <p:nvSpPr>
          <p:cNvPr id="5127" name="Text Box 7"/>
          <p:cNvSpPr txBox="1">
            <a:spLocks noChangeArrowheads="1"/>
          </p:cNvSpPr>
          <p:nvPr/>
        </p:nvSpPr>
        <p:spPr bwMode="auto">
          <a:xfrm>
            <a:off x="0" y="2060575"/>
            <a:ext cx="373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dirty="0">
                <a:solidFill>
                  <a:srgbClr val="FF0000"/>
                </a:solidFill>
              </a:rPr>
              <a:t>平行线的性质定理</a:t>
            </a:r>
            <a:r>
              <a:rPr lang="en-US" sz="2800" b="1" dirty="0">
                <a:solidFill>
                  <a:srgbClr val="FF0000"/>
                </a:solidFill>
              </a:rPr>
              <a:t>2</a:t>
            </a:r>
            <a:r>
              <a:rPr lang="zh-CN" altLang="en-US" sz="2800" b="1" dirty="0">
                <a:solidFill>
                  <a:srgbClr val="FF0000"/>
                </a:solidFill>
              </a:rPr>
              <a:t>：</a:t>
            </a:r>
          </a:p>
        </p:txBody>
      </p:sp>
      <p:sp>
        <p:nvSpPr>
          <p:cNvPr id="5128" name="Rectangle 8"/>
          <p:cNvSpPr>
            <a:spLocks noChangeArrowheads="1"/>
          </p:cNvSpPr>
          <p:nvPr/>
        </p:nvSpPr>
        <p:spPr bwMode="auto">
          <a:xfrm>
            <a:off x="0" y="2420938"/>
            <a:ext cx="7315200" cy="7572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zh-CN" altLang="en-US" sz="2800" b="1" dirty="0"/>
              <a:t>两条平行线被第三条直线所截，内错角相等。</a:t>
            </a:r>
          </a:p>
        </p:txBody>
      </p:sp>
      <p:sp>
        <p:nvSpPr>
          <p:cNvPr id="5129" name="Text Box 9"/>
          <p:cNvSpPr txBox="1">
            <a:spLocks noChangeArrowheads="1"/>
          </p:cNvSpPr>
          <p:nvPr/>
        </p:nvSpPr>
        <p:spPr bwMode="auto">
          <a:xfrm>
            <a:off x="0" y="3573463"/>
            <a:ext cx="44640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dirty="0">
                <a:solidFill>
                  <a:srgbClr val="FF0000"/>
                </a:solidFill>
              </a:rPr>
              <a:t>平行线的性质定理</a:t>
            </a:r>
            <a:r>
              <a:rPr lang="en-US" sz="2800" b="1" dirty="0">
                <a:solidFill>
                  <a:srgbClr val="FF0000"/>
                </a:solidFill>
              </a:rPr>
              <a:t>3:</a:t>
            </a:r>
          </a:p>
        </p:txBody>
      </p:sp>
      <p:sp>
        <p:nvSpPr>
          <p:cNvPr id="5130" name="Rectangle 10"/>
          <p:cNvSpPr>
            <a:spLocks noChangeArrowheads="1"/>
          </p:cNvSpPr>
          <p:nvPr/>
        </p:nvSpPr>
        <p:spPr bwMode="auto">
          <a:xfrm>
            <a:off x="0" y="3860800"/>
            <a:ext cx="76200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zh-CN" altLang="en-US" sz="2800" b="1" dirty="0"/>
              <a:t>两条平行线被第三条直线所截，同旁内角互补。</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additive="base">
                                        <p:cTn id="7" dur="500" fill="hold"/>
                                        <p:tgtEl>
                                          <p:spTgt spid="5124"/>
                                        </p:tgtEl>
                                        <p:attrNameLst>
                                          <p:attrName>ppt_x</p:attrName>
                                        </p:attrNameLst>
                                      </p:cBhvr>
                                      <p:tavLst>
                                        <p:tav tm="0">
                                          <p:val>
                                            <p:strVal val="#ppt_x"/>
                                          </p:val>
                                        </p:tav>
                                        <p:tav tm="100000">
                                          <p:val>
                                            <p:strVal val="#ppt_x"/>
                                          </p:val>
                                        </p:tav>
                                      </p:tavLst>
                                    </p:anim>
                                    <p:anim calcmode="lin" valueType="num">
                                      <p:cBhvr additive="base">
                                        <p:cTn id="8" dur="500" fill="hold"/>
                                        <p:tgtEl>
                                          <p:spTgt spid="512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7"/>
                                        </p:tgtEl>
                                        <p:attrNameLst>
                                          <p:attrName>style.visibility</p:attrName>
                                        </p:attrNameLst>
                                      </p:cBhvr>
                                      <p:to>
                                        <p:strVal val="visible"/>
                                      </p:to>
                                    </p:set>
                                    <p:anim calcmode="lin" valueType="num">
                                      <p:cBhvr additive="base">
                                        <p:cTn id="13" dur="500" fill="hold"/>
                                        <p:tgtEl>
                                          <p:spTgt spid="5127"/>
                                        </p:tgtEl>
                                        <p:attrNameLst>
                                          <p:attrName>ppt_x</p:attrName>
                                        </p:attrNameLst>
                                      </p:cBhvr>
                                      <p:tavLst>
                                        <p:tav tm="0">
                                          <p:val>
                                            <p:strVal val="#ppt_x"/>
                                          </p:val>
                                        </p:tav>
                                        <p:tav tm="100000">
                                          <p:val>
                                            <p:strVal val="#ppt_x"/>
                                          </p:val>
                                        </p:tav>
                                      </p:tavLst>
                                    </p:anim>
                                    <p:anim calcmode="lin" valueType="num">
                                      <p:cBhvr additive="base">
                                        <p:cTn id="14" dur="500" fill="hold"/>
                                        <p:tgtEl>
                                          <p:spTgt spid="512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9"/>
                                        </p:tgtEl>
                                        <p:attrNameLst>
                                          <p:attrName>style.visibility</p:attrName>
                                        </p:attrNameLst>
                                      </p:cBhvr>
                                      <p:to>
                                        <p:strVal val="visible"/>
                                      </p:to>
                                    </p:set>
                                    <p:anim calcmode="lin" valueType="num">
                                      <p:cBhvr additive="base">
                                        <p:cTn id="19" dur="500" fill="hold"/>
                                        <p:tgtEl>
                                          <p:spTgt spid="5129"/>
                                        </p:tgtEl>
                                        <p:attrNameLst>
                                          <p:attrName>ppt_x</p:attrName>
                                        </p:attrNameLst>
                                      </p:cBhvr>
                                      <p:tavLst>
                                        <p:tav tm="0">
                                          <p:val>
                                            <p:strVal val="#ppt_x"/>
                                          </p:val>
                                        </p:tav>
                                        <p:tav tm="100000">
                                          <p:val>
                                            <p:strVal val="#ppt_x"/>
                                          </p:val>
                                        </p:tav>
                                      </p:tavLst>
                                    </p:anim>
                                    <p:anim calcmode="lin" valueType="num">
                                      <p:cBhvr additive="base">
                                        <p:cTn id="20" dur="500" fill="hold"/>
                                        <p:tgtEl>
                                          <p:spTgt spid="512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6"/>
                                        </p:tgtEl>
                                        <p:attrNameLst>
                                          <p:attrName>style.visibility</p:attrName>
                                        </p:attrNameLst>
                                      </p:cBhvr>
                                      <p:to>
                                        <p:strVal val="visible"/>
                                      </p:to>
                                    </p:set>
                                    <p:anim calcmode="lin" valueType="num">
                                      <p:cBhvr additive="base">
                                        <p:cTn id="25" dur="500" fill="hold"/>
                                        <p:tgtEl>
                                          <p:spTgt spid="5126"/>
                                        </p:tgtEl>
                                        <p:attrNameLst>
                                          <p:attrName>ppt_x</p:attrName>
                                        </p:attrNameLst>
                                      </p:cBhvr>
                                      <p:tavLst>
                                        <p:tav tm="0">
                                          <p:val>
                                            <p:strVal val="#ppt_x"/>
                                          </p:val>
                                        </p:tav>
                                        <p:tav tm="100000">
                                          <p:val>
                                            <p:strVal val="#ppt_x"/>
                                          </p:val>
                                        </p:tav>
                                      </p:tavLst>
                                    </p:anim>
                                    <p:anim calcmode="lin" valueType="num">
                                      <p:cBhvr additive="base">
                                        <p:cTn id="26" dur="500" fill="hold"/>
                                        <p:tgtEl>
                                          <p:spTgt spid="51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utoUpdateAnimBg="0"/>
      <p:bldP spid="5126" grpId="0" autoUpdateAnimBg="0"/>
      <p:bldP spid="5127" grpId="0"/>
      <p:bldP spid="5129" grpId="0" autoUpdateAnimBg="0"/>
    </p:bldLst>
  </p:timing>
</p:sld>
</file>

<file path=ppt/theme/theme1.xml><?xml version="1.0" encoding="utf-8"?>
<a:theme xmlns:a="http://schemas.openxmlformats.org/drawingml/2006/main" name="WWW.2PPT.COM">
  <a:themeElements>
    <a:clrScheme name="通用纹理_线条橙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通用纹理_线条橙PPT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通用纹理_线条橙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通用纹理_线条橙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通用纹理_线条橙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通用纹理_线条橙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通用纹理_线条橙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通用纹理_线条橙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通用纹理_线条橙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通用纹理_线条橙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通用纹理_线条橙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通用纹理_线条橙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通用纹理_线条橙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通用纹理_线条橙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605</Words>
  <Application>Microsoft Office PowerPoint</Application>
  <PresentationFormat>全屏显示(4:3)</PresentationFormat>
  <Paragraphs>80</Paragraphs>
  <Slides>14</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14</vt:i4>
      </vt:variant>
    </vt:vector>
  </HeadingPairs>
  <TitlesOfParts>
    <vt:vector size="25" baseType="lpstr">
      <vt:lpstr>黑体</vt:lpstr>
      <vt:lpstr>华康海报体W12(P)</vt:lpstr>
      <vt:lpstr>华文新魏</vt:lpstr>
      <vt:lpstr>楷体_GB2312</vt:lpstr>
      <vt:lpstr>宋体</vt:lpstr>
      <vt:lpstr>微软雅黑</vt:lpstr>
      <vt:lpstr>Arial</vt:lpstr>
      <vt:lpstr>Calibri</vt:lpstr>
      <vt:lpstr>Symbol</vt:lpstr>
      <vt:lpstr>Verdana</vt:lpstr>
      <vt:lpstr>WWW.2PPT.COM</vt:lpstr>
      <vt:lpstr>PowerPoint 演示文稿</vt:lpstr>
      <vt:lpstr>知识回顾：</vt:lpstr>
      <vt:lpstr>PowerPoint 演示文稿</vt:lpstr>
      <vt:lpstr>PowerPoint 演示文稿</vt:lpstr>
      <vt:lpstr>你能说出下列命题的逆命题吗？它们的逆命题是真命题还是假命题？</vt:lpstr>
      <vt:lpstr>PowerPoint 演示文稿</vt:lpstr>
      <vt:lpstr>PowerPoint 演示文稿</vt:lpstr>
      <vt:lpstr>内错角相等,两直线平行. 两直线平行,内错角相等.</vt:lpstr>
      <vt:lpstr>PowerPoint 演示文稿</vt:lpstr>
      <vt:lpstr>PowerPoint 演示文稿</vt:lpstr>
      <vt:lpstr>PowerPoint 演示文稿</vt:lpstr>
      <vt:lpstr>PowerPoint 演示文稿</vt:lpstr>
      <vt:lpstr>【课堂小结】 </vt:lpstr>
      <vt:lpstr>作业:</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2022-01-04T00:44:04Z</dcterms:created>
  <dcterms:modified xsi:type="dcterms:W3CDTF">2023-01-17T02:38:35Z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869685E1D6C04236875455C32AF312BA</vt:lpwstr>
  </property>
  <property fmtid="{A09F084E-AD41-489F-8076-AA5BE3082BCA}" pid="100">
    <vt:ui4>5</vt:ui4>
  </property>
  <property fmtid="{64440492-4C8B-11D1-8B70-080036B11A03}" pid="11">
    <vt:lpwstr>www.2ppt.com-爱PPT提供资源下载</vt:lpwstr>
  </property>
</Properties>
</file>