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94" r:id="rId3"/>
    <p:sldId id="295" r:id="rId4"/>
    <p:sldId id="296" r:id="rId5"/>
    <p:sldId id="262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4" r:id="rId18"/>
    <p:sldId id="309" r:id="rId19"/>
    <p:sldId id="310" r:id="rId20"/>
    <p:sldId id="311" r:id="rId21"/>
    <p:sldId id="312" r:id="rId22"/>
    <p:sldId id="313" r:id="rId23"/>
    <p:sldId id="315" r:id="rId24"/>
    <p:sldId id="316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34"/>
    <a:srgbClr val="2B4874"/>
    <a:srgbClr val="F0BC49"/>
    <a:srgbClr val="EFAD21"/>
    <a:srgbClr val="F18B35"/>
    <a:srgbClr val="EF8022"/>
    <a:srgbClr val="EF903E"/>
    <a:srgbClr val="E6CC88"/>
    <a:srgbClr val="E8D397"/>
    <a:srgbClr val="EDC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922584" y="-393023"/>
            <a:ext cx="9120553" cy="11987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0204" y="6356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93483" y="920605"/>
            <a:ext cx="5014954" cy="4500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100960" y="2534885"/>
            <a:ext cx="3268697" cy="18938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301373" cy="17209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996653" y="4245486"/>
            <a:ext cx="343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37556" y="1874520"/>
            <a:ext cx="873442" cy="2112117"/>
            <a:chOff x="8261866" y="1341120"/>
            <a:chExt cx="873442" cy="2112117"/>
          </a:xfrm>
        </p:grpSpPr>
        <p:sp>
          <p:nvSpPr>
            <p:cNvPr id="23" name="矩形 22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小寒气候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492" y="1776852"/>
            <a:ext cx="3257907" cy="219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章节二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935607" y="4245486"/>
            <a:ext cx="343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094" y="1776852"/>
            <a:ext cx="2976611" cy="219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963503" y="185439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12298" y="185439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119116" y="1874520"/>
            <a:ext cx="873442" cy="2112117"/>
            <a:chOff x="8261866" y="1341120"/>
            <a:chExt cx="873442" cy="2112117"/>
          </a:xfrm>
        </p:grpSpPr>
        <p:sp>
          <p:nvSpPr>
            <p:cNvPr id="23" name="矩形 22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小寒气候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1248" y="1854398"/>
            <a:ext cx="2317303" cy="286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章节二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76608" y="185439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301373" cy="17209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837556" y="2115632"/>
            <a:ext cx="873442" cy="2112117"/>
            <a:chOff x="8261866" y="1341120"/>
            <a:chExt cx="873442" cy="2112117"/>
          </a:xfrm>
        </p:grpSpPr>
        <p:sp>
          <p:nvSpPr>
            <p:cNvPr id="23" name="矩形 22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小寒气候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79" y="2017964"/>
            <a:ext cx="2475415" cy="246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章节二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463166" y="1974251"/>
            <a:ext cx="4067674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63166" y="2842435"/>
            <a:ext cx="4067674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63166" y="3834112"/>
            <a:ext cx="4067674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80766" y="2934389"/>
            <a:ext cx="3169508" cy="707886"/>
          </a:xfrm>
          <a:prstGeom prst="rect">
            <a:avLst/>
          </a:prstGeom>
          <a:solidFill>
            <a:srgbClr val="C53134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 smtClean="0">
                <a:solidFill>
                  <a:schemeClr val="bg1"/>
                </a:solidFill>
                <a:cs typeface="+mn-ea"/>
                <a:sym typeface="+mn-lt"/>
              </a:rPr>
              <a:t>小寒养生</a:t>
            </a:r>
            <a:endParaRPr lang="zh-CN" altLang="en-US" sz="40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72795" y="3966549"/>
            <a:ext cx="1828899" cy="4697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4482" y="1594452"/>
            <a:ext cx="1022076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cs typeface="+mn-ea"/>
                <a:sym typeface="+mn-lt"/>
              </a:rPr>
              <a:t>叁</a:t>
            </a:r>
            <a:endParaRPr lang="zh-CN" altLang="en-US" sz="6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229811" y="1936678"/>
            <a:ext cx="677108" cy="2266005"/>
          </a:xfrm>
          <a:prstGeom prst="rect">
            <a:avLst/>
          </a:prstGeom>
          <a:solidFill>
            <a:srgbClr val="C53134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小寒养生知识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335" y="1920743"/>
            <a:ext cx="74481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9022675" y="1936678"/>
            <a:ext cx="677108" cy="2266005"/>
          </a:xfrm>
          <a:prstGeom prst="rect">
            <a:avLst/>
          </a:prstGeom>
          <a:solidFill>
            <a:srgbClr val="C53134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小寒养生知识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56479" y="1920743"/>
            <a:ext cx="744819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539" y="1295400"/>
            <a:ext cx="4581165" cy="454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305" y="1719875"/>
            <a:ext cx="3560975" cy="35609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886205" y="1702113"/>
            <a:ext cx="744819" cy="306800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90603" y="1702113"/>
            <a:ext cx="744819" cy="306800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词语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56232" y="1702113"/>
            <a:ext cx="744819" cy="306800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词语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00900" y="1719875"/>
            <a:ext cx="887025" cy="2454597"/>
            <a:chOff x="6300932" y="1492563"/>
            <a:chExt cx="887025" cy="2454597"/>
          </a:xfrm>
        </p:grpSpPr>
        <p:sp>
          <p:nvSpPr>
            <p:cNvPr id="24" name="矩形 23"/>
            <p:cNvSpPr/>
            <p:nvPr/>
          </p:nvSpPr>
          <p:spPr>
            <a:xfrm>
              <a:off x="6419409" y="1640365"/>
              <a:ext cx="677108" cy="2266005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小寒养生知识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300932" y="1492563"/>
              <a:ext cx="887025" cy="245459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059058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833771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608484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32070" y="1191198"/>
            <a:ext cx="3924889" cy="392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14536" y="1801511"/>
            <a:ext cx="1627369" cy="523220"/>
          </a:xfrm>
          <a:prstGeom prst="rect">
            <a:avLst/>
          </a:prstGeom>
          <a:solidFill>
            <a:srgbClr val="C53134"/>
          </a:solidFill>
        </p:spPr>
        <p:txBody>
          <a:bodyPr vert="horz"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小寒养生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5660" y="2409364"/>
            <a:ext cx="2036921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2014536" y="3950083"/>
            <a:ext cx="1627369" cy="523220"/>
          </a:xfrm>
          <a:prstGeom prst="rect">
            <a:avLst/>
          </a:prstGeom>
          <a:solidFill>
            <a:srgbClr val="C53134"/>
          </a:solidFill>
        </p:spPr>
        <p:txBody>
          <a:bodyPr vert="horz"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小寒养生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65660" y="4590616"/>
            <a:ext cx="2036921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8112425" y="1801511"/>
            <a:ext cx="1627369" cy="523220"/>
          </a:xfrm>
          <a:prstGeom prst="rect">
            <a:avLst/>
          </a:prstGeom>
          <a:solidFill>
            <a:srgbClr val="C53134"/>
          </a:solidFill>
        </p:spPr>
        <p:txBody>
          <a:bodyPr vert="horz"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小寒养生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32018" y="2409364"/>
            <a:ext cx="2036921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112423" y="3950083"/>
            <a:ext cx="1627369" cy="523220"/>
          </a:xfrm>
          <a:prstGeom prst="rect">
            <a:avLst/>
          </a:prstGeom>
          <a:solidFill>
            <a:srgbClr val="C53134"/>
          </a:solidFill>
        </p:spPr>
        <p:txBody>
          <a:bodyPr vert="horz"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小寒养生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32016" y="4590616"/>
            <a:ext cx="2036921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17428" y="1922134"/>
            <a:ext cx="3194542" cy="3194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6" grpId="0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878733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53446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428159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554594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329307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04020" y="1902576"/>
            <a:ext cx="1024896" cy="26398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8342" y="4083919"/>
            <a:ext cx="3058860" cy="305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80766" y="2934389"/>
            <a:ext cx="3169508" cy="707886"/>
          </a:xfrm>
          <a:prstGeom prst="rect">
            <a:avLst/>
          </a:prstGeom>
          <a:solidFill>
            <a:srgbClr val="C53134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 smtClean="0">
                <a:solidFill>
                  <a:schemeClr val="bg1"/>
                </a:solidFill>
                <a:cs typeface="+mn-ea"/>
                <a:sym typeface="+mn-lt"/>
              </a:rPr>
              <a:t>小寒诗词</a:t>
            </a:r>
            <a:endParaRPr lang="zh-CN" altLang="en-US" sz="40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72795" y="3966549"/>
            <a:ext cx="1828899" cy="4697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4482" y="1594452"/>
            <a:ext cx="1022076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cs typeface="+mn-ea"/>
                <a:sym typeface="+mn-lt"/>
              </a:rPr>
              <a:t>肆</a:t>
            </a:r>
            <a:endParaRPr lang="zh-CN" altLang="en-US" sz="6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76464" y="1539568"/>
            <a:ext cx="2077190" cy="62535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598352" y="862326"/>
            <a:ext cx="207719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2" name="矩形 31"/>
          <p:cNvSpPr/>
          <p:nvPr/>
        </p:nvSpPr>
        <p:spPr>
          <a:xfrm>
            <a:off x="3124571" y="2830460"/>
            <a:ext cx="18741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小寒节气</a:t>
            </a:r>
            <a:endParaRPr lang="zh-CN" altLang="en-US" sz="2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53846" y="2378028"/>
            <a:ext cx="186192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章节一</a:t>
            </a:r>
          </a:p>
        </p:txBody>
      </p:sp>
      <p:sp>
        <p:nvSpPr>
          <p:cNvPr id="34" name="矩形 33"/>
          <p:cNvSpPr/>
          <p:nvPr/>
        </p:nvSpPr>
        <p:spPr>
          <a:xfrm>
            <a:off x="4448589" y="4103344"/>
            <a:ext cx="1837836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小寒气候</a:t>
            </a:r>
            <a:endParaRPr lang="zh-CN" altLang="en-US" sz="2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2845" y="3625249"/>
            <a:ext cx="186192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章节二</a:t>
            </a:r>
          </a:p>
        </p:txBody>
      </p:sp>
      <p:sp>
        <p:nvSpPr>
          <p:cNvPr id="36" name="矩形 35"/>
          <p:cNvSpPr/>
          <p:nvPr/>
        </p:nvSpPr>
        <p:spPr>
          <a:xfrm>
            <a:off x="7675542" y="4103344"/>
            <a:ext cx="1822731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小寒养生</a:t>
            </a:r>
            <a:endParaRPr lang="zh-CN" altLang="en-US" sz="2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92385" y="3625249"/>
            <a:ext cx="186192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章节三</a:t>
            </a:r>
          </a:p>
        </p:txBody>
      </p:sp>
      <p:sp>
        <p:nvSpPr>
          <p:cNvPr id="38" name="矩形 37"/>
          <p:cNvSpPr/>
          <p:nvPr/>
        </p:nvSpPr>
        <p:spPr>
          <a:xfrm>
            <a:off x="8729967" y="2830460"/>
            <a:ext cx="184869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小寒诗词</a:t>
            </a:r>
            <a:endParaRPr lang="zh-CN" altLang="en-US" sz="24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54405" y="2352376"/>
            <a:ext cx="186192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章节四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29844" y="1817225"/>
            <a:ext cx="4535304" cy="52375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00855" y="1619674"/>
            <a:ext cx="677108" cy="1541448"/>
          </a:xfrm>
          <a:prstGeom prst="rect">
            <a:avLst/>
          </a:prstGeom>
          <a:solidFill>
            <a:srgbClr val="C53134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小寒诗词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43354" y="3070732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《</a:t>
            </a:r>
            <a:r>
              <a:rPr lang="zh-CN" altLang="en-US" sz="1400" b="1" dirty="0">
                <a:cs typeface="+mn-ea"/>
                <a:sym typeface="+mn-lt"/>
              </a:rPr>
              <a:t>小寒</a:t>
            </a:r>
            <a:r>
              <a:rPr lang="en-US" altLang="zh-CN" sz="1400" b="1" dirty="0">
                <a:cs typeface="+mn-ea"/>
                <a:sym typeface="+mn-lt"/>
              </a:rPr>
              <a:t>》 </a:t>
            </a:r>
            <a:r>
              <a:rPr lang="zh-CN" altLang="en-US" sz="1400" b="1" dirty="0" smtClean="0">
                <a:cs typeface="+mn-ea"/>
                <a:sym typeface="+mn-lt"/>
              </a:rPr>
              <a:t>（吴藕汀）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众</a:t>
            </a:r>
            <a:r>
              <a:rPr lang="zh-CN" altLang="en-US" sz="1400" dirty="0">
                <a:cs typeface="+mn-ea"/>
                <a:sym typeface="+mn-lt"/>
              </a:rPr>
              <a:t>卉欣荣非及时，漳州冷艳客来贻。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小寒惟有梅花饺，未见梢头春一枝。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886544" y="1817225"/>
            <a:ext cx="5862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《</a:t>
            </a:r>
            <a:r>
              <a:rPr lang="zh-CN" altLang="en-US" sz="1400" b="1" dirty="0">
                <a:cs typeface="+mn-ea"/>
                <a:sym typeface="+mn-lt"/>
              </a:rPr>
              <a:t>小寒</a:t>
            </a:r>
            <a:r>
              <a:rPr lang="en-US" altLang="zh-CN" sz="1400" b="1" dirty="0" smtClean="0">
                <a:cs typeface="+mn-ea"/>
                <a:sym typeface="+mn-lt"/>
              </a:rPr>
              <a:t>》</a:t>
            </a:r>
            <a:r>
              <a:rPr lang="zh-CN" altLang="en-US" sz="1400" b="1" dirty="0" smtClean="0">
                <a:cs typeface="+mn-ea"/>
                <a:sym typeface="+mn-lt"/>
              </a:rPr>
              <a:t>（</a:t>
            </a:r>
            <a:r>
              <a:rPr lang="zh-CN" altLang="en-US" sz="1400" b="1" dirty="0">
                <a:cs typeface="+mn-ea"/>
                <a:sym typeface="+mn-lt"/>
              </a:rPr>
              <a:t>元稹）</a:t>
            </a:r>
            <a:r>
              <a:rPr lang="zh-CN" altLang="en-US" sz="1400" dirty="0">
                <a:cs typeface="+mn-ea"/>
                <a:sym typeface="+mn-lt"/>
              </a:rPr>
              <a:t/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小寒连大吕，欢鹊垒新巢。拾食寻河曲，衔紫绕树梢。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霜鹰近北首，雊雉隐丛茅。莫怪严凝切，春冬正月交。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43569" y="2603522"/>
            <a:ext cx="677108" cy="1541448"/>
          </a:xfrm>
          <a:prstGeom prst="rect">
            <a:avLst/>
          </a:prstGeom>
          <a:solidFill>
            <a:srgbClr val="C53134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小寒诗词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01384" y="1656712"/>
            <a:ext cx="58623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 smtClean="0">
                <a:cs typeface="+mn-ea"/>
                <a:sym typeface="+mn-lt"/>
              </a:rPr>
              <a:t>《</a:t>
            </a:r>
            <a:r>
              <a:rPr lang="zh-CN" altLang="en-US" sz="1400" b="1" dirty="0" smtClean="0">
                <a:cs typeface="+mn-ea"/>
                <a:sym typeface="+mn-lt"/>
              </a:rPr>
              <a:t>送曹子方福建路运判兼简运使张仲谋</a:t>
            </a:r>
            <a:r>
              <a:rPr lang="en-US" altLang="zh-CN" sz="1400" b="1" dirty="0" smtClean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（黄庭坚）</a:t>
            </a:r>
            <a:br>
              <a:rPr lang="zh-CN" altLang="en-US" sz="1400" b="1" dirty="0" smtClean="0">
                <a:cs typeface="+mn-ea"/>
                <a:sym typeface="+mn-lt"/>
              </a:rPr>
            </a:br>
            <a:r>
              <a:rPr lang="zh-CN" altLang="en-US" sz="1400" dirty="0" smtClean="0">
                <a:cs typeface="+mn-ea"/>
                <a:sym typeface="+mn-lt"/>
              </a:rPr>
              <a:t>曹侯黄须便弓马，从军赋诗横槊间。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cs typeface="+mn-ea"/>
                <a:sym typeface="+mn-lt"/>
              </a:rPr>
              <a:t>阿</a:t>
            </a:r>
            <a:r>
              <a:rPr lang="zh-CN" altLang="en-US" sz="1400" dirty="0">
                <a:cs typeface="+mn-ea"/>
                <a:sym typeface="+mn-lt"/>
              </a:rPr>
              <a:t>瞒文武如兕虎，远孙风气犹斑斑。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昨解弓刀丞太仆，坐看收驹十二闲。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远方不异辇毂下，诏遣中使哀恫鳏。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吾闻斯民病盐策，天有雨露东南乾。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谢君论河秉禹贡，诘难蠭起安如山。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老郎不作患失计，凛然宜著侍臣冠。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210863" y="201796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愿公不落谢君後，江湖以南尚少宽。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百城阅人如阅马，泛驾亦要知才难。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盐车之下有绝足，败群勿纵为民残。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官焙荐璧天解颜，瀹汤试春聊加餐。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子鱼通印蚝破山，不但蕉黄荔子丹。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道逢使者汉郎官，清溪弭节问平安。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天子命我参卿事，奋然相对亦可欢。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回波一醉嘲栲栳，山驿官梅破小寒。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31183" y="2603522"/>
            <a:ext cx="2299521" cy="1656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 smtClean="0">
                  <a:cs typeface="+mn-ea"/>
                  <a:sym typeface="+mn-lt"/>
                </a:rPr>
                <a:t>章节三</a:t>
              </a:r>
              <a:endParaRPr lang="zh-CN" altLang="en-US" sz="4400" b="1" dirty="0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43569" y="2603522"/>
            <a:ext cx="677108" cy="1541448"/>
          </a:xfrm>
          <a:prstGeom prst="rect">
            <a:avLst/>
          </a:prstGeom>
          <a:solidFill>
            <a:srgbClr val="C53134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小寒诗词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2863" y="191102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《</a:t>
            </a:r>
            <a:r>
              <a:rPr lang="zh-CN" altLang="en-US" sz="1400" b="1" dirty="0">
                <a:cs typeface="+mn-ea"/>
                <a:sym typeface="+mn-lt"/>
              </a:rPr>
              <a:t>驻舆遣人寻访後山陈德方家</a:t>
            </a:r>
            <a:r>
              <a:rPr lang="en-US" altLang="zh-CN" sz="1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黄庭坚</a:t>
            </a:r>
            <a:r>
              <a:rPr lang="zh-CN" altLang="en-US" sz="1400" dirty="0">
                <a:cs typeface="+mn-ea"/>
                <a:sym typeface="+mn-lt"/>
              </a:rPr>
              <a:t/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江雨蒙蒙作小寒，雪飘五老发毛斑。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城中咫尺云横栈，独立前山望后山。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162863" y="33858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《</a:t>
            </a:r>
            <a:r>
              <a:rPr lang="zh-CN" altLang="en-US" sz="1400" b="1" dirty="0">
                <a:cs typeface="+mn-ea"/>
                <a:sym typeface="+mn-lt"/>
              </a:rPr>
              <a:t>窗前木芙蓉</a:t>
            </a:r>
            <a:r>
              <a:rPr lang="en-US" altLang="zh-CN" sz="1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范成大</a:t>
            </a:r>
            <a:r>
              <a:rPr lang="zh-CN" altLang="en-US" sz="1400" dirty="0">
                <a:cs typeface="+mn-ea"/>
                <a:sym typeface="+mn-lt"/>
              </a:rPr>
              <a:t/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辛苦孤花破小寒，花心应似客心酸。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更凭青女留连得，未作愁红怨绿看。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865" y="1591482"/>
            <a:ext cx="4558286" cy="340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00960" y="2768636"/>
            <a:ext cx="3268697" cy="18938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37860" y="4303045"/>
            <a:ext cx="1107996" cy="369332"/>
          </a:xfrm>
          <a:prstGeom prst="rect">
            <a:avLst/>
          </a:prstGeom>
          <a:solidFill>
            <a:srgbClr val="F0BC49"/>
          </a:solidFill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小寒快乐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72842" y="948317"/>
            <a:ext cx="1456235" cy="5122825"/>
            <a:chOff x="4771528" y="1403411"/>
            <a:chExt cx="1456235" cy="5122825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5304433" y="2643970"/>
              <a:ext cx="923330" cy="3882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dirty="0">
                  <a:cs typeface="+mn-ea"/>
                  <a:sym typeface="+mn-lt"/>
                </a:rPr>
                <a:t>谢观看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771528" y="1403411"/>
              <a:ext cx="53290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cs typeface="+mn-ea"/>
                  <a:sym typeface="+mn-lt"/>
                </a:rPr>
                <a:t>感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5261267" y="2218636"/>
            <a:ext cx="738664" cy="19756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There are different customs in the winter solstice, but most places have the custom of eating dumplings on the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80766" y="2934389"/>
            <a:ext cx="3169508" cy="707886"/>
          </a:xfrm>
          <a:prstGeom prst="rect">
            <a:avLst/>
          </a:prstGeom>
          <a:solidFill>
            <a:srgbClr val="C53134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 smtClean="0">
                <a:solidFill>
                  <a:schemeClr val="bg1"/>
                </a:solidFill>
                <a:cs typeface="+mn-ea"/>
                <a:sym typeface="+mn-lt"/>
              </a:rPr>
              <a:t>小寒节气</a:t>
            </a:r>
            <a:endParaRPr lang="zh-CN" altLang="en-US" sz="40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72795" y="3966549"/>
            <a:ext cx="1828899" cy="4697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4482" y="1594452"/>
            <a:ext cx="1022076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cs typeface="+mn-ea"/>
                <a:sym typeface="+mn-lt"/>
              </a:rPr>
              <a:t>壹</a:t>
            </a:r>
            <a:endParaRPr lang="zh-CN" altLang="en-US" sz="6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644397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93192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41988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0784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19116" y="1701997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小寒节气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016077" y="-614028"/>
            <a:ext cx="3618905" cy="1767385"/>
            <a:chOff x="603435" y="135978"/>
            <a:chExt cx="3618905" cy="1767385"/>
          </a:xfrm>
        </p:grpSpPr>
        <p:sp>
          <p:nvSpPr>
            <p:cNvPr id="17" name="文本框 16"/>
            <p:cNvSpPr txBox="1"/>
            <p:nvPr/>
          </p:nvSpPr>
          <p:spPr>
            <a:xfrm>
              <a:off x="755240" y="104833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135978"/>
              <a:ext cx="3618905" cy="176738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876" y="2423160"/>
            <a:ext cx="2740493" cy="227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13115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61911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10707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7513" y="1854397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小寒节气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016077" y="-614028"/>
            <a:ext cx="3618905" cy="1767385"/>
            <a:chOff x="603435" y="135978"/>
            <a:chExt cx="3618905" cy="1767385"/>
          </a:xfrm>
        </p:grpSpPr>
        <p:sp>
          <p:nvSpPr>
            <p:cNvPr id="17" name="文本框 16"/>
            <p:cNvSpPr txBox="1"/>
            <p:nvPr/>
          </p:nvSpPr>
          <p:spPr>
            <a:xfrm>
              <a:off x="755240" y="104833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135978"/>
              <a:ext cx="3618905" cy="176738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991" y="1939012"/>
            <a:ext cx="3399669" cy="217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016077" y="-614028"/>
            <a:ext cx="3618905" cy="1767385"/>
            <a:chOff x="603435" y="135978"/>
            <a:chExt cx="3618905" cy="1767385"/>
          </a:xfrm>
        </p:grpSpPr>
        <p:sp>
          <p:nvSpPr>
            <p:cNvPr id="17" name="文本框 16"/>
            <p:cNvSpPr txBox="1"/>
            <p:nvPr/>
          </p:nvSpPr>
          <p:spPr>
            <a:xfrm>
              <a:off x="755240" y="104833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135978"/>
              <a:ext cx="3618905" cy="1767385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644397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93192" y="165627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119116" y="1701997"/>
            <a:ext cx="873442" cy="2112117"/>
            <a:chOff x="8261866" y="1341120"/>
            <a:chExt cx="873442" cy="2112117"/>
          </a:xfrm>
        </p:grpSpPr>
        <p:sp>
          <p:nvSpPr>
            <p:cNvPr id="23" name="矩形 22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小寒节气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99096" y="2060293"/>
            <a:ext cx="4659469" cy="4659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13115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61911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10707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7513" y="1854397"/>
            <a:ext cx="873442" cy="2112117"/>
            <a:chOff x="8261866" y="1341120"/>
            <a:chExt cx="873442" cy="2112117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小寒节气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016077" y="-614028"/>
            <a:ext cx="3618905" cy="1767385"/>
            <a:chOff x="603435" y="135978"/>
            <a:chExt cx="3618905" cy="1767385"/>
          </a:xfrm>
        </p:grpSpPr>
        <p:sp>
          <p:nvSpPr>
            <p:cNvPr id="17" name="文本框 16"/>
            <p:cNvSpPr txBox="1"/>
            <p:nvPr/>
          </p:nvSpPr>
          <p:spPr>
            <a:xfrm>
              <a:off x="755240" y="104833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03435" y="135978"/>
              <a:ext cx="3618905" cy="1767385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7610086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07057" y="1808677"/>
            <a:ext cx="1024896" cy="26261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945" y="663867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72479" y="4883110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097" y="-1"/>
            <a:ext cx="3389743" cy="25348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98" y="1104372"/>
            <a:ext cx="2010413" cy="7478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80766" y="2934389"/>
            <a:ext cx="3169508" cy="707886"/>
          </a:xfrm>
          <a:prstGeom prst="rect">
            <a:avLst/>
          </a:prstGeom>
          <a:solidFill>
            <a:srgbClr val="C53134"/>
          </a:solidFill>
          <a:ln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000" b="1" spc="600" dirty="0" smtClean="0">
                <a:solidFill>
                  <a:schemeClr val="bg1"/>
                </a:solidFill>
                <a:cs typeface="+mn-ea"/>
                <a:sym typeface="+mn-lt"/>
              </a:rPr>
              <a:t>小寒气候</a:t>
            </a:r>
            <a:endParaRPr lang="zh-CN" altLang="en-US" sz="40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72795" y="3966549"/>
            <a:ext cx="1828899" cy="4697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4482" y="1594452"/>
            <a:ext cx="1022076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7096" y="-1"/>
            <a:ext cx="2741330" cy="20499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738" y="519569"/>
            <a:ext cx="2010413" cy="74787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963503" y="185439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12298" y="1854397"/>
            <a:ext cx="744819" cy="30681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119116" y="1874520"/>
            <a:ext cx="873442" cy="2112117"/>
            <a:chOff x="8261866" y="1341120"/>
            <a:chExt cx="873442" cy="2112117"/>
          </a:xfrm>
        </p:grpSpPr>
        <p:sp>
          <p:nvSpPr>
            <p:cNvPr id="23" name="矩形 22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C531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261866" y="1820759"/>
              <a:ext cx="677108" cy="1541448"/>
            </a:xfrm>
            <a:prstGeom prst="rect">
              <a:avLst/>
            </a:prstGeom>
            <a:solidFill>
              <a:srgbClr val="C53134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小寒气候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248" y="1874520"/>
            <a:ext cx="3683699" cy="278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组合 26"/>
          <p:cNvGrpSpPr/>
          <p:nvPr/>
        </p:nvGrpSpPr>
        <p:grpSpPr>
          <a:xfrm>
            <a:off x="5059058" y="-576187"/>
            <a:ext cx="3618905" cy="1767385"/>
            <a:chOff x="603435" y="-340272"/>
            <a:chExt cx="3618905" cy="176738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603435" y="-340272"/>
              <a:ext cx="3618905" cy="176738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55240" y="572083"/>
              <a:ext cx="346710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cs typeface="+mn-ea"/>
                  <a:sym typeface="+mn-lt"/>
                </a:rPr>
                <a:t>章节二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插画24节气之小寒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jhizrrme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885</Words>
  <Application>Microsoft Office PowerPoint</Application>
  <PresentationFormat>宽屏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2022-03-11T03:41:09Z</dcterms:created>
  <dcterms:modified xsi:type="dcterms:W3CDTF">2023-01-11T02:14:18Z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EC76C138C6644EA380DCF25711723FF6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