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541FAD9-2BFB-419E-8ABE-377686ABBDC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B07B8B-0855-47E2-9528-E59F2C418775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BBCEA2F9-CE95-4215-BE02-5006C42718EA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990C2EF-88E7-4CDA-B5A0-A81B90A9EBB7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6767F68-390A-43B7-8EBF-014875C92896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0EDF8AA-643B-420F-9A05-0E1684C0EF17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F727FAB-2C1E-4C0A-BD1A-EA05B93C37BC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5406C52-07E3-4955-B4ED-2E1020890182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BE41A05-1A5E-47B4-A840-CB07D241D8FB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4CF7570-2460-4C6F-8631-D464632E021B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71C3002-799F-44F4-88D1-B1D910B87E79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287C41F-7E33-44A2-BD84-8579C8E82CEB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AEAEE85-FE07-400F-B9DE-1F099C9C0BF1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B951297-56FF-409E-AA04-965BD25770A4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B0C2B07-87B7-4968-BDF6-EBE8E522C7BD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37D0-D5CB-4AF4-AAD7-A003DE1C55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2C0B2-7886-461E-BBBB-998AAACB12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2C998-54F9-4C28-872A-6BB49E0B40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CA498-28ED-42B7-BE39-9EC61EF1EF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E430B-3853-4EEE-8B5A-78321FB2B8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DEDD-291D-4BB3-A80E-A2C56D78C0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09659-5D06-40D9-84D7-CD1530EE54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A1BD-79A8-4B05-93E8-ECCA28E119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9C46F-BA83-4F07-B2D8-C3CB9B8635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FA51B-D46E-423A-A846-9768380314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549B86E-2B6D-4CA9-BE6B-60A9BD2C93A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0" y="1041399"/>
            <a:ext cx="9144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600" b="1" spc="-150" dirty="0" smtClean="0"/>
              <a:t>Is </a:t>
            </a:r>
            <a:r>
              <a:rPr lang="en-US" altLang="zh-CN" sz="4600" b="1" spc="-150" dirty="0"/>
              <a:t>there a post office near </a:t>
            </a:r>
            <a:r>
              <a:rPr lang="en-US" altLang="zh-CN" sz="4600" b="1" spc="-150" dirty="0" smtClean="0"/>
              <a:t>here?</a:t>
            </a:r>
            <a:endParaRPr lang="en-US" altLang="zh-CN" sz="4600" b="1" spc="-150" dirty="0"/>
          </a:p>
        </p:txBody>
      </p:sp>
      <p:sp>
        <p:nvSpPr>
          <p:cNvPr id="10" name="矩形 9"/>
          <p:cNvSpPr/>
          <p:nvPr/>
        </p:nvSpPr>
        <p:spPr>
          <a:xfrm>
            <a:off x="2665870" y="52197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234950" y="49530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P37-P38)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300037" y="2017455"/>
            <a:ext cx="87677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1) There is a tree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 </a:t>
            </a:r>
            <a:r>
              <a:rPr lang="en-US" altLang="zh-CN" sz="3200" dirty="0">
                <a:sym typeface="Arial" panose="020B0604020202020204" pitchFamily="34" charset="0"/>
              </a:rPr>
              <a:t>my house.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在我家前面有一棵树。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2) The teacher is sitting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 </a:t>
            </a:r>
            <a:r>
              <a:rPr lang="en-US" altLang="zh-CN" sz="3200" dirty="0">
                <a:sym typeface="Arial" panose="020B0604020202020204" pitchFamily="34" charset="0"/>
              </a:rPr>
              <a:t>the classroom.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老师正坐在教室前面。</a:t>
            </a:r>
            <a:endParaRPr lang="zh-CN" altLang="en-US" sz="3200" dirty="0"/>
          </a:p>
        </p:txBody>
      </p:sp>
      <p:sp>
        <p:nvSpPr>
          <p:cNvPr id="88068" name="TextBox 11"/>
          <p:cNvSpPr txBox="1">
            <a:spLocks noChangeArrowheads="1"/>
          </p:cNvSpPr>
          <p:nvPr/>
        </p:nvSpPr>
        <p:spPr bwMode="auto">
          <a:xfrm>
            <a:off x="3792537" y="1998405"/>
            <a:ext cx="2460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front of  </a:t>
            </a:r>
          </a:p>
        </p:txBody>
      </p:sp>
      <p:sp>
        <p:nvSpPr>
          <p:cNvPr id="88069" name="TextBox 11"/>
          <p:cNvSpPr txBox="1">
            <a:spLocks noChangeArrowheads="1"/>
          </p:cNvSpPr>
          <p:nvPr/>
        </p:nvSpPr>
        <p:spPr bwMode="auto">
          <a:xfrm>
            <a:off x="4719637" y="2933443"/>
            <a:ext cx="32035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in the front of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"/>
          <p:cNvSpPr>
            <a:spLocks noChangeArrowheads="1"/>
          </p:cNvSpPr>
          <p:nvPr/>
        </p:nvSpPr>
        <p:spPr bwMode="auto">
          <a:xfrm>
            <a:off x="149225" y="1266885"/>
            <a:ext cx="89185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</a:t>
            </a:r>
            <a:r>
              <a:rPr lang="en-US" altLang="zh-CN" sz="3200" dirty="0" smtClean="0"/>
              <a:t>---______, </a:t>
            </a:r>
            <a:r>
              <a:rPr lang="en-US" altLang="zh-CN" sz="3200" dirty="0"/>
              <a:t>is there a bank near here?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</a:t>
            </a:r>
            <a:r>
              <a:rPr lang="en-US" altLang="zh-CN" sz="3200" dirty="0" smtClean="0"/>
              <a:t>---______, </a:t>
            </a:r>
            <a:r>
              <a:rPr lang="en-US" altLang="zh-CN" sz="3200" dirty="0"/>
              <a:t>I don’t know.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Excuse me; Sorry      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Sorry; Excuse me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Excuse me; Excuse me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Sorry; Sorry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The restaurant is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the post office.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next to        	B. next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C. near to        	D. the next to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457200" y="4175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4"/>
          <p:cNvSpPr txBox="1">
            <a:spLocks noChangeArrowheads="1"/>
          </p:cNvSpPr>
          <p:nvPr/>
        </p:nvSpPr>
        <p:spPr bwMode="auto">
          <a:xfrm>
            <a:off x="400050" y="182251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0117" name="TextBox 5"/>
          <p:cNvSpPr txBox="1">
            <a:spLocks noChangeArrowheads="1"/>
          </p:cNvSpPr>
          <p:nvPr/>
        </p:nvSpPr>
        <p:spPr bwMode="auto">
          <a:xfrm>
            <a:off x="328613" y="4270435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85725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--- Are there any pay phones around here?  --- </a:t>
            </a:r>
            <a:r>
              <a:rPr lang="en-US" altLang="zh-CN" sz="3200" dirty="0" smtClean="0"/>
              <a:t>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Yes, there is   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No, there isn’t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C. Yes, there are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No, there are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The pay phone is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Center Street.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to          B. on           C. at            	D. next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The post office is not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here. You can go there on foot.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near    B. far from  C. next to  D. behind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250825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2165" name="TextBox 4"/>
          <p:cNvSpPr txBox="1">
            <a:spLocks noChangeArrowheads="1"/>
          </p:cNvSpPr>
          <p:nvPr/>
        </p:nvSpPr>
        <p:spPr bwMode="auto">
          <a:xfrm>
            <a:off x="179388" y="3284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6" name="TextBox 4"/>
          <p:cNvSpPr txBox="1">
            <a:spLocks noChangeArrowheads="1"/>
          </p:cNvSpPr>
          <p:nvPr/>
        </p:nvSpPr>
        <p:spPr bwMode="auto">
          <a:xfrm>
            <a:off x="179388" y="47244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152400" y="1601212"/>
            <a:ext cx="8991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The library is across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my home.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Tuesday is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Monday and Wednesday.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Is the hospital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the park or far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it?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The restaurant is in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of the post office.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The supermarket is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to the school.  </a:t>
            </a:r>
          </a:p>
        </p:txBody>
      </p:sp>
      <p:sp>
        <p:nvSpPr>
          <p:cNvPr id="93187" name="TextBox 13"/>
          <p:cNvSpPr txBox="1">
            <a:spLocks noChangeArrowheads="1"/>
          </p:cNvSpPr>
          <p:nvPr/>
        </p:nvSpPr>
        <p:spPr bwMode="auto">
          <a:xfrm>
            <a:off x="2666999" y="2507674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between</a:t>
            </a:r>
          </a:p>
        </p:txBody>
      </p:sp>
      <p:sp>
        <p:nvSpPr>
          <p:cNvPr id="93188" name="Text Box 21"/>
          <p:cNvSpPr txBox="1">
            <a:spLocks noChangeArrowheads="1"/>
          </p:cNvSpPr>
          <p:nvPr/>
        </p:nvSpPr>
        <p:spPr bwMode="auto">
          <a:xfrm>
            <a:off x="381000" y="403225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3189" name="TextBox 26"/>
          <p:cNvSpPr txBox="1">
            <a:spLocks noChangeArrowheads="1"/>
          </p:cNvSpPr>
          <p:nvPr/>
        </p:nvSpPr>
        <p:spPr bwMode="auto">
          <a:xfrm>
            <a:off x="3315492" y="3010912"/>
            <a:ext cx="1427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near</a:t>
            </a:r>
          </a:p>
        </p:txBody>
      </p:sp>
      <p:sp>
        <p:nvSpPr>
          <p:cNvPr id="93190" name="TextBox 16"/>
          <p:cNvSpPr txBox="1">
            <a:spLocks noChangeArrowheads="1"/>
          </p:cNvSpPr>
          <p:nvPr/>
        </p:nvSpPr>
        <p:spPr bwMode="auto">
          <a:xfrm>
            <a:off x="4287837" y="3468112"/>
            <a:ext cx="1198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front</a:t>
            </a:r>
          </a:p>
        </p:txBody>
      </p:sp>
      <p:sp>
        <p:nvSpPr>
          <p:cNvPr id="93191" name="TextBox 13"/>
          <p:cNvSpPr txBox="1">
            <a:spLocks noChangeArrowheads="1"/>
          </p:cNvSpPr>
          <p:nvPr/>
        </p:nvSpPr>
        <p:spPr bwMode="auto">
          <a:xfrm>
            <a:off x="4495799" y="2011362"/>
            <a:ext cx="128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93192" name="TextBox 16"/>
          <p:cNvSpPr txBox="1">
            <a:spLocks noChangeArrowheads="1"/>
          </p:cNvSpPr>
          <p:nvPr/>
        </p:nvSpPr>
        <p:spPr bwMode="auto">
          <a:xfrm>
            <a:off x="7315200" y="3001963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93193" name="TextBox 16"/>
          <p:cNvSpPr txBox="1">
            <a:spLocks noChangeArrowheads="1"/>
          </p:cNvSpPr>
          <p:nvPr/>
        </p:nvSpPr>
        <p:spPr bwMode="auto">
          <a:xfrm>
            <a:off x="4495799" y="4001512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9" grpId="0"/>
      <p:bldP spid="93190" grpId="0"/>
      <p:bldP spid="93191" grpId="0"/>
      <p:bldP spid="93192" grpId="0"/>
      <p:bldP spid="931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223837" y="815400"/>
            <a:ext cx="88439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我可以和你一起走过去。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</a:t>
            </a:r>
            <a:r>
              <a:rPr lang="en-US" altLang="zh-CN" sz="3200" dirty="0"/>
              <a:t>I can </a:t>
            </a:r>
            <a:r>
              <a:rPr lang="en-US" altLang="zh-CN" sz="3200" dirty="0" smtClean="0"/>
              <a:t>___________ </a:t>
            </a:r>
            <a:r>
              <a:rPr lang="en-US" altLang="zh-CN" sz="3200" dirty="0"/>
              <a:t>you.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那家饭馆在图书馆的对面。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 restaurant is </a:t>
            </a:r>
            <a:r>
              <a:rPr lang="en-US" altLang="zh-CN" sz="3200" dirty="0" smtClean="0"/>
              <a:t>____________ </a:t>
            </a:r>
            <a:r>
              <a:rPr lang="en-US" altLang="zh-CN" sz="3200" dirty="0"/>
              <a:t>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她的家离学校很远，因此他坐公交车上学。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Her home is </a:t>
            </a:r>
            <a:r>
              <a:rPr lang="en-US" altLang="zh-CN" sz="3200" dirty="0" smtClean="0"/>
              <a:t>too ________ </a:t>
            </a:r>
            <a:r>
              <a:rPr lang="en-US" altLang="zh-CN" sz="3200" dirty="0"/>
              <a:t>school, so she goes to school by bus.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在酒店的对面有家大超市。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 </a:t>
            </a:r>
            <a:r>
              <a:rPr lang="en-US" altLang="zh-CN" sz="3200" dirty="0"/>
              <a:t>a big supermarket </a:t>
            </a:r>
            <a:r>
              <a:rPr lang="en-US" altLang="zh-CN" sz="3200" dirty="0" smtClean="0"/>
              <a:t>___________ </a:t>
            </a:r>
            <a:r>
              <a:rPr lang="en-US" altLang="zh-CN" sz="3200" dirty="0"/>
              <a:t>the hotel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1595437" y="1729800"/>
            <a:ext cx="2314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walk with </a:t>
            </a:r>
          </a:p>
        </p:txBody>
      </p:sp>
      <p:sp>
        <p:nvSpPr>
          <p:cNvPr id="94212" name="Text Box 21"/>
          <p:cNvSpPr txBox="1">
            <a:spLocks noChangeArrowheads="1"/>
          </p:cNvSpPr>
          <p:nvPr/>
        </p:nvSpPr>
        <p:spPr bwMode="auto">
          <a:xfrm>
            <a:off x="304800" y="250825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/>
              <a:t>能 力 阶 梯</a:t>
            </a:r>
          </a:p>
        </p:txBody>
      </p:sp>
      <p:sp>
        <p:nvSpPr>
          <p:cNvPr id="94213" name="TextBox 26"/>
          <p:cNvSpPr txBox="1">
            <a:spLocks noChangeArrowheads="1"/>
          </p:cNvSpPr>
          <p:nvPr/>
        </p:nvSpPr>
        <p:spPr bwMode="auto">
          <a:xfrm>
            <a:off x="3465512" y="2674363"/>
            <a:ext cx="285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across from  </a:t>
            </a:r>
          </a:p>
        </p:txBody>
      </p:sp>
      <p:sp>
        <p:nvSpPr>
          <p:cNvPr id="94214" name="TextBox 16"/>
          <p:cNvSpPr txBox="1">
            <a:spLocks noChangeArrowheads="1"/>
          </p:cNvSpPr>
          <p:nvPr/>
        </p:nvSpPr>
        <p:spPr bwMode="auto">
          <a:xfrm>
            <a:off x="300038" y="5112762"/>
            <a:ext cx="202961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there</a:t>
            </a:r>
          </a:p>
        </p:txBody>
      </p:sp>
      <p:sp>
        <p:nvSpPr>
          <p:cNvPr id="94215" name="TextBox 16"/>
          <p:cNvSpPr txBox="1">
            <a:spLocks noChangeArrowheads="1"/>
          </p:cNvSpPr>
          <p:nvPr/>
        </p:nvSpPr>
        <p:spPr bwMode="auto">
          <a:xfrm>
            <a:off x="3424237" y="3664962"/>
            <a:ext cx="2673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far from </a:t>
            </a:r>
          </a:p>
        </p:txBody>
      </p:sp>
      <p:sp>
        <p:nvSpPr>
          <p:cNvPr id="94216" name="TextBox 16"/>
          <p:cNvSpPr txBox="1">
            <a:spLocks noChangeArrowheads="1"/>
          </p:cNvSpPr>
          <p:nvPr/>
        </p:nvSpPr>
        <p:spPr bwMode="auto">
          <a:xfrm>
            <a:off x="5537200" y="5112762"/>
            <a:ext cx="2611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across from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3" grpId="0"/>
      <p:bldP spid="94214" grpId="0"/>
      <p:bldP spid="94215" grpId="0"/>
      <p:bldP spid="942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228600" y="1676400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15</a:t>
            </a:r>
            <a:r>
              <a:rPr lang="en-US" altLang="zh-CN" sz="3200" dirty="0"/>
              <a:t>. </a:t>
            </a:r>
            <a:r>
              <a:rPr lang="zh-CN" altLang="en-US" sz="3200" dirty="0"/>
              <a:t>邮局在图书馆和电影院之间。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 post office is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the library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the cinema.</a:t>
            </a:r>
          </a:p>
        </p:txBody>
      </p:sp>
      <p:sp>
        <p:nvSpPr>
          <p:cNvPr id="95235" name="Text Box 21"/>
          <p:cNvSpPr txBox="1">
            <a:spLocks noChangeArrowheads="1"/>
          </p:cNvSpPr>
          <p:nvPr/>
        </p:nvSpPr>
        <p:spPr bwMode="auto">
          <a:xfrm>
            <a:off x="381000" y="631825"/>
            <a:ext cx="8418512" cy="71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dirty="0"/>
              <a:t>能 力 阶 梯</a:t>
            </a:r>
          </a:p>
        </p:txBody>
      </p:sp>
      <p:sp>
        <p:nvSpPr>
          <p:cNvPr id="95236" name="TextBox 26"/>
          <p:cNvSpPr txBox="1">
            <a:spLocks noChangeArrowheads="1"/>
          </p:cNvSpPr>
          <p:nvPr/>
        </p:nvSpPr>
        <p:spPr bwMode="auto">
          <a:xfrm>
            <a:off x="7619999" y="2116198"/>
            <a:ext cx="1063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and</a:t>
            </a:r>
          </a:p>
        </p:txBody>
      </p:sp>
      <p:sp>
        <p:nvSpPr>
          <p:cNvPr id="95237" name="TextBox 13"/>
          <p:cNvSpPr txBox="1">
            <a:spLocks noChangeArrowheads="1"/>
          </p:cNvSpPr>
          <p:nvPr/>
        </p:nvSpPr>
        <p:spPr bwMode="auto">
          <a:xfrm>
            <a:off x="3657599" y="2090797"/>
            <a:ext cx="1962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between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152400" y="322957"/>
            <a:ext cx="89916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四、根据文章意思填入所缺单词。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</a:t>
            </a:r>
            <a:r>
              <a:rPr lang="en-US" altLang="zh-CN" sz="3200" dirty="0"/>
              <a:t>Sun and Linda usually 16.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to school 17.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car. They live 18.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Center Street. They pass (</a:t>
            </a:r>
            <a:r>
              <a:rPr lang="zh-CN" altLang="en-US" sz="3200" dirty="0"/>
              <a:t>经过</a:t>
            </a:r>
            <a:r>
              <a:rPr lang="en-US" altLang="zh-CN" sz="3200" dirty="0"/>
              <a:t>) a supermarket, a park and a bank. The bank is 19.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to the supermarket. Amy 20.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to school by bus. She passes a bank and a post office. The bank is across 21.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the post office. Mary goes to work by bike. She rides (</a:t>
            </a:r>
            <a:r>
              <a:rPr lang="zh-CN" altLang="en-US" sz="3200" dirty="0"/>
              <a:t>骑车</a:t>
            </a:r>
            <a:r>
              <a:rPr lang="en-US" altLang="zh-CN" sz="3200" dirty="0"/>
              <a:t>) past (</a:t>
            </a:r>
            <a:r>
              <a:rPr lang="zh-CN" altLang="en-US" sz="3200" dirty="0"/>
              <a:t>经过</a:t>
            </a:r>
            <a:r>
              <a:rPr lang="en-US" altLang="zh-CN" sz="3200" dirty="0"/>
              <a:t>) a library and a hotel. The library is 22.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the post office 23. _______ the park. The hotel is in 24.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of the park. There is a pay 25.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near the hotel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96259" name="TextBox 4"/>
          <p:cNvSpPr txBox="1">
            <a:spLocks noChangeArrowheads="1"/>
          </p:cNvSpPr>
          <p:nvPr/>
        </p:nvSpPr>
        <p:spPr bwMode="auto">
          <a:xfrm>
            <a:off x="5516563" y="729357"/>
            <a:ext cx="928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96260" name="TextBox 6"/>
          <p:cNvSpPr txBox="1">
            <a:spLocks noChangeArrowheads="1"/>
          </p:cNvSpPr>
          <p:nvPr/>
        </p:nvSpPr>
        <p:spPr bwMode="auto">
          <a:xfrm>
            <a:off x="304801" y="1232595"/>
            <a:ext cx="85486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by</a:t>
            </a:r>
          </a:p>
        </p:txBody>
      </p:sp>
      <p:sp>
        <p:nvSpPr>
          <p:cNvPr id="96261" name="TextBox 7"/>
          <p:cNvSpPr txBox="1">
            <a:spLocks noChangeArrowheads="1"/>
          </p:cNvSpPr>
          <p:nvPr/>
        </p:nvSpPr>
        <p:spPr bwMode="auto">
          <a:xfrm>
            <a:off x="4343400" y="1232595"/>
            <a:ext cx="87550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96262" name="TextBox 8"/>
          <p:cNvSpPr txBox="1">
            <a:spLocks noChangeArrowheads="1"/>
          </p:cNvSpPr>
          <p:nvPr/>
        </p:nvSpPr>
        <p:spPr bwMode="auto">
          <a:xfrm>
            <a:off x="3059113" y="2169220"/>
            <a:ext cx="118348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next</a:t>
            </a:r>
          </a:p>
        </p:txBody>
      </p:sp>
      <p:sp>
        <p:nvSpPr>
          <p:cNvPr id="96263" name="TextBox 9"/>
          <p:cNvSpPr txBox="1">
            <a:spLocks noChangeArrowheads="1"/>
          </p:cNvSpPr>
          <p:nvPr/>
        </p:nvSpPr>
        <p:spPr bwMode="auto">
          <a:xfrm>
            <a:off x="914400" y="2645470"/>
            <a:ext cx="11580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96264" name="TextBox 10"/>
          <p:cNvSpPr txBox="1">
            <a:spLocks noChangeArrowheads="1"/>
          </p:cNvSpPr>
          <p:nvPr/>
        </p:nvSpPr>
        <p:spPr bwMode="auto">
          <a:xfrm>
            <a:off x="7543800" y="3151882"/>
            <a:ext cx="119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96265" name="TextBox 10"/>
          <p:cNvSpPr txBox="1">
            <a:spLocks noChangeArrowheads="1"/>
          </p:cNvSpPr>
          <p:nvPr/>
        </p:nvSpPr>
        <p:spPr bwMode="auto">
          <a:xfrm>
            <a:off x="6553200" y="4706045"/>
            <a:ext cx="1993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between</a:t>
            </a:r>
          </a:p>
        </p:txBody>
      </p:sp>
      <p:sp>
        <p:nvSpPr>
          <p:cNvPr id="96266" name="TextBox 10"/>
          <p:cNvSpPr txBox="1">
            <a:spLocks noChangeArrowheads="1"/>
          </p:cNvSpPr>
          <p:nvPr/>
        </p:nvSpPr>
        <p:spPr bwMode="auto">
          <a:xfrm>
            <a:off x="2484439" y="4647308"/>
            <a:ext cx="944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and</a:t>
            </a:r>
          </a:p>
        </p:txBody>
      </p:sp>
      <p:sp>
        <p:nvSpPr>
          <p:cNvPr id="96267" name="TextBox 10"/>
          <p:cNvSpPr txBox="1">
            <a:spLocks noChangeArrowheads="1"/>
          </p:cNvSpPr>
          <p:nvPr/>
        </p:nvSpPr>
        <p:spPr bwMode="auto">
          <a:xfrm>
            <a:off x="4495801" y="5133082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front</a:t>
            </a:r>
          </a:p>
        </p:txBody>
      </p:sp>
      <p:sp>
        <p:nvSpPr>
          <p:cNvPr id="96268" name="TextBox 10"/>
          <p:cNvSpPr txBox="1">
            <a:spLocks noChangeArrowheads="1"/>
          </p:cNvSpPr>
          <p:nvPr/>
        </p:nvSpPr>
        <p:spPr bwMode="auto">
          <a:xfrm>
            <a:off x="2362200" y="5620445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  <p:bldP spid="96264" grpId="0"/>
      <p:bldP spid="96265" grpId="0"/>
      <p:bldP spid="96266" grpId="0"/>
      <p:bldP spid="96267" grpId="0"/>
      <p:bldP spid="96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444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52400" y="990600"/>
            <a:ext cx="8991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单词</a:t>
            </a:r>
            <a:r>
              <a:rPr lang="en-US" altLang="zh-CN" sz="3000" dirty="0"/>
              <a:t>: post, office, police, hotel, restaurant, bank, hospital, street, town, front, pay, across, around, behind, near.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短语</a:t>
            </a:r>
            <a:r>
              <a:rPr lang="en-US" altLang="zh-CN" sz="3000" dirty="0"/>
              <a:t>: post office, police station, pay phone, across from, in front of.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句型</a:t>
            </a:r>
            <a:r>
              <a:rPr lang="en-US" altLang="zh-CN" sz="3000" dirty="0"/>
              <a:t>: 1. --- Is there a hospital near here?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             ---Yes, there is. It’s on Bridge Street.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 smtClean="0"/>
              <a:t>2</a:t>
            </a:r>
            <a:r>
              <a:rPr lang="en-US" altLang="zh-CN" sz="3000" dirty="0"/>
              <a:t>. The pay phone is across from/ next to/ in front of/ behind 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 smtClean="0"/>
              <a:t>3</a:t>
            </a:r>
            <a:r>
              <a:rPr lang="en-US" altLang="zh-CN" sz="3000" dirty="0"/>
              <a:t>. The pay phone is between the post office and 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 smtClean="0"/>
              <a:t>4</a:t>
            </a:r>
            <a:r>
              <a:rPr lang="en-US" altLang="zh-CN" sz="3000" dirty="0"/>
              <a:t>. I’m new in town. 5. It’s not too far from here.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4175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292100" y="1372612"/>
            <a:ext cx="87757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prep.&amp; adv. </a:t>
            </a:r>
            <a:r>
              <a:rPr lang="zh-CN" altLang="en-US" sz="3200" dirty="0"/>
              <a:t>在</a:t>
            </a:r>
            <a:r>
              <a:rPr lang="en-US" altLang="zh-CN" sz="3200" dirty="0"/>
              <a:t>......</a:t>
            </a:r>
            <a:r>
              <a:rPr lang="zh-CN" altLang="en-US" sz="3200" dirty="0"/>
              <a:t>周围；大约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旅店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银</a:t>
            </a:r>
            <a:r>
              <a:rPr lang="zh-CN" altLang="en-US" sz="3200" dirty="0" smtClean="0"/>
              <a:t>行</a:t>
            </a:r>
            <a:r>
              <a:rPr lang="zh-CN" altLang="en-US" sz="3200" dirty="0"/>
              <a:t>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prep. </a:t>
            </a: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/>
              </a:rPr>
              <a:t>…</a:t>
            </a:r>
            <a:r>
              <a:rPr lang="zh-CN" altLang="en-US" sz="3200" dirty="0"/>
              <a:t>附近  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1046163" y="2287012"/>
            <a:ext cx="17605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around	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1222375" y="3299837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bank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1220788" y="2799775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hotel</a:t>
            </a:r>
          </a:p>
        </p:txBody>
      </p:sp>
      <p:sp>
        <p:nvSpPr>
          <p:cNvPr id="74759" name="TextBox 14"/>
          <p:cNvSpPr txBox="1">
            <a:spLocks noChangeArrowheads="1"/>
          </p:cNvSpPr>
          <p:nvPr/>
        </p:nvSpPr>
        <p:spPr bwMode="auto">
          <a:xfrm>
            <a:off x="1049338" y="3726875"/>
            <a:ext cx="2176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457199" y="1203325"/>
            <a:ext cx="7924801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zh-CN" altLang="en-US" sz="3200" dirty="0"/>
              <a:t>付费电话</a:t>
            </a:r>
            <a:r>
              <a:rPr lang="en-US" altLang="zh-CN" sz="3200" dirty="0"/>
              <a:t>_______________	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邮局</a:t>
            </a:r>
            <a:r>
              <a:rPr lang="en-US" altLang="zh-CN" sz="3200" dirty="0"/>
              <a:t>________________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前面</a:t>
            </a:r>
            <a:r>
              <a:rPr lang="en-US" altLang="zh-CN" sz="3200" dirty="0" smtClean="0"/>
              <a:t>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在城里</a:t>
            </a:r>
            <a:r>
              <a:rPr lang="en-US" altLang="zh-CN" sz="3200" dirty="0"/>
              <a:t>_________________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离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远的</a:t>
            </a:r>
            <a:r>
              <a:rPr lang="en-US" altLang="zh-CN" sz="3200" dirty="0"/>
              <a:t>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对面</a:t>
            </a:r>
            <a:r>
              <a:rPr lang="en-US" altLang="zh-CN" sz="3200" dirty="0" smtClean="0"/>
              <a:t>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与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相邻</a:t>
            </a:r>
            <a:r>
              <a:rPr lang="en-US" altLang="zh-CN" sz="3200" dirty="0"/>
              <a:t>____________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警察局</a:t>
            </a:r>
            <a:r>
              <a:rPr lang="en-US" altLang="zh-CN" sz="3200" dirty="0"/>
              <a:t>______________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和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之间</a:t>
            </a:r>
            <a:r>
              <a:rPr lang="en-US" altLang="zh-CN" sz="3200" dirty="0"/>
              <a:t>_____________ 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622550" y="2128837"/>
            <a:ext cx="3457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post office</a:t>
            </a:r>
          </a:p>
        </p:txBody>
      </p:sp>
      <p:sp>
        <p:nvSpPr>
          <p:cNvPr id="77829" name="TextBox 12"/>
          <p:cNvSpPr txBox="1">
            <a:spLocks noChangeArrowheads="1"/>
          </p:cNvSpPr>
          <p:nvPr/>
        </p:nvSpPr>
        <p:spPr bwMode="auto">
          <a:xfrm>
            <a:off x="2963862" y="2640012"/>
            <a:ext cx="248681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front of</a:t>
            </a:r>
          </a:p>
        </p:txBody>
      </p:sp>
      <p:sp>
        <p:nvSpPr>
          <p:cNvPr id="77830" name="TextBox 13"/>
          <p:cNvSpPr txBox="1">
            <a:spLocks noChangeArrowheads="1"/>
          </p:cNvSpPr>
          <p:nvPr/>
        </p:nvSpPr>
        <p:spPr bwMode="auto">
          <a:xfrm>
            <a:off x="2693987" y="1552575"/>
            <a:ext cx="3622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pay phone	</a:t>
            </a:r>
          </a:p>
        </p:txBody>
      </p:sp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3103562" y="3125787"/>
            <a:ext cx="2613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town</a:t>
            </a:r>
          </a:p>
        </p:txBody>
      </p:sp>
      <p:sp>
        <p:nvSpPr>
          <p:cNvPr id="77832" name="TextBox 12"/>
          <p:cNvSpPr txBox="1">
            <a:spLocks noChangeArrowheads="1"/>
          </p:cNvSpPr>
          <p:nvPr/>
        </p:nvSpPr>
        <p:spPr bwMode="auto">
          <a:xfrm>
            <a:off x="3265487" y="3568700"/>
            <a:ext cx="2625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far from</a:t>
            </a:r>
          </a:p>
        </p:txBody>
      </p:sp>
      <p:sp>
        <p:nvSpPr>
          <p:cNvPr id="77833" name="TextBox 12"/>
          <p:cNvSpPr txBox="1">
            <a:spLocks noChangeArrowheads="1"/>
          </p:cNvSpPr>
          <p:nvPr/>
        </p:nvSpPr>
        <p:spPr bwMode="auto">
          <a:xfrm>
            <a:off x="3300412" y="4040187"/>
            <a:ext cx="2871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across from</a:t>
            </a:r>
          </a:p>
        </p:txBody>
      </p:sp>
      <p:sp>
        <p:nvSpPr>
          <p:cNvPr id="77834" name="TextBox 12"/>
          <p:cNvSpPr txBox="1">
            <a:spLocks noChangeArrowheads="1"/>
          </p:cNvSpPr>
          <p:nvPr/>
        </p:nvSpPr>
        <p:spPr bwMode="auto">
          <a:xfrm>
            <a:off x="3768725" y="4576762"/>
            <a:ext cx="276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next to</a:t>
            </a:r>
          </a:p>
        </p:txBody>
      </p:sp>
      <p:sp>
        <p:nvSpPr>
          <p:cNvPr id="77835" name="TextBox 12"/>
          <p:cNvSpPr txBox="1">
            <a:spLocks noChangeArrowheads="1"/>
          </p:cNvSpPr>
          <p:nvPr/>
        </p:nvSpPr>
        <p:spPr bwMode="auto">
          <a:xfrm>
            <a:off x="2835275" y="5081587"/>
            <a:ext cx="4973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police station	</a:t>
            </a:r>
          </a:p>
        </p:txBody>
      </p:sp>
      <p:sp>
        <p:nvSpPr>
          <p:cNvPr id="77836" name="TextBox 12"/>
          <p:cNvSpPr txBox="1">
            <a:spLocks noChangeArrowheads="1"/>
          </p:cNvSpPr>
          <p:nvPr/>
        </p:nvSpPr>
        <p:spPr bwMode="auto">
          <a:xfrm>
            <a:off x="4114800" y="5513387"/>
            <a:ext cx="3387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between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/>
              </a:rPr>
              <a:t>…</a:t>
            </a:r>
            <a:r>
              <a:rPr lang="en-US" altLang="en-US" sz="3200" b="1">
                <a:solidFill>
                  <a:srgbClr val="FF0000"/>
                </a:solidFill>
              </a:rPr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  <p:bldP spid="778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381000" y="1044000"/>
            <a:ext cx="8382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我刚来到镇上。</a:t>
            </a:r>
            <a:r>
              <a:rPr lang="en-US" altLang="zh-CN" sz="3200" dirty="0"/>
              <a:t>( in town ) </a:t>
            </a:r>
            <a:r>
              <a:rPr lang="en-US" altLang="zh-CN" sz="3200" dirty="0" smtClean="0"/>
              <a:t>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附近有银行吗？ </a:t>
            </a:r>
            <a:r>
              <a:rPr lang="en-US" altLang="zh-CN" sz="3200" dirty="0"/>
              <a:t>( around here)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它离这儿不远。</a:t>
            </a:r>
            <a:r>
              <a:rPr lang="en-US" altLang="zh-CN" sz="3200" dirty="0"/>
              <a:t>( far from)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我可以和你一起走过去。</a:t>
            </a:r>
            <a:r>
              <a:rPr lang="en-US" altLang="zh-CN" sz="3200" dirty="0"/>
              <a:t>( walk with)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18. </a:t>
            </a:r>
            <a:r>
              <a:rPr lang="zh-CN" altLang="en-US" sz="3200" dirty="0">
                <a:sym typeface="Arial" panose="020B0604020202020204" pitchFamily="34" charset="0"/>
              </a:rPr>
              <a:t>它在公园的对面。</a:t>
            </a:r>
            <a:r>
              <a:rPr lang="en-US" altLang="zh-CN" sz="3200" dirty="0">
                <a:sym typeface="Arial" panose="020B0604020202020204" pitchFamily="34" charset="0"/>
              </a:rPr>
              <a:t>( across from)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488950" y="1958400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 am new in town. 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523875" y="2901375"/>
            <a:ext cx="8553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there a bank around here?	</a:t>
            </a:r>
          </a:p>
        </p:txBody>
      </p:sp>
      <p:sp>
        <p:nvSpPr>
          <p:cNvPr id="79878" name="TextBox 16"/>
          <p:cNvSpPr txBox="1">
            <a:spLocks noChangeArrowheads="1"/>
          </p:cNvSpPr>
          <p:nvPr/>
        </p:nvSpPr>
        <p:spPr bwMode="auto">
          <a:xfrm>
            <a:off x="488950" y="3831650"/>
            <a:ext cx="86598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It’s not far from here.</a:t>
            </a:r>
          </a:p>
        </p:txBody>
      </p:sp>
      <p:sp>
        <p:nvSpPr>
          <p:cNvPr id="79879" name="TextBox 16"/>
          <p:cNvSpPr txBox="1">
            <a:spLocks noChangeArrowheads="1"/>
          </p:cNvSpPr>
          <p:nvPr/>
        </p:nvSpPr>
        <p:spPr bwMode="auto">
          <a:xfrm>
            <a:off x="560388" y="4841300"/>
            <a:ext cx="86598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I can walk with you.	</a:t>
            </a:r>
          </a:p>
        </p:txBody>
      </p:sp>
      <p:sp>
        <p:nvSpPr>
          <p:cNvPr id="79880" name="TextBox 16"/>
          <p:cNvSpPr txBox="1">
            <a:spLocks noChangeArrowheads="1"/>
          </p:cNvSpPr>
          <p:nvPr/>
        </p:nvSpPr>
        <p:spPr bwMode="auto">
          <a:xfrm>
            <a:off x="488950" y="5849363"/>
            <a:ext cx="86598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s across from the park.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62743" y="20320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874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 There be </a:t>
            </a:r>
            <a:r>
              <a:rPr lang="zh-CN" altLang="en-US" sz="3200" dirty="0"/>
              <a:t>结构表示“某地或某时有某物或某人”。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肯定句：</a:t>
            </a:r>
            <a:r>
              <a:rPr lang="en-US" altLang="zh-CN" sz="3200" dirty="0"/>
              <a:t>There is/are +</a:t>
            </a:r>
            <a:r>
              <a:rPr lang="zh-CN" altLang="en-US" sz="3200" dirty="0"/>
              <a:t>名词</a:t>
            </a:r>
            <a:r>
              <a:rPr lang="en-US" altLang="zh-CN" sz="3200" dirty="0"/>
              <a:t>+</a:t>
            </a:r>
            <a:r>
              <a:rPr lang="zh-CN" altLang="en-US" sz="3200" dirty="0"/>
              <a:t>地点  “某处有某物”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否定句：</a:t>
            </a:r>
            <a:r>
              <a:rPr lang="en-US" altLang="zh-CN" sz="3200" dirty="0"/>
              <a:t>There is/are + not +</a:t>
            </a:r>
            <a:r>
              <a:rPr lang="zh-CN" altLang="en-US" sz="3200" dirty="0"/>
              <a:t>名词</a:t>
            </a:r>
            <a:r>
              <a:rPr lang="en-US" altLang="zh-CN" sz="3200" dirty="0"/>
              <a:t>+</a:t>
            </a:r>
            <a:r>
              <a:rPr lang="zh-CN" altLang="en-US" sz="3200" dirty="0"/>
              <a:t>地点  “某处没有某物”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一般疑问句：</a:t>
            </a:r>
            <a:r>
              <a:rPr lang="en-US" altLang="zh-CN" sz="3200" dirty="0"/>
              <a:t>Is/Are there +</a:t>
            </a:r>
            <a:r>
              <a:rPr lang="zh-CN" altLang="en-US" sz="3200" dirty="0"/>
              <a:t>名词</a:t>
            </a:r>
            <a:r>
              <a:rPr lang="en-US" altLang="zh-CN" sz="3200" dirty="0"/>
              <a:t>+</a:t>
            </a:r>
            <a:r>
              <a:rPr lang="zh-CN" altLang="en-US" sz="3200" dirty="0"/>
              <a:t>地点</a:t>
            </a:r>
            <a:r>
              <a:rPr lang="en-US" altLang="zh-CN" sz="3200" dirty="0"/>
              <a:t>?  “</a:t>
            </a:r>
            <a:r>
              <a:rPr lang="zh-CN" altLang="en-US" sz="3200" dirty="0"/>
              <a:t>某处有某物吗？”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肯定回答</a:t>
            </a:r>
            <a:r>
              <a:rPr lang="en-US" altLang="zh-CN" sz="3200" dirty="0"/>
              <a:t>: Yes, there is/are .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否定回答</a:t>
            </a:r>
            <a:r>
              <a:rPr lang="en-US" altLang="zh-CN" sz="3200" dirty="0"/>
              <a:t>:No, there isn’t/aren’t.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--- ______ there a bank near here?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--- Yes, _______ ____. No, ________ </a:t>
            </a:r>
            <a:r>
              <a:rPr lang="en-US" altLang="zh-CN" sz="3200" dirty="0" smtClean="0"/>
              <a:t>_____.</a:t>
            </a:r>
            <a:endParaRPr lang="en-US" altLang="zh-CN" sz="3200" dirty="0"/>
          </a:p>
        </p:txBody>
      </p:sp>
      <p:sp>
        <p:nvSpPr>
          <p:cNvPr id="81924" name="TextBox 3"/>
          <p:cNvSpPr txBox="1">
            <a:spLocks noChangeArrowheads="1"/>
          </p:cNvSpPr>
          <p:nvPr/>
        </p:nvSpPr>
        <p:spPr bwMode="auto">
          <a:xfrm>
            <a:off x="1116013" y="5105400"/>
            <a:ext cx="712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1935162" y="5638800"/>
            <a:ext cx="3173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there    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3200" b="1" dirty="0">
                <a:solidFill>
                  <a:srgbClr val="FF0000"/>
                </a:solidFill>
              </a:rPr>
              <a:t>is 	</a:t>
            </a:r>
          </a:p>
        </p:txBody>
      </p:sp>
      <p:sp>
        <p:nvSpPr>
          <p:cNvPr id="81926" name="TextBox 6"/>
          <p:cNvSpPr txBox="1">
            <a:spLocks noChangeArrowheads="1"/>
          </p:cNvSpPr>
          <p:nvPr/>
        </p:nvSpPr>
        <p:spPr bwMode="auto">
          <a:xfrm>
            <a:off x="5534025" y="5638800"/>
            <a:ext cx="3000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there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</a:rPr>
              <a:t>isn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zh-CN" sz="3200" b="1" dirty="0">
                <a:solidFill>
                  <a:srgbClr val="FF0000"/>
                </a:solidFill>
              </a:rPr>
              <a:t>t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179249"/>
            <a:ext cx="9144000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2) --- </a:t>
            </a:r>
            <a:r>
              <a:rPr lang="en-US" altLang="zh-CN" sz="3000" dirty="0" smtClean="0">
                <a:sym typeface="Arial" panose="020B0604020202020204" pitchFamily="34" charset="0"/>
              </a:rPr>
              <a:t>_____ </a:t>
            </a:r>
            <a:r>
              <a:rPr lang="en-US" altLang="zh-CN" sz="3000" dirty="0">
                <a:sym typeface="Arial" panose="020B0604020202020204" pitchFamily="34" charset="0"/>
              </a:rPr>
              <a:t>there any hotels near here?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    --- Yes, _______ ___. No, </a:t>
            </a:r>
            <a:r>
              <a:rPr lang="en-US" altLang="zh-CN" sz="3000" dirty="0" smtClean="0">
                <a:sym typeface="Arial" panose="020B0604020202020204" pitchFamily="34" charset="0"/>
              </a:rPr>
              <a:t>______ _____.</a:t>
            </a:r>
            <a:endParaRPr lang="en-US" altLang="zh-CN" sz="30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※ There be </a:t>
            </a:r>
            <a:r>
              <a:rPr lang="zh-CN" altLang="en-US" sz="3000" dirty="0">
                <a:sym typeface="Arial" panose="020B0604020202020204" pitchFamily="34" charset="0"/>
              </a:rPr>
              <a:t>结构有就近一致原则。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3) There </a:t>
            </a:r>
            <a:r>
              <a:rPr lang="en-US" altLang="zh-CN" sz="3000" dirty="0" smtClean="0">
                <a:sym typeface="Arial" panose="020B0604020202020204" pitchFamily="34" charset="0"/>
              </a:rPr>
              <a:t>___ </a:t>
            </a:r>
            <a:r>
              <a:rPr lang="en-US" altLang="zh-CN" sz="3000" dirty="0">
                <a:sym typeface="Arial" panose="020B0604020202020204" pitchFamily="34" charset="0"/>
              </a:rPr>
              <a:t>a pay phone and two hospitals in the city.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4) There </a:t>
            </a:r>
            <a:r>
              <a:rPr lang="en-US" altLang="zh-CN" sz="3000" dirty="0" smtClean="0">
                <a:sym typeface="Arial" panose="020B0604020202020204" pitchFamily="34" charset="0"/>
              </a:rPr>
              <a:t>____ </a:t>
            </a:r>
            <a:r>
              <a:rPr lang="en-US" altLang="zh-CN" sz="3000" dirty="0">
                <a:sym typeface="Arial" panose="020B0604020202020204" pitchFamily="34" charset="0"/>
              </a:rPr>
              <a:t>two hospitals and a pay phone in the city.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</a:t>
            </a:r>
            <a:r>
              <a:rPr lang="en-US" altLang="zh-CN" sz="3000" dirty="0">
                <a:sym typeface="Arial" panose="020B0604020202020204" pitchFamily="34" charset="0"/>
              </a:rPr>
              <a:t>pay phone </a:t>
            </a:r>
            <a:r>
              <a:rPr lang="zh-CN" altLang="en-US" sz="3000" dirty="0">
                <a:sym typeface="Arial" panose="020B0604020202020204" pitchFamily="34" charset="0"/>
              </a:rPr>
              <a:t>付费电话</a:t>
            </a:r>
            <a:r>
              <a:rPr lang="en-US" altLang="zh-CN" sz="3000" dirty="0">
                <a:sym typeface="Arial" panose="020B0604020202020204" pitchFamily="34" charset="0"/>
              </a:rPr>
              <a:t>; </a:t>
            </a:r>
            <a:r>
              <a:rPr lang="zh-CN" altLang="en-US" sz="3000" dirty="0">
                <a:sym typeface="Arial" panose="020B0604020202020204" pitchFamily="34" charset="0"/>
              </a:rPr>
              <a:t>这里的</a:t>
            </a:r>
            <a:r>
              <a:rPr lang="en-US" altLang="zh-CN" sz="3000" dirty="0">
                <a:sym typeface="Arial" panose="020B0604020202020204" pitchFamily="34" charset="0"/>
              </a:rPr>
              <a:t>pay </a:t>
            </a:r>
            <a:r>
              <a:rPr lang="zh-CN" altLang="en-US" sz="3000" dirty="0">
                <a:sym typeface="Arial" panose="020B0604020202020204" pitchFamily="34" charset="0"/>
              </a:rPr>
              <a:t>是名词</a:t>
            </a:r>
            <a:r>
              <a:rPr lang="en-US" altLang="zh-CN" sz="3000" dirty="0">
                <a:sym typeface="Arial" panose="020B0604020202020204" pitchFamily="34" charset="0"/>
              </a:rPr>
              <a:t>, </a:t>
            </a:r>
            <a:r>
              <a:rPr lang="zh-CN" altLang="en-US" sz="3000" dirty="0">
                <a:sym typeface="Arial" panose="020B0604020202020204" pitchFamily="34" charset="0"/>
              </a:rPr>
              <a:t>意为</a:t>
            </a:r>
            <a:r>
              <a:rPr lang="zh-CN" altLang="en-US" sz="30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000" dirty="0">
                <a:sym typeface="Arial" panose="020B0604020202020204" pitchFamily="34" charset="0"/>
              </a:rPr>
              <a:t>付费</a:t>
            </a:r>
            <a:r>
              <a:rPr lang="zh-CN" altLang="en-US" sz="30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5) Is there a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 </a:t>
            </a:r>
            <a:r>
              <a:rPr lang="en-US" altLang="zh-CN" sz="3200" dirty="0">
                <a:sym typeface="Arial" panose="020B0604020202020204" pitchFamily="34" charset="0"/>
              </a:rPr>
              <a:t>near here? </a:t>
            </a:r>
            <a:r>
              <a:rPr lang="zh-CN" altLang="en-US" sz="3200" dirty="0">
                <a:sym typeface="Arial" panose="020B0604020202020204" pitchFamily="34" charset="0"/>
              </a:rPr>
              <a:t>这附近有付费电话吗？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pay</a:t>
            </a:r>
            <a:r>
              <a:rPr lang="zh-CN" altLang="en-US" sz="3000" dirty="0">
                <a:sym typeface="Arial" panose="020B0604020202020204" pitchFamily="34" charset="0"/>
              </a:rPr>
              <a:t>也可做动词，意为</a:t>
            </a:r>
            <a:r>
              <a:rPr lang="zh-CN" altLang="en-US" sz="30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000" dirty="0">
                <a:sym typeface="Arial" panose="020B0604020202020204" pitchFamily="34" charset="0"/>
              </a:rPr>
              <a:t>付费</a:t>
            </a:r>
            <a:r>
              <a:rPr lang="zh-CN" altLang="en-US" sz="3000" dirty="0" smtClean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000" dirty="0" smtClean="0">
                <a:sym typeface="Arial" panose="020B0604020202020204" pitchFamily="34" charset="0"/>
              </a:rPr>
              <a:t>。</a:t>
            </a:r>
            <a:r>
              <a:rPr lang="en-US" altLang="zh-CN" sz="3000" dirty="0" smtClean="0">
                <a:sym typeface="Arial" panose="020B0604020202020204" pitchFamily="34" charset="0"/>
              </a:rPr>
              <a:t>Did </a:t>
            </a:r>
            <a:r>
              <a:rPr lang="en-US" altLang="zh-CN" sz="3000" dirty="0">
                <a:sym typeface="Arial" panose="020B0604020202020204" pitchFamily="34" charset="0"/>
              </a:rPr>
              <a:t>you pay for the book</a:t>
            </a:r>
            <a:r>
              <a:rPr lang="zh-CN" altLang="en-US" sz="3000" dirty="0">
                <a:sym typeface="Arial" panose="020B0604020202020204" pitchFamily="34" charset="0"/>
              </a:rPr>
              <a:t>？你付那本书的钱了吗？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>
                <a:sym typeface="Arial" panose="020B0604020202020204" pitchFamily="34" charset="0"/>
              </a:rPr>
              <a:t>pay </a:t>
            </a:r>
            <a:r>
              <a:rPr lang="zh-CN" altLang="en-US" sz="3000" dirty="0">
                <a:sym typeface="Arial" panose="020B0604020202020204" pitchFamily="34" charset="0"/>
              </a:rPr>
              <a:t>构成的短语有：</a:t>
            </a:r>
            <a:r>
              <a:rPr lang="en-US" altLang="zh-CN" sz="3000" dirty="0">
                <a:sym typeface="Arial" panose="020B0604020202020204" pitchFamily="34" charset="0"/>
              </a:rPr>
              <a:t>pay for </a:t>
            </a:r>
            <a:r>
              <a:rPr lang="en-US" altLang="zh-CN" sz="3000" dirty="0" err="1">
                <a:sym typeface="Arial" panose="020B0604020202020204" pitchFamily="34" charset="0"/>
              </a:rPr>
              <a:t>sth</a:t>
            </a:r>
            <a:r>
              <a:rPr lang="en-US" altLang="zh-CN" sz="3000" dirty="0">
                <a:sym typeface="Arial" panose="020B0604020202020204" pitchFamily="34" charset="0"/>
              </a:rPr>
              <a:t>. </a:t>
            </a:r>
            <a:r>
              <a:rPr lang="zh-CN" altLang="en-US" sz="3000" dirty="0">
                <a:sym typeface="Arial" panose="020B0604020202020204" pitchFamily="34" charset="0"/>
              </a:rPr>
              <a:t>付款买某物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114425" y="131623"/>
            <a:ext cx="107434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4876800" y="582474"/>
            <a:ext cx="3702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there  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aren</a:t>
            </a:r>
            <a:r>
              <a:rPr lang="en-US" altLang="en-US" sz="3200" b="1" dirty="0" smtClean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t.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1752600" y="582474"/>
            <a:ext cx="2665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there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are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1676400" y="1503223"/>
            <a:ext cx="598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1600200" y="2387461"/>
            <a:ext cx="85010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83976" name="TextBox 2"/>
          <p:cNvSpPr txBox="1">
            <a:spLocks noChangeArrowheads="1"/>
          </p:cNvSpPr>
          <p:nvPr/>
        </p:nvSpPr>
        <p:spPr bwMode="auto">
          <a:xfrm>
            <a:off x="2209800" y="4292461"/>
            <a:ext cx="236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pay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phone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35877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6) I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>
                <a:sym typeface="Arial" panose="020B0604020202020204" pitchFamily="34" charset="0"/>
              </a:rPr>
              <a:t>ll _____________ the book by myself. </a:t>
            </a:r>
            <a:r>
              <a:rPr lang="zh-CN" altLang="en-US" sz="3200">
                <a:sym typeface="Arial" panose="020B0604020202020204" pitchFamily="34" charset="0"/>
              </a:rPr>
              <a:t>我会自己为这本书付款。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pay+</a:t>
            </a:r>
            <a:r>
              <a:rPr lang="zh-CN" altLang="en-US" sz="3200">
                <a:sym typeface="Arial" panose="020B0604020202020204" pitchFamily="34" charset="0"/>
              </a:rPr>
              <a:t>钱</a:t>
            </a:r>
            <a:r>
              <a:rPr lang="en-US" altLang="zh-CN" sz="3200">
                <a:sym typeface="Arial" panose="020B0604020202020204" pitchFamily="34" charset="0"/>
              </a:rPr>
              <a:t>+for sth. </a:t>
            </a:r>
            <a:r>
              <a:rPr lang="zh-CN" altLang="en-US" sz="3200">
                <a:sym typeface="Arial" panose="020B0604020202020204" pitchFamily="34" charset="0"/>
              </a:rPr>
              <a:t>付多少钱买某物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7) I _______ six dollars __________ the apples. </a:t>
            </a:r>
            <a:r>
              <a:rPr lang="zh-CN" altLang="en-US" sz="3200">
                <a:sym typeface="Arial" panose="020B0604020202020204" pitchFamily="34" charset="0"/>
              </a:rPr>
              <a:t>我花</a:t>
            </a:r>
            <a:r>
              <a:rPr lang="en-US" altLang="zh-CN" sz="3200">
                <a:sym typeface="Arial" panose="020B0604020202020204" pitchFamily="34" charset="0"/>
              </a:rPr>
              <a:t>6</a:t>
            </a:r>
            <a:r>
              <a:rPr lang="zh-CN" altLang="en-US" sz="3200">
                <a:sym typeface="Arial" panose="020B0604020202020204" pitchFamily="34" charset="0"/>
              </a:rPr>
              <a:t>美元买这些苹果。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★ </a:t>
            </a:r>
            <a:r>
              <a:rPr lang="en-US" altLang="zh-CN" sz="3200">
                <a:sym typeface="Arial" panose="020B0604020202020204" pitchFamily="34" charset="0"/>
              </a:rPr>
              <a:t>It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>
                <a:sym typeface="Arial" panose="020B0604020202020204" pitchFamily="34" charset="0"/>
              </a:rPr>
              <a:t>s not too far from here. </a:t>
            </a:r>
            <a:r>
              <a:rPr lang="zh-CN" altLang="en-US" sz="3200">
                <a:sym typeface="Arial" panose="020B0604020202020204" pitchFamily="34" charset="0"/>
              </a:rPr>
              <a:t>它离这儿不太远。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be far from </a:t>
            </a:r>
            <a:r>
              <a:rPr lang="zh-CN" altLang="en-US" sz="3200">
                <a:sym typeface="Arial" panose="020B0604020202020204" pitchFamily="34" charset="0"/>
              </a:rPr>
              <a:t>意为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>
                <a:sym typeface="Arial" panose="020B0604020202020204" pitchFamily="34" charset="0"/>
              </a:rPr>
              <a:t>离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……</a:t>
            </a:r>
            <a:r>
              <a:rPr lang="zh-CN" altLang="en-US" sz="3200">
                <a:sym typeface="Arial" panose="020B0604020202020204" pitchFamily="34" charset="0"/>
              </a:rPr>
              <a:t>远</a:t>
            </a:r>
            <a:r>
              <a:rPr lang="zh-CN" altLang="en-US" sz="320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>
                <a:sym typeface="Arial" panose="020B0604020202020204" pitchFamily="34" charset="0"/>
              </a:rPr>
              <a:t>，相当于</a:t>
            </a:r>
            <a:r>
              <a:rPr lang="en-US" altLang="zh-CN" sz="3200">
                <a:sym typeface="Arial" panose="020B0604020202020204" pitchFamily="34" charset="0"/>
              </a:rPr>
              <a:t>be far away from, </a:t>
            </a:r>
            <a:r>
              <a:rPr lang="zh-CN" altLang="en-US" sz="3200">
                <a:sym typeface="Arial" panose="020B0604020202020204" pitchFamily="34" charset="0"/>
              </a:rPr>
              <a:t>通常不与具体数字连用，若要表示具体多远，常用 </a:t>
            </a:r>
            <a:r>
              <a:rPr lang="en-US" altLang="zh-CN" sz="3200">
                <a:sym typeface="Arial" panose="020B0604020202020204" pitchFamily="34" charset="0"/>
              </a:rPr>
              <a:t>be + </a:t>
            </a:r>
            <a:r>
              <a:rPr lang="zh-CN" altLang="en-US" sz="3200">
                <a:sym typeface="Arial" panose="020B0604020202020204" pitchFamily="34" charset="0"/>
              </a:rPr>
              <a:t>距离</a:t>
            </a:r>
            <a:r>
              <a:rPr lang="en-US" altLang="zh-CN" sz="3200">
                <a:sym typeface="Arial" panose="020B0604020202020204" pitchFamily="34" charset="0"/>
              </a:rPr>
              <a:t>+ away from.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8)The post office is 5 kilometers _________ here.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 </a:t>
            </a:r>
            <a:r>
              <a:rPr lang="zh-CN" altLang="en-US" sz="3200">
                <a:sym typeface="Arial" panose="020B0604020202020204" pitchFamily="34" charset="0"/>
              </a:rPr>
              <a:t>邮局离这里有</a:t>
            </a:r>
            <a:r>
              <a:rPr lang="en-US" altLang="zh-CN" sz="3200">
                <a:sym typeface="Arial" panose="020B0604020202020204" pitchFamily="34" charset="0"/>
              </a:rPr>
              <a:t>5</a:t>
            </a:r>
            <a:r>
              <a:rPr lang="zh-CN" altLang="en-US" sz="3200">
                <a:sym typeface="Arial" panose="020B0604020202020204" pitchFamily="34" charset="0"/>
              </a:rPr>
              <a:t>千米远。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1114425" y="333375"/>
            <a:ext cx="3730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pay for	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898525" y="1700213"/>
            <a:ext cx="373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pay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4354513" y="1773238"/>
            <a:ext cx="3990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5795963" y="472440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away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04800" y="14922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Period 1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P43-P44)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12700" y="1296174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in front of  &amp; in the front of </a:t>
            </a:r>
            <a:r>
              <a:rPr lang="zh-CN" altLang="en-US" sz="3100" dirty="0"/>
              <a:t>的区别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1. in front of </a:t>
            </a:r>
            <a:r>
              <a:rPr lang="zh-CN" altLang="en-US" sz="3100" dirty="0"/>
              <a:t>通常指物体或人位于另外的物体的外部的前面。意为“在</a:t>
            </a:r>
            <a:r>
              <a:rPr lang="en-US" altLang="zh-CN" sz="3100" dirty="0"/>
              <a:t>……</a:t>
            </a:r>
            <a:r>
              <a:rPr lang="zh-CN" altLang="en-US" sz="3100" dirty="0"/>
              <a:t>的前面。”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e.g. The pay phone is in front of the shop.</a:t>
            </a:r>
            <a:r>
              <a:rPr lang="zh-CN" altLang="en-US" sz="3100" dirty="0"/>
              <a:t>（在商店外的前面）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2. in the front of </a:t>
            </a:r>
            <a:r>
              <a:rPr lang="zh-CN" altLang="en-US" sz="3100" dirty="0"/>
              <a:t>通常指在某个物体本身或范围之内的前面，意为“在</a:t>
            </a:r>
            <a:r>
              <a:rPr lang="en-US" altLang="zh-CN" sz="3100" dirty="0"/>
              <a:t>……</a:t>
            </a:r>
            <a:r>
              <a:rPr lang="zh-CN" altLang="en-US" sz="3100" dirty="0"/>
              <a:t>之内的前面。”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100" dirty="0"/>
              <a:t>e.g. There is a chair in the front of the room. (</a:t>
            </a:r>
            <a:r>
              <a:rPr lang="zh-CN" altLang="en-US" sz="3100" dirty="0"/>
              <a:t>在房间内的前面</a:t>
            </a:r>
            <a:r>
              <a:rPr lang="en-US" altLang="zh-CN" sz="31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100" dirty="0"/>
              <a:t>完成句子</a:t>
            </a:r>
            <a:r>
              <a:rPr lang="en-US" altLang="zh-CN" sz="3100" dirty="0" smtClean="0"/>
              <a:t>:</a:t>
            </a:r>
            <a:endParaRPr lang="en-US" altLang="zh-CN" sz="3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1371</Words>
  <Application>Microsoft Office PowerPoint</Application>
  <PresentationFormat>全屏显示(4:3)</PresentationFormat>
  <Paragraphs>195</Paragraphs>
  <Slides>16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554873D1CBE948E0BF1C5DFE6A8DBE8A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