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0"/>
  </p:notesMasterIdLst>
  <p:sldIdLst>
    <p:sldId id="256" r:id="rId2"/>
    <p:sldId id="705" r:id="rId3"/>
    <p:sldId id="706" r:id="rId4"/>
    <p:sldId id="707" r:id="rId5"/>
    <p:sldId id="708" r:id="rId6"/>
    <p:sldId id="709" r:id="rId7"/>
    <p:sldId id="710" r:id="rId8"/>
    <p:sldId id="711" r:id="rId9"/>
    <p:sldId id="712" r:id="rId10"/>
    <p:sldId id="713" r:id="rId11"/>
    <p:sldId id="714" r:id="rId12"/>
    <p:sldId id="715" r:id="rId13"/>
    <p:sldId id="716" r:id="rId14"/>
    <p:sldId id="717" r:id="rId15"/>
    <p:sldId id="718" r:id="rId16"/>
    <p:sldId id="719" r:id="rId17"/>
    <p:sldId id="720" r:id="rId18"/>
    <p:sldId id="258" r:id="rId19"/>
  </p:sldIdLst>
  <p:sldSz cx="12192000" cy="6858000"/>
  <p:notesSz cx="6858000" cy="9144000"/>
  <p:embeddedFontLst>
    <p:embeddedFont>
      <p:font typeface="楷体" panose="02010609060101010101" pitchFamily="49" charset="-122"/>
      <p:regular r:id="rId21"/>
    </p:embeddedFont>
    <p:embeddedFont>
      <p:font typeface="黑体" panose="02010609060101010101" pitchFamily="49" charset="-122"/>
      <p:regular r:id="rId22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B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 snapToGrid="0">
      <p:cViewPr>
        <p:scale>
          <a:sx n="75" d="100"/>
          <a:sy n="75" d="100"/>
        </p:scale>
        <p:origin x="1818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384D4971-EEA0-43C2-9182-D43410F72C2D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25B71A38-9659-451C-8E9C-CF9B88C5C04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18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 flipH="1">
            <a:off x="-1" y="0"/>
            <a:ext cx="4614153" cy="99391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Bold" panose="020B0800000000000000" pitchFamily="34" charset="-122"/>
              <a:sym typeface="+mn-lt"/>
            </a:endParaRPr>
          </a:p>
        </p:txBody>
      </p:sp>
      <p:sp>
        <p:nvSpPr>
          <p:cNvPr id="10" name="矩形 9"/>
          <p:cNvSpPr/>
          <p:nvPr userDrawn="1"/>
        </p:nvSpPr>
        <p:spPr>
          <a:xfrm flipH="1">
            <a:off x="10038521" y="6624536"/>
            <a:ext cx="2153479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Bold" panose="020B0800000000000000" pitchFamily="34" charset="-122"/>
              <a:sym typeface="+mn-lt"/>
            </a:endParaRPr>
          </a:p>
        </p:txBody>
      </p:sp>
      <p:sp>
        <p:nvSpPr>
          <p:cNvPr id="13" name="矩形: 圆角 12"/>
          <p:cNvSpPr/>
          <p:nvPr userDrawn="1"/>
        </p:nvSpPr>
        <p:spPr>
          <a:xfrm>
            <a:off x="647700" y="1270000"/>
            <a:ext cx="10896600" cy="4940300"/>
          </a:xfrm>
          <a:prstGeom prst="roundRect">
            <a:avLst>
              <a:gd name="adj" fmla="val 6851"/>
            </a:avLst>
          </a:prstGeom>
          <a:noFill/>
          <a:ln>
            <a:solidFill>
              <a:srgbClr val="2AB4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H="1">
            <a:off x="0" y="2049510"/>
            <a:ext cx="12192000" cy="2758980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任意多边形: 形状 5"/>
          <p:cNvSpPr/>
          <p:nvPr/>
        </p:nvSpPr>
        <p:spPr>
          <a:xfrm flipV="1">
            <a:off x="601594" y="1624522"/>
            <a:ext cx="6635093" cy="3677054"/>
          </a:xfrm>
          <a:custGeom>
            <a:avLst/>
            <a:gdLst>
              <a:gd name="connsiteX0" fmla="*/ 128585 w 6635093"/>
              <a:gd name="connsiteY0" fmla="*/ 5026479 h 5026479"/>
              <a:gd name="connsiteX1" fmla="*/ 0 w 6635093"/>
              <a:gd name="connsiteY1" fmla="*/ 5026479 h 5026479"/>
              <a:gd name="connsiteX2" fmla="*/ 0 w 6635093"/>
              <a:gd name="connsiteY2" fmla="*/ 0 h 5026479"/>
              <a:gd name="connsiteX3" fmla="*/ 128585 w 6635093"/>
              <a:gd name="connsiteY3" fmla="*/ 0 h 5026479"/>
              <a:gd name="connsiteX4" fmla="*/ 128585 w 6635093"/>
              <a:gd name="connsiteY4" fmla="*/ 4891494 h 5026479"/>
              <a:gd name="connsiteX5" fmla="*/ 6506501 w 6635093"/>
              <a:gd name="connsiteY5" fmla="*/ 4891494 h 5026479"/>
              <a:gd name="connsiteX6" fmla="*/ 6506501 w 6635093"/>
              <a:gd name="connsiteY6" fmla="*/ 4527223 h 5026479"/>
              <a:gd name="connsiteX7" fmla="*/ 6635089 w 6635093"/>
              <a:gd name="connsiteY7" fmla="*/ 4527223 h 5026479"/>
              <a:gd name="connsiteX8" fmla="*/ 6635089 w 6635093"/>
              <a:gd name="connsiteY8" fmla="*/ 4891494 h 5026479"/>
              <a:gd name="connsiteX9" fmla="*/ 6635093 w 6635093"/>
              <a:gd name="connsiteY9" fmla="*/ 4891494 h 5026479"/>
              <a:gd name="connsiteX10" fmla="*/ 6635093 w 6635093"/>
              <a:gd name="connsiteY10" fmla="*/ 5026477 h 5026479"/>
              <a:gd name="connsiteX11" fmla="*/ 128585 w 6635093"/>
              <a:gd name="connsiteY11" fmla="*/ 5026477 h 502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5093" h="5026479">
                <a:moveTo>
                  <a:pt x="128585" y="5026479"/>
                </a:moveTo>
                <a:lnTo>
                  <a:pt x="0" y="5026479"/>
                </a:lnTo>
                <a:lnTo>
                  <a:pt x="0" y="0"/>
                </a:lnTo>
                <a:lnTo>
                  <a:pt x="128585" y="0"/>
                </a:lnTo>
                <a:lnTo>
                  <a:pt x="128585" y="4891494"/>
                </a:lnTo>
                <a:lnTo>
                  <a:pt x="6506501" y="4891494"/>
                </a:lnTo>
                <a:lnTo>
                  <a:pt x="6506501" y="4527223"/>
                </a:lnTo>
                <a:lnTo>
                  <a:pt x="6635089" y="4527223"/>
                </a:lnTo>
                <a:lnTo>
                  <a:pt x="6635089" y="4891494"/>
                </a:lnTo>
                <a:lnTo>
                  <a:pt x="6635093" y="4891494"/>
                </a:lnTo>
                <a:lnTo>
                  <a:pt x="6635093" y="5026477"/>
                </a:lnTo>
                <a:lnTo>
                  <a:pt x="128585" y="5026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5400000" flipH="1">
            <a:off x="6992273" y="635346"/>
            <a:ext cx="3538413" cy="5657851"/>
          </a:xfrm>
          <a:custGeom>
            <a:avLst/>
            <a:gdLst>
              <a:gd name="connsiteX0" fmla="*/ 4244211 w 4244211"/>
              <a:gd name="connsiteY0" fmla="*/ 1 h 5657851"/>
              <a:gd name="connsiteX1" fmla="*/ 4244211 w 4244211"/>
              <a:gd name="connsiteY1" fmla="*/ 128587 h 5657851"/>
              <a:gd name="connsiteX2" fmla="*/ 126206 w 4244211"/>
              <a:gd name="connsiteY2" fmla="*/ 128587 h 5657851"/>
              <a:gd name="connsiteX3" fmla="*/ 126206 w 4244211"/>
              <a:gd name="connsiteY3" fmla="*/ 5657851 h 5657851"/>
              <a:gd name="connsiteX4" fmla="*/ 0 w 4244211"/>
              <a:gd name="connsiteY4" fmla="*/ 5657851 h 5657851"/>
              <a:gd name="connsiteX5" fmla="*/ 0 w 4244211"/>
              <a:gd name="connsiteY5" fmla="*/ 0 h 5657851"/>
              <a:gd name="connsiteX6" fmla="*/ 126206 w 4244211"/>
              <a:gd name="connsiteY6" fmla="*/ 0 h 5657851"/>
              <a:gd name="connsiteX7" fmla="*/ 126206 w 4244211"/>
              <a:gd name="connsiteY7" fmla="*/ 1 h 56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4211" h="5657851">
                <a:moveTo>
                  <a:pt x="4244211" y="1"/>
                </a:moveTo>
                <a:lnTo>
                  <a:pt x="4244211" y="128587"/>
                </a:lnTo>
                <a:lnTo>
                  <a:pt x="126206" y="128587"/>
                </a:lnTo>
                <a:lnTo>
                  <a:pt x="126206" y="5657851"/>
                </a:lnTo>
                <a:lnTo>
                  <a:pt x="0" y="5657851"/>
                </a:lnTo>
                <a:lnTo>
                  <a:pt x="0" y="0"/>
                </a:lnTo>
                <a:lnTo>
                  <a:pt x="126206" y="0"/>
                </a:lnTo>
                <a:lnTo>
                  <a:pt x="126206" y="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38034" y="1315055"/>
            <a:ext cx="390140" cy="482738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709742" y="5729400"/>
            <a:ext cx="666648" cy="48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0" y="0"/>
            <a:ext cx="461415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-1" y="304800"/>
            <a:ext cx="3508442" cy="2334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7236688" y="6624536"/>
            <a:ext cx="495531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94963" y="2284695"/>
            <a:ext cx="6336886" cy="1774498"/>
            <a:chOff x="894963" y="2284695"/>
            <a:chExt cx="6336886" cy="1774498"/>
          </a:xfrm>
        </p:grpSpPr>
        <p:sp>
          <p:nvSpPr>
            <p:cNvPr id="22" name="文本框 21"/>
            <p:cNvSpPr txBox="1"/>
            <p:nvPr/>
          </p:nvSpPr>
          <p:spPr>
            <a:xfrm>
              <a:off x="894963" y="2284695"/>
              <a:ext cx="606319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语文园地（八）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46398" y="3470314"/>
              <a:ext cx="5808814" cy="58887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语文精品课件 四年级上册</a:t>
              </a:r>
              <a:endPara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033541" y="3460789"/>
              <a:ext cx="61983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 descr="图片包含 草, 户外, 建筑, 房子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59" y="515739"/>
            <a:ext cx="3889514" cy="5826522"/>
          </a:xfrm>
          <a:prstGeom prst="rect">
            <a:avLst/>
          </a:prstGeom>
          <a:ln w="22225">
            <a:solidFill>
              <a:schemeClr val="bg1"/>
            </a:solidFill>
          </a:ln>
          <a:effectLst>
            <a:outerShdw blurRad="114300" sx="101000" sy="101000" algn="ctr" rotWithShape="0">
              <a:prstClr val="black">
                <a:alpha val="10000"/>
              </a:prstClr>
            </a:outerShdw>
          </a:effectLst>
        </p:spPr>
      </p:pic>
      <p:grpSp>
        <p:nvGrpSpPr>
          <p:cNvPr id="31" name="组合 30"/>
          <p:cNvGrpSpPr/>
          <p:nvPr/>
        </p:nvGrpSpPr>
        <p:grpSpPr>
          <a:xfrm>
            <a:off x="1043066" y="4224439"/>
            <a:ext cx="3861068" cy="316802"/>
            <a:chOff x="1043066" y="4224439"/>
            <a:chExt cx="3861068" cy="316802"/>
          </a:xfrm>
        </p:grpSpPr>
        <p:grpSp>
          <p:nvGrpSpPr>
            <p:cNvPr id="26" name="组合 25"/>
            <p:cNvGrpSpPr/>
            <p:nvPr/>
          </p:nvGrpSpPr>
          <p:grpSpPr>
            <a:xfrm>
              <a:off x="1043066" y="4224439"/>
              <a:ext cx="1765300" cy="316802"/>
              <a:chOff x="1043066" y="4044835"/>
              <a:chExt cx="1765300" cy="316802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授课老师：某某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3138834" y="4224439"/>
              <a:ext cx="1765300" cy="316802"/>
              <a:chOff x="1043066" y="4044835"/>
              <a:chExt cx="1765300" cy="316802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授课时间：</a:t>
                </a: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4294967295"/>
          </p:nvPr>
        </p:nvSpPr>
        <p:spPr>
          <a:xfrm>
            <a:off x="339152" y="264622"/>
            <a:ext cx="7528498" cy="66882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CN" altLang="en-US" sz="4400" dirty="0">
                <a:solidFill>
                  <a:srgbClr val="2AB48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读一读，发现不同</a:t>
            </a:r>
          </a:p>
        </p:txBody>
      </p:sp>
      <p:sp>
        <p:nvSpPr>
          <p:cNvPr id="3" name="矩形 2"/>
          <p:cNvSpPr/>
          <p:nvPr/>
        </p:nvSpPr>
        <p:spPr>
          <a:xfrm>
            <a:off x="1116965" y="1933575"/>
            <a:ext cx="9071610" cy="1957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    蔡桓公觉得奇怪，派人去问他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:“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扁鹊，你这次见了大王，为什么一声不响就跑掉了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?”</a:t>
            </a:r>
          </a:p>
          <a:p>
            <a:pPr marL="0" marR="0" lvl="0" indent="0" algn="just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    蔡桓公派人问扁鹊，他为什么不说话就跑掉了。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243330" y="4586615"/>
            <a:ext cx="7245985" cy="1280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不同：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第一个句子刻画了人物语言。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4294967295"/>
          </p:nvPr>
        </p:nvSpPr>
        <p:spPr>
          <a:xfrm>
            <a:off x="339152" y="264622"/>
            <a:ext cx="7528498" cy="66882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CN" altLang="en-US" sz="4400" dirty="0">
                <a:solidFill>
                  <a:srgbClr val="2AB48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读一读，发现不同</a:t>
            </a:r>
          </a:p>
        </p:txBody>
      </p:sp>
      <p:sp>
        <p:nvSpPr>
          <p:cNvPr id="5" name="矩形 4"/>
          <p:cNvSpPr/>
          <p:nvPr/>
        </p:nvSpPr>
        <p:spPr>
          <a:xfrm>
            <a:off x="1292542" y="1909663"/>
            <a:ext cx="9606915" cy="2100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文成公主听说松赞干布死了，心里有说不出的难过。她就在达尤龙真修了一座石屋子住了下来，还咬破了指头，在石壁上写了血书来纪念松赞干布。公主心里难过，没有心思梳妆，右边的头发散了也不理会。因此，这个地方北岸的树木稀，南岸的树木密，两边长得不一样。</a:t>
            </a:r>
          </a:p>
          <a:p>
            <a:pPr marL="0" marR="0" lvl="0" indent="0" algn="just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文成公主听说松赞干布死了，心里很难过。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1496377" y="4571145"/>
            <a:ext cx="9444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不同：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第一个句子写出了人物难过的具体行为。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4294967295"/>
          </p:nvPr>
        </p:nvSpPr>
        <p:spPr>
          <a:xfrm>
            <a:off x="339152" y="264622"/>
            <a:ext cx="7528498" cy="66882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CN" altLang="en-US" sz="4400" dirty="0">
                <a:solidFill>
                  <a:srgbClr val="2AB48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书写提示</a:t>
            </a:r>
          </a:p>
        </p:txBody>
      </p:sp>
      <p:sp>
        <p:nvSpPr>
          <p:cNvPr id="2" name="矩形 1"/>
          <p:cNvSpPr/>
          <p:nvPr/>
        </p:nvSpPr>
        <p:spPr>
          <a:xfrm>
            <a:off x="1103630" y="1762125"/>
            <a:ext cx="6772275" cy="584775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提高书写速度的方法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: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03630" y="2640965"/>
            <a:ext cx="8512810" cy="2940998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集中注意力。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掌握正确的运笔方式。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3.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一句话要连贯地写出来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4.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书写速度要均匀，不要忽快忽慢。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550" y="2510084"/>
            <a:ext cx="2667000" cy="3581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4294967295"/>
          </p:nvPr>
        </p:nvSpPr>
        <p:spPr>
          <a:xfrm>
            <a:off x="339152" y="264622"/>
            <a:ext cx="7528498" cy="66882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CN" altLang="en-US" sz="4400" dirty="0">
                <a:solidFill>
                  <a:srgbClr val="2AB48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书写提示</a:t>
            </a:r>
          </a:p>
        </p:txBody>
      </p:sp>
      <p:sp>
        <p:nvSpPr>
          <p:cNvPr id="2" name="TextBox 3"/>
          <p:cNvSpPr txBox="1"/>
          <p:nvPr/>
        </p:nvSpPr>
        <p:spPr>
          <a:xfrm>
            <a:off x="1018222" y="1532548"/>
            <a:ext cx="10155555" cy="1961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    纪昌记住了飞卫的话，回到家里，又开始练习起来。他用一根牛尾毛拴住一只虱子，把它吊在窗口，然后每天站在虱子旁边，聚精会神地盯着它。那只小虱子，在纪昌的眼里一天天大起来，练到后来，大得竟然像车轮一样。</a:t>
            </a:r>
          </a:p>
        </p:txBody>
      </p:sp>
      <p:sp>
        <p:nvSpPr>
          <p:cNvPr id="4" name="TextBox 5"/>
          <p:cNvSpPr txBox="1"/>
          <p:nvPr/>
        </p:nvSpPr>
        <p:spPr>
          <a:xfrm>
            <a:off x="1018222" y="4166868"/>
            <a:ext cx="9376410" cy="1474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请你根据提高书写速度的方法，抄写这段话。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要求：字迹工整，不掉字错字！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4294967295"/>
          </p:nvPr>
        </p:nvSpPr>
        <p:spPr>
          <a:xfrm>
            <a:off x="339152" y="264622"/>
            <a:ext cx="7528498" cy="66882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CN" altLang="en-US" sz="4400" dirty="0">
                <a:solidFill>
                  <a:srgbClr val="2AB48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日积月累</a:t>
            </a:r>
          </a:p>
        </p:txBody>
      </p:sp>
      <p:sp>
        <p:nvSpPr>
          <p:cNvPr id="5" name="矩形 4"/>
          <p:cNvSpPr/>
          <p:nvPr/>
        </p:nvSpPr>
        <p:spPr>
          <a:xfrm>
            <a:off x="1219835" y="1765550"/>
            <a:ext cx="5259070" cy="3900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眉清目秀    亭亭玉立</a:t>
            </a:r>
            <a:b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</a:b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明眸皓齿    文质彬彬</a:t>
            </a:r>
            <a:b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</a:b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相貌堂堂    威风凛凛</a:t>
            </a:r>
            <a:endParaRPr kumimoji="0" lang="en-US" altLang="zh-CN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楷体" panose="02010609060101010101" pitchFamily="49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膀大腰圆    浓眉大眼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/>
            </a:r>
            <a:b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</a:b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慈眉善目    白发苍苍</a:t>
            </a:r>
            <a:endParaRPr kumimoji="0" lang="en-US" altLang="zh-CN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楷体" panose="02010609060101010101" pitchFamily="49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鹤发童颜    步履蹒跚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57850" y="2848292"/>
            <a:ext cx="6769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这些都是关于什么的成语？</a:t>
            </a:r>
          </a:p>
        </p:txBody>
      </p:sp>
      <p:sp>
        <p:nvSpPr>
          <p:cNvPr id="7" name="TextBox 5"/>
          <p:cNvSpPr txBox="1"/>
          <p:nvPr/>
        </p:nvSpPr>
        <p:spPr>
          <a:xfrm>
            <a:off x="5657850" y="3765232"/>
            <a:ext cx="8041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这些都是描写人物外貌的成语。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4294967295"/>
          </p:nvPr>
        </p:nvSpPr>
        <p:spPr>
          <a:xfrm>
            <a:off x="339152" y="264622"/>
            <a:ext cx="7528498" cy="66882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CN" altLang="en-US" sz="4400" dirty="0">
                <a:solidFill>
                  <a:srgbClr val="2AB48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日积月累</a:t>
            </a:r>
          </a:p>
        </p:txBody>
      </p:sp>
      <p:sp>
        <p:nvSpPr>
          <p:cNvPr id="2" name="TextBox 5"/>
          <p:cNvSpPr txBox="1"/>
          <p:nvPr/>
        </p:nvSpPr>
        <p:spPr>
          <a:xfrm>
            <a:off x="933450" y="1800860"/>
            <a:ext cx="94278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这些成语一般都是描写哪类人的外貌？你能简单分类吗？</a:t>
            </a:r>
          </a:p>
        </p:txBody>
      </p:sp>
      <p:sp>
        <p:nvSpPr>
          <p:cNvPr id="5" name="矩形 4"/>
          <p:cNvSpPr/>
          <p:nvPr/>
        </p:nvSpPr>
        <p:spPr>
          <a:xfrm>
            <a:off x="1445895" y="2673340"/>
            <a:ext cx="450532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眉清目秀  亭亭玉立</a:t>
            </a:r>
            <a:b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黑体" panose="02010609060101010101" charset="-122"/>
                <a:sym typeface="Arial" panose="020B0604020202020204" pitchFamily="34" charset="0"/>
              </a:rPr>
            </a:b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明眸皓齿  文质彬彬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黑体" panose="02010609060101010101" charset="-122"/>
                <a:sym typeface="Arial" panose="020B0604020202020204" pitchFamily="34" charset="0"/>
              </a:rPr>
              <a:t/>
            </a:r>
            <a:b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黑体" panose="02010609060101010101" charset="-122"/>
                <a:sym typeface="Arial" panose="020B0604020202020204" pitchFamily="34" charset="0"/>
              </a:rPr>
            </a:b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相貌堂堂  威风凛凛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膀大腰圆  浓眉大眼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黑体" panose="02010609060101010101" charset="-122"/>
                <a:sym typeface="Arial" panose="020B0604020202020204" pitchFamily="34" charset="0"/>
              </a:rPr>
              <a:t/>
            </a:r>
            <a:b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黑体" panose="02010609060101010101" charset="-122"/>
                <a:sym typeface="Arial" panose="020B0604020202020204" pitchFamily="34" charset="0"/>
              </a:rPr>
            </a:b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慈眉善目  白发苍苍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鹤发童颜  步履蹒跚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6" name="右箭头 6"/>
          <p:cNvSpPr/>
          <p:nvPr/>
        </p:nvSpPr>
        <p:spPr>
          <a:xfrm>
            <a:off x="5160782" y="3047474"/>
            <a:ext cx="108000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720840" y="2929880"/>
            <a:ext cx="3507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多形容女子外貌</a:t>
            </a:r>
          </a:p>
        </p:txBody>
      </p:sp>
      <p:sp>
        <p:nvSpPr>
          <p:cNvPr id="9" name="右箭头 12"/>
          <p:cNvSpPr/>
          <p:nvPr/>
        </p:nvSpPr>
        <p:spPr>
          <a:xfrm>
            <a:off x="5160782" y="5457115"/>
            <a:ext cx="108000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3"/>
          <p:cNvSpPr txBox="1"/>
          <p:nvPr/>
        </p:nvSpPr>
        <p:spPr>
          <a:xfrm>
            <a:off x="6777990" y="5339521"/>
            <a:ext cx="3449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多形容老人外貌</a:t>
            </a:r>
          </a:p>
        </p:txBody>
      </p:sp>
      <p:sp>
        <p:nvSpPr>
          <p:cNvPr id="11" name="右箭头 14"/>
          <p:cNvSpPr/>
          <p:nvPr/>
        </p:nvSpPr>
        <p:spPr>
          <a:xfrm>
            <a:off x="5160782" y="4243070"/>
            <a:ext cx="108000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5"/>
          <p:cNvSpPr txBox="1"/>
          <p:nvPr/>
        </p:nvSpPr>
        <p:spPr>
          <a:xfrm>
            <a:off x="6749097" y="4119890"/>
            <a:ext cx="3507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多形容男子外貌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4294967295"/>
          </p:nvPr>
        </p:nvSpPr>
        <p:spPr>
          <a:xfrm>
            <a:off x="339152" y="264622"/>
            <a:ext cx="7528498" cy="66882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CN" altLang="en-US" sz="4400" dirty="0">
                <a:solidFill>
                  <a:srgbClr val="2AB48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日积月累</a:t>
            </a:r>
          </a:p>
        </p:txBody>
      </p:sp>
      <p:sp>
        <p:nvSpPr>
          <p:cNvPr id="2" name="TextBox 3"/>
          <p:cNvSpPr txBox="1"/>
          <p:nvPr/>
        </p:nvSpPr>
        <p:spPr>
          <a:xfrm>
            <a:off x="1142365" y="1742440"/>
            <a:ext cx="2776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我会运用：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2365" y="2477770"/>
            <a:ext cx="6382386" cy="1317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    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你能选几个词写一段描写人物外貌的句子吗？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550" y="2510084"/>
            <a:ext cx="2667000" cy="3581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4294967295"/>
          </p:nvPr>
        </p:nvSpPr>
        <p:spPr>
          <a:xfrm>
            <a:off x="339152" y="264622"/>
            <a:ext cx="7528498" cy="66882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CN" altLang="en-US" sz="4400" dirty="0">
                <a:solidFill>
                  <a:srgbClr val="2AB48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示范：</a:t>
            </a:r>
          </a:p>
        </p:txBody>
      </p:sp>
      <p:sp>
        <p:nvSpPr>
          <p:cNvPr id="7" name="TextBox 3"/>
          <p:cNvSpPr txBox="1"/>
          <p:nvPr/>
        </p:nvSpPr>
        <p:spPr>
          <a:xfrm>
            <a:off x="1236027" y="1878330"/>
            <a:ext cx="6631623" cy="881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1.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她长得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眉清目秀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，笑起来的时候宛若一盆清水泛起的涟漪，淡淡的，却又不乏笑意。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36027" y="5104130"/>
            <a:ext cx="6632085" cy="47570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3.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一个女孩搀着一位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白发苍苍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的老太太走了进来。</a:t>
            </a:r>
            <a:endParaRPr kumimoji="0" lang="zh-CN" altLang="en-US" sz="240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楷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36027" y="3288097"/>
            <a:ext cx="6632085" cy="128823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2. 我们的体育老师方脸宽额、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浓眉大眼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，高挺的鼻梁，脖子上一年四季挂着那只白色的哨子，在胸前一闪一闪的。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550" y="2510084"/>
            <a:ext cx="2667000" cy="3581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H="1">
            <a:off x="0" y="2049510"/>
            <a:ext cx="12192000" cy="2758980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任意多边形: 形状 5"/>
          <p:cNvSpPr/>
          <p:nvPr/>
        </p:nvSpPr>
        <p:spPr>
          <a:xfrm flipV="1">
            <a:off x="601594" y="1624522"/>
            <a:ext cx="6635093" cy="3677054"/>
          </a:xfrm>
          <a:custGeom>
            <a:avLst/>
            <a:gdLst>
              <a:gd name="connsiteX0" fmla="*/ 128585 w 6635093"/>
              <a:gd name="connsiteY0" fmla="*/ 5026479 h 5026479"/>
              <a:gd name="connsiteX1" fmla="*/ 0 w 6635093"/>
              <a:gd name="connsiteY1" fmla="*/ 5026479 h 5026479"/>
              <a:gd name="connsiteX2" fmla="*/ 0 w 6635093"/>
              <a:gd name="connsiteY2" fmla="*/ 0 h 5026479"/>
              <a:gd name="connsiteX3" fmla="*/ 128585 w 6635093"/>
              <a:gd name="connsiteY3" fmla="*/ 0 h 5026479"/>
              <a:gd name="connsiteX4" fmla="*/ 128585 w 6635093"/>
              <a:gd name="connsiteY4" fmla="*/ 4891494 h 5026479"/>
              <a:gd name="connsiteX5" fmla="*/ 6506501 w 6635093"/>
              <a:gd name="connsiteY5" fmla="*/ 4891494 h 5026479"/>
              <a:gd name="connsiteX6" fmla="*/ 6506501 w 6635093"/>
              <a:gd name="connsiteY6" fmla="*/ 4527223 h 5026479"/>
              <a:gd name="connsiteX7" fmla="*/ 6635089 w 6635093"/>
              <a:gd name="connsiteY7" fmla="*/ 4527223 h 5026479"/>
              <a:gd name="connsiteX8" fmla="*/ 6635089 w 6635093"/>
              <a:gd name="connsiteY8" fmla="*/ 4891494 h 5026479"/>
              <a:gd name="connsiteX9" fmla="*/ 6635093 w 6635093"/>
              <a:gd name="connsiteY9" fmla="*/ 4891494 h 5026479"/>
              <a:gd name="connsiteX10" fmla="*/ 6635093 w 6635093"/>
              <a:gd name="connsiteY10" fmla="*/ 5026477 h 5026479"/>
              <a:gd name="connsiteX11" fmla="*/ 128585 w 6635093"/>
              <a:gd name="connsiteY11" fmla="*/ 5026477 h 502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5093" h="5026479">
                <a:moveTo>
                  <a:pt x="128585" y="5026479"/>
                </a:moveTo>
                <a:lnTo>
                  <a:pt x="0" y="5026479"/>
                </a:lnTo>
                <a:lnTo>
                  <a:pt x="0" y="0"/>
                </a:lnTo>
                <a:lnTo>
                  <a:pt x="128585" y="0"/>
                </a:lnTo>
                <a:lnTo>
                  <a:pt x="128585" y="4891494"/>
                </a:lnTo>
                <a:lnTo>
                  <a:pt x="6506501" y="4891494"/>
                </a:lnTo>
                <a:lnTo>
                  <a:pt x="6506501" y="4527223"/>
                </a:lnTo>
                <a:lnTo>
                  <a:pt x="6635089" y="4527223"/>
                </a:lnTo>
                <a:lnTo>
                  <a:pt x="6635089" y="4891494"/>
                </a:lnTo>
                <a:lnTo>
                  <a:pt x="6635093" y="4891494"/>
                </a:lnTo>
                <a:lnTo>
                  <a:pt x="6635093" y="5026477"/>
                </a:lnTo>
                <a:lnTo>
                  <a:pt x="128585" y="5026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5400000" flipH="1">
            <a:off x="6992273" y="635346"/>
            <a:ext cx="3538413" cy="5657851"/>
          </a:xfrm>
          <a:custGeom>
            <a:avLst/>
            <a:gdLst>
              <a:gd name="connsiteX0" fmla="*/ 4244211 w 4244211"/>
              <a:gd name="connsiteY0" fmla="*/ 1 h 5657851"/>
              <a:gd name="connsiteX1" fmla="*/ 4244211 w 4244211"/>
              <a:gd name="connsiteY1" fmla="*/ 128587 h 5657851"/>
              <a:gd name="connsiteX2" fmla="*/ 126206 w 4244211"/>
              <a:gd name="connsiteY2" fmla="*/ 128587 h 5657851"/>
              <a:gd name="connsiteX3" fmla="*/ 126206 w 4244211"/>
              <a:gd name="connsiteY3" fmla="*/ 5657851 h 5657851"/>
              <a:gd name="connsiteX4" fmla="*/ 0 w 4244211"/>
              <a:gd name="connsiteY4" fmla="*/ 5657851 h 5657851"/>
              <a:gd name="connsiteX5" fmla="*/ 0 w 4244211"/>
              <a:gd name="connsiteY5" fmla="*/ 0 h 5657851"/>
              <a:gd name="connsiteX6" fmla="*/ 126206 w 4244211"/>
              <a:gd name="connsiteY6" fmla="*/ 0 h 5657851"/>
              <a:gd name="connsiteX7" fmla="*/ 126206 w 4244211"/>
              <a:gd name="connsiteY7" fmla="*/ 1 h 56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4211" h="5657851">
                <a:moveTo>
                  <a:pt x="4244211" y="1"/>
                </a:moveTo>
                <a:lnTo>
                  <a:pt x="4244211" y="128587"/>
                </a:lnTo>
                <a:lnTo>
                  <a:pt x="126206" y="128587"/>
                </a:lnTo>
                <a:lnTo>
                  <a:pt x="126206" y="5657851"/>
                </a:lnTo>
                <a:lnTo>
                  <a:pt x="0" y="5657851"/>
                </a:lnTo>
                <a:lnTo>
                  <a:pt x="0" y="0"/>
                </a:lnTo>
                <a:lnTo>
                  <a:pt x="126206" y="0"/>
                </a:lnTo>
                <a:lnTo>
                  <a:pt x="126206" y="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38034" y="1315055"/>
            <a:ext cx="390140" cy="482738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709742" y="5729400"/>
            <a:ext cx="666648" cy="48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0" y="0"/>
            <a:ext cx="461415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-1" y="304800"/>
            <a:ext cx="3508442" cy="2334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7236688" y="6624536"/>
            <a:ext cx="495531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94963" y="2284695"/>
            <a:ext cx="6336886" cy="1774498"/>
            <a:chOff x="894963" y="2284695"/>
            <a:chExt cx="6336886" cy="1774498"/>
          </a:xfrm>
        </p:grpSpPr>
        <p:sp>
          <p:nvSpPr>
            <p:cNvPr id="22" name="文本框 21"/>
            <p:cNvSpPr txBox="1"/>
            <p:nvPr/>
          </p:nvSpPr>
          <p:spPr>
            <a:xfrm>
              <a:off x="894963" y="2284695"/>
              <a:ext cx="606319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谢谢各位倾听！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46398" y="3470314"/>
              <a:ext cx="5808814" cy="58887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语文精品课件 四年级上册</a:t>
              </a:r>
              <a:endPara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033541" y="3460789"/>
              <a:ext cx="61983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 descr="图片包含 草, 户外, 建筑, 房子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59" y="515739"/>
            <a:ext cx="3889514" cy="5826522"/>
          </a:xfrm>
          <a:prstGeom prst="rect">
            <a:avLst/>
          </a:prstGeom>
          <a:ln w="22225">
            <a:solidFill>
              <a:schemeClr val="bg1"/>
            </a:solidFill>
          </a:ln>
          <a:effectLst>
            <a:outerShdw blurRad="114300" sx="101000" sy="101000" algn="ctr" rotWithShape="0">
              <a:prstClr val="black">
                <a:alpha val="10000"/>
              </a:prstClr>
            </a:outerShdw>
          </a:effectLst>
        </p:spPr>
      </p:pic>
      <p:grpSp>
        <p:nvGrpSpPr>
          <p:cNvPr id="31" name="组合 30"/>
          <p:cNvGrpSpPr/>
          <p:nvPr/>
        </p:nvGrpSpPr>
        <p:grpSpPr>
          <a:xfrm>
            <a:off x="1043066" y="4224439"/>
            <a:ext cx="3861068" cy="316802"/>
            <a:chOff x="1043066" y="4224439"/>
            <a:chExt cx="3861068" cy="316802"/>
          </a:xfrm>
        </p:grpSpPr>
        <p:grpSp>
          <p:nvGrpSpPr>
            <p:cNvPr id="26" name="组合 25"/>
            <p:cNvGrpSpPr/>
            <p:nvPr/>
          </p:nvGrpSpPr>
          <p:grpSpPr>
            <a:xfrm>
              <a:off x="1043066" y="4224439"/>
              <a:ext cx="1765300" cy="316802"/>
              <a:chOff x="1043066" y="4044835"/>
              <a:chExt cx="1765300" cy="316802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授课老师：某某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3138834" y="4224439"/>
              <a:ext cx="1765300" cy="316802"/>
              <a:chOff x="1043066" y="4044835"/>
              <a:chExt cx="1765300" cy="316802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授课时间：</a:t>
                </a: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4294967295"/>
          </p:nvPr>
        </p:nvSpPr>
        <p:spPr>
          <a:xfrm>
            <a:off x="339152" y="264622"/>
            <a:ext cx="2785048" cy="66882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CN" altLang="en-US" sz="4400" dirty="0">
                <a:solidFill>
                  <a:srgbClr val="2AB48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2" name="TextBox 4"/>
          <p:cNvSpPr txBox="1"/>
          <p:nvPr/>
        </p:nvSpPr>
        <p:spPr>
          <a:xfrm>
            <a:off x="1393825" y="3716009"/>
            <a:ext cx="4702175" cy="58477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与同学分享一下！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393825" y="1786890"/>
            <a:ext cx="7750175" cy="140686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你会简要复述课文吗？你知道简要复述课文需要注意什么吗？</a:t>
            </a:r>
            <a:endParaRPr kumimoji="0" lang="en-US" altLang="zh-CN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550" y="2510084"/>
            <a:ext cx="2667000" cy="3581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4294967295"/>
          </p:nvPr>
        </p:nvSpPr>
        <p:spPr>
          <a:xfrm>
            <a:off x="339152" y="264622"/>
            <a:ext cx="4709098" cy="66882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CN" altLang="en-US" sz="4400" dirty="0">
                <a:solidFill>
                  <a:srgbClr val="2AB48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简要复述课文：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093912" y="1582821"/>
            <a:ext cx="8784976" cy="369235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1.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多朗读文章，熟悉课文内容。</a:t>
            </a:r>
            <a:endParaRPr kumimoji="0" lang="en-US" altLang="zh-CN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楷体" panose="02010609060101010101" pitchFamily="49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2.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详略得当，重点突出。重点复述主要情节，次要情节适当省略，语言简洁。</a:t>
            </a:r>
            <a:endParaRPr kumimoji="0" lang="en-US" altLang="zh-CN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楷体" panose="02010609060101010101" pitchFamily="49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3.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按照一定顺序（时间、空间）进行复述。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4294967295"/>
          </p:nvPr>
        </p:nvSpPr>
        <p:spPr>
          <a:xfrm>
            <a:off x="339152" y="264622"/>
            <a:ext cx="3280348" cy="66882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CN" altLang="en-US" sz="4400" dirty="0">
                <a:solidFill>
                  <a:srgbClr val="2AB48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识字加油站</a:t>
            </a:r>
          </a:p>
        </p:txBody>
      </p:sp>
      <p:sp>
        <p:nvSpPr>
          <p:cNvPr id="4" name="矩形 3"/>
          <p:cNvSpPr/>
          <p:nvPr/>
        </p:nvSpPr>
        <p:spPr>
          <a:xfrm>
            <a:off x="1224915" y="1597943"/>
            <a:ext cx="8856984" cy="2748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冈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——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钢 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(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提纲 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)    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受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——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授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(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授予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)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/>
            </a:r>
            <a:b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</a:b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建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——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键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(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键盘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)     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普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——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谱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(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乐谱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)</a:t>
            </a:r>
            <a:b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</a:b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伐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——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阀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(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阀门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)     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专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——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砖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(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砖头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)</a:t>
            </a:r>
            <a:b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</a:b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宗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——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综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(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综合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)     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具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——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俱 （俱乐部 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)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楷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224915" y="5254625"/>
            <a:ext cx="85032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仔细观察，你发现这些字有什么共同点？</a:t>
            </a:r>
          </a:p>
        </p:txBody>
      </p:sp>
      <p:sp>
        <p:nvSpPr>
          <p:cNvPr id="6" name="矩形 5"/>
          <p:cNvSpPr/>
          <p:nvPr/>
        </p:nvSpPr>
        <p:spPr>
          <a:xfrm>
            <a:off x="1224915" y="4408170"/>
            <a:ext cx="7118350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钢  授  键  谱  阀  砖  综  俱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4294967295"/>
          </p:nvPr>
        </p:nvSpPr>
        <p:spPr>
          <a:xfrm>
            <a:off x="339152" y="264622"/>
            <a:ext cx="2785048" cy="66882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CN" altLang="en-US" sz="4400" dirty="0">
                <a:solidFill>
                  <a:srgbClr val="2AB48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我发现：</a:t>
            </a:r>
          </a:p>
        </p:txBody>
      </p:sp>
      <p:sp>
        <p:nvSpPr>
          <p:cNvPr id="2" name="矩形 1"/>
          <p:cNvSpPr/>
          <p:nvPr/>
        </p:nvSpPr>
        <p:spPr>
          <a:xfrm>
            <a:off x="1246505" y="1652270"/>
            <a:ext cx="8836660" cy="2382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kumimoji="0" lang="en-US" altLang="zh-CN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1.</a:t>
            </a: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原来的字添上相应的偏旁后变成了现在的字，但是两者读音是一样的。</a:t>
            </a:r>
            <a:endParaRPr kumimoji="0" lang="en-US" altLang="zh-CN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楷体" panose="02010609060101010101" pitchFamily="49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kumimoji="0" lang="en-US" altLang="zh-CN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2.</a:t>
            </a: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这些字都是形声字。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550" y="2510084"/>
            <a:ext cx="2667000" cy="3581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4294967295"/>
          </p:nvPr>
        </p:nvSpPr>
        <p:spPr>
          <a:xfrm>
            <a:off x="339152" y="264622"/>
            <a:ext cx="7528498" cy="66882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CN" altLang="en-US" sz="4400" dirty="0">
                <a:solidFill>
                  <a:srgbClr val="2AB48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你还知道类似的字吗？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475740" y="1861185"/>
            <a:ext cx="6585585" cy="2475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茉  莉  粒  晨  清  仗  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楷体" panose="02010609060101010101" pitchFamily="49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枝  招  侦  痣  彰  胞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楷体" panose="02010609060101010101" pitchFamily="49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……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楷体" panose="02010609060101010101" pitchFamily="49" charset="-122"/>
              <a:sym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550" y="2510084"/>
            <a:ext cx="2667000" cy="3581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4294967295"/>
          </p:nvPr>
        </p:nvSpPr>
        <p:spPr>
          <a:xfrm>
            <a:off x="339152" y="264622"/>
            <a:ext cx="7528498" cy="66882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CN" altLang="en-US" sz="4400" dirty="0">
                <a:solidFill>
                  <a:srgbClr val="2AB48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词句段运用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1357630" y="1942465"/>
            <a:ext cx="8813165" cy="1465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抄写下面的词语，注意加点的字不要写错。 平时还有哪些字容易写错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? 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和同学交流。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1357630" y="3573145"/>
            <a:ext cx="8520430" cy="185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800" b="1" i="0" u="dottedHeavy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茂</a:t>
            </a:r>
            <a:r>
              <a:rPr kumimoji="0" lang="zh-CN" alt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盛  投</a:t>
            </a:r>
            <a:r>
              <a:rPr kumimoji="0" lang="zh-CN" altLang="en-US" sz="3800" b="1" i="0" u="dottedHeavy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降</a:t>
            </a:r>
            <a:r>
              <a:rPr kumimoji="0" lang="zh-CN" alt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  </a:t>
            </a:r>
            <a:r>
              <a:rPr kumimoji="0" lang="zh-CN" altLang="en-US" sz="3800" b="1" i="0" u="dottedHeavy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赞</a:t>
            </a:r>
            <a:r>
              <a:rPr kumimoji="0" lang="zh-CN" alt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叹  麻</a:t>
            </a:r>
            <a:r>
              <a:rPr kumimoji="0" lang="zh-CN" altLang="en-US" sz="3800" b="1" i="0" u="dottedHeavy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雀</a:t>
            </a:r>
            <a:r>
              <a:rPr kumimoji="0" lang="zh-CN" alt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  </a:t>
            </a:r>
            <a:r>
              <a:rPr kumimoji="0" lang="zh-CN" altLang="en-US" sz="3800" b="1" i="0" u="dottedHeavy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胸</a:t>
            </a:r>
            <a:r>
              <a:rPr kumimoji="0" lang="zh-CN" alt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怀  </a:t>
            </a:r>
            <a:r>
              <a:rPr kumimoji="0" lang="zh-CN" altLang="en-US" sz="3800" b="1" i="0" u="dottedHeavy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既</a:t>
            </a:r>
            <a:r>
              <a:rPr kumimoji="0" lang="zh-CN" alt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然</a:t>
            </a:r>
            <a:br>
              <a:rPr kumimoji="0" lang="zh-CN" alt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</a:br>
            <a:r>
              <a:rPr kumimoji="0" lang="zh-CN" altLang="en-US" sz="3800" b="1" i="0" u="dottedHeavy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暮</a:t>
            </a:r>
            <a:r>
              <a:rPr kumimoji="0" lang="zh-CN" alt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色  </a:t>
            </a:r>
            <a:r>
              <a:rPr kumimoji="0" lang="zh-CN" altLang="en-US" sz="3800" b="1" i="0" u="dottedHeavy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拔</a:t>
            </a:r>
            <a:r>
              <a:rPr kumimoji="0" lang="zh-CN" alt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河  比</a:t>
            </a:r>
            <a:r>
              <a:rPr kumimoji="0" lang="zh-CN" altLang="en-US" sz="3800" b="1" i="0" u="dottedHeavy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赛</a:t>
            </a:r>
            <a:r>
              <a:rPr kumimoji="0" lang="zh-CN" alt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  出</a:t>
            </a:r>
            <a:r>
              <a:rPr kumimoji="0" lang="zh-CN" altLang="en-US" sz="3800" b="1" i="0" u="dottedHeavy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塞</a:t>
            </a:r>
            <a:r>
              <a:rPr kumimoji="0" lang="zh-CN" alt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  担</a:t>
            </a:r>
            <a:r>
              <a:rPr kumimoji="0" lang="zh-CN" altLang="en-US" sz="3800" b="1" i="0" u="dottedHeavy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忧</a:t>
            </a:r>
            <a:r>
              <a:rPr kumimoji="0" lang="zh-CN" alt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  严</a:t>
            </a:r>
            <a:r>
              <a:rPr kumimoji="0" lang="zh-CN" altLang="en-US" sz="3800" b="1" i="0" u="dottedHeavy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厉</a:t>
            </a:r>
            <a:endParaRPr kumimoji="0" lang="zh-CN" altLang="en-US" sz="3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楷体" panose="02010609060101010101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4294967295"/>
          </p:nvPr>
        </p:nvSpPr>
        <p:spPr>
          <a:xfrm>
            <a:off x="339152" y="264622"/>
            <a:ext cx="7528498" cy="66882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CN" altLang="en-US" sz="4400" dirty="0">
                <a:solidFill>
                  <a:srgbClr val="2AB48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火眼金睛</a:t>
            </a:r>
            <a:r>
              <a:rPr lang="en-US" altLang="zh-CN" sz="4400" dirty="0">
                <a:solidFill>
                  <a:srgbClr val="2AB48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——</a:t>
            </a:r>
            <a:r>
              <a:rPr lang="zh-CN" altLang="en-US" sz="4400" dirty="0">
                <a:solidFill>
                  <a:srgbClr val="2AB48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我会改错字</a:t>
            </a:r>
          </a:p>
        </p:txBody>
      </p:sp>
      <p:sp>
        <p:nvSpPr>
          <p:cNvPr id="3" name="矩形 2"/>
          <p:cNvSpPr/>
          <p:nvPr/>
        </p:nvSpPr>
        <p:spPr>
          <a:xfrm>
            <a:off x="1588770" y="1911350"/>
            <a:ext cx="8442960" cy="1735475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爱带  吉详  肖象  喝采  钩鱼</a:t>
            </a:r>
            <a:endParaRPr kumimoji="0" lang="en-US" altLang="zh-CN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楷体" panose="02010609060101010101" pitchFamily="49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明片  座落  延申  宣染  不可思异 </a:t>
            </a:r>
          </a:p>
        </p:txBody>
      </p:sp>
      <p:sp>
        <p:nvSpPr>
          <p:cNvPr id="4" name="矩形 3"/>
          <p:cNvSpPr/>
          <p:nvPr/>
        </p:nvSpPr>
        <p:spPr>
          <a:xfrm>
            <a:off x="1588770" y="3837940"/>
            <a:ext cx="8442960" cy="1735475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爱戴  吉祥  肖像  喝彩  钓鱼</a:t>
            </a:r>
            <a:endParaRPr kumimoji="0" lang="en-US" altLang="zh-CN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楷体" panose="02010609060101010101" pitchFamily="49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名片  坐落  延伸  渲染  不可思议 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4294967295"/>
          </p:nvPr>
        </p:nvSpPr>
        <p:spPr>
          <a:xfrm>
            <a:off x="339152" y="264622"/>
            <a:ext cx="11852848" cy="66882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CN" altLang="en-US" sz="4400" dirty="0">
                <a:solidFill>
                  <a:srgbClr val="2AB48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读一读，发现不同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97610" y="3493135"/>
            <a:ext cx="10213340" cy="1487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不同：</a:t>
            </a:r>
            <a:endParaRPr kumimoji="0" lang="en-US" altLang="zh-CN" sz="28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    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第一个句子有细节描写：神态（面如土色）、动作（跪、磕、求）描写，突出了官绅们内心的害怕。</a:t>
            </a:r>
          </a:p>
        </p:txBody>
      </p:sp>
      <p:sp>
        <p:nvSpPr>
          <p:cNvPr id="4" name="TextBox 2"/>
          <p:cNvSpPr txBox="1"/>
          <p:nvPr/>
        </p:nvSpPr>
        <p:spPr>
          <a:xfrm>
            <a:off x="1197610" y="5279390"/>
            <a:ext cx="10400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    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第二个句子只写出了官绅们跪地求饶的状态。 </a:t>
            </a:r>
          </a:p>
        </p:txBody>
      </p:sp>
      <p:sp>
        <p:nvSpPr>
          <p:cNvPr id="5" name="矩形 4"/>
          <p:cNvSpPr/>
          <p:nvPr/>
        </p:nvSpPr>
        <p:spPr>
          <a:xfrm>
            <a:off x="1125220" y="1510665"/>
            <a:ext cx="9828530" cy="1686872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    官绅一个个吓得面如土色，跪下来磕头求饶，把头都磕破了，直淌血。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pitchFamily="49" charset="-122"/>
                <a:sym typeface="Arial" panose="020B0604020202020204" pitchFamily="34" charset="0"/>
              </a:rPr>
              <a:t>    官绅跪地求饶。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 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jh0r3i3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800</Words>
  <Application>Microsoft Office PowerPoint</Application>
  <PresentationFormat>宽屏</PresentationFormat>
  <Paragraphs>101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思源黑体 CN Light</vt:lpstr>
      <vt:lpstr>Arial</vt:lpstr>
      <vt:lpstr>楷体</vt:lpstr>
      <vt:lpstr>思源黑体 CN Bold</vt:lpstr>
      <vt:lpstr>思源黑体 CN Regular</vt:lpstr>
      <vt:lpstr>黑体</vt:lpstr>
      <vt:lpstr> 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2021-05-10T01:19:13Z</dcterms:created>
  <dcterms:modified xsi:type="dcterms:W3CDTF">2023-01-10T07:20:43Z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49E8D6F9228444729574067F069FDFD6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