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39" r:id="rId3"/>
    <p:sldId id="334" r:id="rId4"/>
    <p:sldId id="336" r:id="rId5"/>
    <p:sldId id="335" r:id="rId6"/>
    <p:sldId id="340" r:id="rId7"/>
    <p:sldId id="341" r:id="rId8"/>
    <p:sldId id="363" r:id="rId9"/>
    <p:sldId id="364" r:id="rId10"/>
    <p:sldId id="365" r:id="rId11"/>
    <p:sldId id="366" r:id="rId12"/>
    <p:sldId id="367" r:id="rId13"/>
    <p:sldId id="391" r:id="rId14"/>
    <p:sldId id="392" r:id="rId15"/>
    <p:sldId id="360" r:id="rId16"/>
    <p:sldId id="342" r:id="rId17"/>
    <p:sldId id="343" r:id="rId18"/>
    <p:sldId id="344" r:id="rId19"/>
    <p:sldId id="345" r:id="rId20"/>
    <p:sldId id="346" r:id="rId21"/>
    <p:sldId id="347" r:id="rId22"/>
    <p:sldId id="350" r:id="rId23"/>
    <p:sldId id="357" r:id="rId24"/>
    <p:sldId id="349" r:id="rId25"/>
    <p:sldId id="369" r:id="rId26"/>
    <p:sldId id="351" r:id="rId27"/>
    <p:sldId id="352" r:id="rId28"/>
    <p:sldId id="353" r:id="rId29"/>
    <p:sldId id="354" r:id="rId30"/>
    <p:sldId id="355" r:id="rId31"/>
    <p:sldId id="356" r:id="rId32"/>
    <p:sldId id="362" r:id="rId33"/>
    <p:sldId id="361" r:id="rId34"/>
    <p:sldId id="288" r:id="rId35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7370"/>
    <a:srgbClr val="FBE5D6"/>
    <a:srgbClr val="009999"/>
    <a:srgbClr val="4F855D"/>
    <a:srgbClr val="B2B2B2"/>
    <a:srgbClr val="202020"/>
    <a:srgbClr val="323232"/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2106" y="-972"/>
      </p:cViewPr>
      <p:guideLst>
        <p:guide orient="horz" pos="1640"/>
        <p:guide pos="285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80975" y="844550"/>
            <a:ext cx="6551613" cy="3686175"/>
          </a:xfrm>
        </p:spPr>
      </p:sp>
      <p:sp>
        <p:nvSpPr>
          <p:cNvPr id="38915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80975" y="844550"/>
            <a:ext cx="6551613" cy="3686175"/>
          </a:xfrm>
        </p:spPr>
      </p:sp>
      <p:sp>
        <p:nvSpPr>
          <p:cNvPr id="39939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67500" tIns="35100" rIns="67500" bIns="35100" anchor="b" anchorCtr="0">
            <a:normAutofit/>
          </a:bodyPr>
          <a:lstStyle>
            <a:lvl1pPr algn="ctr">
              <a:defRPr sz="4500" b="1" i="0" spc="225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67500" tIns="35100" rIns="67500" bIns="351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143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8572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2001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5430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67500" tIns="35100" rIns="67500" bIns="35100" rtlCol="0" anchor="t" anchorCtr="0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67500" tIns="35100" rIns="67500" bIns="351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67500" tIns="35100" rIns="67500" bIns="35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marR="0" lvl="1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685800" marR="0" lvl="2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028700" marR="0" lvl="3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371600" marR="0" lvl="4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67500" tIns="35100" rIns="67500" bIns="3510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67500" tIns="35100" rIns="67500" bIns="35100">
            <a:normAutofit/>
          </a:bodyPr>
          <a:lstStyle>
            <a:lvl1pPr marL="1714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13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5143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13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8572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13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2001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13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844800" cy="3456000"/>
          </a:xfrm>
        </p:spPr>
        <p:txBody>
          <a:bodyPr vert="horz" lIns="67500" tIns="35100" rIns="67500" bIns="35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67500" tIns="35100" rIns="67500" bIns="35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35100" tIns="35100" rIns="35100" bIns="35100"/>
          <a:lstStyle>
            <a:lvl1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6300" y="456300"/>
            <a:ext cx="8226900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6300" y="1136700"/>
            <a:ext cx="8226900" cy="3552660"/>
          </a:xfrm>
          <a:prstGeom prst="rect">
            <a:avLst/>
          </a:prstGeom>
        </p:spPr>
        <p:txBody>
          <a:bodyPr vert="horz" lIns="67500" tIns="35100" rIns="67500" bIns="351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225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-1" y="1611808"/>
            <a:ext cx="9144001" cy="761747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45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3 </a:t>
            </a:r>
            <a:r>
              <a:rPr lang="zh-CN" altLang="en-US" sz="45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回忆鲁迅先生（节选）</a:t>
            </a:r>
            <a:endParaRPr sz="4500" b="1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" y="4873467"/>
            <a:ext cx="9144001" cy="270034"/>
          </a:xfrm>
          <a:prstGeom prst="rect">
            <a:avLst/>
          </a:prstGeom>
          <a:solidFill>
            <a:srgbClr val="007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80900" y="324582"/>
            <a:ext cx="2158365" cy="299085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b="1" dirty="0">
                <a:solidFill>
                  <a:srgbClr val="0F5111"/>
                </a:solidFill>
                <a:cs typeface="+mn-ea"/>
                <a:sym typeface="+mn-lt"/>
              </a:rPr>
              <a:t>第 一  单  元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539740" y="422452"/>
            <a:ext cx="1467803" cy="57150"/>
            <a:chOff x="11867" y="1528"/>
            <a:chExt cx="3966" cy="120"/>
          </a:xfrm>
          <a:solidFill>
            <a:srgbClr val="FBE5D6"/>
          </a:solidFill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grpFill/>
            <a:ln>
              <a:solidFill>
                <a:srgbClr val="0073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1" y="422452"/>
            <a:ext cx="1467803" cy="57150"/>
            <a:chOff x="11867" y="1528"/>
            <a:chExt cx="3966" cy="120"/>
          </a:xfrm>
          <a:solidFill>
            <a:srgbClr val="FBE5D6"/>
          </a:solidFill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grpFill/>
            <a:ln>
              <a:solidFill>
                <a:srgbClr val="0073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854053" y="2656999"/>
            <a:ext cx="1212056" cy="437674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24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萧红</a:t>
            </a:r>
            <a:endParaRPr sz="2400" b="1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-1" y="4008578"/>
            <a:ext cx="9144001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1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www.PPT818.com</a:t>
            </a:r>
            <a:endParaRPr sz="21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5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10732" y="555730"/>
            <a:ext cx="7618228" cy="26545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r>
              <a:rPr lang="en-US" altLang="zh-CN" sz="2100" b="1" dirty="0">
                <a:cs typeface="+mn-ea"/>
                <a:sym typeface="+mn-lt"/>
              </a:rPr>
              <a:t>     3.</a:t>
            </a:r>
            <a:r>
              <a:rPr lang="zh-CN" altLang="zh-CN" sz="2100" b="1" dirty="0">
                <a:cs typeface="+mn-ea"/>
                <a:sym typeface="+mn-lt"/>
              </a:rPr>
              <a:t>萧红眼中的鲁迅是一个怎样的形象呢？请阅读课文，分小组完成下表。</a:t>
            </a:r>
            <a:endParaRPr lang="en-US" altLang="zh-CN" sz="2100" b="1" dirty="0">
              <a:cs typeface="+mn-ea"/>
              <a:sym typeface="+mn-lt"/>
            </a:endParaRPr>
          </a:p>
          <a:p>
            <a:endParaRPr lang="en-US" altLang="zh-CN" sz="2100" b="1" dirty="0">
              <a:cs typeface="+mn-ea"/>
              <a:sym typeface="+mn-lt"/>
            </a:endParaRPr>
          </a:p>
          <a:p>
            <a:endParaRPr lang="en-US" altLang="zh-CN" sz="2100" b="1" dirty="0">
              <a:cs typeface="+mn-ea"/>
              <a:sym typeface="+mn-lt"/>
            </a:endParaRPr>
          </a:p>
          <a:p>
            <a:endParaRPr lang="en-US" altLang="zh-CN" sz="2100" b="1" dirty="0">
              <a:cs typeface="+mn-ea"/>
              <a:sym typeface="+mn-lt"/>
            </a:endParaRPr>
          </a:p>
          <a:p>
            <a:endParaRPr lang="en-US" altLang="zh-CN" sz="2100" b="1" dirty="0">
              <a:cs typeface="+mn-ea"/>
              <a:sym typeface="+mn-lt"/>
            </a:endParaRPr>
          </a:p>
          <a:p>
            <a:endParaRPr lang="en-US" altLang="zh-CN" sz="2100" b="1" dirty="0">
              <a:cs typeface="+mn-ea"/>
              <a:sym typeface="+mn-lt"/>
            </a:endParaRPr>
          </a:p>
          <a:p>
            <a:endParaRPr lang="zh-CN" altLang="en-US" sz="2100" dirty="0">
              <a:cs typeface="+mn-ea"/>
              <a:sym typeface="+mn-lt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96113" y="1363626"/>
          <a:ext cx="7097232" cy="30603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11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5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923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</a:t>
                      </a:r>
                      <a:r>
                        <a:rPr lang="zh-CN" altLang="en-US" sz="2100" dirty="0" smtClean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生活中的鲁迅</a:t>
                      </a:r>
                      <a:endParaRPr lang="zh-CN" altLang="en-US" sz="2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</a:t>
                      </a:r>
                      <a:r>
                        <a:rPr lang="zh-CN" altLang="zh-CN" sz="2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萧红眼中的鲁迅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zh-CN" altLang="zh-CN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①人之子的鲁迅</a:t>
                      </a:r>
                      <a:endParaRPr lang="zh-CN" alt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zh-CN" altLang="zh-CN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②人之夫的鲁迅</a:t>
                      </a:r>
                      <a:endParaRPr lang="zh-CN" alt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zh-CN" altLang="zh-CN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③人之友的鲁迅</a:t>
                      </a:r>
                      <a:endParaRPr lang="en-US" altLang="zh-CN" sz="18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endParaRPr lang="en-US" altLang="zh-CN" sz="18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endParaRPr lang="zh-CN" alt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zh-CN" altLang="zh-CN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④人之主的鲁迅</a:t>
                      </a:r>
                      <a:endParaRPr lang="en-US" altLang="zh-CN" sz="18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endParaRPr lang="zh-CN" alt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zh-CN" altLang="zh-CN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⑤生活之主的鲁迅</a:t>
                      </a:r>
                      <a:endParaRPr lang="zh-CN" alt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3759614" y="1883016"/>
            <a:ext cx="257546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800" b="1" dirty="0">
                <a:solidFill>
                  <a:schemeClr val="dk1"/>
                </a:solidFill>
                <a:cs typeface="+mn-ea"/>
                <a:sym typeface="+mn-lt"/>
              </a:rPr>
              <a:t>一个孝敬父母的好儿子 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59112" y="2229265"/>
            <a:ext cx="245884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800" b="1" dirty="0">
                <a:solidFill>
                  <a:schemeClr val="dk1"/>
                </a:solidFill>
                <a:cs typeface="+mn-ea"/>
                <a:sym typeface="+mn-lt"/>
              </a:rPr>
              <a:t>一个尊重妻子的好丈夫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759112" y="2606373"/>
            <a:ext cx="3912279" cy="9002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1800" b="1" dirty="0">
                <a:solidFill>
                  <a:schemeClr val="dk1"/>
                </a:solidFill>
                <a:cs typeface="+mn-ea"/>
                <a:sym typeface="+mn-lt"/>
              </a:rPr>
              <a:t>一个培植晚辈作家的慈祥宽厚的长者</a:t>
            </a:r>
          </a:p>
          <a:p>
            <a:r>
              <a:rPr lang="zh-CN" altLang="zh-CN" sz="1800" b="1" dirty="0">
                <a:solidFill>
                  <a:schemeClr val="dk1"/>
                </a:solidFill>
                <a:cs typeface="+mn-ea"/>
                <a:sym typeface="+mn-lt"/>
              </a:rPr>
              <a:t>一个追求真理坚持真理的战士</a:t>
            </a:r>
          </a:p>
          <a:p>
            <a:r>
              <a:rPr lang="zh-CN" altLang="zh-CN" sz="1800" b="1" dirty="0">
                <a:solidFill>
                  <a:schemeClr val="dk1"/>
                </a:solidFill>
                <a:cs typeface="+mn-ea"/>
                <a:sym typeface="+mn-lt"/>
              </a:rPr>
              <a:t>一个不卑不亢的学者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759614" y="3506619"/>
            <a:ext cx="3678865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1800" b="1" dirty="0">
                <a:solidFill>
                  <a:schemeClr val="dk1"/>
                </a:solidFill>
                <a:cs typeface="+mn-ea"/>
                <a:sym typeface="+mn-lt"/>
              </a:rPr>
              <a:t>一个美满家庭的家长</a:t>
            </a:r>
          </a:p>
          <a:p>
            <a:r>
              <a:rPr lang="zh-CN" altLang="zh-CN" sz="1800" b="1" dirty="0">
                <a:solidFill>
                  <a:schemeClr val="dk1"/>
                </a:solidFill>
                <a:cs typeface="+mn-ea"/>
                <a:sym typeface="+mn-lt"/>
              </a:rPr>
              <a:t>一个和蔼宽厚的平易近人的老人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842029" y="4061069"/>
            <a:ext cx="211139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800" b="1" dirty="0">
                <a:solidFill>
                  <a:schemeClr val="dk1"/>
                </a:solidFill>
                <a:cs typeface="+mn-ea"/>
                <a:sym typeface="+mn-lt"/>
              </a:rPr>
              <a:t>潇洒、幽默、风趣</a:t>
            </a:r>
            <a:r>
              <a:rPr lang="en-US" altLang="zh-CN" sz="1800" b="1" dirty="0">
                <a:solidFill>
                  <a:schemeClr val="dk1"/>
                </a:solidFill>
                <a:cs typeface="+mn-ea"/>
                <a:sym typeface="+mn-lt"/>
              </a:rPr>
              <a:t> </a:t>
            </a:r>
            <a:endParaRPr lang="zh-CN" altLang="en-US" sz="18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84605" y="237992"/>
            <a:ext cx="2174543" cy="535305"/>
            <a:chOff x="2371" y="690"/>
            <a:chExt cx="3471" cy="1124"/>
          </a:xfrm>
        </p:grpSpPr>
        <p:sp>
          <p:nvSpPr>
            <p:cNvPr id="3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合作探究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581947" y="917905"/>
            <a:ext cx="7799168" cy="7155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altLang="zh-CN" sz="2100" b="1" dirty="0">
                <a:cs typeface="+mn-ea"/>
                <a:sym typeface="+mn-lt"/>
              </a:rPr>
              <a:t>    1.</a:t>
            </a:r>
            <a:r>
              <a:rPr lang="zh-CN" altLang="zh-CN" sz="2100" b="1" dirty="0">
                <a:cs typeface="+mn-ea"/>
                <a:sym typeface="+mn-lt"/>
              </a:rPr>
              <a:t>鲁迅先生对青年人写信字迹潦草深恶痛绝，虽然如此，他还是认真对待每一封信，这说明了什么</a:t>
            </a:r>
            <a:r>
              <a:rPr lang="en-US" altLang="zh-CN" sz="2100" b="1" dirty="0">
                <a:cs typeface="+mn-ea"/>
                <a:sym typeface="+mn-lt"/>
              </a:rPr>
              <a:t>?</a:t>
            </a:r>
            <a:endParaRPr lang="zh-CN" altLang="zh-CN" sz="2100" b="1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1947" y="1763193"/>
            <a:ext cx="7703474" cy="7155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这说明他还是很重视青年人的，同时也说明了他具有宽容、无私、关爱青年人的品质。</a:t>
            </a:r>
            <a:endParaRPr lang="zh-CN" altLang="en-US" sz="2100" b="1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1947" y="2571751"/>
            <a:ext cx="7748663" cy="7155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altLang="zh-CN" sz="2100" b="1" dirty="0">
                <a:cs typeface="+mn-ea"/>
                <a:sym typeface="+mn-lt"/>
              </a:rPr>
              <a:t>    2.</a:t>
            </a:r>
            <a:r>
              <a:rPr lang="zh-CN" altLang="zh-CN" sz="2100" b="1" dirty="0">
                <a:cs typeface="+mn-ea"/>
                <a:sym typeface="+mn-lt"/>
              </a:rPr>
              <a:t>作者不厌其烦地把鲁迅先生陪客的时间一一写出来的原因是什么</a:t>
            </a:r>
            <a:r>
              <a:rPr lang="en-US" altLang="zh-CN" sz="2100" b="1" dirty="0">
                <a:cs typeface="+mn-ea"/>
                <a:sym typeface="+mn-lt"/>
              </a:rPr>
              <a:t>?</a:t>
            </a:r>
            <a:endParaRPr lang="zh-CN" altLang="zh-CN" sz="2100" b="1" dirty="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81947" y="3421873"/>
            <a:ext cx="7735372" cy="7155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强调会客时间之长、客人之多，表现鲁迅先生不知疲倦、耐心细致，已达到了忘我的境地。</a:t>
            </a:r>
            <a:endParaRPr lang="zh-CN" altLang="en-US" sz="2100" b="1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  <p:bldP spid="8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09351" y="806469"/>
            <a:ext cx="4964906" cy="3914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r>
              <a:rPr lang="en-US" altLang="zh-CN" sz="2100" b="1" dirty="0">
                <a:cs typeface="+mn-ea"/>
                <a:sym typeface="+mn-lt"/>
              </a:rPr>
              <a:t>3.</a:t>
            </a:r>
            <a:r>
              <a:rPr lang="zh-CN" altLang="zh-CN" sz="2100" b="1" dirty="0">
                <a:cs typeface="+mn-ea"/>
                <a:sym typeface="+mn-lt"/>
              </a:rPr>
              <a:t>文中的鲁迅给你的总体印象是怎样的？</a:t>
            </a:r>
          </a:p>
        </p:txBody>
      </p:sp>
      <p:sp>
        <p:nvSpPr>
          <p:cNvPr id="3" name="矩形 2"/>
          <p:cNvSpPr/>
          <p:nvPr/>
        </p:nvSpPr>
        <p:spPr>
          <a:xfrm>
            <a:off x="723014" y="1331768"/>
            <a:ext cx="7259379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可敬的长者、可亲的父亲、有血有肉的伟人、风趣幽默的智者。</a:t>
            </a:r>
            <a:endParaRPr lang="zh-CN" altLang="en-US" sz="2100" b="1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050" name="Picture 2" descr="http://5b0988e595225.cdn.sohucs.com/q_70,c_zoom,w_640/images/20180308/835ec009bcc6440ca6d7361fce73678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8910" y="2334096"/>
            <a:ext cx="3243263" cy="247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81569" y="78"/>
            <a:ext cx="2137068" cy="590617"/>
            <a:chOff x="2371" y="690"/>
            <a:chExt cx="3471" cy="1124"/>
          </a:xfrm>
        </p:grpSpPr>
        <p:sp>
          <p:nvSpPr>
            <p:cNvPr id="3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>
              <a:off x="2644" y="741"/>
              <a:ext cx="2895" cy="885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拓展阅读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76200" y="780574"/>
            <a:ext cx="8991600" cy="493211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spcBef>
                <a:spcPts val="450"/>
              </a:spcBef>
            </a:pPr>
            <a:r>
              <a:rPr b="1" dirty="0">
                <a:cs typeface="+mn-ea"/>
                <a:sym typeface="+mn-lt"/>
              </a:rPr>
              <a:t>阅读文中片段，完成下列问题。</a:t>
            </a:r>
          </a:p>
          <a:p>
            <a:pPr algn="just">
              <a:spcBef>
                <a:spcPts val="450"/>
              </a:spcBef>
            </a:pPr>
            <a:r>
              <a:rPr b="1" dirty="0">
                <a:cs typeface="+mn-ea"/>
                <a:sym typeface="+mn-lt"/>
              </a:rPr>
              <a:t>    鲁迅先生从下午两三点钟起就陪客人，陪到五点钟，陪到六点钟。客人若在家吃饭，吃过饭又必要在一起喝茶，或者刚刚喝完茶走了，或者还没有走就又来了客人，于是又陪下去，陪到八点钟，十点钟，常常陪到十二点钟。从下午两三点起，陪到夜里十二点，这么长的时间，鲁迅先生都是坐在藤躺椅上，不断地吸着烟。</a:t>
            </a:r>
          </a:p>
          <a:p>
            <a:pPr algn="just">
              <a:spcBef>
                <a:spcPts val="450"/>
              </a:spcBef>
            </a:pPr>
            <a:r>
              <a:rPr b="1" dirty="0">
                <a:cs typeface="+mn-ea"/>
                <a:sym typeface="+mn-lt"/>
              </a:rPr>
              <a:t>    客人一走，已经是下半夜了，本来已经是睡觉的时候了，可是鲁迅先生正要开始工作。在工作之前，他稍微阖一阖眼睛，燃起一支烟来，躺在床边上，这一支烟还没有吸完，许先生差不多就在床里边睡着了（许先生为什么睡得这样快？因为第二天早晨六七点钟就要起来管理家务）。海婴这时也在三楼和保姆一道睡着了。</a:t>
            </a:r>
          </a:p>
          <a:p>
            <a:pPr algn="just">
              <a:spcBef>
                <a:spcPts val="450"/>
              </a:spcBef>
            </a:pPr>
            <a:r>
              <a:rPr b="1" dirty="0">
                <a:cs typeface="+mn-ea"/>
                <a:sym typeface="+mn-lt"/>
              </a:rPr>
              <a:t>    全楼都寂静下去，窗外也是一点声音没有了，鲁迅先生站起来，坐在书桌边，在那绿色的台灯下开始写文章了。</a:t>
            </a:r>
          </a:p>
          <a:p>
            <a:pPr algn="just">
              <a:spcBef>
                <a:spcPts val="450"/>
              </a:spcBef>
            </a:pPr>
            <a:r>
              <a:rPr b="1" dirty="0">
                <a:cs typeface="+mn-ea"/>
                <a:sym typeface="+mn-lt"/>
              </a:rPr>
              <a:t>    许先生说鸡鸣的时候，鲁迅先生还是坐着，街上的汽车嘟嘟的叫起来了，鲁迅先生还是坐着。</a:t>
            </a:r>
          </a:p>
          <a:p>
            <a:pPr algn="just">
              <a:spcBef>
                <a:spcPts val="450"/>
              </a:spcBef>
            </a:pPr>
            <a:r>
              <a:rPr b="1" dirty="0">
                <a:cs typeface="+mn-ea"/>
                <a:sym typeface="+mn-lt"/>
              </a:rPr>
              <a:t>    有时许先生醒了，看着玻璃窗白萨萨的了，灯光也不显得怎样亮了，鲁迅先生的背影不像夜里那样黑大了。</a:t>
            </a:r>
          </a:p>
          <a:p>
            <a:pPr algn="just">
              <a:spcBef>
                <a:spcPts val="450"/>
              </a:spcBef>
            </a:pPr>
            <a:r>
              <a:rPr b="1" dirty="0">
                <a:cs typeface="+mn-ea"/>
                <a:sym typeface="+mn-lt"/>
              </a:rPr>
              <a:t>    鲁迅先生的背影是灰黑色的，仍旧坐在那里。</a:t>
            </a:r>
          </a:p>
          <a:p>
            <a:pPr algn="just">
              <a:spcBef>
                <a:spcPts val="450"/>
              </a:spcBef>
            </a:pPr>
            <a:r>
              <a:rPr b="1" dirty="0">
                <a:cs typeface="+mn-ea"/>
                <a:sym typeface="+mn-lt"/>
              </a:rPr>
              <a:t>    人家都起来了，鲁迅先生才睡下。</a:t>
            </a:r>
          </a:p>
          <a:p>
            <a:pPr algn="just">
              <a:spcBef>
                <a:spcPts val="450"/>
              </a:spcBef>
            </a:pPr>
            <a:r>
              <a:rPr b="1" dirty="0">
                <a:cs typeface="+mn-ea"/>
                <a:sym typeface="+mn-lt"/>
              </a:rPr>
              <a:t>    海婴从三楼下来了，背着书包，保姆送他到学校去，经过鲁迅先生的门前，保姆总是吩咐他说：</a:t>
            </a:r>
          </a:p>
          <a:p>
            <a:pPr algn="just">
              <a:spcBef>
                <a:spcPts val="450"/>
              </a:spcBef>
            </a:pPr>
            <a:r>
              <a:rPr b="1" dirty="0">
                <a:cs typeface="+mn-ea"/>
                <a:sym typeface="+mn-lt"/>
              </a:rPr>
              <a:t>“轻一点走，轻一点走。”</a:t>
            </a:r>
          </a:p>
          <a:p>
            <a:pPr algn="just">
              <a:spcBef>
                <a:spcPts val="450"/>
              </a:spcBef>
            </a:pPr>
            <a:r>
              <a:rPr b="1" dirty="0">
                <a:cs typeface="+mn-ea"/>
                <a:sym typeface="+mn-lt"/>
              </a:rPr>
              <a:t>鲁迅先生刚一睡下，太阳就高起来了。太阳照着隔院子的人家，明亮亮的；照着鲁迅先生花园的夹竹桃，明亮亮的。</a:t>
            </a:r>
          </a:p>
          <a:p>
            <a:pPr algn="just">
              <a:spcBef>
                <a:spcPts val="450"/>
              </a:spcBef>
            </a:pPr>
            <a:r>
              <a:rPr b="1" dirty="0">
                <a:cs typeface="+mn-ea"/>
                <a:sym typeface="+mn-lt"/>
              </a:rPr>
              <a:t>    鲁迅先生的书桌整整齐齐的，写好的文章压在书下边，毛笔在烧瓷的小龟背上站着。</a:t>
            </a:r>
          </a:p>
          <a:p>
            <a:pPr algn="just">
              <a:spcBef>
                <a:spcPts val="450"/>
              </a:spcBef>
            </a:pPr>
            <a:r>
              <a:rPr b="1" dirty="0">
                <a:cs typeface="+mn-ea"/>
                <a:sym typeface="+mn-lt"/>
              </a:rPr>
              <a:t>    </a:t>
            </a:r>
            <a:r>
              <a:rPr b="1" dirty="0" err="1">
                <a:cs typeface="+mn-ea"/>
                <a:sym typeface="+mn-lt"/>
              </a:rPr>
              <a:t>一双拖鞋停在床下，鲁迅先生在枕头上边睡着了</a:t>
            </a:r>
            <a:r>
              <a:rPr b="1" dirty="0" smtClean="0">
                <a:cs typeface="+mn-ea"/>
                <a:sym typeface="+mn-lt"/>
              </a:rPr>
              <a:t>。</a:t>
            </a:r>
            <a:endParaRPr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81569" y="78"/>
            <a:ext cx="2137068" cy="590617"/>
            <a:chOff x="2371" y="690"/>
            <a:chExt cx="3471" cy="1124"/>
          </a:xfrm>
        </p:grpSpPr>
        <p:sp>
          <p:nvSpPr>
            <p:cNvPr id="3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>
              <a:off x="2644" y="741"/>
              <a:ext cx="2895" cy="885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拓展阅读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76200" y="952024"/>
            <a:ext cx="8991600" cy="33932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1800" dirty="0">
                <a:cs typeface="+mn-ea"/>
                <a:sym typeface="+mn-lt"/>
              </a:rPr>
              <a:t>1、用简洁的语言概括选文的主要内容。                                </a:t>
            </a:r>
          </a:p>
          <a:p>
            <a:pPr algn="just" fontAlgn="auto">
              <a:lnSpc>
                <a:spcPct val="150000"/>
              </a:lnSpc>
            </a:pPr>
            <a:endParaRPr sz="1800" dirty="0">
              <a:cs typeface="+mn-ea"/>
              <a:sym typeface="+mn-lt"/>
            </a:endParaRPr>
          </a:p>
          <a:p>
            <a:pPr algn="just" fontAlgn="auto">
              <a:lnSpc>
                <a:spcPct val="150000"/>
              </a:lnSpc>
            </a:pPr>
            <a:r>
              <a:rPr sz="1800" dirty="0">
                <a:cs typeface="+mn-ea"/>
                <a:sym typeface="+mn-lt"/>
              </a:rPr>
              <a:t>从鲁迅先生陪客人一事中，你能体会出鲁迅怎样的精神品质？</a:t>
            </a:r>
          </a:p>
          <a:p>
            <a:pPr algn="just" fontAlgn="auto">
              <a:lnSpc>
                <a:spcPct val="150000"/>
              </a:lnSpc>
            </a:pPr>
            <a:endParaRPr sz="1800" dirty="0">
              <a:cs typeface="+mn-ea"/>
              <a:sym typeface="+mn-lt"/>
            </a:endParaRPr>
          </a:p>
          <a:p>
            <a:pPr algn="just" fontAlgn="auto">
              <a:lnSpc>
                <a:spcPct val="150000"/>
              </a:lnSpc>
            </a:pPr>
            <a:r>
              <a:rPr sz="1800" dirty="0">
                <a:cs typeface="+mn-ea"/>
                <a:sym typeface="+mn-lt"/>
              </a:rPr>
              <a:t>3、品析下面句子中加点的词语。</a:t>
            </a:r>
          </a:p>
          <a:p>
            <a:pPr algn="just" fontAlgn="auto">
              <a:lnSpc>
                <a:spcPct val="150000"/>
              </a:lnSpc>
            </a:pPr>
            <a:r>
              <a:rPr sz="1800" dirty="0" err="1">
                <a:cs typeface="+mn-ea"/>
                <a:sym typeface="+mn-lt"/>
              </a:rPr>
              <a:t>鲁迅先生的书桌整</a:t>
            </a:r>
            <a:r>
              <a:rPr sz="1800" dirty="0">
                <a:cs typeface="+mn-ea"/>
                <a:sym typeface="+mn-lt"/>
              </a:rPr>
              <a:t> 整齐齐的，写好的文章压在书下边，毛笔在烧瓷的小龟背上站着。</a:t>
            </a:r>
          </a:p>
          <a:p>
            <a:pPr algn="just" fontAlgn="auto">
              <a:lnSpc>
                <a:spcPct val="150000"/>
              </a:lnSpc>
            </a:pPr>
            <a:r>
              <a:rPr sz="1800" dirty="0">
                <a:cs typeface="+mn-ea"/>
                <a:sym typeface="+mn-lt"/>
              </a:rPr>
              <a:t>                                </a:t>
            </a:r>
          </a:p>
          <a:p>
            <a:pPr algn="just" fontAlgn="auto">
              <a:lnSpc>
                <a:spcPct val="150000"/>
              </a:lnSpc>
            </a:pPr>
            <a:r>
              <a:rPr sz="1800" dirty="0">
                <a:cs typeface="+mn-ea"/>
                <a:sym typeface="+mn-lt"/>
              </a:rPr>
              <a:t>4、结尾一段的描写有什么含义？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81569" y="462516"/>
            <a:ext cx="2137068" cy="590617"/>
            <a:chOff x="2371" y="690"/>
            <a:chExt cx="3471" cy="1124"/>
          </a:xfrm>
        </p:grpSpPr>
        <p:sp>
          <p:nvSpPr>
            <p:cNvPr id="3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>
              <a:off x="2644" y="741"/>
              <a:ext cx="2895" cy="885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课堂小结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781569" y="1427439"/>
            <a:ext cx="7344364" cy="15225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这节课，我们学习了萧红的文章</a:t>
            </a:r>
            <a:r>
              <a:rPr lang="en-US" altLang="zh-CN" sz="2100" b="1" dirty="0">
                <a:cs typeface="+mn-ea"/>
                <a:sym typeface="+mn-lt"/>
              </a:rPr>
              <a:t>《</a:t>
            </a:r>
            <a:r>
              <a:rPr lang="zh-CN" altLang="en-US" sz="2100" b="1" dirty="0">
                <a:cs typeface="+mn-ea"/>
                <a:sym typeface="+mn-lt"/>
              </a:rPr>
              <a:t>回忆鲁迅先生</a:t>
            </a:r>
            <a:r>
              <a:rPr lang="en-US" altLang="zh-CN" sz="2100" b="1" dirty="0">
                <a:cs typeface="+mn-ea"/>
                <a:sym typeface="+mn-lt"/>
              </a:rPr>
              <a:t>》</a:t>
            </a:r>
            <a:r>
              <a:rPr lang="zh-CN" altLang="en-US" sz="2100" b="1" dirty="0">
                <a:cs typeface="+mn-ea"/>
                <a:sym typeface="+mn-lt"/>
              </a:rPr>
              <a:t>，了解了生活中的真实的</a:t>
            </a:r>
            <a:r>
              <a:rPr lang="zh-CN" altLang="zh-CN" sz="2100" b="1" dirty="0">
                <a:cs typeface="+mn-ea"/>
                <a:sym typeface="+mn-lt"/>
              </a:rPr>
              <a:t>鲁迅</a:t>
            </a:r>
            <a:r>
              <a:rPr lang="zh-CN" altLang="en-US" sz="2100" b="1" dirty="0">
                <a:cs typeface="+mn-ea"/>
                <a:sym typeface="+mn-lt"/>
              </a:rPr>
              <a:t>。这是一个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可敬的长者、可亲的父亲、有血有肉的伟人、风趣幽默的智者</a:t>
            </a: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。</a:t>
            </a:r>
            <a:endParaRPr lang="zh-CN" altLang="zh-CN" sz="21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2" descr="中国教育出版网"/>
          <p:cNvSpPr>
            <a:spLocks noChangeArrowheads="1"/>
          </p:cNvSpPr>
          <p:nvPr/>
        </p:nvSpPr>
        <p:spPr bwMode="auto">
          <a:xfrm>
            <a:off x="704374" y="1278256"/>
            <a:ext cx="7696676" cy="7148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>
                <a:solidFill>
                  <a:srgbClr val="FF0000"/>
                </a:solidFill>
                <a:cs typeface="+mn-ea"/>
                <a:sym typeface="+mn-lt"/>
              </a:rPr>
              <a:t>    1.</a:t>
            </a:r>
            <a:r>
              <a:rPr lang="zh-CN" altLang="en-US" sz="2100" b="1" dirty="0">
                <a:solidFill>
                  <a:srgbClr val="FF0000"/>
                </a:solidFill>
                <a:cs typeface="+mn-ea"/>
                <a:sym typeface="+mn-lt"/>
              </a:rPr>
              <a:t>本文叙述了鲁迅先生哪些生活琐事？请你简要概括，并说说这些琐事刻画了鲁迅先生什么样的形象特点。</a:t>
            </a:r>
          </a:p>
        </p:txBody>
      </p:sp>
      <p:sp>
        <p:nvSpPr>
          <p:cNvPr id="100" name="文本框 99" descr="中国教育出版网"/>
          <p:cNvSpPr txBox="1">
            <a:spLocks noChangeArrowheads="1"/>
          </p:cNvSpPr>
          <p:nvPr/>
        </p:nvSpPr>
        <p:spPr bwMode="auto">
          <a:xfrm>
            <a:off x="704215" y="2498928"/>
            <a:ext cx="7920038" cy="200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</a:pP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鲁迅先生明朗的笑：</a:t>
            </a: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乐观爽朗、平易近人</a:t>
            </a:r>
          </a:p>
          <a:p>
            <a:pPr eaLnBrk="1" fontAlgn="auto" hangingPunct="1">
              <a:lnSpc>
                <a:spcPct val="150000"/>
              </a:lnSpc>
            </a:pP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鲁迅先生走路轻捷快速：</a:t>
            </a: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做事敏捷果断、一往无前、义无反顾</a:t>
            </a:r>
          </a:p>
          <a:p>
            <a:pPr eaLnBrk="1" fontAlgn="auto" hangingPunct="1">
              <a:lnSpc>
                <a:spcPct val="150000"/>
              </a:lnSpc>
            </a:pP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嘱咐许广平给萧红付车费：</a:t>
            </a: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关心友人</a:t>
            </a:r>
          </a:p>
          <a:p>
            <a:pPr eaLnBrk="1" fontAlgn="auto" hangingPunct="1">
              <a:lnSpc>
                <a:spcPct val="150000"/>
              </a:lnSpc>
            </a:pP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喜欢北方饭、喜欢吃硬的东西：</a:t>
            </a: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坚毅、倔强、刚硬的“硬骨头”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781569" y="462516"/>
            <a:ext cx="2137068" cy="590617"/>
            <a:chOff x="2371" y="690"/>
            <a:chExt cx="3471" cy="1124"/>
          </a:xfrm>
        </p:grpSpPr>
        <p:sp>
          <p:nvSpPr>
            <p:cNvPr id="7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8" name="TextBox 18"/>
            <p:cNvSpPr txBox="1"/>
            <p:nvPr/>
          </p:nvSpPr>
          <p:spPr>
            <a:xfrm>
              <a:off x="2593" y="790"/>
              <a:ext cx="2895" cy="885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合作探究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bldLvl="0" animBg="1"/>
      <p:bldP spid="1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"/>
          <p:cNvSpPr>
            <a:spLocks noChangeArrowheads="1"/>
          </p:cNvSpPr>
          <p:nvPr/>
        </p:nvSpPr>
        <p:spPr bwMode="auto">
          <a:xfrm>
            <a:off x="689679" y="470214"/>
            <a:ext cx="7775575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在饭桌上：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对妻子的尊重和爱意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胃不好，但对萧红做的韭菜合子还是吃得开心：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对小辈的体恤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开玩笑：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幽默</a:t>
            </a:r>
          </a:p>
        </p:txBody>
      </p:sp>
      <p:sp>
        <p:nvSpPr>
          <p:cNvPr id="23555" name="矩形 5"/>
          <p:cNvSpPr>
            <a:spLocks noChangeArrowheads="1"/>
          </p:cNvSpPr>
          <p:nvPr/>
        </p:nvSpPr>
        <p:spPr bwMode="auto">
          <a:xfrm>
            <a:off x="701531" y="1917967"/>
            <a:ext cx="8064500" cy="249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读青年来信：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宽容、和蔼，对青年人的关心、帮助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不在意自己的原稿和校样：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谦逊、淡泊名利、宽厚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看电影：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为他人着想、随和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翻书休息：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对时间的珍惜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花大把时间陪客人：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热情待客、平易近人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>
            <a:spLocks noChangeArrowheads="1"/>
          </p:cNvSpPr>
          <p:nvPr/>
        </p:nvSpPr>
        <p:spPr bwMode="auto">
          <a:xfrm>
            <a:off x="911707" y="1059656"/>
            <a:ext cx="6305144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深夜工作：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敬业与辛苦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吃鱼丸：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做事认真的严谨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包书：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认真细致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病中工作：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惧死亡的淡然和争分夺秒工作的勤奋。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"/>
          <p:cNvSpPr>
            <a:spLocks noChangeArrowheads="1"/>
          </p:cNvSpPr>
          <p:nvPr/>
        </p:nvSpPr>
        <p:spPr bwMode="auto">
          <a:xfrm>
            <a:off x="755650" y="573881"/>
            <a:ext cx="7633439" cy="7155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eaLnBrk="0" hangingPunct="0"/>
            <a:r>
              <a:rPr lang="zh-CN" altLang="en-US" sz="2100" b="1" dirty="0">
                <a:solidFill>
                  <a:srgbClr val="FF0000"/>
                </a:solidFill>
                <a:cs typeface="+mn-ea"/>
                <a:sym typeface="+mn-lt"/>
              </a:rPr>
              <a:t>    2．以上这些内容，看似没有什么联系，比较杂乱。你能否对它们进行归类？</a:t>
            </a:r>
          </a:p>
        </p:txBody>
      </p:sp>
      <p:sp>
        <p:nvSpPr>
          <p:cNvPr id="25603" name="矩形 2"/>
          <p:cNvSpPr>
            <a:spLocks noChangeArrowheads="1"/>
          </p:cNvSpPr>
          <p:nvPr/>
        </p:nvSpPr>
        <p:spPr bwMode="auto">
          <a:xfrm>
            <a:off x="683419" y="1418035"/>
            <a:ext cx="7777901" cy="31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100" b="1" dirty="0">
                <a:cs typeface="+mn-ea"/>
                <a:sym typeface="+mn-lt"/>
              </a:rPr>
              <a:t>神情姿态：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“鲁迅的笑”“鲁迅走路的姿态”，乐观开朗、平易近人。</a:t>
            </a:r>
          </a:p>
          <a:p>
            <a:pPr>
              <a:lnSpc>
                <a:spcPct val="120000"/>
              </a:lnSpc>
            </a:pPr>
            <a:r>
              <a:rPr lang="zh-CN" altLang="en-US" sz="2100" b="1" dirty="0">
                <a:cs typeface="+mn-ea"/>
                <a:sym typeface="+mn-lt"/>
              </a:rPr>
              <a:t>饮食起居：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“喜欢北方饭”“对萧红做的韭菜合子吃地开心”，简单随和、体恤他人。</a:t>
            </a:r>
          </a:p>
          <a:p>
            <a:pPr>
              <a:lnSpc>
                <a:spcPct val="120000"/>
              </a:lnSpc>
            </a:pPr>
            <a:r>
              <a:rPr lang="zh-CN" altLang="en-US" sz="2100" b="1" dirty="0">
                <a:cs typeface="+mn-ea"/>
                <a:sym typeface="+mn-lt"/>
              </a:rPr>
              <a:t>待人接物：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“读青年来信”’“不在意自己的原稿和校样”，陪客人”严格、宽容、和蔼、热情。</a:t>
            </a:r>
          </a:p>
          <a:p>
            <a:pPr>
              <a:lnSpc>
                <a:spcPct val="120000"/>
              </a:lnSpc>
            </a:pPr>
            <a:r>
              <a:rPr lang="zh-CN" altLang="en-US" sz="2100" b="1" dirty="0">
                <a:cs typeface="+mn-ea"/>
                <a:sym typeface="+mn-lt"/>
              </a:rPr>
              <a:t>休闲娱乐：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“开玩笑”“看电影”“翻书休息”幽默风趣，为他人着想，珍惜时间。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ldLvl="0" animBg="1"/>
      <p:bldP spid="256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74235" y="294544"/>
            <a:ext cx="2094462" cy="535305"/>
            <a:chOff x="2371" y="690"/>
            <a:chExt cx="3471" cy="1124"/>
          </a:xfrm>
        </p:grpSpPr>
        <p:sp>
          <p:nvSpPr>
            <p:cNvPr id="5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6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背景资料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582361" y="1100073"/>
            <a:ext cx="7894598" cy="30070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本文选自《萧红全集》第二卷（黑龙江大学出版社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2011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年版）。有改动。鲁迅是萧红精神上和文学上的导师，萧红也是鲁迅作品的忠实读者。为了培育萧红这朵中国三四十年代女性文学园圃的奇葩，鲁迅甘为春泥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,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甘为人梯，在她的作品中倾注了大量的心血。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1936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年，鲁迅去世。从悲痛中振奋起来后，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1939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年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10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月，萧红在重庆完成了两万四千字的长篇回忆录——《回忆鲁迅先生》，作为她纪念鲁迅逝世三周年的一片心意。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1"/>
          <p:cNvSpPr>
            <a:spLocks noChangeArrowheads="1"/>
          </p:cNvSpPr>
          <p:nvPr/>
        </p:nvSpPr>
        <p:spPr bwMode="auto">
          <a:xfrm>
            <a:off x="827088" y="789385"/>
            <a:ext cx="7530103" cy="84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100" b="1" dirty="0">
                <a:cs typeface="+mn-ea"/>
                <a:sym typeface="+mn-lt"/>
              </a:rPr>
              <a:t>工作习惯：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“深夜工作”“病中工作”，不同寻常，忘我精神。</a:t>
            </a:r>
          </a:p>
          <a:p>
            <a:pPr>
              <a:lnSpc>
                <a:spcPct val="120000"/>
              </a:lnSpc>
            </a:pPr>
            <a:r>
              <a:rPr lang="zh-CN" altLang="en-US" sz="2100" b="1" dirty="0">
                <a:cs typeface="+mn-ea"/>
                <a:sym typeface="+mn-lt"/>
              </a:rPr>
              <a:t>日常琐事：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“吃鱼丸”“包书”，严谨、细致、认真。</a:t>
            </a:r>
            <a:endParaRPr lang="zh-CN" altLang="en-US" sz="2100" dirty="0">
              <a:cs typeface="+mn-ea"/>
              <a:sym typeface="+mn-lt"/>
            </a:endParaRPr>
          </a:p>
        </p:txBody>
      </p:sp>
      <p:sp>
        <p:nvSpPr>
          <p:cNvPr id="26627" name="矩形 2"/>
          <p:cNvSpPr>
            <a:spLocks noChangeArrowheads="1"/>
          </p:cNvSpPr>
          <p:nvPr/>
        </p:nvSpPr>
        <p:spPr bwMode="auto">
          <a:xfrm>
            <a:off x="827088" y="1790485"/>
            <a:ext cx="75645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讲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解</a:t>
            </a:r>
            <a:endParaRPr lang="zh-CN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6628" name="矩形 3"/>
          <p:cNvSpPr>
            <a:spLocks noChangeArrowheads="1"/>
          </p:cNvSpPr>
          <p:nvPr/>
        </p:nvSpPr>
        <p:spPr bwMode="auto">
          <a:xfrm>
            <a:off x="817121" y="2303916"/>
            <a:ext cx="7442124" cy="13619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just"/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    可以说，虽然本文看似杂乱，但有一个情感上的线索。全文除了许广平先生的一句极为朴实的感叹，没有一个地方有直接的赞美，却处处透露出对鲁迅先生的爱戴、赞美和景仰。同样的，没有一个“悲”字，但字里行间无不透露出沉重的悲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266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102" descr="中国教育出版网"/>
          <p:cNvSpPr txBox="1">
            <a:spLocks noChangeArrowheads="1"/>
          </p:cNvSpPr>
          <p:nvPr/>
        </p:nvSpPr>
        <p:spPr bwMode="auto">
          <a:xfrm>
            <a:off x="1065213" y="1214133"/>
            <a:ext cx="2667000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zh-CN" altLang="en-US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鲁迅的笑声。</a:t>
            </a:r>
            <a:endParaRPr lang="zh-CN" altLang="en-US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635" name="文本框 1" descr="中国教育出版网"/>
          <p:cNvSpPr txBox="1">
            <a:spLocks noChangeArrowheads="1"/>
          </p:cNvSpPr>
          <p:nvPr/>
        </p:nvSpPr>
        <p:spPr bwMode="auto">
          <a:xfrm>
            <a:off x="1065213" y="1732417"/>
            <a:ext cx="6062625" cy="715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   “鲁迅先生的笑声是明朗的，是从心里的</a:t>
            </a:r>
            <a:endParaRPr lang="en-US" altLang="zh-CN" sz="2100" b="1" dirty="0">
              <a:solidFill>
                <a:srgbClr val="0000FF"/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欢喜</a:t>
            </a:r>
            <a:r>
              <a:rPr lang="en-US" altLang="zh-CN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常常是笑得咳嗽起来。”</a:t>
            </a:r>
          </a:p>
        </p:txBody>
      </p:sp>
      <p:sp>
        <p:nvSpPr>
          <p:cNvPr id="24636" name="文本框 2" descr="中国教育出版网"/>
          <p:cNvSpPr txBox="1">
            <a:spLocks noChangeArrowheads="1"/>
          </p:cNvSpPr>
          <p:nvPr/>
        </p:nvSpPr>
        <p:spPr bwMode="auto">
          <a:xfrm>
            <a:off x="1065371" y="3444716"/>
            <a:ext cx="6099810" cy="39147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一个乐观爽朗、平易近人的鲁迅形象便跃然纸上。 </a:t>
            </a:r>
          </a:p>
        </p:txBody>
      </p:sp>
      <p:sp>
        <p:nvSpPr>
          <p:cNvPr id="27655" name="矩形 1"/>
          <p:cNvSpPr>
            <a:spLocks noChangeArrowheads="1"/>
          </p:cNvSpPr>
          <p:nvPr/>
        </p:nvSpPr>
        <p:spPr bwMode="auto">
          <a:xfrm>
            <a:off x="1065213" y="629593"/>
            <a:ext cx="3254738" cy="4847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68580" tIns="34290" rIns="68580" bIns="34290">
            <a:spAutoFit/>
          </a:bodyPr>
          <a:lstStyle/>
          <a:p>
            <a:r>
              <a:rPr lang="zh-CN" altLang="en-US" sz="2700" b="1" dirty="0">
                <a:solidFill>
                  <a:srgbClr val="0000FF"/>
                </a:solidFill>
                <a:cs typeface="+mn-ea"/>
                <a:sym typeface="+mn-lt"/>
              </a:rPr>
              <a:t>抓住细节，品味效果</a:t>
            </a:r>
            <a:endParaRPr lang="zh-CN" altLang="en-US" sz="2700" dirty="0">
              <a:cs typeface="+mn-ea"/>
              <a:sym typeface="+mn-lt"/>
            </a:endParaRPr>
          </a:p>
        </p:txBody>
      </p:sp>
      <p:sp>
        <p:nvSpPr>
          <p:cNvPr id="27656" name="矩形 2"/>
          <p:cNvSpPr>
            <a:spLocks noChangeArrowheads="1"/>
          </p:cNvSpPr>
          <p:nvPr/>
        </p:nvSpPr>
        <p:spPr bwMode="auto">
          <a:xfrm>
            <a:off x="1065213" y="2639785"/>
            <a:ext cx="5375754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“笑得连烟卷都拿不住”“笑得咳嗽起来”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24635" grpId="0"/>
      <p:bldP spid="24636" grpId="0" bldLvl="0" animBg="1"/>
      <p:bldP spid="27655" grpId="0" bldLvl="0" animBg="1"/>
      <p:bldP spid="276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102" descr="中国教育出版网"/>
          <p:cNvSpPr txBox="1">
            <a:spLocks noChangeArrowheads="1"/>
          </p:cNvSpPr>
          <p:nvPr/>
        </p:nvSpPr>
        <p:spPr bwMode="auto">
          <a:xfrm>
            <a:off x="837942" y="1162301"/>
            <a:ext cx="5080000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zh-CN" altLang="en-US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鲁迅的幽默。</a:t>
            </a:r>
            <a:endParaRPr lang="zh-CN" altLang="en-US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文本框 3" descr="中国教育出版网"/>
          <p:cNvSpPr txBox="1">
            <a:spLocks noChangeArrowheads="1"/>
          </p:cNvSpPr>
          <p:nvPr/>
        </p:nvSpPr>
        <p:spPr bwMode="auto">
          <a:xfrm>
            <a:off x="837943" y="1852058"/>
            <a:ext cx="7493000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    在校对</a:t>
            </a:r>
            <a:r>
              <a:rPr lang="en-US" altLang="zh-CN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海上述林</a:t>
            </a:r>
            <a:r>
              <a:rPr lang="en-US" altLang="zh-CN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的间隙，鲁迅见萧红进来，对着几乎天天见面的她居然说出“好久不见，好久不见”</a:t>
            </a:r>
            <a:endParaRPr lang="zh-CN" altLang="en-US" sz="2100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7724" y="3316605"/>
            <a:ext cx="5522119" cy="39147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  <a:cs typeface="+mn-ea"/>
                <a:sym typeface="+mn-lt"/>
              </a:rPr>
              <a:t>这样开玩笑的话，可见鲁迅先生的幽默风趣。</a:t>
            </a:r>
            <a:endParaRPr lang="zh-CN" altLang="en-US" sz="2100" dirty="0"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4" grpId="0"/>
      <p:bldP spid="2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25748" y="517828"/>
            <a:ext cx="2094462" cy="535305"/>
            <a:chOff x="2371" y="690"/>
            <a:chExt cx="3471" cy="1124"/>
          </a:xfrm>
        </p:grpSpPr>
        <p:sp>
          <p:nvSpPr>
            <p:cNvPr id="3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问题探究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733723" y="1945982"/>
            <a:ext cx="7559672" cy="2492216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    “许先生说鸡鸣的时候，鲁迅先生还是坐着，街上的汽车嘟嘟地叫起来了，鲁迅先生还是坐着。”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    “有时候许先生醒了，看着玻璃窗白萨萨的了，灯光也不显得怎样亮了，鲁迅先生的背影不像夜里那样黑大。”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    “鲁迅先生背影是灰黑色的，仍旧坐在那里。”</a:t>
            </a:r>
          </a:p>
        </p:txBody>
      </p:sp>
      <p:sp>
        <p:nvSpPr>
          <p:cNvPr id="6" name="矩形 5"/>
          <p:cNvSpPr/>
          <p:nvPr/>
        </p:nvSpPr>
        <p:spPr>
          <a:xfrm>
            <a:off x="733722" y="1252208"/>
            <a:ext cx="7378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b="1" dirty="0">
                <a:cs typeface="+mn-ea"/>
                <a:sym typeface="+mn-lt"/>
              </a:rPr>
              <a:t>1.</a:t>
            </a:r>
            <a:r>
              <a:rPr lang="zh-CN" altLang="en-US" sz="2100" b="1" dirty="0">
                <a:cs typeface="+mn-ea"/>
                <a:sym typeface="+mn-lt"/>
              </a:rPr>
              <a:t>文中对鲁迅深夜工作背影的描写有什么深意？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1"/>
          <p:cNvSpPr>
            <a:spLocks noChangeArrowheads="1"/>
          </p:cNvSpPr>
          <p:nvPr/>
        </p:nvSpPr>
        <p:spPr bwMode="auto">
          <a:xfrm>
            <a:off x="827088" y="911022"/>
            <a:ext cx="7559675" cy="20073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这三段文字犹如特写镜头，刻画了鲁迅先生深夜坐着工作的情景。作者的描写体现出鲁迅先生夜里工作至天明时间之长，工作之刻苦，，表现了鲁迅背影的“黑大”。虽然鲁迅身材表瘦削矮小，但是他的精神力量是巨大的。鲁迅就像一个斗士在</a:t>
            </a:r>
          </a:p>
        </p:txBody>
      </p:sp>
      <p:pic>
        <p:nvPicPr>
          <p:cNvPr id="3" name="图片 4" descr="中国教育出版网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2050" y="3082766"/>
            <a:ext cx="3399473" cy="188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812959" y="2925604"/>
            <a:ext cx="4159091" cy="10387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漫漫黑夜里孤独而坚忍地战斗，用自己坚强的意志迎接黎明。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28455" y="840693"/>
            <a:ext cx="47383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/>
            <a:r>
              <a:rPr lang="en-US" altLang="zh-CN" sz="2100" b="1" dirty="0">
                <a:cs typeface="+mn-ea"/>
                <a:sym typeface="+mn-lt"/>
              </a:rPr>
              <a:t>2.</a:t>
            </a:r>
            <a:r>
              <a:rPr lang="zh-CN" altLang="en-US" sz="2100" b="1" dirty="0">
                <a:cs typeface="+mn-ea"/>
                <a:sym typeface="+mn-lt"/>
              </a:rPr>
              <a:t>文中寄寓了萧红对鲁迅怎样的情感？</a:t>
            </a:r>
            <a:endParaRPr lang="zh-CN" altLang="en-US" sz="2100" dirty="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8455" y="1374979"/>
            <a:ext cx="7686850" cy="20073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鲁迅说：“只要能配一朵花，就不妨做做会朽的腐草。”为了培养萧红，鲁迅“俯首甘为孺子牛”，在她的作品中倾注了大量的心血。本文写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1939</a:t>
            </a: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年，距鲁迅逝世已经三年了，作者的心境已经平静下来，但她对鲁迅的景仰、敬爱之情依旧。</a:t>
            </a:r>
            <a:endParaRPr lang="zh-CN" altLang="en-US" sz="2100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28455" y="3587591"/>
            <a:ext cx="7698581" cy="1038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100" b="1" dirty="0">
                <a:cs typeface="+mn-ea"/>
                <a:sym typeface="+mn-lt"/>
              </a:rPr>
              <a:t>    在萧红眼中鲁迅既是文学和思想上的导师，又是生活中的长者，也是让人信任亲近的朋友。</a:t>
            </a:r>
            <a:endParaRPr lang="zh-CN" altLang="en-US" sz="21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4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文本框 2" descr="中国教育出版网"/>
          <p:cNvSpPr txBox="1">
            <a:spLocks noChangeArrowheads="1"/>
          </p:cNvSpPr>
          <p:nvPr/>
        </p:nvSpPr>
        <p:spPr bwMode="auto">
          <a:xfrm>
            <a:off x="949643" y="1425893"/>
            <a:ext cx="7385685" cy="10387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 1.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鲁迅是伟大的文学家、思想家、革命家，但本文却大量细致地记叙他的工作、生活琐事，这样写有什么好处？</a:t>
            </a:r>
          </a:p>
        </p:txBody>
      </p:sp>
      <p:sp>
        <p:nvSpPr>
          <p:cNvPr id="4" name="文本框 3" descr="中国教育出版网"/>
          <p:cNvSpPr txBox="1">
            <a:spLocks noChangeArrowheads="1"/>
          </p:cNvSpPr>
          <p:nvPr/>
        </p:nvSpPr>
        <p:spPr bwMode="auto">
          <a:xfrm>
            <a:off x="949643" y="2879408"/>
            <a:ext cx="7386161" cy="152257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   （</a:t>
            </a:r>
            <a:r>
              <a:rPr lang="en-US" altLang="zh-CN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）更真实。伟人也像凡人一样会生病，会害怕，也聊天、看电影，也有自己的生活特点和习惯，这就给了读者一个活生生的、真实的鲁迅。这样的鲁迅，更让人觉得可亲。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781569" y="462516"/>
            <a:ext cx="2137068" cy="590617"/>
            <a:chOff x="2371" y="690"/>
            <a:chExt cx="3471" cy="1124"/>
          </a:xfrm>
        </p:grpSpPr>
        <p:sp>
          <p:nvSpPr>
            <p:cNvPr id="7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8" name="TextBox 18"/>
            <p:cNvSpPr txBox="1"/>
            <p:nvPr/>
          </p:nvSpPr>
          <p:spPr>
            <a:xfrm>
              <a:off x="2644" y="741"/>
              <a:ext cx="2895" cy="885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写法探究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ldLvl="0" animBg="1"/>
      <p:bldP spid="4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1"/>
          <p:cNvSpPr>
            <a:spLocks noChangeArrowheads="1"/>
          </p:cNvSpPr>
          <p:nvPr/>
        </p:nvSpPr>
        <p:spPr bwMode="auto">
          <a:xfrm>
            <a:off x="674847" y="681038"/>
            <a:ext cx="7878604" cy="20073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   （</a:t>
            </a:r>
            <a:r>
              <a:rPr lang="en-US" altLang="zh-CN" sz="2100" b="1" dirty="0">
                <a:solidFill>
                  <a:srgbClr val="0000FF"/>
                </a:solidFill>
                <a:cs typeface="+mn-ea"/>
                <a:sym typeface="+mn-lt"/>
              </a:rPr>
              <a:t>2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）更直观。通篇都是对鲁迅的工作生活琐事的记叙，让我们直接感受到鲁迅的为人、做事、对待生活、对待工作方面的许多感人之处，以及他思想、性格方面的不少特点。而这些都不是通过作者的抽象说教中来的。</a:t>
            </a:r>
            <a:endParaRPr lang="zh-CN" altLang="en-US" sz="2100" dirty="0">
              <a:cs typeface="+mn-ea"/>
              <a:sym typeface="+mn-lt"/>
            </a:endParaRPr>
          </a:p>
        </p:txBody>
      </p:sp>
      <p:sp>
        <p:nvSpPr>
          <p:cNvPr id="32771" name="矩形 2"/>
          <p:cNvSpPr>
            <a:spLocks noChangeArrowheads="1"/>
          </p:cNvSpPr>
          <p:nvPr/>
        </p:nvSpPr>
        <p:spPr bwMode="auto">
          <a:xfrm>
            <a:off x="674651" y="2918223"/>
            <a:ext cx="7848600" cy="200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    （</a:t>
            </a:r>
            <a:r>
              <a:rPr lang="en-US" altLang="zh-CN" sz="2100" b="1" dirty="0">
                <a:solidFill>
                  <a:srgbClr val="0000FF"/>
                </a:solidFill>
                <a:cs typeface="+mn-ea"/>
                <a:sym typeface="+mn-lt"/>
              </a:rPr>
              <a:t>3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）更真挚。通篇的细节描写，基本上都是白描，几乎无一评论，无一直接抒情，而真情毕现。尤其是写到鲁迅生病之后的各个细节，写到海婴的“明朝会”，看似完全平静的叙述，无一“悲”字，但悲剧色彩流溢其间，读来令人心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ldLvl="0" animBg="1"/>
      <p:bldP spid="3277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1"/>
          <p:cNvSpPr>
            <a:spLocks noChangeArrowheads="1"/>
          </p:cNvSpPr>
          <p:nvPr/>
        </p:nvSpPr>
        <p:spPr bwMode="auto">
          <a:xfrm>
            <a:off x="576263" y="2228574"/>
            <a:ext cx="7993062" cy="15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   （</a:t>
            </a:r>
            <a:r>
              <a:rPr lang="en-US" altLang="zh-CN" sz="2100" b="1" dirty="0">
                <a:solidFill>
                  <a:srgbClr val="0000FF"/>
                </a:solidFill>
                <a:cs typeface="+mn-ea"/>
                <a:sym typeface="+mn-lt"/>
              </a:rPr>
              <a:t>5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）更有表现力。也就是所谓以小见大的写法的最大的妙处。文中许广平的一句话十分恰当：“周先生的做人，真是我们学不了的，哪怕一点点小事。”看似轻描淡写，实则富有思想含量。</a:t>
            </a:r>
            <a:endParaRPr lang="zh-CN" altLang="en-US" sz="2100" b="1" dirty="0">
              <a:cs typeface="+mn-ea"/>
              <a:sym typeface="+mn-lt"/>
            </a:endParaRPr>
          </a:p>
        </p:txBody>
      </p:sp>
      <p:sp>
        <p:nvSpPr>
          <p:cNvPr id="33795" name="矩形 2"/>
          <p:cNvSpPr>
            <a:spLocks noChangeArrowheads="1"/>
          </p:cNvSpPr>
          <p:nvPr/>
        </p:nvSpPr>
        <p:spPr bwMode="auto">
          <a:xfrm>
            <a:off x="576263" y="852986"/>
            <a:ext cx="7993062" cy="103874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   （</a:t>
            </a:r>
            <a:r>
              <a:rPr lang="en-US" altLang="zh-CN" sz="2100" b="1" dirty="0">
                <a:solidFill>
                  <a:srgbClr val="0000FF"/>
                </a:solidFill>
                <a:cs typeface="+mn-ea"/>
                <a:sym typeface="+mn-lt"/>
              </a:rPr>
              <a:t>4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）更有趣味。关于鲁迅的许多富有趣味的生活细节的描叙，可以引起读者的浓厚的阅读兴趣。</a:t>
            </a:r>
          </a:p>
        </p:txBody>
      </p:sp>
      <p:sp>
        <p:nvSpPr>
          <p:cNvPr id="33797" name="矩形 4"/>
          <p:cNvSpPr>
            <a:spLocks noChangeArrowheads="1"/>
          </p:cNvSpPr>
          <p:nvPr/>
        </p:nvSpPr>
        <p:spPr bwMode="auto">
          <a:xfrm>
            <a:off x="576264" y="3759994"/>
            <a:ext cx="8015287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        </a:t>
            </a:r>
            <a:endParaRPr lang="zh-CN" altLang="en-US" sz="21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descr="中国教育出版网"/>
          <p:cNvSpPr txBox="1">
            <a:spLocks noChangeArrowheads="1"/>
          </p:cNvSpPr>
          <p:nvPr/>
        </p:nvSpPr>
        <p:spPr bwMode="auto">
          <a:xfrm>
            <a:off x="627697" y="3467577"/>
            <a:ext cx="7750493" cy="152257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    写“我”的亲见、亲闻，一是使所叙之事更为真实，二是使情感的抒发更有感人的力量（抒情的张力）。例如平静的叙述中饱含的深刻的情感，尤其是“悲”感。</a:t>
            </a:r>
          </a:p>
        </p:txBody>
      </p:sp>
      <p:sp>
        <p:nvSpPr>
          <p:cNvPr id="34819" name="矩形 1"/>
          <p:cNvSpPr>
            <a:spLocks noChangeArrowheads="1"/>
          </p:cNvSpPr>
          <p:nvPr/>
        </p:nvSpPr>
        <p:spPr bwMode="auto">
          <a:xfrm>
            <a:off x="627802" y="2354503"/>
            <a:ext cx="8008493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    写他们的作用，是从</a:t>
            </a:r>
            <a:r>
              <a:rPr lang="zh-CN" altLang="en-US" sz="2100" b="1" dirty="0">
                <a:solidFill>
                  <a:srgbClr val="FF0000"/>
                </a:solidFill>
                <a:cs typeface="+mn-ea"/>
                <a:sym typeface="+mn-lt"/>
              </a:rPr>
              <a:t>侧面烘托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鲁迅，起到烘云托月的表达效果。但由于三个人的身份不同，所以作用也不一样。</a:t>
            </a:r>
          </a:p>
        </p:txBody>
      </p:sp>
      <p:sp>
        <p:nvSpPr>
          <p:cNvPr id="2" name="矩形 1"/>
          <p:cNvSpPr/>
          <p:nvPr/>
        </p:nvSpPr>
        <p:spPr>
          <a:xfrm>
            <a:off x="627802" y="1793798"/>
            <a:ext cx="6470864" cy="55399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    还写了“我”（作者萧红）、海婴、许广平。</a:t>
            </a:r>
            <a:endParaRPr lang="zh-CN" altLang="en-US" sz="2100" dirty="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7698" y="614839"/>
            <a:ext cx="7651909" cy="10387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en-US" altLang="zh-CN" sz="2100" b="1" noProof="1">
                <a:solidFill>
                  <a:srgbClr val="FF0000"/>
                </a:solidFill>
                <a:cs typeface="+mn-ea"/>
                <a:sym typeface="+mn-lt"/>
              </a:rPr>
              <a:t>    </a:t>
            </a:r>
            <a:r>
              <a:rPr lang="zh-CN" altLang="zh-CN" sz="2100" b="1" noProof="1">
                <a:solidFill>
                  <a:srgbClr val="FF0000"/>
                </a:solidFill>
                <a:cs typeface="+mn-ea"/>
                <a:sym typeface="+mn-lt"/>
              </a:rPr>
              <a:t>2.</a:t>
            </a:r>
            <a:r>
              <a:rPr lang="zh-CN" altLang="en-US" sz="2100" b="1" noProof="1">
                <a:solidFill>
                  <a:srgbClr val="FF0000"/>
                </a:solidFill>
                <a:cs typeface="+mn-ea"/>
                <a:sym typeface="+mn-lt"/>
              </a:rPr>
              <a:t>本文除了写鲁迅之外，还写了其他的什么人？写这些人有什么作用？作用一样吗？</a:t>
            </a:r>
            <a:endParaRPr lang="zh-CN" altLang="en-US" sz="21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34819" grpId="0"/>
      <p:bldP spid="2" grpId="0" bldLvl="0" animBg="1"/>
      <p:bldP spid="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54994" y="864394"/>
            <a:ext cx="7103269" cy="36233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eaLnBrk="0" hangingPunct="0"/>
            <a:r>
              <a:rPr lang="zh-CN" altLang="en-US" dirty="0">
                <a:cs typeface="+mn-ea"/>
                <a:sym typeface="+mn-lt"/>
              </a:rPr>
              <a:t> </a:t>
            </a:r>
            <a:r>
              <a:rPr lang="zh-CN" altLang="en-US" dirty="0" smtClean="0">
                <a:cs typeface="+mn-ea"/>
                <a:sym typeface="+mn-lt"/>
              </a:rPr>
              <a:t>                              </a:t>
            </a:r>
            <a:r>
              <a:rPr lang="zh-CN" altLang="en-US" sz="2100" b="1" dirty="0">
                <a:cs typeface="+mn-ea"/>
                <a:sym typeface="+mn-lt"/>
              </a:rPr>
              <a:t>本文节选自萧红长篇回忆性叙事散文</a:t>
            </a:r>
            <a:r>
              <a:rPr lang="en-US" altLang="zh-CN" sz="2100" b="1" dirty="0">
                <a:cs typeface="+mn-ea"/>
                <a:sym typeface="+mn-lt"/>
              </a:rPr>
              <a:t>《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回忆  </a:t>
            </a:r>
            <a:endParaRPr lang="en-US" altLang="zh-CN" sz="2100" b="1" dirty="0">
              <a:solidFill>
                <a:srgbClr val="0000FF"/>
              </a:solidFill>
              <a:cs typeface="+mn-ea"/>
              <a:sym typeface="+mn-lt"/>
            </a:endParaRPr>
          </a:p>
          <a:p>
            <a:pPr eaLnBrk="0" hangingPunct="0"/>
            <a:r>
              <a:rPr lang="en-US" altLang="zh-CN" sz="2100" b="1" dirty="0">
                <a:solidFill>
                  <a:srgbClr val="0000FF"/>
                </a:solidFill>
                <a:cs typeface="+mn-ea"/>
                <a:sym typeface="+mn-lt"/>
              </a:rPr>
              <a:t>                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鲁迅先生</a:t>
            </a:r>
            <a:r>
              <a:rPr lang="en-US" altLang="zh-CN" sz="2100" b="1" dirty="0">
                <a:solidFill>
                  <a:srgbClr val="0000FF"/>
                </a:solidFill>
                <a:cs typeface="+mn-ea"/>
                <a:sym typeface="+mn-lt"/>
              </a:rPr>
              <a:t>》</a:t>
            </a:r>
            <a:r>
              <a:rPr lang="zh-CN" altLang="en-US" sz="2100" b="1" dirty="0">
                <a:cs typeface="+mn-ea"/>
                <a:sym typeface="+mn-lt"/>
              </a:rPr>
              <a:t>，作于鲁迅逝世三年后。</a:t>
            </a:r>
          </a:p>
          <a:p>
            <a:pPr eaLnBrk="0" hangingPunct="0"/>
            <a:r>
              <a:rPr lang="zh-CN" altLang="en-US" sz="2100" b="1" dirty="0">
                <a:cs typeface="+mn-ea"/>
                <a:sym typeface="+mn-lt"/>
              </a:rPr>
              <a:t>                    萧红是一位经常从记忆深处挖掘写作素材的  </a:t>
            </a:r>
            <a:endParaRPr lang="en-US" altLang="zh-CN" sz="2100" b="1" dirty="0">
              <a:cs typeface="+mn-ea"/>
              <a:sym typeface="+mn-lt"/>
            </a:endParaRPr>
          </a:p>
          <a:p>
            <a:pPr eaLnBrk="0" hangingPunct="0"/>
            <a:r>
              <a:rPr lang="en-US" altLang="zh-CN" sz="2100" b="1" dirty="0">
                <a:cs typeface="+mn-ea"/>
                <a:sym typeface="+mn-lt"/>
              </a:rPr>
              <a:t>                </a:t>
            </a:r>
            <a:r>
              <a:rPr lang="zh-CN" altLang="en-US" sz="2100" b="1" dirty="0">
                <a:cs typeface="+mn-ea"/>
                <a:sym typeface="+mn-lt"/>
              </a:rPr>
              <a:t>作家，而这篇文章变是她这类作品的代表。</a:t>
            </a:r>
          </a:p>
          <a:p>
            <a:pPr eaLnBrk="0" hangingPunct="0"/>
            <a:r>
              <a:rPr lang="zh-CN" altLang="en-US" sz="2100" b="1" dirty="0">
                <a:cs typeface="+mn-ea"/>
                <a:sym typeface="+mn-lt"/>
              </a:rPr>
              <a:t>                    作者将自己与鲁迅交往过程中的所见所闻所  </a:t>
            </a:r>
            <a:endParaRPr lang="en-US" altLang="zh-CN" sz="2100" b="1" dirty="0">
              <a:cs typeface="+mn-ea"/>
              <a:sym typeface="+mn-lt"/>
            </a:endParaRPr>
          </a:p>
          <a:p>
            <a:pPr eaLnBrk="0" hangingPunct="0"/>
            <a:r>
              <a:rPr lang="en-US" altLang="zh-CN" sz="2100" b="1" dirty="0">
                <a:cs typeface="+mn-ea"/>
                <a:sym typeface="+mn-lt"/>
              </a:rPr>
              <a:t>                </a:t>
            </a:r>
            <a:r>
              <a:rPr lang="zh-CN" altLang="en-US" sz="2100" b="1" dirty="0">
                <a:cs typeface="+mn-ea"/>
                <a:sym typeface="+mn-lt"/>
              </a:rPr>
              <a:t>感剪裁提炼，组织成文。节选部分共分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八个生活</a:t>
            </a:r>
            <a:endParaRPr lang="en-US" altLang="zh-CN" sz="2100" b="1" dirty="0">
              <a:solidFill>
                <a:srgbClr val="0000FF"/>
              </a:solidFill>
              <a:cs typeface="+mn-ea"/>
              <a:sym typeface="+mn-lt"/>
            </a:endParaRPr>
          </a:p>
          <a:p>
            <a:pPr eaLnBrk="0" hangingPunct="0"/>
            <a:r>
              <a:rPr lang="en-US" altLang="zh-CN" sz="2100" b="1" dirty="0">
                <a:solidFill>
                  <a:srgbClr val="0000FF"/>
                </a:solidFill>
                <a:cs typeface="+mn-ea"/>
                <a:sym typeface="+mn-lt"/>
              </a:rPr>
              <a:t>                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片段</a:t>
            </a:r>
            <a:r>
              <a:rPr lang="zh-CN" altLang="en-US" sz="2100" b="1" dirty="0">
                <a:cs typeface="+mn-ea"/>
                <a:sym typeface="+mn-lt"/>
              </a:rPr>
              <a:t>叠加而成，自然空行成段。全文布局自由随</a:t>
            </a:r>
            <a:endParaRPr lang="en-US" altLang="zh-CN" sz="2100" b="1" dirty="0">
              <a:cs typeface="+mn-ea"/>
              <a:sym typeface="+mn-lt"/>
            </a:endParaRPr>
          </a:p>
          <a:p>
            <a:pPr eaLnBrk="0" hangingPunct="0"/>
            <a:r>
              <a:rPr lang="en-US" altLang="zh-CN" sz="2100" b="1" dirty="0">
                <a:cs typeface="+mn-ea"/>
                <a:sym typeface="+mn-lt"/>
              </a:rPr>
              <a:t>                </a:t>
            </a:r>
            <a:r>
              <a:rPr lang="zh-CN" altLang="en-US" sz="2100" b="1" dirty="0">
                <a:cs typeface="+mn-ea"/>
                <a:sym typeface="+mn-lt"/>
              </a:rPr>
              <a:t>意，用女性独有的敏锐目光悉心观察，捕捉到了</a:t>
            </a:r>
            <a:endParaRPr lang="en-US" altLang="zh-CN" sz="2100" b="1" dirty="0">
              <a:cs typeface="+mn-ea"/>
              <a:sym typeface="+mn-lt"/>
            </a:endParaRPr>
          </a:p>
          <a:p>
            <a:pPr eaLnBrk="0" hangingPunct="0"/>
            <a:r>
              <a:rPr lang="en-US" altLang="zh-CN" sz="2100" b="1" dirty="0">
                <a:cs typeface="+mn-ea"/>
                <a:sym typeface="+mn-lt"/>
              </a:rPr>
              <a:t>                </a:t>
            </a:r>
            <a:r>
              <a:rPr lang="zh-CN" altLang="en-US" sz="2100" b="1" dirty="0">
                <a:cs typeface="+mn-ea"/>
                <a:sym typeface="+mn-lt"/>
              </a:rPr>
              <a:t>鲁迅先生许多灵动传神的细节，以质朴浅白清新</a:t>
            </a:r>
            <a:endParaRPr lang="en-US" altLang="zh-CN" sz="2100" b="1" dirty="0">
              <a:cs typeface="+mn-ea"/>
              <a:sym typeface="+mn-lt"/>
            </a:endParaRPr>
          </a:p>
          <a:p>
            <a:pPr eaLnBrk="0" hangingPunct="0"/>
            <a:r>
              <a:rPr lang="zh-CN" altLang="en-US" sz="2100" b="1" dirty="0">
                <a:cs typeface="+mn-ea"/>
                <a:sym typeface="+mn-lt"/>
              </a:rPr>
              <a:t>隽永的语言，于细微之处写出了一个真实的、充满人情味的</a:t>
            </a:r>
            <a:endParaRPr lang="en-US" altLang="zh-CN" sz="2100" b="1" dirty="0">
              <a:cs typeface="+mn-ea"/>
              <a:sym typeface="+mn-lt"/>
            </a:endParaRPr>
          </a:p>
          <a:p>
            <a:pPr eaLnBrk="0" hangingPunct="0"/>
            <a:r>
              <a:rPr lang="zh-CN" altLang="en-US" sz="2100" b="1" dirty="0">
                <a:cs typeface="+mn-ea"/>
                <a:sym typeface="+mn-lt"/>
              </a:rPr>
              <a:t>活生生的鲁迅，</a:t>
            </a:r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彰显了一代伟人鲁迅的思想和人格</a:t>
            </a:r>
            <a:r>
              <a:rPr lang="zh-CN" altLang="en-US" sz="2100" b="1" dirty="0">
                <a:cs typeface="+mn-ea"/>
                <a:sym typeface="+mn-lt"/>
              </a:rPr>
              <a:t>。</a:t>
            </a:r>
            <a:endParaRPr lang="zh-CN" altLang="en-US" sz="2100" dirty="0">
              <a:cs typeface="+mn-ea"/>
              <a:sym typeface="+mn-lt"/>
            </a:endParaRPr>
          </a:p>
        </p:txBody>
      </p:sp>
      <p:pic>
        <p:nvPicPr>
          <p:cNvPr id="3" name="图片 93" descr="中国教育出版网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7256" y="978694"/>
            <a:ext cx="2106206" cy="27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descr="中国教育出版网"/>
          <p:cNvSpPr txBox="1">
            <a:spLocks noChangeArrowheads="1"/>
          </p:cNvSpPr>
          <p:nvPr/>
        </p:nvSpPr>
        <p:spPr bwMode="auto">
          <a:xfrm>
            <a:off x="791516" y="2763941"/>
            <a:ext cx="5040312" cy="16850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    写许广平，是更典型的侧面烘托。例如，鲁迅病危时，她“很镇静，没有紊乱的神色”，虽然也曾“当着人哭过一次”，但“该做什么，人是做什么”，她的坚强，有力地衬托出鲁迅的坚强。</a:t>
            </a:r>
          </a:p>
        </p:txBody>
      </p:sp>
      <p:pic>
        <p:nvPicPr>
          <p:cNvPr id="26627" name="图片 3" descr="中国教育出版网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5038" y="1131094"/>
            <a:ext cx="2840831" cy="334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791516" y="1130899"/>
            <a:ext cx="5045278" cy="13619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just"/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    写海婴，主要是通过海婴的年幼无知，童言无忌，从侧面表现鲁迅对孩子的慈爱；而且，海婴的无知、无忌，也与大人的内心的担忧形成对比。</a:t>
            </a:r>
            <a:endParaRPr lang="zh-CN" altLang="en-US" sz="2100" dirty="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91516" y="499460"/>
            <a:ext cx="756457" cy="4385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algn="just">
              <a:defRPr/>
            </a:pPr>
            <a:r>
              <a:rPr lang="zh-CN" altLang="zh-CN" sz="2400" b="1" kern="0" dirty="0">
                <a:solidFill>
                  <a:srgbClr val="FF0000"/>
                </a:solidFill>
                <a:cs typeface="+mn-ea"/>
                <a:sym typeface="+mn-lt"/>
              </a:rPr>
              <a:t>讲</a:t>
            </a:r>
            <a:r>
              <a:rPr lang="zh-CN" altLang="en-US" sz="2400" b="1" kern="0" dirty="0">
                <a:solidFill>
                  <a:srgbClr val="FF0000"/>
                </a:solidFill>
                <a:cs typeface="+mn-ea"/>
                <a:sym typeface="+mn-lt"/>
              </a:rPr>
              <a:t>解</a:t>
            </a:r>
            <a:endParaRPr lang="zh-CN" altLang="zh-CN" sz="2400" b="1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" grpId="0" bldLvl="0" animBg="1"/>
      <p:bldP spid="3" grpId="0" bldLvl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 descr="中国教育出版网"/>
          <p:cNvSpPr txBox="1">
            <a:spLocks noChangeArrowheads="1"/>
          </p:cNvSpPr>
          <p:nvPr/>
        </p:nvSpPr>
        <p:spPr bwMode="auto">
          <a:xfrm>
            <a:off x="1042989" y="1545431"/>
            <a:ext cx="6997700" cy="277396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¡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    这篇散文通过对鲁迅先生的</a:t>
            </a:r>
            <a:r>
              <a:rPr lang="zh-CN" altLang="en-US" sz="2400" b="1" kern="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笑声</a:t>
            </a: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zh-CN" altLang="en-US" sz="2400" b="1" kern="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走路</a:t>
            </a: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zh-CN" altLang="en-US" sz="2400" b="1" kern="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待人接物</a:t>
            </a: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zh-CN" altLang="en-US" sz="2400" b="1" kern="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读书</a:t>
            </a: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zh-CN" altLang="en-US" sz="2400" b="1" kern="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写作</a:t>
            </a: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zh-CN" altLang="en-US" sz="2400" b="1" kern="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养病</a:t>
            </a: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等生活细节的描述，展示了伟大的鲁迅先生的平凡生活，表现了鲁迅先生的审美情趣以及魅力气质，抒发了作者对鲁迅先生的</a:t>
            </a:r>
            <a:r>
              <a:rPr lang="zh-CN" altLang="en-US" sz="2400" b="1" kern="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热爱</a:t>
            </a: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zh-CN" altLang="en-US" sz="2400" b="1" kern="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怀念</a:t>
            </a: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之情。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933083" y="557699"/>
            <a:ext cx="2094462" cy="535305"/>
            <a:chOff x="2371" y="690"/>
            <a:chExt cx="3471" cy="1124"/>
          </a:xfrm>
        </p:grpSpPr>
        <p:sp>
          <p:nvSpPr>
            <p:cNvPr id="7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8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课堂小结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65620" y="422324"/>
            <a:ext cx="2094462" cy="535305"/>
            <a:chOff x="2371" y="690"/>
            <a:chExt cx="3471" cy="1124"/>
          </a:xfrm>
        </p:grpSpPr>
        <p:sp>
          <p:nvSpPr>
            <p:cNvPr id="3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拓展延伸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790079" y="1769509"/>
            <a:ext cx="7791006" cy="30070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30000"/>
              </a:lnSpc>
            </a:pPr>
            <a:r>
              <a:rPr lang="en-US" altLang="zh-CN" sz="2100" b="1" dirty="0">
                <a:cs typeface="+mn-ea"/>
                <a:sym typeface="+mn-lt"/>
              </a:rPr>
              <a:t>1.</a:t>
            </a:r>
            <a:r>
              <a:rPr lang="zh-CN" altLang="zh-CN" sz="2100" b="1" dirty="0">
                <a:cs typeface="+mn-ea"/>
                <a:sym typeface="+mn-lt"/>
              </a:rPr>
              <a:t>时间就像海绵里的水，只要愿挤，总还是有的。</a:t>
            </a:r>
          </a:p>
          <a:p>
            <a:pPr algn="just" fontAlgn="auto">
              <a:lnSpc>
                <a:spcPct val="130000"/>
              </a:lnSpc>
            </a:pPr>
            <a:r>
              <a:rPr lang="en-US" altLang="zh-CN" sz="2100" b="1" dirty="0">
                <a:cs typeface="+mn-ea"/>
                <a:sym typeface="+mn-lt"/>
              </a:rPr>
              <a:t>2.</a:t>
            </a:r>
            <a:r>
              <a:rPr lang="zh-CN" altLang="zh-CN" sz="2100" b="1" dirty="0">
                <a:cs typeface="+mn-ea"/>
                <a:sym typeface="+mn-lt"/>
              </a:rPr>
              <a:t>愿中国青年都摆脱冷气，只是向上走，不必听自暴自弃者的话。</a:t>
            </a:r>
          </a:p>
          <a:p>
            <a:pPr algn="just" fontAlgn="auto">
              <a:lnSpc>
                <a:spcPct val="130000"/>
              </a:lnSpc>
            </a:pPr>
            <a:r>
              <a:rPr lang="en-US" altLang="zh-CN" sz="2100" b="1" dirty="0">
                <a:cs typeface="+mn-ea"/>
                <a:sym typeface="+mn-lt"/>
              </a:rPr>
              <a:t>3.</a:t>
            </a:r>
            <a:r>
              <a:rPr lang="zh-CN" altLang="zh-CN" sz="2100" b="1" dirty="0">
                <a:cs typeface="+mn-ea"/>
                <a:sym typeface="+mn-lt"/>
              </a:rPr>
              <a:t>哪里有天才，我是把别人喝咖啡的工夫都用在了工作上了。</a:t>
            </a:r>
          </a:p>
          <a:p>
            <a:pPr algn="just" fontAlgn="auto">
              <a:lnSpc>
                <a:spcPct val="130000"/>
              </a:lnSpc>
            </a:pPr>
            <a:r>
              <a:rPr lang="en-US" altLang="zh-CN" sz="2100" b="1" dirty="0">
                <a:cs typeface="+mn-ea"/>
                <a:sym typeface="+mn-lt"/>
              </a:rPr>
              <a:t>4.</a:t>
            </a:r>
            <a:r>
              <a:rPr lang="zh-CN" altLang="zh-CN" sz="2100" b="1" dirty="0">
                <a:cs typeface="+mn-ea"/>
                <a:sym typeface="+mn-lt"/>
              </a:rPr>
              <a:t>悲剧将人生的有价值的东西毁灭给人看，喜剧将那无价值的撕破给人看。</a:t>
            </a:r>
          </a:p>
          <a:p>
            <a:pPr algn="just" fontAlgn="auto">
              <a:lnSpc>
                <a:spcPct val="130000"/>
              </a:lnSpc>
            </a:pPr>
            <a:r>
              <a:rPr lang="en-US" altLang="zh-CN" sz="2100" b="1" dirty="0">
                <a:cs typeface="+mn-ea"/>
                <a:sym typeface="+mn-lt"/>
              </a:rPr>
              <a:t>5.</a:t>
            </a:r>
            <a:r>
              <a:rPr lang="zh-CN" altLang="zh-CN" sz="2100" b="1" dirty="0">
                <a:cs typeface="+mn-ea"/>
                <a:sym typeface="+mn-lt"/>
              </a:rPr>
              <a:t>一件事，无论大小，倘无恒心，是很不好的。而看一切太难，固然能使人无成，但若看得太容易，也能使事情无结果。</a:t>
            </a:r>
          </a:p>
        </p:txBody>
      </p:sp>
      <p:sp>
        <p:nvSpPr>
          <p:cNvPr id="6" name="矩形 5"/>
          <p:cNvSpPr/>
          <p:nvPr/>
        </p:nvSpPr>
        <p:spPr>
          <a:xfrm>
            <a:off x="790079" y="1157344"/>
            <a:ext cx="1992372" cy="4385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68580" tIns="34290" rIns="68580" bIns="34290">
            <a:spAutoFit/>
          </a:bodyPr>
          <a:lstStyle/>
          <a:p>
            <a:r>
              <a:rPr lang="zh-CN" altLang="zh-CN" sz="2400" b="1" dirty="0">
                <a:cs typeface="+mn-ea"/>
                <a:sym typeface="+mn-lt"/>
              </a:rPr>
              <a:t>鲁迅名言精选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89543" y="509853"/>
            <a:ext cx="2094462" cy="535305"/>
            <a:chOff x="2371" y="690"/>
            <a:chExt cx="3471" cy="1124"/>
          </a:xfrm>
        </p:grpSpPr>
        <p:sp>
          <p:nvSpPr>
            <p:cNvPr id="3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作业布置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913448" y="1255871"/>
            <a:ext cx="7419975" cy="2977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1.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背诵鲁迅先生的《自题小像》。</a:t>
            </a:r>
          </a:p>
          <a:p>
            <a:pPr algn="just" fontAlgn="auto">
              <a:lnSpc>
                <a:spcPct val="150000"/>
              </a:lnSpc>
            </a:pP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2.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再从课外搜集鲁迅先生的一些名言警句。</a:t>
            </a:r>
          </a:p>
          <a:p>
            <a:pPr algn="just" fontAlgn="auto">
              <a:lnSpc>
                <a:spcPct val="150000"/>
              </a:lnSpc>
            </a:pP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3.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通过对本篇课文的学习，你对鲁迅有没有新的认识？请在随笔中写下你的体会。</a:t>
            </a:r>
          </a:p>
          <a:p>
            <a:pPr algn="just" fontAlgn="auto">
              <a:lnSpc>
                <a:spcPct val="150000"/>
              </a:lnSpc>
            </a:pP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4.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观察和自己比较亲近的人的行为举止，采撷具有个性的生活细节，体现人物的个性特征。</a:t>
            </a:r>
            <a:endParaRPr lang="zh-CN" altLang="en-US" sz="2100" b="1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260418" y="1267910"/>
            <a:ext cx="3309384" cy="1176338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72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谢谢！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4873467"/>
            <a:ext cx="9144000" cy="270034"/>
          </a:xfrm>
          <a:prstGeom prst="rect">
            <a:avLst/>
          </a:prstGeom>
          <a:solidFill>
            <a:srgbClr val="007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 descr="中国教育出版网"/>
          <p:cNvSpPr>
            <a:spLocks noChangeArrowheads="1"/>
          </p:cNvSpPr>
          <p:nvPr/>
        </p:nvSpPr>
        <p:spPr bwMode="auto">
          <a:xfrm>
            <a:off x="630055" y="974294"/>
            <a:ext cx="7963876" cy="38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sz="1800" b="1" dirty="0">
                <a:solidFill>
                  <a:srgbClr val="FF0000"/>
                </a:solidFill>
                <a:cs typeface="+mn-ea"/>
                <a:sym typeface="+mn-lt"/>
              </a:rPr>
              <a:t>萧红(1911－1942)，中国近现代女作家，“民国四大才女”之一，被誉为“20世纪30年代的文学洛神”。1933年，以悄吟为笔名发表第一篇小说《弃儿》。1935年在鲁迅的支持下，发表成名作《生死场》。</a:t>
            </a:r>
          </a:p>
          <a:p>
            <a:pPr algn="just" eaLnBrk="0" hangingPunct="0">
              <a:lnSpc>
                <a:spcPct val="150000"/>
              </a:lnSpc>
            </a:pPr>
            <a:r>
              <a:rPr sz="1800" b="1" dirty="0">
                <a:solidFill>
                  <a:srgbClr val="FF0000"/>
                </a:solidFill>
                <a:cs typeface="+mn-ea"/>
                <a:sym typeface="+mn-lt"/>
              </a:rPr>
              <a:t>鲁迅，原名__________，又名周樟寿，字豫山、豫亭，后改名为豫才。伟大的无产阶级__________家、__________.家、 家，是中国文化革命的主将。也被人民称为“民族魂”。在发表中国文学史上第一篇白话小说《狂人日记》时首次使用笔名“__________”。他的著作以小说、杂文为主，代表作有：小说集__________、__________、__________；散文集__________（原名《旧事重提》）；散文诗集__________；杂文集__________、__________、__________等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630056" y="337506"/>
            <a:ext cx="2094462" cy="535305"/>
            <a:chOff x="2371" y="690"/>
            <a:chExt cx="3471" cy="1124"/>
          </a:xfrm>
        </p:grpSpPr>
        <p:sp>
          <p:nvSpPr>
            <p:cNvPr id="6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导入新课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文本框 2" descr="中国教育出版网"/>
          <p:cNvSpPr txBox="1">
            <a:spLocks noChangeArrowheads="1"/>
          </p:cNvSpPr>
          <p:nvPr/>
        </p:nvSpPr>
        <p:spPr bwMode="auto">
          <a:xfrm>
            <a:off x="900113" y="1383506"/>
            <a:ext cx="7779543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1、整体感知课文，体会伟人鲁迅日常生活中平易温和的一面。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2、学习本文撷取生活琐事展现人物性格的写作方法。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3、学习鲁迅先生克己待人待客、关爱亲人、生命不息、战斗不止的精神。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900113" y="517590"/>
            <a:ext cx="2094462" cy="535305"/>
            <a:chOff x="2371" y="690"/>
            <a:chExt cx="3471" cy="1124"/>
          </a:xfrm>
        </p:grpSpPr>
        <p:sp>
          <p:nvSpPr>
            <p:cNvPr id="7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8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学习目标</a:t>
              </a:r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组合 75"/>
          <p:cNvGrpSpPr/>
          <p:nvPr/>
        </p:nvGrpSpPr>
        <p:grpSpPr>
          <a:xfrm>
            <a:off x="636952" y="290520"/>
            <a:ext cx="2094462" cy="535305"/>
            <a:chOff x="2371" y="690"/>
            <a:chExt cx="3471" cy="1124"/>
          </a:xfrm>
        </p:grpSpPr>
        <p:sp>
          <p:nvSpPr>
            <p:cNvPr id="77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78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检查预习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1058909" y="1607584"/>
            <a:ext cx="7377081" cy="24929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舀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</a:t>
            </a: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碟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捆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阖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咳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嗽（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 </a:t>
            </a: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绞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肉（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薪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金（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  <a:endParaRPr lang="en-US" altLang="zh-CN" sz="2100" b="1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校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对（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 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草</a:t>
            </a: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率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洗</a:t>
            </a: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澡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  <a:endParaRPr lang="en-US" altLang="zh-CN" sz="2100" b="1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悠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然（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 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吩咐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 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 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揩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  <a:endParaRPr lang="en-US" altLang="zh-CN" sz="2100" b="1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调</a:t>
            </a: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羹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</a:t>
            </a: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抹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杀（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深</a:t>
            </a:r>
            <a:r>
              <a:rPr lang="zh-CN" altLang="zh-CN" sz="2100" b="1" dirty="0">
                <a:solidFill>
                  <a:srgbClr val="C00000"/>
                </a:solidFill>
                <a:cs typeface="+mn-ea"/>
                <a:sym typeface="+mn-lt"/>
              </a:rPr>
              <a:t>恶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痛绝（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4" name="矩形 3"/>
          <p:cNvSpPr/>
          <p:nvPr/>
        </p:nvSpPr>
        <p:spPr>
          <a:xfrm>
            <a:off x="801419" y="1215390"/>
            <a:ext cx="311527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b="1" dirty="0">
                <a:cs typeface="+mn-ea"/>
                <a:sym typeface="+mn-lt"/>
              </a:rPr>
              <a:t>1.</a:t>
            </a:r>
            <a:r>
              <a:rPr lang="zh-CN" altLang="en-US" sz="2100" b="1" dirty="0">
                <a:cs typeface="+mn-ea"/>
                <a:sym typeface="+mn-lt"/>
              </a:rPr>
              <a:t>读准下列加色字的读音</a:t>
            </a:r>
            <a:endParaRPr lang="zh-CN" altLang="zh-CN" sz="2100" dirty="0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67349" y="1679353"/>
            <a:ext cx="786514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y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ǎ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o 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81590" y="1679350"/>
            <a:ext cx="613390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di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é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76474" y="1679349"/>
            <a:ext cx="721592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k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ǔ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634074" y="1676653"/>
            <a:ext cx="516007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h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é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22439" y="2117934"/>
            <a:ext cx="496771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k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é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124284" y="2117934"/>
            <a:ext cx="702356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 err="1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ji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ǎ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56530" y="2117934"/>
            <a:ext cx="609782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x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ī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50668" y="2634786"/>
            <a:ext cx="702356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 err="1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ji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à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150194" y="2634787"/>
            <a:ext cx="1001717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 err="1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shu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à</a:t>
            </a:r>
            <a:r>
              <a:rPr lang="en-US" altLang="zh-CN" sz="2400" b="1" dirty="0" err="1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i</a:t>
            </a:r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72841" y="2602476"/>
            <a:ext cx="677108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z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ǎ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907780" y="3073367"/>
            <a:ext cx="715725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y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ō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u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163819" y="3108607"/>
            <a:ext cx="1102706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f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ē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n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·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f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ù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472841" y="3108607"/>
            <a:ext cx="603772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k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ā</a:t>
            </a:r>
            <a:r>
              <a:rPr lang="en-US" altLang="zh-CN" sz="2400" b="1" dirty="0" err="1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i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1863251" y="3547225"/>
            <a:ext cx="1017347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g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ē</a:t>
            </a:r>
            <a:r>
              <a:rPr lang="en-US" altLang="zh-CN" sz="2400" b="1" dirty="0" err="1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ng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279373" y="3575743"/>
            <a:ext cx="642244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m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ǒ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762124" y="3580203"/>
            <a:ext cx="600164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w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ù</a:t>
            </a:r>
            <a:endParaRPr lang="zh-CN" altLang="en-US" sz="24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80" grpId="0"/>
      <p:bldP spid="81" grpId="0"/>
      <p:bldP spid="82" grpId="0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 descr="中国教育出版网"/>
          <p:cNvSpPr txBox="1">
            <a:spLocks noChangeArrowheads="1"/>
          </p:cNvSpPr>
          <p:nvPr/>
        </p:nvSpPr>
        <p:spPr bwMode="auto">
          <a:xfrm>
            <a:off x="1034411" y="1720471"/>
            <a:ext cx="86867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存心</a:t>
            </a: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：</a:t>
            </a:r>
            <a:endParaRPr lang="en-US" altLang="zh-CN" sz="21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文本框 2" descr="中国教育出版网"/>
          <p:cNvSpPr txBox="1">
            <a:spLocks noChangeArrowheads="1"/>
          </p:cNvSpPr>
          <p:nvPr/>
        </p:nvSpPr>
        <p:spPr bwMode="auto">
          <a:xfrm>
            <a:off x="1885435" y="1776448"/>
            <a:ext cx="230255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心里怀有的念头。</a:t>
            </a:r>
          </a:p>
        </p:txBody>
      </p:sp>
      <p:sp>
        <p:nvSpPr>
          <p:cNvPr id="4" name="文本框 3" descr="中国教育出版网"/>
          <p:cNvSpPr txBox="1">
            <a:spLocks noChangeArrowheads="1"/>
          </p:cNvSpPr>
          <p:nvPr/>
        </p:nvSpPr>
        <p:spPr bwMode="auto">
          <a:xfrm>
            <a:off x="916470" y="935641"/>
            <a:ext cx="75766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揩</a:t>
            </a: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：</a:t>
            </a:r>
            <a:endParaRPr lang="en-US" altLang="zh-CN" sz="21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文本框 4" descr="中国教育出版网"/>
          <p:cNvSpPr txBox="1">
            <a:spLocks noChangeArrowheads="1"/>
          </p:cNvSpPr>
          <p:nvPr/>
        </p:nvSpPr>
        <p:spPr bwMode="auto">
          <a:xfrm>
            <a:off x="1797985" y="992317"/>
            <a:ext cx="2074863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擦，抹。</a:t>
            </a:r>
          </a:p>
        </p:txBody>
      </p:sp>
      <p:sp>
        <p:nvSpPr>
          <p:cNvPr id="6" name="文本框 5" descr="中国教育出版网"/>
          <p:cNvSpPr txBox="1">
            <a:spLocks noChangeArrowheads="1"/>
          </p:cNvSpPr>
          <p:nvPr/>
        </p:nvSpPr>
        <p:spPr bwMode="auto">
          <a:xfrm>
            <a:off x="3462556" y="991618"/>
            <a:ext cx="75766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阖</a:t>
            </a: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：</a:t>
            </a:r>
            <a:endParaRPr lang="en-US" altLang="zh-CN" sz="21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 descr="中国教育出版网"/>
          <p:cNvSpPr txBox="1">
            <a:spLocks noChangeArrowheads="1"/>
          </p:cNvSpPr>
          <p:nvPr/>
        </p:nvSpPr>
        <p:spPr bwMode="auto">
          <a:xfrm>
            <a:off x="4088394" y="992317"/>
            <a:ext cx="16843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闭合。</a:t>
            </a:r>
          </a:p>
        </p:txBody>
      </p:sp>
      <p:sp>
        <p:nvSpPr>
          <p:cNvPr id="14" name="文本框 13" descr="中国教育出版网"/>
          <p:cNvSpPr txBox="1">
            <a:spLocks noChangeArrowheads="1"/>
          </p:cNvSpPr>
          <p:nvPr/>
        </p:nvSpPr>
        <p:spPr bwMode="auto">
          <a:xfrm>
            <a:off x="1084581" y="2860160"/>
            <a:ext cx="95002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抹杀</a:t>
            </a: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：</a:t>
            </a:r>
            <a:endParaRPr lang="en-US" altLang="zh-CN" sz="21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文本框 14" descr="中国教育出版网"/>
          <p:cNvSpPr txBox="1">
            <a:spLocks noChangeArrowheads="1"/>
          </p:cNvSpPr>
          <p:nvPr/>
        </p:nvSpPr>
        <p:spPr bwMode="auto">
          <a:xfrm>
            <a:off x="1896369" y="2921616"/>
            <a:ext cx="473711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一概不计；完全勾销。也作“抹煞”。</a:t>
            </a:r>
          </a:p>
        </p:txBody>
      </p:sp>
      <p:sp>
        <p:nvSpPr>
          <p:cNvPr id="73" name="文本框 72" descr="中国教育出版网"/>
          <p:cNvSpPr txBox="1">
            <a:spLocks noChangeArrowheads="1"/>
          </p:cNvSpPr>
          <p:nvPr/>
        </p:nvSpPr>
        <p:spPr bwMode="auto">
          <a:xfrm>
            <a:off x="2359459" y="3821880"/>
            <a:ext cx="6067425" cy="71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恶：厌恶；痛：痛恨；绝：极。指对某人或某事物极端厌恶痛恨。</a:t>
            </a:r>
          </a:p>
        </p:txBody>
      </p:sp>
      <p:sp>
        <p:nvSpPr>
          <p:cNvPr id="74" name="文本框 73" descr="中国教育出版网"/>
          <p:cNvSpPr txBox="1">
            <a:spLocks noChangeArrowheads="1"/>
          </p:cNvSpPr>
          <p:nvPr/>
        </p:nvSpPr>
        <p:spPr bwMode="auto">
          <a:xfrm>
            <a:off x="698958" y="3358132"/>
            <a:ext cx="164612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sz="21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不以为然</a:t>
            </a: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：</a:t>
            </a:r>
            <a:endParaRPr lang="en-US" altLang="zh-CN" sz="21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5" name="文本框 74" descr="中国教育出版网"/>
          <p:cNvSpPr txBox="1">
            <a:spLocks noChangeArrowheads="1"/>
          </p:cNvSpPr>
          <p:nvPr/>
        </p:nvSpPr>
        <p:spPr bwMode="auto">
          <a:xfrm>
            <a:off x="2327562" y="3358132"/>
            <a:ext cx="469790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不认为是对的。表示不同意或否定。</a:t>
            </a:r>
          </a:p>
        </p:txBody>
      </p:sp>
      <p:sp>
        <p:nvSpPr>
          <p:cNvPr id="8" name="矩形 7"/>
          <p:cNvSpPr/>
          <p:nvPr/>
        </p:nvSpPr>
        <p:spPr>
          <a:xfrm>
            <a:off x="1057924" y="1328056"/>
            <a:ext cx="107243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忧郁：</a:t>
            </a:r>
          </a:p>
        </p:txBody>
      </p:sp>
      <p:sp>
        <p:nvSpPr>
          <p:cNvPr id="9" name="矩形 8"/>
          <p:cNvSpPr/>
          <p:nvPr/>
        </p:nvSpPr>
        <p:spPr>
          <a:xfrm>
            <a:off x="1797985" y="2529201"/>
            <a:ext cx="392559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2100" b="1" dirty="0">
                <a:cs typeface="+mn-ea"/>
                <a:sym typeface="+mn-lt"/>
              </a:rPr>
              <a:t>（动作、思路等）迅速而灵敏。</a:t>
            </a:r>
            <a:endParaRPr lang="zh-CN" altLang="en-US" sz="2100" b="1" dirty="0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68893" y="2136786"/>
            <a:ext cx="284356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2100" b="1" dirty="0">
                <a:cs typeface="+mn-ea"/>
                <a:sym typeface="+mn-lt"/>
              </a:rPr>
              <a:t>（心绪）舒展的样子。</a:t>
            </a:r>
            <a:endParaRPr lang="zh-CN" altLang="en-US" sz="2100" b="1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01699" y="1384033"/>
            <a:ext cx="149103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2100" b="1" dirty="0">
                <a:cs typeface="+mn-ea"/>
                <a:sym typeface="+mn-lt"/>
              </a:rPr>
              <a:t>忧伤愁闷。</a:t>
            </a:r>
          </a:p>
        </p:txBody>
      </p:sp>
      <p:sp>
        <p:nvSpPr>
          <p:cNvPr id="12" name="矩形 11"/>
          <p:cNvSpPr/>
          <p:nvPr/>
        </p:nvSpPr>
        <p:spPr>
          <a:xfrm>
            <a:off x="1023376" y="3821880"/>
            <a:ext cx="149103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FF"/>
                </a:solidFill>
                <a:cs typeface="+mn-ea"/>
                <a:sym typeface="+mn-lt"/>
              </a:rPr>
              <a:t>深恶痛绝</a:t>
            </a:r>
            <a:r>
              <a:rPr lang="zh-CN" altLang="en-US" sz="2100" b="1" dirty="0">
                <a:cs typeface="+mn-ea"/>
                <a:sym typeface="+mn-lt"/>
              </a:rPr>
              <a:t>：</a:t>
            </a:r>
            <a:endParaRPr lang="zh-CN" altLang="en-US" sz="2100" dirty="0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40172" y="2467745"/>
            <a:ext cx="95002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敏捷：</a:t>
            </a:r>
          </a:p>
        </p:txBody>
      </p:sp>
      <p:sp>
        <p:nvSpPr>
          <p:cNvPr id="16" name="矩形 15"/>
          <p:cNvSpPr/>
          <p:nvPr/>
        </p:nvSpPr>
        <p:spPr>
          <a:xfrm>
            <a:off x="1023376" y="2068922"/>
            <a:ext cx="95002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展然：</a:t>
            </a:r>
          </a:p>
        </p:txBody>
      </p:sp>
      <p:sp>
        <p:nvSpPr>
          <p:cNvPr id="17" name="矩形 16"/>
          <p:cNvSpPr/>
          <p:nvPr/>
        </p:nvSpPr>
        <p:spPr>
          <a:xfrm>
            <a:off x="1034411" y="536369"/>
            <a:ext cx="203324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2.</a:t>
            </a: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解释下列词语</a:t>
            </a:r>
            <a:endParaRPr lang="zh-CN" altLang="zh-CN" sz="2100" b="1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4" grpId="0"/>
      <p:bldP spid="15" grpId="0"/>
      <p:bldP spid="73" grpId="0"/>
      <p:bldP spid="74" grpId="0"/>
      <p:bldP spid="75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84605" y="237992"/>
            <a:ext cx="2174543" cy="535305"/>
            <a:chOff x="2371" y="690"/>
            <a:chExt cx="3471" cy="1124"/>
          </a:xfrm>
        </p:grpSpPr>
        <p:sp>
          <p:nvSpPr>
            <p:cNvPr id="3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4531" tIns="47265" rIns="94531" bIns="47265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200">
                <a:cs typeface="+mn-ea"/>
                <a:sym typeface="+mn-lt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>
              <a:off x="2644" y="741"/>
              <a:ext cx="2895" cy="976"/>
            </a:xfrm>
            <a:prstGeom prst="rect">
              <a:avLst/>
            </a:prstGeom>
            <a:noFill/>
          </p:spPr>
          <p:txBody>
            <a:bodyPr wrap="square" lIns="94531" tIns="47265" rIns="94531" bIns="47265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整体感知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274797" y="973931"/>
            <a:ext cx="8803481" cy="23307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/>
            <a:r>
              <a:rPr altLang="zh-CN" sz="2100" b="1" dirty="0">
                <a:cs typeface="+mn-ea"/>
                <a:sym typeface="+mn-lt"/>
              </a:rPr>
              <a:t>1.本文作者选取了哪些生活场景来描写鲁迅先生？</a:t>
            </a:r>
          </a:p>
          <a:p>
            <a:pPr algn="just"/>
            <a:r>
              <a:rPr altLang="zh-CN" sz="2100" b="1" dirty="0">
                <a:cs typeface="+mn-ea"/>
                <a:sym typeface="+mn-lt"/>
              </a:rPr>
              <a:t>阅读提示（1、自己默读课文，给全文段落标上序号。2、看哪些段落写的是一件事情。）</a:t>
            </a:r>
          </a:p>
          <a:p>
            <a:pPr algn="just"/>
            <a:endParaRPr altLang="zh-CN" sz="2100" b="1" dirty="0">
              <a:cs typeface="+mn-ea"/>
              <a:sym typeface="+mn-lt"/>
            </a:endParaRPr>
          </a:p>
          <a:p>
            <a:pPr algn="just"/>
            <a:r>
              <a:rPr altLang="zh-CN" sz="2100" b="1" dirty="0">
                <a:cs typeface="+mn-ea"/>
                <a:sym typeface="+mn-lt"/>
              </a:rPr>
              <a:t>2、文中的鲁迅给你的总体印象是怎样的？</a:t>
            </a:r>
          </a:p>
          <a:p>
            <a:pPr algn="just"/>
            <a:endParaRPr altLang="zh-CN" sz="2100" b="1" dirty="0">
              <a:cs typeface="+mn-ea"/>
              <a:sym typeface="+mn-lt"/>
            </a:endParaRPr>
          </a:p>
          <a:p>
            <a:pPr algn="just"/>
            <a:r>
              <a:rPr altLang="zh-CN" sz="2100" b="1" dirty="0">
                <a:cs typeface="+mn-ea"/>
                <a:sym typeface="+mn-lt"/>
              </a:rPr>
              <a:t>3、如果把第二自然段和第一自然段倒置，你觉得是否可以？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0283" y="1906146"/>
            <a:ext cx="7299253" cy="168507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笑声明朗；（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）走路轻捷；（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）品评衣着；</a:t>
            </a:r>
            <a:endParaRPr lang="en-US" altLang="zh-CN" sz="2100" b="1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  <a:p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）待人饮食；（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）调侃玩笑；（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6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）感染快乐；</a:t>
            </a:r>
            <a:endParaRPr lang="en-US" altLang="zh-CN" sz="2100" b="1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  <a:p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7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）接待商人；（</a:t>
            </a:r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8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）回复来信</a:t>
            </a:r>
            <a:r>
              <a:rPr lang="zh-CN" altLang="en-US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2100" b="1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  <a:p>
            <a:r>
              <a:rPr lang="en-US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这些生活场景体现了他和我们一样也是拥有喜、怒、哀、乐的“普通人”。（意思对，答出其中任意五点即可）</a:t>
            </a:r>
          </a:p>
        </p:txBody>
      </p:sp>
      <p:sp>
        <p:nvSpPr>
          <p:cNvPr id="3" name="矩形 2"/>
          <p:cNvSpPr/>
          <p:nvPr/>
        </p:nvSpPr>
        <p:spPr>
          <a:xfrm>
            <a:off x="963574" y="909930"/>
            <a:ext cx="6876607" cy="7155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r>
              <a:rPr lang="en-US" altLang="zh-CN" sz="2100" b="1" dirty="0">
                <a:cs typeface="+mn-ea"/>
                <a:sym typeface="+mn-lt"/>
              </a:rPr>
              <a:t>    2.</a:t>
            </a:r>
            <a:r>
              <a:rPr lang="zh-CN" altLang="zh-CN" sz="2100" b="1" dirty="0">
                <a:cs typeface="+mn-ea"/>
                <a:sym typeface="+mn-lt"/>
              </a:rPr>
              <a:t>《回忆鲁迅先生》中作者选取了哪些生活场景来表描写鲁迅先生？（答出</a:t>
            </a:r>
            <a:r>
              <a:rPr lang="en-US" altLang="zh-CN" sz="2100" b="1" dirty="0">
                <a:cs typeface="+mn-ea"/>
                <a:sym typeface="+mn-lt"/>
              </a:rPr>
              <a:t>5</a:t>
            </a:r>
            <a:r>
              <a:rPr lang="zh-CN" altLang="zh-CN" sz="2100" b="1" dirty="0">
                <a:cs typeface="+mn-ea"/>
                <a:sym typeface="+mn-lt"/>
              </a:rPr>
              <a:t>点即可）</a:t>
            </a:r>
            <a:endParaRPr lang="zh-CN" altLang="zh-CN" sz="21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2d96195-c1fc-488d-8612-a864b1bd8342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hhljvoi1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2871</Words>
  <Application>Microsoft Office PowerPoint</Application>
  <PresentationFormat>全屏显示(16:9)</PresentationFormat>
  <Paragraphs>210</Paragraphs>
  <Slides>34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2" baseType="lpstr">
      <vt:lpstr>等线</vt:lpstr>
      <vt:lpstr>宋体</vt:lpstr>
      <vt:lpstr>微软雅黑</vt:lpstr>
      <vt:lpstr>Arial</vt:lpstr>
      <vt:lpstr>Calibri</vt:lpstr>
      <vt:lpstr>Wingdings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2021-05-19T23:19:47Z</dcterms:created>
  <dcterms:modified xsi:type="dcterms:W3CDTF">2023-01-11T02:14:42Z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F8CE81F04240493081E1B346DFCE4B0B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