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9" r:id="rId2"/>
    <p:sldId id="393" r:id="rId3"/>
    <p:sldId id="275" r:id="rId4"/>
    <p:sldId id="342" r:id="rId5"/>
    <p:sldId id="395" r:id="rId6"/>
    <p:sldId id="403" r:id="rId7"/>
    <p:sldId id="407" r:id="rId8"/>
    <p:sldId id="410" r:id="rId9"/>
    <p:sldId id="408" r:id="rId10"/>
    <p:sldId id="411" r:id="rId11"/>
    <p:sldId id="387" r:id="rId12"/>
    <p:sldId id="412" r:id="rId13"/>
    <p:sldId id="396" r:id="rId14"/>
    <p:sldId id="359" r:id="rId15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5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820" autoAdjust="0"/>
  </p:normalViewPr>
  <p:slideViewPr>
    <p:cSldViewPr>
      <p:cViewPr>
        <p:scale>
          <a:sx n="100" d="100"/>
          <a:sy n="100" d="100"/>
        </p:scale>
        <p:origin x="-282" y="-804"/>
      </p:cViewPr>
      <p:guideLst>
        <p:guide orient="horz" pos="162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页眉占位符 7065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70659" name="日期占位符 70658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70660" name="页脚占位符 70659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endParaRPr lang="en-US" altLang="zh-CN"/>
          </a:p>
        </p:txBody>
      </p:sp>
      <p:sp>
        <p:nvSpPr>
          <p:cNvPr id="70661" name="灯片编号占位符 70660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5FA43B8-D8DF-4471-AF01-F6FECD0E8F4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437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460ACCE-A335-4D2C-9C65-651EDD99375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50CEF8A-679C-413B-9439-3A130605BD8C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92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A9EACAA-C66F-4958-8768-6D0F628BEC68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1267" name="灯片编号占位符 3"/>
          <p:cNvSpPr txBox="1">
            <a:spLocks noGrp="1" noChangeArrowheads="1"/>
          </p:cNvSpPr>
          <p:nvPr/>
        </p:nvSpPr>
        <p:spPr bwMode="auto">
          <a:xfrm>
            <a:off x="3813175" y="9372600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9AC0B33B-7C9E-42D4-8465-23505ABF1965}" type="slidenum">
              <a:rPr lang="zh-CN" altLang="en-US" sz="1200">
                <a:solidFill>
                  <a:schemeClr val="tx1"/>
                </a:solidFill>
              </a:rPr>
              <a:t>5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1608C-B66C-4F8B-ADB4-DB3FBCC975D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E5F0B-C486-4195-A262-5C3724B12F8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C0A94-6F70-4BEF-8E2C-D00654D248E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D093B-C9E9-4CA4-AAC7-658CCFCB489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D40A-4B3D-4129-A9FE-528221B9DE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AC1B1-559F-4069-B4AC-FD7DAEADCB8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143A-DE17-49A8-99B4-2FB540702F3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C6708-C7E0-4484-B3C1-1E1547D9D1C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5066-77AB-452A-A8D3-F0BB48F7315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A6199-C1F9-44BA-A4AD-74E519799D5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6F5B-4F05-4C9C-AC31-1D94019F2DE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B0A0C8F-01FE-4A97-B343-526B039E50CF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177966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</a:t>
            </a:r>
            <a:r>
              <a:rPr lang="zh-CN" altLang="en-US" sz="40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似三角形判定定理的证明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789552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图形的相似</a:t>
            </a: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107315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103" name="MH_Text_1"/>
          <p:cNvSpPr>
            <a:spLocks noChangeArrowheads="1"/>
          </p:cNvSpPr>
          <p:nvPr/>
        </p:nvSpPr>
        <p:spPr bwMode="auto">
          <a:xfrm>
            <a:off x="723900" y="3149005"/>
            <a:ext cx="1665288" cy="79176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4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352601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5" name="MH_Other_1"/>
          <p:cNvSpPr>
            <a:spLocks noChangeArrowheads="1"/>
          </p:cNvSpPr>
          <p:nvPr/>
        </p:nvSpPr>
        <p:spPr bwMode="auto">
          <a:xfrm>
            <a:off x="2149476" y="348118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Text_2"/>
          <p:cNvSpPr>
            <a:spLocks noChangeArrowheads="1"/>
          </p:cNvSpPr>
          <p:nvPr/>
        </p:nvSpPr>
        <p:spPr bwMode="auto">
          <a:xfrm>
            <a:off x="2711450" y="3147814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352601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8" name="MH_Other_2"/>
          <p:cNvSpPr>
            <a:spLocks noChangeArrowheads="1"/>
          </p:cNvSpPr>
          <p:nvPr/>
        </p:nvSpPr>
        <p:spPr bwMode="auto">
          <a:xfrm>
            <a:off x="2746376" y="347880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MH_Other_3"/>
          <p:cNvSpPr>
            <a:spLocks noChangeArrowheads="1"/>
          </p:cNvSpPr>
          <p:nvPr/>
        </p:nvSpPr>
        <p:spPr bwMode="auto">
          <a:xfrm>
            <a:off x="4179889" y="348118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Text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147814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352601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2" name="MH_Other_4"/>
          <p:cNvSpPr>
            <a:spLocks noChangeArrowheads="1"/>
          </p:cNvSpPr>
          <p:nvPr/>
        </p:nvSpPr>
        <p:spPr bwMode="auto">
          <a:xfrm>
            <a:off x="4776788" y="3478807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MH_Other_5"/>
          <p:cNvSpPr>
            <a:spLocks noChangeArrowheads="1"/>
          </p:cNvSpPr>
          <p:nvPr/>
        </p:nvSpPr>
        <p:spPr bwMode="auto">
          <a:xfrm>
            <a:off x="6178551" y="348118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Text_4"/>
          <p:cNvSpPr>
            <a:spLocks noChangeArrowheads="1"/>
          </p:cNvSpPr>
          <p:nvPr/>
        </p:nvSpPr>
        <p:spPr bwMode="auto">
          <a:xfrm>
            <a:off x="6727825" y="3147814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352601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6" name="MH_Other_6"/>
          <p:cNvSpPr>
            <a:spLocks noChangeArrowheads="1"/>
          </p:cNvSpPr>
          <p:nvPr/>
        </p:nvSpPr>
        <p:spPr bwMode="auto">
          <a:xfrm>
            <a:off x="6777039" y="347880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7" name="MH_Other_7"/>
          <p:cNvGrpSpPr/>
          <p:nvPr/>
        </p:nvGrpSpPr>
        <p:grpSpPr bwMode="auto">
          <a:xfrm>
            <a:off x="2085975" y="3445470"/>
            <a:ext cx="890588" cy="200025"/>
            <a:chOff x="0" y="0"/>
            <a:chExt cx="561" cy="169"/>
          </a:xfrm>
        </p:grpSpPr>
        <p:pic>
          <p:nvPicPr>
            <p:cNvPr id="4118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0" name="MH_Other_8"/>
          <p:cNvSpPr>
            <a:spLocks noChangeArrowheads="1"/>
          </p:cNvSpPr>
          <p:nvPr/>
        </p:nvSpPr>
        <p:spPr bwMode="auto">
          <a:xfrm>
            <a:off x="2184401" y="351214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1" name="MH_Other_9"/>
          <p:cNvGrpSpPr/>
          <p:nvPr/>
        </p:nvGrpSpPr>
        <p:grpSpPr bwMode="auto">
          <a:xfrm>
            <a:off x="4116388" y="3445470"/>
            <a:ext cx="889000" cy="200025"/>
            <a:chOff x="0" y="0"/>
            <a:chExt cx="560" cy="169"/>
          </a:xfrm>
        </p:grpSpPr>
        <p:pic>
          <p:nvPicPr>
            <p:cNvPr id="4122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4" name="MH_Other_10"/>
          <p:cNvSpPr>
            <a:spLocks noChangeArrowheads="1"/>
          </p:cNvSpPr>
          <p:nvPr/>
        </p:nvSpPr>
        <p:spPr bwMode="auto">
          <a:xfrm>
            <a:off x="4214814" y="351214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5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445470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6226176" y="3521670"/>
            <a:ext cx="669925" cy="4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7" name="MH_Other_12"/>
          <p:cNvSpPr>
            <a:spLocks noChangeArrowheads="1"/>
          </p:cNvSpPr>
          <p:nvPr/>
        </p:nvSpPr>
        <p:spPr bwMode="auto">
          <a:xfrm>
            <a:off x="6213476" y="351214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10682" y="4227934"/>
            <a:ext cx="91546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67600"/>
          <p:cNvSpPr txBox="1">
            <a:spLocks noChangeArrowheads="1"/>
          </p:cNvSpPr>
          <p:nvPr/>
        </p:nvSpPr>
        <p:spPr bwMode="auto">
          <a:xfrm>
            <a:off x="155800" y="500986"/>
            <a:ext cx="79914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∵ 		，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A'B'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A'C'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∴	         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而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DAE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∴ 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.∴                 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		，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A'B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∴		∴		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B'C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'.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∴ 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b="1" dirty="0">
                <a:latin typeface="宋体" panose="02010600030101010101" pitchFamily="2" charset="-122"/>
              </a:rPr>
              <a:t> ≌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A'B'C'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∴ 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∽△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A'B'C'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.</a:t>
            </a:r>
          </a:p>
        </p:txBody>
      </p:sp>
      <p:sp>
        <p:nvSpPr>
          <p:cNvPr id="16386" name="矩形 67601"/>
          <p:cNvSpPr>
            <a:spLocks noChangeArrowheads="1"/>
          </p:cNvSpPr>
          <p:nvPr/>
        </p:nvSpPr>
        <p:spPr bwMode="auto">
          <a:xfrm>
            <a:off x="144463" y="852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pSp>
        <p:nvGrpSpPr>
          <p:cNvPr id="16387" name="组合 67602"/>
          <p:cNvGrpSpPr>
            <a:grpSpLocks noChangeAspect="1"/>
          </p:cNvGrpSpPr>
          <p:nvPr/>
        </p:nvGrpSpPr>
        <p:grpSpPr bwMode="auto">
          <a:xfrm>
            <a:off x="6127751" y="1008460"/>
            <a:ext cx="1763713" cy="831056"/>
            <a:chOff x="2880" y="1117"/>
            <a:chExt cx="1588" cy="998"/>
          </a:xfrm>
        </p:grpSpPr>
        <p:sp>
          <p:nvSpPr>
            <p:cNvPr id="16388" name="直接连接符 67603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6389" name="直接连接符 67604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6390" name="直接连接符 67605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6391" name="文本框 67606"/>
          <p:cNvSpPr txBox="1">
            <a:spLocks noChangeArrowheads="1"/>
          </p:cNvSpPr>
          <p:nvPr/>
        </p:nvSpPr>
        <p:spPr bwMode="auto">
          <a:xfrm>
            <a:off x="6415088" y="684610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</a:p>
        </p:txBody>
      </p:sp>
      <p:sp>
        <p:nvSpPr>
          <p:cNvPr id="16392" name="文本框 67607"/>
          <p:cNvSpPr txBox="1">
            <a:spLocks noChangeArrowheads="1"/>
          </p:cNvSpPr>
          <p:nvPr/>
        </p:nvSpPr>
        <p:spPr bwMode="auto">
          <a:xfrm>
            <a:off x="5911851" y="1818085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</a:p>
        </p:txBody>
      </p:sp>
      <p:sp>
        <p:nvSpPr>
          <p:cNvPr id="16393" name="文本框 67608"/>
          <p:cNvSpPr txBox="1">
            <a:spLocks noChangeArrowheads="1"/>
          </p:cNvSpPr>
          <p:nvPr/>
        </p:nvSpPr>
        <p:spPr bwMode="auto">
          <a:xfrm>
            <a:off x="7640639" y="1818085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</a:p>
        </p:txBody>
      </p:sp>
      <p:grpSp>
        <p:nvGrpSpPr>
          <p:cNvPr id="16394" name="组合 67609"/>
          <p:cNvGrpSpPr>
            <a:grpSpLocks noChangeAspect="1"/>
          </p:cNvGrpSpPr>
          <p:nvPr/>
        </p:nvGrpSpPr>
        <p:grpSpPr bwMode="auto">
          <a:xfrm>
            <a:off x="6011863" y="2625329"/>
            <a:ext cx="2520950" cy="1187053"/>
            <a:chOff x="2880" y="1117"/>
            <a:chExt cx="1588" cy="998"/>
          </a:xfrm>
        </p:grpSpPr>
        <p:sp>
          <p:nvSpPr>
            <p:cNvPr id="16395" name="直接连接符 67610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6396" name="直接连接符 67611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6397" name="直接连接符 67612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6398" name="文本框 67613"/>
          <p:cNvSpPr txBox="1">
            <a:spLocks noChangeArrowheads="1"/>
          </p:cNvSpPr>
          <p:nvPr/>
        </p:nvSpPr>
        <p:spPr bwMode="auto">
          <a:xfrm>
            <a:off x="6515100" y="2301479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6399" name="文本框 67614"/>
          <p:cNvSpPr txBox="1">
            <a:spLocks noChangeArrowheads="1"/>
          </p:cNvSpPr>
          <p:nvPr/>
        </p:nvSpPr>
        <p:spPr bwMode="auto">
          <a:xfrm>
            <a:off x="8272464" y="3792141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6400" name="直接连接符 67615"/>
          <p:cNvSpPr>
            <a:spLocks noChangeShapeType="1"/>
          </p:cNvSpPr>
          <p:nvPr/>
        </p:nvSpPr>
        <p:spPr bwMode="auto">
          <a:xfrm>
            <a:off x="6199188" y="3489722"/>
            <a:ext cx="1871662" cy="0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6401" name="文本框 67616"/>
          <p:cNvSpPr txBox="1">
            <a:spLocks noChangeArrowheads="1"/>
          </p:cNvSpPr>
          <p:nvPr/>
        </p:nvSpPr>
        <p:spPr bwMode="auto">
          <a:xfrm>
            <a:off x="8099426" y="3165872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6402" name="文本框 67617"/>
          <p:cNvSpPr txBox="1">
            <a:spLocks noChangeArrowheads="1"/>
          </p:cNvSpPr>
          <p:nvPr/>
        </p:nvSpPr>
        <p:spPr bwMode="auto">
          <a:xfrm>
            <a:off x="5851526" y="3253979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6403" name="文本框 67618"/>
          <p:cNvSpPr txBox="1">
            <a:spLocks noChangeArrowheads="1"/>
          </p:cNvSpPr>
          <p:nvPr/>
        </p:nvSpPr>
        <p:spPr bwMode="auto">
          <a:xfrm>
            <a:off x="5665789" y="3684985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6404" name="矩形 67620"/>
          <p:cNvSpPr>
            <a:spLocks noChangeArrowheads="1"/>
          </p:cNvSpPr>
          <p:nvPr/>
        </p:nvSpPr>
        <p:spPr bwMode="auto">
          <a:xfrm>
            <a:off x="0" y="241816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6405" name="矩形 67622"/>
          <p:cNvSpPr>
            <a:spLocks noChangeArrowheads="1"/>
          </p:cNvSpPr>
          <p:nvPr/>
        </p:nvSpPr>
        <p:spPr bwMode="auto">
          <a:xfrm>
            <a:off x="0" y="241816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16406" name="对象 67621"/>
          <p:cNvGraphicFramePr/>
          <p:nvPr/>
        </p:nvGraphicFramePr>
        <p:xfrm>
          <a:off x="611188" y="681038"/>
          <a:ext cx="1511300" cy="53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r:id="rId3" imgW="838200" imgH="393700" progId="Equation.3">
                  <p:embed/>
                </p:oleObj>
              </mc:Choice>
              <mc:Fallback>
                <p:oleObj r:id="rId3" imgW="838200" imgH="393700" progId="Equation.3">
                  <p:embed/>
                  <p:pic>
                    <p:nvPicPr>
                      <p:cNvPr id="0" name="对象 6762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681038"/>
                        <a:ext cx="1511300" cy="536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矩形 67624"/>
          <p:cNvSpPr>
            <a:spLocks noChangeArrowheads="1"/>
          </p:cNvSpPr>
          <p:nvPr/>
        </p:nvSpPr>
        <p:spPr bwMode="auto">
          <a:xfrm>
            <a:off x="0" y="241816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16408" name="对象 67623"/>
          <p:cNvGraphicFramePr/>
          <p:nvPr/>
        </p:nvGraphicFramePr>
        <p:xfrm>
          <a:off x="684214" y="1221581"/>
          <a:ext cx="1290637" cy="525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r:id="rId5" imgW="736600" imgH="393700" progId="Equation.3">
                  <p:embed/>
                </p:oleObj>
              </mc:Choice>
              <mc:Fallback>
                <p:oleObj r:id="rId5" imgW="736600" imgH="393700" progId="Equation.3">
                  <p:embed/>
                  <p:pic>
                    <p:nvPicPr>
                      <p:cNvPr id="0" name="对象 6762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4" y="1221581"/>
                        <a:ext cx="1290637" cy="525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矩形 67626"/>
          <p:cNvSpPr>
            <a:spLocks noChangeArrowheads="1"/>
          </p:cNvSpPr>
          <p:nvPr/>
        </p:nvSpPr>
        <p:spPr bwMode="auto">
          <a:xfrm>
            <a:off x="0" y="241816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16410" name="对象 67625"/>
          <p:cNvGraphicFramePr/>
          <p:nvPr/>
        </p:nvGraphicFramePr>
        <p:xfrm>
          <a:off x="3333751" y="1695450"/>
          <a:ext cx="1338263" cy="52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r:id="rId7" imgW="749300" imgH="393700" progId="Equation.3">
                  <p:embed/>
                </p:oleObj>
              </mc:Choice>
              <mc:Fallback>
                <p:oleObj r:id="rId7" imgW="749300" imgH="393700" progId="Equation.3">
                  <p:embed/>
                  <p:pic>
                    <p:nvPicPr>
                      <p:cNvPr id="0" name="对象 6762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1" y="1695450"/>
                        <a:ext cx="1338263" cy="529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1" name="矩形 67628"/>
          <p:cNvSpPr>
            <a:spLocks noChangeArrowheads="1"/>
          </p:cNvSpPr>
          <p:nvPr/>
        </p:nvSpPr>
        <p:spPr bwMode="auto">
          <a:xfrm>
            <a:off x="0" y="241816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16412" name="对象 67627"/>
          <p:cNvGraphicFramePr/>
          <p:nvPr/>
        </p:nvGraphicFramePr>
        <p:xfrm>
          <a:off x="674688" y="2193131"/>
          <a:ext cx="1389062" cy="491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r:id="rId9" imgW="838200" imgH="393700" progId="Equation.3">
                  <p:embed/>
                </p:oleObj>
              </mc:Choice>
              <mc:Fallback>
                <p:oleObj r:id="rId9" imgW="838200" imgH="393700" progId="Equation.3">
                  <p:embed/>
                  <p:pic>
                    <p:nvPicPr>
                      <p:cNvPr id="0" name="对象 6762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2193131"/>
                        <a:ext cx="1389062" cy="491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4" name="对象 67629"/>
          <p:cNvGraphicFramePr/>
          <p:nvPr/>
        </p:nvGraphicFramePr>
        <p:xfrm>
          <a:off x="682625" y="2712244"/>
          <a:ext cx="1382713" cy="50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r:id="rId11" imgW="812800" imgH="393700" progId="Equation.3">
                  <p:embed/>
                </p:oleObj>
              </mc:Choice>
              <mc:Fallback>
                <p:oleObj r:id="rId11" imgW="812800" imgH="393700" progId="Equation.3">
                  <p:embed/>
                  <p:pic>
                    <p:nvPicPr>
                      <p:cNvPr id="0" name="对象 6762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712244"/>
                        <a:ext cx="1382713" cy="506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67633"/>
          <p:cNvGraphicFramePr/>
          <p:nvPr/>
        </p:nvGraphicFramePr>
        <p:xfrm>
          <a:off x="2413000" y="2680097"/>
          <a:ext cx="1347788" cy="484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r:id="rId13" imgW="825500" imgH="393700" progId="Equation.3">
                  <p:embed/>
                </p:oleObj>
              </mc:Choice>
              <mc:Fallback>
                <p:oleObj r:id="rId13" imgW="825500" imgH="393700" progId="Equation.3">
                  <p:embed/>
                  <p:pic>
                    <p:nvPicPr>
                      <p:cNvPr id="0" name="对象 67633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680097"/>
                        <a:ext cx="1347788" cy="484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6147"/>
          <p:cNvGrpSpPr/>
          <p:nvPr/>
        </p:nvGrpSpPr>
        <p:grpSpPr bwMode="auto">
          <a:xfrm>
            <a:off x="323850" y="303610"/>
            <a:ext cx="5135869" cy="739246"/>
            <a:chOff x="0" y="0"/>
            <a:chExt cx="8090" cy="1551"/>
          </a:xfrm>
        </p:grpSpPr>
        <p:sp>
          <p:nvSpPr>
            <p:cNvPr id="1741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413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721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相似三角形判定定理的运用</a:t>
              </a:r>
              <a:r>
                <a:rPr lang="zh-CN" altLang="en-US">
                  <a:ea typeface="黑体" panose="02010609060101010101" pitchFamily="49" charset="-122"/>
                  <a:sym typeface="宋体" panose="02010600030101010101" pitchFamily="2" charset="-122"/>
                </a:rPr>
                <a:t> </a:t>
              </a:r>
            </a:p>
          </p:txBody>
        </p:sp>
        <p:sp>
          <p:nvSpPr>
            <p:cNvPr id="1741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23851" y="1168004"/>
            <a:ext cx="8532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例：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,∠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=2,  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</a:p>
        </p:txBody>
      </p:sp>
      <p:sp>
        <p:nvSpPr>
          <p:cNvPr id="17416" name="任意多边形 16506"/>
          <p:cNvSpPr>
            <a:spLocks noChangeArrowheads="1"/>
          </p:cNvSpPr>
          <p:nvPr/>
        </p:nvSpPr>
        <p:spPr bwMode="auto">
          <a:xfrm>
            <a:off x="5651500" y="2444353"/>
            <a:ext cx="2808288" cy="756047"/>
          </a:xfrm>
          <a:custGeom>
            <a:avLst/>
            <a:gdLst>
              <a:gd name="T0" fmla="*/ 1180 w 1769"/>
              <a:gd name="T1" fmla="*/ 0 h 635"/>
              <a:gd name="T2" fmla="*/ 0 w 1769"/>
              <a:gd name="T3" fmla="*/ 635 h 635"/>
              <a:gd name="T4" fmla="*/ 1769 w 1769"/>
              <a:gd name="T5" fmla="*/ 635 h 635"/>
              <a:gd name="T6" fmla="*/ 1180 w 1769"/>
              <a:gd name="T7" fmla="*/ 0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9" h="635">
                <a:moveTo>
                  <a:pt x="1180" y="0"/>
                </a:moveTo>
                <a:lnTo>
                  <a:pt x="0" y="635"/>
                </a:lnTo>
                <a:lnTo>
                  <a:pt x="1769" y="635"/>
                </a:lnTo>
                <a:lnTo>
                  <a:pt x="1180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直接连接符 16508"/>
          <p:cNvSpPr>
            <a:spLocks noChangeShapeType="1"/>
          </p:cNvSpPr>
          <p:nvPr/>
        </p:nvSpPr>
        <p:spPr bwMode="auto">
          <a:xfrm>
            <a:off x="7524750" y="2441972"/>
            <a:ext cx="287338" cy="75604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7418" name="文本框 16509"/>
          <p:cNvSpPr txBox="1">
            <a:spLocks noChangeArrowheads="1"/>
          </p:cNvSpPr>
          <p:nvPr/>
        </p:nvSpPr>
        <p:spPr bwMode="auto">
          <a:xfrm>
            <a:off x="5291475" y="305752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7419" name="文本框 16510"/>
          <p:cNvSpPr txBox="1">
            <a:spLocks noChangeArrowheads="1"/>
          </p:cNvSpPr>
          <p:nvPr/>
        </p:nvSpPr>
        <p:spPr bwMode="auto">
          <a:xfrm>
            <a:off x="7739316" y="32004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7420" name="文本框 16511"/>
          <p:cNvSpPr txBox="1">
            <a:spLocks noChangeArrowheads="1"/>
          </p:cNvSpPr>
          <p:nvPr/>
        </p:nvSpPr>
        <p:spPr bwMode="auto">
          <a:xfrm>
            <a:off x="8466475" y="30384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7421" name="文本框 16512"/>
          <p:cNvSpPr txBox="1">
            <a:spLocks noChangeArrowheads="1"/>
          </p:cNvSpPr>
          <p:nvPr/>
        </p:nvSpPr>
        <p:spPr bwMode="auto">
          <a:xfrm>
            <a:off x="7315538" y="212050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6515" name="Text Box 4"/>
          <p:cNvSpPr txBox="1">
            <a:spLocks noChangeArrowheads="1"/>
          </p:cNvSpPr>
          <p:nvPr/>
        </p:nvSpPr>
        <p:spPr bwMode="auto">
          <a:xfrm>
            <a:off x="250825" y="1600200"/>
            <a:ext cx="51133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∵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∠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,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∽ 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·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∵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2 , 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8,</a:t>
            </a:r>
          </a:p>
          <a:p>
            <a:pPr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4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68611"/>
          <p:cNvSpPr>
            <a:spLocks noChangeArrowheads="1"/>
          </p:cNvSpPr>
          <p:nvPr/>
        </p:nvSpPr>
        <p:spPr bwMode="auto">
          <a:xfrm>
            <a:off x="250825" y="689283"/>
            <a:ext cx="8496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如下图，在大小为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4×4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的正方形网格中，是相似三角形的是</a:t>
            </a:r>
          </a:p>
          <a:p>
            <a:pPr algn="r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        ） </a:t>
            </a:r>
          </a:p>
        </p:txBody>
      </p:sp>
      <p:graphicFrame>
        <p:nvGraphicFramePr>
          <p:cNvPr id="68693" name="表格 68692"/>
          <p:cNvGraphicFramePr/>
          <p:nvPr/>
        </p:nvGraphicFramePr>
        <p:xfrm>
          <a:off x="468314" y="1930004"/>
          <a:ext cx="1584325" cy="1337072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576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9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19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8694" name="表格 68693"/>
          <p:cNvGraphicFramePr/>
          <p:nvPr/>
        </p:nvGraphicFramePr>
        <p:xfrm>
          <a:off x="2700339" y="1930004"/>
          <a:ext cx="1584325" cy="1337072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576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9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19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8721" name="表格 68720"/>
          <p:cNvGraphicFramePr/>
          <p:nvPr/>
        </p:nvGraphicFramePr>
        <p:xfrm>
          <a:off x="4932364" y="1930004"/>
          <a:ext cx="1584325" cy="1337072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576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9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19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8748" name="表格 68747"/>
          <p:cNvGraphicFramePr/>
          <p:nvPr/>
        </p:nvGraphicFramePr>
        <p:xfrm>
          <a:off x="7164389" y="1930004"/>
          <a:ext cx="1584325" cy="1337072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576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9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19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lnSpc>
                          <a:spcPct val="2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/>
                    </a:p>
                  </a:txBody>
                  <a:tcPr marT="39863" marB="3986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542" name="文本框 68774"/>
          <p:cNvSpPr txBox="1">
            <a:spLocks noChangeArrowheads="1"/>
          </p:cNvSpPr>
          <p:nvPr/>
        </p:nvSpPr>
        <p:spPr bwMode="auto">
          <a:xfrm>
            <a:off x="999967" y="31575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ea typeface="黑体" panose="02010609060101010101" pitchFamily="49" charset="-122"/>
              </a:rPr>
              <a:t>①</a:t>
            </a:r>
          </a:p>
        </p:txBody>
      </p:sp>
      <p:sp>
        <p:nvSpPr>
          <p:cNvPr id="18543" name="文本框 68775"/>
          <p:cNvSpPr txBox="1">
            <a:spLocks noChangeArrowheads="1"/>
          </p:cNvSpPr>
          <p:nvPr/>
        </p:nvSpPr>
        <p:spPr bwMode="auto">
          <a:xfrm>
            <a:off x="3244692" y="3165872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ea typeface="黑体" panose="02010609060101010101" pitchFamily="49" charset="-122"/>
              </a:rPr>
              <a:t>②</a:t>
            </a:r>
          </a:p>
        </p:txBody>
      </p:sp>
      <p:sp>
        <p:nvSpPr>
          <p:cNvPr id="18544" name="文本框 68776"/>
          <p:cNvSpPr txBox="1">
            <a:spLocks noChangeArrowheads="1"/>
          </p:cNvSpPr>
          <p:nvPr/>
        </p:nvSpPr>
        <p:spPr bwMode="auto">
          <a:xfrm>
            <a:off x="5478304" y="312301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ea typeface="黑体" panose="02010609060101010101" pitchFamily="49" charset="-122"/>
              </a:rPr>
              <a:t>③</a:t>
            </a:r>
          </a:p>
        </p:txBody>
      </p:sp>
      <p:sp>
        <p:nvSpPr>
          <p:cNvPr id="18545" name="文本框 68777"/>
          <p:cNvSpPr txBox="1">
            <a:spLocks noChangeArrowheads="1"/>
          </p:cNvSpPr>
          <p:nvPr/>
        </p:nvSpPr>
        <p:spPr bwMode="auto">
          <a:xfrm>
            <a:off x="7708742" y="3128963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ea typeface="黑体" panose="02010609060101010101" pitchFamily="49" charset="-122"/>
              </a:rPr>
              <a:t>④</a:t>
            </a:r>
          </a:p>
        </p:txBody>
      </p:sp>
      <p:sp>
        <p:nvSpPr>
          <p:cNvPr id="18546" name="任意多边形 68779"/>
          <p:cNvSpPr>
            <a:spLocks noChangeArrowheads="1"/>
          </p:cNvSpPr>
          <p:nvPr/>
        </p:nvSpPr>
        <p:spPr bwMode="auto">
          <a:xfrm>
            <a:off x="827088" y="2518173"/>
            <a:ext cx="1223962" cy="269081"/>
          </a:xfrm>
          <a:custGeom>
            <a:avLst/>
            <a:gdLst>
              <a:gd name="T0" fmla="*/ 0 w 771"/>
              <a:gd name="T1" fmla="*/ 226 h 226"/>
              <a:gd name="T2" fmla="*/ 771 w 771"/>
              <a:gd name="T3" fmla="*/ 0 h 226"/>
              <a:gd name="T4" fmla="*/ 545 w 771"/>
              <a:gd name="T5" fmla="*/ 226 h 226"/>
              <a:gd name="T6" fmla="*/ 0 w 771"/>
              <a:gd name="T7" fmla="*/ 226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1" h="226">
                <a:moveTo>
                  <a:pt x="0" y="226"/>
                </a:moveTo>
                <a:lnTo>
                  <a:pt x="771" y="0"/>
                </a:lnTo>
                <a:lnTo>
                  <a:pt x="545" y="226"/>
                </a:lnTo>
                <a:lnTo>
                  <a:pt x="0" y="226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47" name="任意多边形 68780"/>
          <p:cNvSpPr>
            <a:spLocks noChangeArrowheads="1"/>
          </p:cNvSpPr>
          <p:nvPr/>
        </p:nvSpPr>
        <p:spPr bwMode="auto">
          <a:xfrm>
            <a:off x="2700339" y="2518173"/>
            <a:ext cx="1150937" cy="269081"/>
          </a:xfrm>
          <a:custGeom>
            <a:avLst/>
            <a:gdLst>
              <a:gd name="T0" fmla="*/ 0 w 725"/>
              <a:gd name="T1" fmla="*/ 226 h 226"/>
              <a:gd name="T2" fmla="*/ 499 w 725"/>
              <a:gd name="T3" fmla="*/ 0 h 226"/>
              <a:gd name="T4" fmla="*/ 725 w 725"/>
              <a:gd name="T5" fmla="*/ 226 h 226"/>
              <a:gd name="T6" fmla="*/ 0 w 725"/>
              <a:gd name="T7" fmla="*/ 226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5" h="226">
                <a:moveTo>
                  <a:pt x="0" y="226"/>
                </a:moveTo>
                <a:lnTo>
                  <a:pt x="499" y="0"/>
                </a:lnTo>
                <a:lnTo>
                  <a:pt x="725" y="226"/>
                </a:lnTo>
                <a:lnTo>
                  <a:pt x="0" y="226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48" name="任意多边形 68781"/>
          <p:cNvSpPr>
            <a:spLocks noChangeArrowheads="1"/>
          </p:cNvSpPr>
          <p:nvPr/>
        </p:nvSpPr>
        <p:spPr bwMode="auto">
          <a:xfrm>
            <a:off x="4932364" y="2247900"/>
            <a:ext cx="1584325" cy="539354"/>
          </a:xfrm>
          <a:custGeom>
            <a:avLst/>
            <a:gdLst>
              <a:gd name="T0" fmla="*/ 0 w 998"/>
              <a:gd name="T1" fmla="*/ 453 h 453"/>
              <a:gd name="T2" fmla="*/ 998 w 998"/>
              <a:gd name="T3" fmla="*/ 0 h 453"/>
              <a:gd name="T4" fmla="*/ 499 w 998"/>
              <a:gd name="T5" fmla="*/ 453 h 453"/>
              <a:gd name="T6" fmla="*/ 0 w 998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8" h="453">
                <a:moveTo>
                  <a:pt x="0" y="453"/>
                </a:moveTo>
                <a:lnTo>
                  <a:pt x="998" y="0"/>
                </a:lnTo>
                <a:lnTo>
                  <a:pt x="499" y="453"/>
                </a:lnTo>
                <a:lnTo>
                  <a:pt x="0" y="45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49" name="任意多边形 68782"/>
          <p:cNvSpPr>
            <a:spLocks noChangeArrowheads="1"/>
          </p:cNvSpPr>
          <p:nvPr/>
        </p:nvSpPr>
        <p:spPr bwMode="auto">
          <a:xfrm>
            <a:off x="7164389" y="1924050"/>
            <a:ext cx="1584325" cy="1133475"/>
          </a:xfrm>
          <a:custGeom>
            <a:avLst/>
            <a:gdLst>
              <a:gd name="T0" fmla="*/ 0 w 998"/>
              <a:gd name="T1" fmla="*/ 0 h 952"/>
              <a:gd name="T2" fmla="*/ 998 w 998"/>
              <a:gd name="T3" fmla="*/ 952 h 952"/>
              <a:gd name="T4" fmla="*/ 771 w 998"/>
              <a:gd name="T5" fmla="*/ 0 h 952"/>
              <a:gd name="T6" fmla="*/ 0 w 998"/>
              <a:gd name="T7" fmla="*/ 0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8" h="952">
                <a:moveTo>
                  <a:pt x="0" y="0"/>
                </a:moveTo>
                <a:lnTo>
                  <a:pt x="998" y="952"/>
                </a:lnTo>
                <a:lnTo>
                  <a:pt x="771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784" name="文本框 68783"/>
          <p:cNvSpPr txBox="1">
            <a:spLocks noChangeArrowheads="1"/>
          </p:cNvSpPr>
          <p:nvPr/>
        </p:nvSpPr>
        <p:spPr bwMode="auto">
          <a:xfrm>
            <a:off x="7539038" y="1351360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b="1"/>
              <a:t>①③</a:t>
            </a:r>
          </a:p>
        </p:txBody>
      </p:sp>
      <p:sp>
        <p:nvSpPr>
          <p:cNvPr id="18551" name="矩形 80"/>
          <p:cNvSpPr>
            <a:spLocks noChangeArrowheads="1"/>
          </p:cNvSpPr>
          <p:nvPr/>
        </p:nvSpPr>
        <p:spPr bwMode="auto">
          <a:xfrm>
            <a:off x="122238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8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5"/>
          <p:cNvSpPr txBox="1">
            <a:spLocks noChangeArrowheads="1"/>
          </p:cNvSpPr>
          <p:nvPr/>
        </p:nvSpPr>
        <p:spPr bwMode="auto">
          <a:xfrm>
            <a:off x="250825" y="130838"/>
            <a:ext cx="8532813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已知：如图，在四边形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graphicFrame>
        <p:nvGraphicFramePr>
          <p:cNvPr id="19458" name="对象 41083"/>
          <p:cNvGraphicFramePr/>
          <p:nvPr/>
        </p:nvGraphicFramePr>
        <p:xfrm>
          <a:off x="3132139" y="1038225"/>
          <a:ext cx="48577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r:id="rId3" imgW="241300" imgH="393700" progId="Equation.3">
                  <p:embed/>
                </p:oleObj>
              </mc:Choice>
              <mc:Fallback>
                <p:oleObj r:id="rId3" imgW="241300" imgH="393700" progId="Equation.3">
                  <p:embed/>
                  <p:pic>
                    <p:nvPicPr>
                      <p:cNvPr id="0" name="对象 4108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9" y="1038225"/>
                        <a:ext cx="48577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5" name="Rectangle 19"/>
          <p:cNvSpPr>
            <a:spLocks noChangeArrowheads="1"/>
          </p:cNvSpPr>
          <p:nvPr/>
        </p:nvSpPr>
        <p:spPr bwMode="auto">
          <a:xfrm>
            <a:off x="266700" y="1531694"/>
            <a:ext cx="59769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∵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∴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dirty="0">
                <a:ea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ACD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DCA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sp>
        <p:nvSpPr>
          <p:cNvPr id="19460" name="任意多边形 41098"/>
          <p:cNvSpPr>
            <a:spLocks noChangeArrowheads="1"/>
          </p:cNvSpPr>
          <p:nvPr/>
        </p:nvSpPr>
        <p:spPr bwMode="auto">
          <a:xfrm>
            <a:off x="6156325" y="2194323"/>
            <a:ext cx="2305050" cy="1188244"/>
          </a:xfrm>
          <a:custGeom>
            <a:avLst/>
            <a:gdLst>
              <a:gd name="T0" fmla="*/ 454 w 1452"/>
              <a:gd name="T1" fmla="*/ 272 h 998"/>
              <a:gd name="T2" fmla="*/ 0 w 1452"/>
              <a:gd name="T3" fmla="*/ 998 h 998"/>
              <a:gd name="T4" fmla="*/ 862 w 1452"/>
              <a:gd name="T5" fmla="*/ 998 h 998"/>
              <a:gd name="T6" fmla="*/ 1452 w 1452"/>
              <a:gd name="T7" fmla="*/ 0 h 998"/>
              <a:gd name="T8" fmla="*/ 454 w 1452"/>
              <a:gd name="T9" fmla="*/ 272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52" h="998">
                <a:moveTo>
                  <a:pt x="454" y="272"/>
                </a:moveTo>
                <a:lnTo>
                  <a:pt x="0" y="998"/>
                </a:lnTo>
                <a:lnTo>
                  <a:pt x="862" y="998"/>
                </a:lnTo>
                <a:lnTo>
                  <a:pt x="1452" y="0"/>
                </a:lnTo>
                <a:lnTo>
                  <a:pt x="454" y="27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直接连接符 41099"/>
          <p:cNvSpPr>
            <a:spLocks noChangeShapeType="1"/>
          </p:cNvSpPr>
          <p:nvPr/>
        </p:nvSpPr>
        <p:spPr bwMode="auto">
          <a:xfrm>
            <a:off x="6877050" y="2518172"/>
            <a:ext cx="647700" cy="8643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9462" name="文本框 41100"/>
          <p:cNvSpPr txBox="1">
            <a:spLocks noChangeArrowheads="1"/>
          </p:cNvSpPr>
          <p:nvPr/>
        </p:nvSpPr>
        <p:spPr bwMode="auto">
          <a:xfrm>
            <a:off x="6551950" y="22479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9463" name="文本框 41101"/>
          <p:cNvSpPr txBox="1">
            <a:spLocks noChangeArrowheads="1"/>
          </p:cNvSpPr>
          <p:nvPr/>
        </p:nvSpPr>
        <p:spPr bwMode="auto">
          <a:xfrm>
            <a:off x="5794713" y="3165872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9464" name="文本框 41102"/>
          <p:cNvSpPr txBox="1">
            <a:spLocks noChangeArrowheads="1"/>
          </p:cNvSpPr>
          <p:nvPr/>
        </p:nvSpPr>
        <p:spPr bwMode="auto">
          <a:xfrm>
            <a:off x="7523500" y="332779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9465" name="文本框 41103"/>
          <p:cNvSpPr txBox="1">
            <a:spLocks noChangeArrowheads="1"/>
          </p:cNvSpPr>
          <p:nvPr/>
        </p:nvSpPr>
        <p:spPr bwMode="auto">
          <a:xfrm>
            <a:off x="8450516" y="203120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graphicFrame>
        <p:nvGraphicFramePr>
          <p:cNvPr id="41105" name="对象 41104"/>
          <p:cNvGraphicFramePr/>
          <p:nvPr/>
        </p:nvGraphicFramePr>
        <p:xfrm>
          <a:off x="5092701" y="1545432"/>
          <a:ext cx="58737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r:id="rId5" imgW="292100" imgH="393700" progId="Equation.3">
                  <p:embed/>
                </p:oleObj>
              </mc:Choice>
              <mc:Fallback>
                <p:oleObj r:id="rId5" imgW="292100" imgH="393700" progId="Equation.3">
                  <p:embed/>
                  <p:pic>
                    <p:nvPicPr>
                      <p:cNvPr id="0" name="对象 4110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1" y="1545432"/>
                        <a:ext cx="58737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7" name="对象 41106"/>
          <p:cNvGraphicFramePr/>
          <p:nvPr/>
        </p:nvGraphicFramePr>
        <p:xfrm>
          <a:off x="1331913" y="2085976"/>
          <a:ext cx="150971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r:id="rId7" imgW="749300" imgH="393700" progId="Equation.3">
                  <p:embed/>
                </p:oleObj>
              </mc:Choice>
              <mc:Fallback>
                <p:oleObj r:id="rId7" imgW="749300" imgH="393700" progId="Equation.3">
                  <p:embed/>
                  <p:pic>
                    <p:nvPicPr>
                      <p:cNvPr id="0" name="对象 4110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085976"/>
                        <a:ext cx="150971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9" name="对象 41108"/>
          <p:cNvGraphicFramePr/>
          <p:nvPr/>
        </p:nvGraphicFramePr>
        <p:xfrm>
          <a:off x="1281114" y="3706416"/>
          <a:ext cx="150812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r:id="rId9" imgW="749300" imgH="393700" progId="Equation.3">
                  <p:embed/>
                </p:oleObj>
              </mc:Choice>
              <mc:Fallback>
                <p:oleObj r:id="rId9" imgW="749300" imgH="393700" progId="Equation.3">
                  <p:embed/>
                  <p:pic>
                    <p:nvPicPr>
                      <p:cNvPr id="0" name="对象 41108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4" y="3706416"/>
                        <a:ext cx="150812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0" name="对象 41109"/>
          <p:cNvGraphicFramePr/>
          <p:nvPr/>
        </p:nvGraphicFramePr>
        <p:xfrm>
          <a:off x="1912939" y="4279107"/>
          <a:ext cx="534987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r:id="rId11" imgW="266700" imgH="393700" progId="Equation.3">
                  <p:embed/>
                </p:oleObj>
              </mc:Choice>
              <mc:Fallback>
                <p:oleObj r:id="rId11" imgW="266700" imgH="393700" progId="Equation.3">
                  <p:embed/>
                  <p:pic>
                    <p:nvPicPr>
                      <p:cNvPr id="0" name="对象 4110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9" y="4279107"/>
                        <a:ext cx="534987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6"/>
          <p:cNvSpPr txBox="1"/>
          <p:nvPr/>
        </p:nvSpPr>
        <p:spPr>
          <a:xfrm>
            <a:off x="684214" y="2571751"/>
            <a:ext cx="2016125" cy="830997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noProof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相似三角形判定定理的证明</a:t>
            </a:r>
            <a:endParaRPr lang="en-US" altLang="zh-CN" sz="2000" noProof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4140201" y="1491854"/>
            <a:ext cx="4824413" cy="400110"/>
          </a:xfrm>
          <a:prstGeom prst="rect">
            <a:avLst/>
          </a:prstGeom>
          <a:solidFill>
            <a:srgbClr val="85E0E0"/>
          </a:solidFill>
          <a:ln w="1905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sz="2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：两角分别相等的两个三角形相似</a:t>
            </a:r>
            <a:r>
              <a:rPr lang="en-US" altLang="zh-CN" sz="2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08" name="Text Box 18"/>
          <p:cNvSpPr txBox="1">
            <a:spLocks noChangeArrowheads="1"/>
          </p:cNvSpPr>
          <p:nvPr/>
        </p:nvSpPr>
        <p:spPr bwMode="auto">
          <a:xfrm>
            <a:off x="3132138" y="3327797"/>
            <a:ext cx="17272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定理的运用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2987675" y="1977629"/>
            <a:ext cx="865188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定理证明</a:t>
            </a:r>
          </a:p>
        </p:txBody>
      </p:sp>
      <p:sp>
        <p:nvSpPr>
          <p:cNvPr id="12314" name="左大括号 12313"/>
          <p:cNvSpPr/>
          <p:nvPr/>
        </p:nvSpPr>
        <p:spPr bwMode="auto">
          <a:xfrm>
            <a:off x="3852864" y="1707357"/>
            <a:ext cx="142875" cy="1188244"/>
          </a:xfrm>
          <a:prstGeom prst="leftBrace">
            <a:avLst>
              <a:gd name="adj1" fmla="val 92202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15" name="左大括号 12314"/>
          <p:cNvSpPr/>
          <p:nvPr/>
        </p:nvSpPr>
        <p:spPr bwMode="auto">
          <a:xfrm>
            <a:off x="2844800" y="2247900"/>
            <a:ext cx="142875" cy="1188244"/>
          </a:xfrm>
          <a:prstGeom prst="leftBrace">
            <a:avLst>
              <a:gd name="adj1" fmla="val 92202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16" name="Text Box 18"/>
          <p:cNvSpPr txBox="1">
            <a:spLocks noChangeArrowheads="1"/>
          </p:cNvSpPr>
          <p:nvPr/>
        </p:nvSpPr>
        <p:spPr bwMode="auto">
          <a:xfrm>
            <a:off x="4140201" y="1977629"/>
            <a:ext cx="4824413" cy="830997"/>
          </a:xfrm>
          <a:prstGeom prst="rect">
            <a:avLst/>
          </a:prstGeom>
          <a:solidFill>
            <a:srgbClr val="85E0E0"/>
          </a:solidFill>
          <a:ln w="1905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2"/>
                </a:solidFill>
                <a:ea typeface="黑体" panose="02010609060101010101" pitchFamily="49" charset="-122"/>
              </a:rPr>
              <a:t>定理</a:t>
            </a:r>
            <a:r>
              <a:rPr lang="en-US" altLang="zh-CN" sz="2000" dirty="0">
                <a:solidFill>
                  <a:schemeClr val="tx2"/>
                </a:solidFill>
                <a:ea typeface="黑体" panose="02010609060101010101" pitchFamily="49" charset="-122"/>
              </a:rPr>
              <a:t>2:</a:t>
            </a:r>
            <a:r>
              <a:rPr lang="zh-CN" altLang="en-US" sz="2000" dirty="0">
                <a:solidFill>
                  <a:schemeClr val="tx2"/>
                </a:solidFill>
                <a:ea typeface="黑体" panose="02010609060101010101" pitchFamily="49" charset="-122"/>
              </a:rPr>
              <a:t>两边成比例且夹角相等的两个三角        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2"/>
                </a:solidFill>
                <a:ea typeface="黑体" panose="02010609060101010101" pitchFamily="49" charset="-122"/>
              </a:rPr>
              <a:t>          形相似</a:t>
            </a:r>
            <a:r>
              <a:rPr lang="en-US" altLang="zh-CN" sz="2000" dirty="0">
                <a:solidFill>
                  <a:schemeClr val="tx2"/>
                </a:solidFill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  <p:sp>
        <p:nvSpPr>
          <p:cNvPr id="12317" name="Text Box 18"/>
          <p:cNvSpPr txBox="1">
            <a:spLocks noChangeArrowheads="1"/>
          </p:cNvSpPr>
          <p:nvPr/>
        </p:nvSpPr>
        <p:spPr bwMode="auto">
          <a:xfrm>
            <a:off x="4140201" y="2733675"/>
            <a:ext cx="4824413" cy="400110"/>
          </a:xfrm>
          <a:prstGeom prst="rect">
            <a:avLst/>
          </a:prstGeom>
          <a:solidFill>
            <a:srgbClr val="85E0E0"/>
          </a:solidFill>
          <a:ln w="1905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sz="2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：三边成比例的两个三角形相似</a:t>
            </a:r>
            <a:r>
              <a:rPr lang="en-US" altLang="zh-CN" sz="2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9" name="矩形 80"/>
          <p:cNvSpPr>
            <a:spLocks noChangeArrowheads="1"/>
          </p:cNvSpPr>
          <p:nvPr/>
        </p:nvSpPr>
        <p:spPr bwMode="auto">
          <a:xfrm>
            <a:off x="130175" y="21432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  <p:bldP spid="12295" grpId="0" bldLvl="0" animBg="1"/>
      <p:bldP spid="12308" grpId="0" animBg="1"/>
      <p:bldP spid="12313" grpId="0" animBg="1"/>
      <p:bldP spid="12316" grpId="0" bldLvl="0" animBg="1"/>
      <p:bldP spid="12317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MH_SubTitle_4"/>
          <p:cNvSpPr txBox="1">
            <a:spLocks noChangeArrowheads="1"/>
          </p:cNvSpPr>
          <p:nvPr/>
        </p:nvSpPr>
        <p:spPr bwMode="auto">
          <a:xfrm>
            <a:off x="3563938" y="951310"/>
            <a:ext cx="1649412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5122" name="矩形 14346"/>
          <p:cNvSpPr>
            <a:spLocks noChangeArrowheads="1"/>
          </p:cNvSpPr>
          <p:nvPr/>
        </p:nvSpPr>
        <p:spPr bwMode="auto">
          <a:xfrm>
            <a:off x="755576" y="1707654"/>
            <a:ext cx="7417415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会证明相似三角形判定定理；（重点）</a:t>
            </a:r>
          </a:p>
          <a:p>
            <a:pPr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运用相似三角形的判定定理解决相关问题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80"/>
          <p:cNvSpPr>
            <a:spLocks noChangeArrowheads="1"/>
          </p:cNvSpPr>
          <p:nvPr/>
        </p:nvSpPr>
        <p:spPr bwMode="auto">
          <a:xfrm>
            <a:off x="825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  <p:sp>
        <p:nvSpPr>
          <p:cNvPr id="6146" name="文本框 2144"/>
          <p:cNvSpPr txBox="1">
            <a:spLocks noChangeArrowheads="1"/>
          </p:cNvSpPr>
          <p:nvPr/>
        </p:nvSpPr>
        <p:spPr bwMode="auto">
          <a:xfrm>
            <a:off x="644366" y="800100"/>
            <a:ext cx="5416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>
                <a:solidFill>
                  <a:srgbClr val="008080"/>
                </a:solidFill>
                <a:ea typeface="黑体" panose="02010609060101010101" pitchFamily="49" charset="-122"/>
              </a:rPr>
              <a:t>问题：</a:t>
            </a:r>
            <a:r>
              <a:rPr lang="zh-CN" altLang="en-US">
                <a:solidFill>
                  <a:schemeClr val="tx1"/>
                </a:solidFill>
                <a:ea typeface="黑体" panose="02010609060101010101" pitchFamily="49" charset="-122"/>
              </a:rPr>
              <a:t>相似三角形的判定方法有哪些？</a:t>
            </a:r>
            <a:endParaRPr lang="en-US" altLang="zh-CN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2146" name="Text Box 3"/>
          <p:cNvSpPr txBox="1">
            <a:spLocks noChangeArrowheads="1"/>
          </p:cNvSpPr>
          <p:nvPr/>
        </p:nvSpPr>
        <p:spPr bwMode="auto">
          <a:xfrm>
            <a:off x="1331914" y="3274219"/>
            <a:ext cx="68405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a typeface="黑体" panose="02010609060101010101" pitchFamily="49" charset="-122"/>
              </a:rPr>
              <a:t>①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两角对应相等，两三角形相似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>
                <a:ea typeface="黑体" panose="02010609060101010101" pitchFamily="49" charset="-122"/>
              </a:rPr>
              <a:t>②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两边对应成比例且夹角相等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两三角形相似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>
                <a:ea typeface="黑体" panose="02010609060101010101" pitchFamily="49" charset="-122"/>
              </a:rPr>
              <a:t>③ 三边对应成比例</a:t>
            </a:r>
            <a:r>
              <a:rPr lang="en-US" altLang="zh-CN">
                <a:ea typeface="黑体" panose="02010609060101010101" pitchFamily="49" charset="-122"/>
              </a:rPr>
              <a:t>,</a:t>
            </a:r>
            <a:r>
              <a:rPr lang="zh-CN" altLang="en-US">
                <a:ea typeface="黑体" panose="02010609060101010101" pitchFamily="49" charset="-122"/>
              </a:rPr>
              <a:t>两三角形相似</a:t>
            </a:r>
            <a:r>
              <a:rPr lang="en-US" altLang="zh-CN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48" name="任意多边形 2151"/>
          <p:cNvSpPr>
            <a:spLocks noChangeArrowheads="1"/>
          </p:cNvSpPr>
          <p:nvPr/>
        </p:nvSpPr>
        <p:spPr bwMode="auto">
          <a:xfrm rot="18934415">
            <a:off x="2109789" y="1556148"/>
            <a:ext cx="1120775" cy="1512094"/>
          </a:xfrm>
          <a:custGeom>
            <a:avLst/>
            <a:gdLst>
              <a:gd name="T0" fmla="*/ 681 w 681"/>
              <a:gd name="T1" fmla="*/ 0 h 1225"/>
              <a:gd name="T2" fmla="*/ 0 w 681"/>
              <a:gd name="T3" fmla="*/ 862 h 1225"/>
              <a:gd name="T4" fmla="*/ 681 w 681"/>
              <a:gd name="T5" fmla="*/ 1225 h 1225"/>
              <a:gd name="T6" fmla="*/ 681 w 681"/>
              <a:gd name="T7" fmla="*/ 0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1" h="1225">
                <a:moveTo>
                  <a:pt x="681" y="0"/>
                </a:moveTo>
                <a:lnTo>
                  <a:pt x="0" y="862"/>
                </a:lnTo>
                <a:lnTo>
                  <a:pt x="681" y="1225"/>
                </a:lnTo>
                <a:lnTo>
                  <a:pt x="681" y="0"/>
                </a:lnTo>
                <a:close/>
              </a:path>
            </a:pathLst>
          </a:custGeom>
          <a:solidFill>
            <a:srgbClr val="008080"/>
          </a:solidFill>
          <a:ln w="19050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49" name="任意多边形 2152"/>
          <p:cNvSpPr>
            <a:spLocks noChangeArrowheads="1"/>
          </p:cNvSpPr>
          <p:nvPr/>
        </p:nvSpPr>
        <p:spPr bwMode="auto">
          <a:xfrm rot="18934415">
            <a:off x="4270375" y="1825228"/>
            <a:ext cx="800100" cy="1079897"/>
          </a:xfrm>
          <a:custGeom>
            <a:avLst/>
            <a:gdLst>
              <a:gd name="T0" fmla="*/ 681 w 681"/>
              <a:gd name="T1" fmla="*/ 0 h 1225"/>
              <a:gd name="T2" fmla="*/ 0 w 681"/>
              <a:gd name="T3" fmla="*/ 862 h 1225"/>
              <a:gd name="T4" fmla="*/ 681 w 681"/>
              <a:gd name="T5" fmla="*/ 1225 h 1225"/>
              <a:gd name="T6" fmla="*/ 681 w 681"/>
              <a:gd name="T7" fmla="*/ 0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1" h="1225">
                <a:moveTo>
                  <a:pt x="681" y="0"/>
                </a:moveTo>
                <a:lnTo>
                  <a:pt x="0" y="862"/>
                </a:lnTo>
                <a:lnTo>
                  <a:pt x="681" y="1225"/>
                </a:lnTo>
                <a:lnTo>
                  <a:pt x="681" y="0"/>
                </a:lnTo>
                <a:close/>
              </a:path>
            </a:pathLst>
          </a:custGeom>
          <a:solidFill>
            <a:srgbClr val="008080"/>
          </a:solidFill>
          <a:ln w="190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80"/>
          <p:cNvSpPr>
            <a:spLocks noChangeArrowheads="1"/>
          </p:cNvSpPr>
          <p:nvPr/>
        </p:nvSpPr>
        <p:spPr bwMode="auto">
          <a:xfrm>
            <a:off x="96838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  <p:grpSp>
        <p:nvGrpSpPr>
          <p:cNvPr id="8194" name="组合 6147"/>
          <p:cNvGrpSpPr/>
          <p:nvPr/>
        </p:nvGrpSpPr>
        <p:grpSpPr bwMode="auto">
          <a:xfrm>
            <a:off x="323851" y="303610"/>
            <a:ext cx="5051095" cy="739246"/>
            <a:chOff x="0" y="0"/>
            <a:chExt cx="7957" cy="1551"/>
          </a:xfrm>
        </p:grpSpPr>
        <p:sp>
          <p:nvSpPr>
            <p:cNvPr id="819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198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707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证明相似三角形的判定定理</a:t>
              </a:r>
            </a:p>
          </p:txBody>
        </p:sp>
        <p:sp>
          <p:nvSpPr>
            <p:cNvPr id="819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8200" name="文本框 4192"/>
          <p:cNvSpPr txBox="1">
            <a:spLocks noChangeArrowheads="1"/>
          </p:cNvSpPr>
          <p:nvPr/>
        </p:nvSpPr>
        <p:spPr bwMode="auto">
          <a:xfrm>
            <a:off x="250826" y="1113235"/>
            <a:ext cx="8785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       在上两节中，我们探索了三角形相似的条件，稍候我们将对它们进行证明．</a:t>
            </a:r>
          </a:p>
        </p:txBody>
      </p:sp>
      <p:sp>
        <p:nvSpPr>
          <p:cNvPr id="8201" name="矩形 4194"/>
          <p:cNvSpPr>
            <a:spLocks noChangeArrowheads="1"/>
          </p:cNvSpPr>
          <p:nvPr/>
        </p:nvSpPr>
        <p:spPr bwMode="auto">
          <a:xfrm>
            <a:off x="250825" y="2193131"/>
            <a:ext cx="5724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：两角分别相等的两个三角形相似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02" name="矩形 4195"/>
          <p:cNvSpPr>
            <a:spLocks noChangeArrowheads="1"/>
          </p:cNvSpPr>
          <p:nvPr/>
        </p:nvSpPr>
        <p:spPr bwMode="auto">
          <a:xfrm>
            <a:off x="250826" y="2571750"/>
            <a:ext cx="39608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已知：如图，在 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∠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 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grpSp>
        <p:nvGrpSpPr>
          <p:cNvPr id="8203" name="组合 4197"/>
          <p:cNvGrpSpPr>
            <a:grpSpLocks noChangeAspect="1"/>
          </p:cNvGrpSpPr>
          <p:nvPr/>
        </p:nvGrpSpPr>
        <p:grpSpPr bwMode="auto">
          <a:xfrm>
            <a:off x="4356101" y="3003948"/>
            <a:ext cx="1763713" cy="831056"/>
            <a:chOff x="2880" y="1117"/>
            <a:chExt cx="1588" cy="998"/>
          </a:xfrm>
        </p:grpSpPr>
        <p:sp>
          <p:nvSpPr>
            <p:cNvPr id="8204" name="直接连接符 4198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8205" name="直接连接符 4199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8206" name="直接连接符 4200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8207" name="文本框 4201"/>
          <p:cNvSpPr txBox="1">
            <a:spLocks noChangeArrowheads="1"/>
          </p:cNvSpPr>
          <p:nvPr/>
        </p:nvSpPr>
        <p:spPr bwMode="auto">
          <a:xfrm>
            <a:off x="4643438" y="2680097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</a:p>
        </p:txBody>
      </p:sp>
      <p:sp>
        <p:nvSpPr>
          <p:cNvPr id="8208" name="文本框 4202"/>
          <p:cNvSpPr txBox="1">
            <a:spLocks noChangeArrowheads="1"/>
          </p:cNvSpPr>
          <p:nvPr/>
        </p:nvSpPr>
        <p:spPr bwMode="auto">
          <a:xfrm>
            <a:off x="4140201" y="3813572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</a:p>
        </p:txBody>
      </p:sp>
      <p:sp>
        <p:nvSpPr>
          <p:cNvPr id="8209" name="文本框 4203"/>
          <p:cNvSpPr txBox="1">
            <a:spLocks noChangeArrowheads="1"/>
          </p:cNvSpPr>
          <p:nvPr/>
        </p:nvSpPr>
        <p:spPr bwMode="auto">
          <a:xfrm>
            <a:off x="5795964" y="3813572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</a:p>
        </p:txBody>
      </p:sp>
      <p:grpSp>
        <p:nvGrpSpPr>
          <p:cNvPr id="8210" name="组合 4204"/>
          <p:cNvGrpSpPr>
            <a:grpSpLocks noChangeAspect="1"/>
          </p:cNvGrpSpPr>
          <p:nvPr/>
        </p:nvGrpSpPr>
        <p:grpSpPr bwMode="auto">
          <a:xfrm>
            <a:off x="6502400" y="2646760"/>
            <a:ext cx="2520950" cy="1187053"/>
            <a:chOff x="2880" y="1117"/>
            <a:chExt cx="1588" cy="998"/>
          </a:xfrm>
        </p:grpSpPr>
        <p:sp>
          <p:nvSpPr>
            <p:cNvPr id="8211" name="直接连接符 4205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8212" name="直接连接符 4206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8213" name="直接连接符 4207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8214" name="文本框 4208"/>
          <p:cNvSpPr txBox="1">
            <a:spLocks noChangeArrowheads="1"/>
          </p:cNvSpPr>
          <p:nvPr/>
        </p:nvSpPr>
        <p:spPr bwMode="auto">
          <a:xfrm>
            <a:off x="7005639" y="2322910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8215" name="文本框 4209"/>
          <p:cNvSpPr txBox="1">
            <a:spLocks noChangeArrowheads="1"/>
          </p:cNvSpPr>
          <p:nvPr/>
        </p:nvSpPr>
        <p:spPr bwMode="auto">
          <a:xfrm>
            <a:off x="6357939" y="3835004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8216" name="文本框 4210"/>
          <p:cNvSpPr txBox="1">
            <a:spLocks noChangeArrowheads="1"/>
          </p:cNvSpPr>
          <p:nvPr/>
        </p:nvSpPr>
        <p:spPr bwMode="auto">
          <a:xfrm>
            <a:off x="8763001" y="3813572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39073"/>
          <p:cNvGrpSpPr>
            <a:grpSpLocks noChangeAspect="1"/>
          </p:cNvGrpSpPr>
          <p:nvPr/>
        </p:nvGrpSpPr>
        <p:grpSpPr bwMode="auto">
          <a:xfrm>
            <a:off x="4211638" y="1113235"/>
            <a:ext cx="1439862" cy="678656"/>
            <a:chOff x="2880" y="1117"/>
            <a:chExt cx="1588" cy="998"/>
          </a:xfrm>
        </p:grpSpPr>
        <p:sp>
          <p:nvSpPr>
            <p:cNvPr id="10242" name="直接连接符 39074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0243" name="直接连接符 39075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0244" name="直接连接符 39076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0245" name="文本框 39077"/>
          <p:cNvSpPr txBox="1">
            <a:spLocks noChangeArrowheads="1"/>
          </p:cNvSpPr>
          <p:nvPr/>
        </p:nvSpPr>
        <p:spPr bwMode="auto">
          <a:xfrm>
            <a:off x="4427538" y="789385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</a:p>
        </p:txBody>
      </p:sp>
      <p:sp>
        <p:nvSpPr>
          <p:cNvPr id="10246" name="文本框 39078"/>
          <p:cNvSpPr txBox="1">
            <a:spLocks noChangeArrowheads="1"/>
          </p:cNvSpPr>
          <p:nvPr/>
        </p:nvSpPr>
        <p:spPr bwMode="auto">
          <a:xfrm>
            <a:off x="3851276" y="1815703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</a:p>
        </p:txBody>
      </p:sp>
      <p:sp>
        <p:nvSpPr>
          <p:cNvPr id="10247" name="文本框 39079"/>
          <p:cNvSpPr txBox="1">
            <a:spLocks noChangeArrowheads="1"/>
          </p:cNvSpPr>
          <p:nvPr/>
        </p:nvSpPr>
        <p:spPr bwMode="auto">
          <a:xfrm>
            <a:off x="5364164" y="1815703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</a:p>
        </p:txBody>
      </p:sp>
      <p:grpSp>
        <p:nvGrpSpPr>
          <p:cNvPr id="10248" name="组合 39080"/>
          <p:cNvGrpSpPr>
            <a:grpSpLocks noChangeAspect="1"/>
          </p:cNvGrpSpPr>
          <p:nvPr/>
        </p:nvGrpSpPr>
        <p:grpSpPr bwMode="auto">
          <a:xfrm>
            <a:off x="6156325" y="681037"/>
            <a:ext cx="2520950" cy="1187054"/>
            <a:chOff x="2880" y="1117"/>
            <a:chExt cx="1588" cy="998"/>
          </a:xfrm>
        </p:grpSpPr>
        <p:sp>
          <p:nvSpPr>
            <p:cNvPr id="10249" name="直接连接符 39081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0250" name="直接连接符 39082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0251" name="直接连接符 39083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0252" name="文本框 39084"/>
          <p:cNvSpPr txBox="1">
            <a:spLocks noChangeArrowheads="1"/>
          </p:cNvSpPr>
          <p:nvPr/>
        </p:nvSpPr>
        <p:spPr bwMode="auto">
          <a:xfrm>
            <a:off x="6659564" y="357188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0253" name="文本框 39085"/>
          <p:cNvSpPr txBox="1">
            <a:spLocks noChangeArrowheads="1"/>
          </p:cNvSpPr>
          <p:nvPr/>
        </p:nvSpPr>
        <p:spPr bwMode="auto">
          <a:xfrm>
            <a:off x="6038851" y="1888331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0254" name="文本框 39086"/>
          <p:cNvSpPr txBox="1">
            <a:spLocks noChangeArrowheads="1"/>
          </p:cNvSpPr>
          <p:nvPr/>
        </p:nvSpPr>
        <p:spPr bwMode="auto">
          <a:xfrm>
            <a:off x="8416926" y="1847850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39088" name="矩形 39087"/>
          <p:cNvSpPr>
            <a:spLocks noChangeArrowheads="1"/>
          </p:cNvSpPr>
          <p:nvPr/>
        </p:nvSpPr>
        <p:spPr bwMode="auto">
          <a:xfrm>
            <a:off x="250825" y="303610"/>
            <a:ext cx="360045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>
                <a:latin typeface="黑体" panose="02010609060101010101" pitchFamily="49" charset="-122"/>
                <a:ea typeface="黑体" panose="02010609060101010101" pitchFamily="49" charset="-122"/>
              </a:rPr>
              <a:t>证明：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2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的边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（或它的延长线）上截取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，过点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的平行线，交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2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</a:p>
        </p:txBody>
      </p:sp>
      <p:sp>
        <p:nvSpPr>
          <p:cNvPr id="39090" name="矩形 39089"/>
          <p:cNvSpPr>
            <a:spLocks noChangeArrowheads="1"/>
          </p:cNvSpPr>
          <p:nvPr/>
        </p:nvSpPr>
        <p:spPr bwMode="auto">
          <a:xfrm>
            <a:off x="287338" y="2085975"/>
            <a:ext cx="8856662" cy="354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1=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∠B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2 =∠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  <a:p>
            <a:pPr>
              <a:lnSpc>
                <a:spcPct val="170000"/>
              </a:lnSpc>
            </a:pP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的平行线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则</a:t>
            </a:r>
          </a:p>
          <a:p>
            <a:pPr>
              <a:lnSpc>
                <a:spcPct val="17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∴		∴</a:t>
            </a:r>
          </a:p>
          <a:p>
            <a:pPr>
              <a:lnSpc>
                <a:spcPct val="17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2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sz="22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DFCE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．∴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∴    		∴</a:t>
            </a:r>
          </a:p>
        </p:txBody>
      </p:sp>
      <p:sp>
        <p:nvSpPr>
          <p:cNvPr id="39091" name="直接连接符 39090"/>
          <p:cNvSpPr>
            <a:spLocks noChangeShapeType="1"/>
          </p:cNvSpPr>
          <p:nvPr/>
        </p:nvSpPr>
        <p:spPr bwMode="auto">
          <a:xfrm>
            <a:off x="6470650" y="1347787"/>
            <a:ext cx="1441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39092" name="直接连接符 39091"/>
          <p:cNvSpPr>
            <a:spLocks noChangeShapeType="1"/>
          </p:cNvSpPr>
          <p:nvPr/>
        </p:nvSpPr>
        <p:spPr bwMode="auto">
          <a:xfrm>
            <a:off x="6470650" y="1347788"/>
            <a:ext cx="649288" cy="48696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39093" name="文本框 39092"/>
          <p:cNvSpPr txBox="1">
            <a:spLocks noChangeArrowheads="1"/>
          </p:cNvSpPr>
          <p:nvPr/>
        </p:nvSpPr>
        <p:spPr bwMode="auto">
          <a:xfrm>
            <a:off x="8054976" y="1110854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39094" name="文本框 39093"/>
          <p:cNvSpPr txBox="1">
            <a:spLocks noChangeArrowheads="1"/>
          </p:cNvSpPr>
          <p:nvPr/>
        </p:nvSpPr>
        <p:spPr bwMode="auto">
          <a:xfrm>
            <a:off x="6038851" y="1110854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39095" name="文本框 39094"/>
          <p:cNvSpPr txBox="1">
            <a:spLocks noChangeArrowheads="1"/>
          </p:cNvSpPr>
          <p:nvPr/>
        </p:nvSpPr>
        <p:spPr bwMode="auto">
          <a:xfrm>
            <a:off x="7046914" y="1834754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10262" name="矩形 39096"/>
          <p:cNvSpPr>
            <a:spLocks noChangeArrowheads="1"/>
          </p:cNvSpPr>
          <p:nvPr/>
        </p:nvSpPr>
        <p:spPr bwMode="auto">
          <a:xfrm>
            <a:off x="0" y="220861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39096" name="对象 39095"/>
          <p:cNvGraphicFramePr/>
          <p:nvPr/>
        </p:nvGraphicFramePr>
        <p:xfrm>
          <a:off x="3059113" y="2171700"/>
          <a:ext cx="11938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r:id="rId4" imgW="723900" imgH="393700" progId="Equation.3">
                  <p:embed/>
                </p:oleObj>
              </mc:Choice>
              <mc:Fallback>
                <p:oleObj r:id="rId4" imgW="723900" imgH="393700" progId="Equation.3">
                  <p:embed/>
                  <p:pic>
                    <p:nvPicPr>
                      <p:cNvPr id="0" name="对象 3909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171700"/>
                        <a:ext cx="11938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矩形 39098"/>
          <p:cNvSpPr>
            <a:spLocks noChangeArrowheads="1"/>
          </p:cNvSpPr>
          <p:nvPr/>
        </p:nvSpPr>
        <p:spPr bwMode="auto">
          <a:xfrm>
            <a:off x="0" y="2201466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39098" name="对象 39097"/>
          <p:cNvGraphicFramePr/>
          <p:nvPr/>
        </p:nvGraphicFramePr>
        <p:xfrm>
          <a:off x="674689" y="2958703"/>
          <a:ext cx="1214437" cy="49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r:id="rId6" imgW="723900" imgH="393700" progId="Equation.3">
                  <p:embed/>
                </p:oleObj>
              </mc:Choice>
              <mc:Fallback>
                <p:oleObj r:id="rId6" imgW="723900" imgH="393700" progId="Equation.3">
                  <p:embed/>
                  <p:pic>
                    <p:nvPicPr>
                      <p:cNvPr id="0" name="对象 3909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9" y="2958703"/>
                        <a:ext cx="1214437" cy="498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矩形 39100"/>
          <p:cNvSpPr>
            <a:spLocks noChangeArrowheads="1"/>
          </p:cNvSpPr>
          <p:nvPr/>
        </p:nvSpPr>
        <p:spPr bwMode="auto">
          <a:xfrm>
            <a:off x="0" y="220861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39100" name="对象 39099"/>
          <p:cNvGraphicFramePr/>
          <p:nvPr/>
        </p:nvGraphicFramePr>
        <p:xfrm>
          <a:off x="2555876" y="2949179"/>
          <a:ext cx="1287463" cy="53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r:id="rId8" imgW="711200" imgH="393700" progId="Equation.3">
                  <p:embed/>
                </p:oleObj>
              </mc:Choice>
              <mc:Fallback>
                <p:oleObj r:id="rId8" imgW="711200" imgH="393700" progId="Equation.3">
                  <p:embed/>
                  <p:pic>
                    <p:nvPicPr>
                      <p:cNvPr id="0" name="对象 3909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6" y="2949179"/>
                        <a:ext cx="1287463" cy="534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矩形 39102"/>
          <p:cNvSpPr>
            <a:spLocks noChangeArrowheads="1"/>
          </p:cNvSpPr>
          <p:nvPr/>
        </p:nvSpPr>
        <p:spPr bwMode="auto">
          <a:xfrm>
            <a:off x="0" y="2201466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39102" name="对象 39101"/>
          <p:cNvGraphicFramePr/>
          <p:nvPr/>
        </p:nvGraphicFramePr>
        <p:xfrm>
          <a:off x="755651" y="4299348"/>
          <a:ext cx="1158875" cy="469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r:id="rId10" imgW="736600" imgH="393700" progId="Equation.3">
                  <p:embed/>
                </p:oleObj>
              </mc:Choice>
              <mc:Fallback>
                <p:oleObj r:id="rId10" imgW="736600" imgH="393700" progId="Equation.3">
                  <p:embed/>
                  <p:pic>
                    <p:nvPicPr>
                      <p:cNvPr id="0" name="对象 3910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1" y="4299348"/>
                        <a:ext cx="1158875" cy="469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矩形 39104"/>
          <p:cNvSpPr>
            <a:spLocks noChangeArrowheads="1"/>
          </p:cNvSpPr>
          <p:nvPr/>
        </p:nvSpPr>
        <p:spPr bwMode="auto">
          <a:xfrm>
            <a:off x="0" y="2193131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39104" name="对象 39103"/>
          <p:cNvGraphicFramePr/>
          <p:nvPr/>
        </p:nvGraphicFramePr>
        <p:xfrm>
          <a:off x="2555875" y="4267200"/>
          <a:ext cx="1697038" cy="44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r:id="rId12" imgW="1117600" imgH="393700" progId="Equation.3">
                  <p:embed/>
                </p:oleObj>
              </mc:Choice>
              <mc:Fallback>
                <p:oleObj r:id="rId12" imgW="1117600" imgH="393700" progId="Equation.3">
                  <p:embed/>
                  <p:pic>
                    <p:nvPicPr>
                      <p:cNvPr id="0" name="对象 39103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267200"/>
                        <a:ext cx="1697038" cy="448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106" name="任意多边形 39105"/>
          <p:cNvSpPr>
            <a:spLocks noChangeArrowheads="1"/>
          </p:cNvSpPr>
          <p:nvPr/>
        </p:nvSpPr>
        <p:spPr bwMode="auto">
          <a:xfrm>
            <a:off x="6526213" y="1227535"/>
            <a:ext cx="144462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107" name="任意多边形 39106"/>
          <p:cNvSpPr>
            <a:spLocks noChangeArrowheads="1"/>
          </p:cNvSpPr>
          <p:nvPr/>
        </p:nvSpPr>
        <p:spPr bwMode="auto">
          <a:xfrm>
            <a:off x="7526339" y="1220391"/>
            <a:ext cx="173037" cy="123825"/>
          </a:xfrm>
          <a:custGeom>
            <a:avLst/>
            <a:gdLst>
              <a:gd name="T0" fmla="*/ 220 w 25885"/>
              <a:gd name="T1" fmla="*/ 24678 h 24679"/>
              <a:gd name="T2" fmla="*/ 0 w 25885"/>
              <a:gd name="T3" fmla="*/ 21600 h 24679"/>
              <a:gd name="T4" fmla="*/ 21600 w 25885"/>
              <a:gd name="T5" fmla="*/ 0 h 24679"/>
              <a:gd name="T6" fmla="*/ 25888 w 25885"/>
              <a:gd name="T7" fmla="*/ 426 h 24679"/>
              <a:gd name="T8" fmla="*/ 25884 w 25885"/>
              <a:gd name="T9" fmla="*/ 429 h 24679"/>
              <a:gd name="T10" fmla="*/ 5546 w 25885"/>
              <a:gd name="T11" fmla="*/ -8819 h 24679"/>
              <a:gd name="T12" fmla="*/ 27036 w 25885"/>
              <a:gd name="T13" fmla="*/ -18080 h 24679"/>
              <a:gd name="T14" fmla="*/ 48526 w 25885"/>
              <a:gd name="T15" fmla="*/ -8819 h 24679"/>
              <a:gd name="T16" fmla="*/ 32757 w 25885"/>
              <a:gd name="T17" fmla="*/ 110 h 24679"/>
              <a:gd name="T18" fmla="*/ 220 w 25885"/>
              <a:gd name="T19" fmla="*/ 24678 h 24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885" h="24679" fill="none">
                <a:moveTo>
                  <a:pt x="220" y="24678"/>
                </a:moveTo>
                <a:cubicBezTo>
                  <a:pt x="74" y="23675"/>
                  <a:pt x="0" y="22646"/>
                  <a:pt x="0" y="21600"/>
                </a:cubicBezTo>
                <a:cubicBezTo>
                  <a:pt x="0" y="9671"/>
                  <a:pt x="9671" y="0"/>
                  <a:pt x="21600" y="0"/>
                </a:cubicBezTo>
                <a:cubicBezTo>
                  <a:pt x="23071" y="0"/>
                  <a:pt x="24507" y="147"/>
                  <a:pt x="25888" y="426"/>
                </a:cubicBezTo>
              </a:path>
              <a:path w="25885" h="24679" stroke="0">
                <a:moveTo>
                  <a:pt x="25884" y="429"/>
                </a:moveTo>
                <a:cubicBezTo>
                  <a:pt x="14548" y="170"/>
                  <a:pt x="5546" y="-3872"/>
                  <a:pt x="5546" y="-8819"/>
                </a:cubicBezTo>
                <a:cubicBezTo>
                  <a:pt x="5546" y="-13934"/>
                  <a:pt x="15167" y="-18080"/>
                  <a:pt x="27036" y="-18080"/>
                </a:cubicBezTo>
                <a:cubicBezTo>
                  <a:pt x="38905" y="-18080"/>
                  <a:pt x="48526" y="-13934"/>
                  <a:pt x="48526" y="-8819"/>
                </a:cubicBezTo>
                <a:cubicBezTo>
                  <a:pt x="48526" y="-4557"/>
                  <a:pt x="41846" y="-968"/>
                  <a:pt x="32757" y="110"/>
                </a:cubicBezTo>
                <a:lnTo>
                  <a:pt x="220" y="2467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108" name="文本框 39107"/>
          <p:cNvSpPr txBox="1">
            <a:spLocks noChangeArrowheads="1"/>
          </p:cNvSpPr>
          <p:nvPr/>
        </p:nvSpPr>
        <p:spPr bwMode="auto">
          <a:xfrm>
            <a:off x="6588126" y="1058467"/>
            <a:ext cx="35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39109" name="文本框 39108"/>
          <p:cNvSpPr txBox="1">
            <a:spLocks noChangeArrowheads="1"/>
          </p:cNvSpPr>
          <p:nvPr/>
        </p:nvSpPr>
        <p:spPr bwMode="auto">
          <a:xfrm>
            <a:off x="7235825" y="1058467"/>
            <a:ext cx="35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88" grpId="0"/>
      <p:bldP spid="39093" grpId="0"/>
      <p:bldP spid="39094" grpId="0"/>
      <p:bldP spid="39095" grpId="0"/>
      <p:bldP spid="39108" grpId="0"/>
      <p:bldP spid="39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57360"/>
          <p:cNvSpPr>
            <a:spLocks noChangeArrowheads="1"/>
          </p:cNvSpPr>
          <p:nvPr/>
        </p:nvSpPr>
        <p:spPr bwMode="auto">
          <a:xfrm>
            <a:off x="611189" y="2733675"/>
            <a:ext cx="727233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>
                <a:latin typeface="Times New Roman" panose="02020603050405020304" pitchFamily="18" charset="0"/>
                <a:ea typeface="黑体" panose="02010609060101010101" pitchFamily="49" charset="-122"/>
              </a:rPr>
              <a:t>而 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∠ 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1 = 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，∠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DAE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= 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，∠ 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2=∠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∴ △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∽ △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∵ 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= 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A'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，∠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= 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=∠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B'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A'B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∴ △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≌△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 B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 C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．  </a:t>
            </a:r>
          </a:p>
          <a:p>
            <a:pPr>
              <a:lnSpc>
                <a:spcPct val="150000"/>
              </a:lnSpc>
            </a:pPr>
            <a:r>
              <a:rPr lang="zh-CN" altLang="en-US" sz="2200" b="1">
                <a:latin typeface="Times New Roman" panose="02020603050405020304" pitchFamily="18" charset="0"/>
                <a:ea typeface="黑体" panose="02010609060101010101" pitchFamily="49" charset="-122"/>
              </a:rPr>
              <a:t>∴ △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∽△</a:t>
            </a:r>
            <a:r>
              <a:rPr lang="en-US" altLang="zh-CN" sz="2200" b="1" i="1"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12290" name="组合 57361"/>
          <p:cNvGrpSpPr>
            <a:grpSpLocks noChangeAspect="1"/>
          </p:cNvGrpSpPr>
          <p:nvPr/>
        </p:nvGrpSpPr>
        <p:grpSpPr bwMode="auto">
          <a:xfrm>
            <a:off x="1187451" y="1329929"/>
            <a:ext cx="1763713" cy="831056"/>
            <a:chOff x="2880" y="1117"/>
            <a:chExt cx="1588" cy="998"/>
          </a:xfrm>
        </p:grpSpPr>
        <p:sp>
          <p:nvSpPr>
            <p:cNvPr id="12291" name="直接连接符 57362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2292" name="直接连接符 57363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2293" name="直接连接符 57364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2294" name="文本框 57365"/>
          <p:cNvSpPr txBox="1">
            <a:spLocks noChangeArrowheads="1"/>
          </p:cNvSpPr>
          <p:nvPr/>
        </p:nvSpPr>
        <p:spPr bwMode="auto">
          <a:xfrm>
            <a:off x="1474788" y="1006079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</a:p>
        </p:txBody>
      </p:sp>
      <p:sp>
        <p:nvSpPr>
          <p:cNvPr id="12295" name="文本框 57366"/>
          <p:cNvSpPr txBox="1">
            <a:spLocks noChangeArrowheads="1"/>
          </p:cNvSpPr>
          <p:nvPr/>
        </p:nvSpPr>
        <p:spPr bwMode="auto">
          <a:xfrm>
            <a:off x="971551" y="2139554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</a:p>
        </p:txBody>
      </p:sp>
      <p:sp>
        <p:nvSpPr>
          <p:cNvPr id="12296" name="文本框 57367"/>
          <p:cNvSpPr txBox="1">
            <a:spLocks noChangeArrowheads="1"/>
          </p:cNvSpPr>
          <p:nvPr/>
        </p:nvSpPr>
        <p:spPr bwMode="auto">
          <a:xfrm>
            <a:off x="2700339" y="2139554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</a:p>
        </p:txBody>
      </p:sp>
      <p:grpSp>
        <p:nvGrpSpPr>
          <p:cNvPr id="12297" name="组合 57380"/>
          <p:cNvGrpSpPr>
            <a:grpSpLocks noChangeAspect="1"/>
          </p:cNvGrpSpPr>
          <p:nvPr/>
        </p:nvGrpSpPr>
        <p:grpSpPr bwMode="auto">
          <a:xfrm>
            <a:off x="4211638" y="951310"/>
            <a:ext cx="2520950" cy="1187053"/>
            <a:chOff x="2880" y="1117"/>
            <a:chExt cx="1588" cy="998"/>
          </a:xfrm>
        </p:grpSpPr>
        <p:sp>
          <p:nvSpPr>
            <p:cNvPr id="12298" name="直接连接符 57381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2299" name="直接连接符 57382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2300" name="直接连接符 57383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2301" name="文本框 57384"/>
          <p:cNvSpPr txBox="1">
            <a:spLocks noChangeArrowheads="1"/>
          </p:cNvSpPr>
          <p:nvPr/>
        </p:nvSpPr>
        <p:spPr bwMode="auto">
          <a:xfrm>
            <a:off x="4714876" y="627460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2302" name="文本框 57385"/>
          <p:cNvSpPr txBox="1">
            <a:spLocks noChangeArrowheads="1"/>
          </p:cNvSpPr>
          <p:nvPr/>
        </p:nvSpPr>
        <p:spPr bwMode="auto">
          <a:xfrm>
            <a:off x="4094164" y="2158604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2303" name="文本框 57386"/>
          <p:cNvSpPr txBox="1">
            <a:spLocks noChangeArrowheads="1"/>
          </p:cNvSpPr>
          <p:nvPr/>
        </p:nvSpPr>
        <p:spPr bwMode="auto">
          <a:xfrm>
            <a:off x="6472239" y="2118122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2304" name="直接连接符 57387"/>
          <p:cNvSpPr>
            <a:spLocks noChangeShapeType="1"/>
          </p:cNvSpPr>
          <p:nvPr/>
        </p:nvSpPr>
        <p:spPr bwMode="auto">
          <a:xfrm>
            <a:off x="4525963" y="1618060"/>
            <a:ext cx="1441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05" name="直接连接符 57388"/>
          <p:cNvSpPr>
            <a:spLocks noChangeShapeType="1"/>
          </p:cNvSpPr>
          <p:nvPr/>
        </p:nvSpPr>
        <p:spPr bwMode="auto">
          <a:xfrm>
            <a:off x="4525964" y="1618060"/>
            <a:ext cx="649287" cy="48696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06" name="文本框 57389"/>
          <p:cNvSpPr txBox="1">
            <a:spLocks noChangeArrowheads="1"/>
          </p:cNvSpPr>
          <p:nvPr/>
        </p:nvSpPr>
        <p:spPr bwMode="auto">
          <a:xfrm>
            <a:off x="6110289" y="1381125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2307" name="文本框 57390"/>
          <p:cNvSpPr txBox="1">
            <a:spLocks noChangeArrowheads="1"/>
          </p:cNvSpPr>
          <p:nvPr/>
        </p:nvSpPr>
        <p:spPr bwMode="auto">
          <a:xfrm>
            <a:off x="4094164" y="1381125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2308" name="文本框 57391"/>
          <p:cNvSpPr txBox="1">
            <a:spLocks noChangeArrowheads="1"/>
          </p:cNvSpPr>
          <p:nvPr/>
        </p:nvSpPr>
        <p:spPr bwMode="auto">
          <a:xfrm>
            <a:off x="5102226" y="2105025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12309" name="任意多边形 57392"/>
          <p:cNvSpPr>
            <a:spLocks noChangeArrowheads="1"/>
          </p:cNvSpPr>
          <p:nvPr/>
        </p:nvSpPr>
        <p:spPr bwMode="auto">
          <a:xfrm>
            <a:off x="4581526" y="1497807"/>
            <a:ext cx="144463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0" name="任意多边形 57393"/>
          <p:cNvSpPr>
            <a:spLocks noChangeArrowheads="1"/>
          </p:cNvSpPr>
          <p:nvPr/>
        </p:nvSpPr>
        <p:spPr bwMode="auto">
          <a:xfrm>
            <a:off x="5581650" y="1490663"/>
            <a:ext cx="173038" cy="123825"/>
          </a:xfrm>
          <a:custGeom>
            <a:avLst/>
            <a:gdLst>
              <a:gd name="T0" fmla="*/ 220 w 25885"/>
              <a:gd name="T1" fmla="*/ 24678 h 24679"/>
              <a:gd name="T2" fmla="*/ 0 w 25885"/>
              <a:gd name="T3" fmla="*/ 21600 h 24679"/>
              <a:gd name="T4" fmla="*/ 21600 w 25885"/>
              <a:gd name="T5" fmla="*/ 0 h 24679"/>
              <a:gd name="T6" fmla="*/ 25888 w 25885"/>
              <a:gd name="T7" fmla="*/ 426 h 24679"/>
              <a:gd name="T8" fmla="*/ 25884 w 25885"/>
              <a:gd name="T9" fmla="*/ 429 h 24679"/>
              <a:gd name="T10" fmla="*/ 5546 w 25885"/>
              <a:gd name="T11" fmla="*/ -8819 h 24679"/>
              <a:gd name="T12" fmla="*/ 27036 w 25885"/>
              <a:gd name="T13" fmla="*/ -18080 h 24679"/>
              <a:gd name="T14" fmla="*/ 48526 w 25885"/>
              <a:gd name="T15" fmla="*/ -8819 h 24679"/>
              <a:gd name="T16" fmla="*/ 32757 w 25885"/>
              <a:gd name="T17" fmla="*/ 110 h 24679"/>
              <a:gd name="T18" fmla="*/ 220 w 25885"/>
              <a:gd name="T19" fmla="*/ 24678 h 24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885" h="24679" fill="none">
                <a:moveTo>
                  <a:pt x="220" y="24678"/>
                </a:moveTo>
                <a:cubicBezTo>
                  <a:pt x="74" y="23675"/>
                  <a:pt x="0" y="22646"/>
                  <a:pt x="0" y="21600"/>
                </a:cubicBezTo>
                <a:cubicBezTo>
                  <a:pt x="0" y="9671"/>
                  <a:pt x="9671" y="0"/>
                  <a:pt x="21600" y="0"/>
                </a:cubicBezTo>
                <a:cubicBezTo>
                  <a:pt x="23071" y="0"/>
                  <a:pt x="24507" y="147"/>
                  <a:pt x="25888" y="426"/>
                </a:cubicBezTo>
              </a:path>
              <a:path w="25885" h="24679" stroke="0">
                <a:moveTo>
                  <a:pt x="25884" y="429"/>
                </a:moveTo>
                <a:cubicBezTo>
                  <a:pt x="14548" y="170"/>
                  <a:pt x="5546" y="-3872"/>
                  <a:pt x="5546" y="-8819"/>
                </a:cubicBezTo>
                <a:cubicBezTo>
                  <a:pt x="5546" y="-13934"/>
                  <a:pt x="15167" y="-18080"/>
                  <a:pt x="27036" y="-18080"/>
                </a:cubicBezTo>
                <a:cubicBezTo>
                  <a:pt x="38905" y="-18080"/>
                  <a:pt x="48526" y="-13934"/>
                  <a:pt x="48526" y="-8819"/>
                </a:cubicBezTo>
                <a:cubicBezTo>
                  <a:pt x="48526" y="-4557"/>
                  <a:pt x="41846" y="-968"/>
                  <a:pt x="32757" y="110"/>
                </a:cubicBezTo>
                <a:lnTo>
                  <a:pt x="220" y="2467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1" name="文本框 57394"/>
          <p:cNvSpPr txBox="1">
            <a:spLocks noChangeArrowheads="1"/>
          </p:cNvSpPr>
          <p:nvPr/>
        </p:nvSpPr>
        <p:spPr bwMode="auto">
          <a:xfrm>
            <a:off x="4643439" y="1328738"/>
            <a:ext cx="35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2312" name="文本框 57395"/>
          <p:cNvSpPr txBox="1">
            <a:spLocks noChangeArrowheads="1"/>
          </p:cNvSpPr>
          <p:nvPr/>
        </p:nvSpPr>
        <p:spPr bwMode="auto">
          <a:xfrm>
            <a:off x="5291139" y="1328738"/>
            <a:ext cx="35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62500"/>
          <p:cNvSpPr>
            <a:spLocks noChangeArrowheads="1"/>
          </p:cNvSpPr>
          <p:nvPr/>
        </p:nvSpPr>
        <p:spPr bwMode="auto">
          <a:xfrm>
            <a:off x="318077" y="394306"/>
            <a:ext cx="6801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2: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两边成比例且夹角相等的两个三角形相似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4" name="矩形 62505"/>
          <p:cNvSpPr>
            <a:spLocks noChangeArrowheads="1"/>
          </p:cNvSpPr>
          <p:nvPr/>
        </p:nvSpPr>
        <p:spPr bwMode="auto">
          <a:xfrm>
            <a:off x="309563" y="828586"/>
            <a:ext cx="72635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已知：如图，在△</a:t>
            </a:r>
            <a:r>
              <a:rPr lang="en-US" altLang="zh-CN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和△</a:t>
            </a:r>
            <a:r>
              <a:rPr lang="en-US" altLang="zh-CN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en-US" altLang="zh-CN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=∠ </a:t>
            </a:r>
            <a:r>
              <a:rPr lang="en-US" altLang="zh-CN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求证：△</a:t>
            </a:r>
            <a:r>
              <a:rPr lang="en-US" altLang="zh-CN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∽ △</a:t>
            </a:r>
            <a:r>
              <a:rPr lang="en-US" altLang="zh-CN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'.</a:t>
            </a:r>
            <a:endParaRPr lang="zh-CN" altLang="en-US" b="1" dirty="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3315" name="对象 62504"/>
          <p:cNvGraphicFramePr/>
          <p:nvPr/>
        </p:nvGraphicFramePr>
        <p:xfrm>
          <a:off x="7380289" y="1006079"/>
          <a:ext cx="1571625" cy="55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3" imgW="838200" imgH="393700" progId="Equation.3">
                  <p:embed/>
                </p:oleObj>
              </mc:Choice>
              <mc:Fallback>
                <p:oleObj r:id="rId3" imgW="838200" imgH="393700" progId="Equation.3">
                  <p:embed/>
                  <p:pic>
                    <p:nvPicPr>
                      <p:cNvPr id="0" name="对象 6250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9" y="1006079"/>
                        <a:ext cx="1571625" cy="558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6" name="组合 62507"/>
          <p:cNvGrpSpPr>
            <a:grpSpLocks noChangeAspect="1"/>
          </p:cNvGrpSpPr>
          <p:nvPr/>
        </p:nvGrpSpPr>
        <p:grpSpPr bwMode="auto">
          <a:xfrm>
            <a:off x="1692276" y="2518173"/>
            <a:ext cx="1763713" cy="831056"/>
            <a:chOff x="2880" y="1117"/>
            <a:chExt cx="1588" cy="998"/>
          </a:xfrm>
        </p:grpSpPr>
        <p:sp>
          <p:nvSpPr>
            <p:cNvPr id="13317" name="直接连接符 62508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3318" name="直接连接符 62509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3319" name="直接连接符 62510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3320" name="文本框 62511"/>
          <p:cNvSpPr txBox="1">
            <a:spLocks noChangeArrowheads="1"/>
          </p:cNvSpPr>
          <p:nvPr/>
        </p:nvSpPr>
        <p:spPr bwMode="auto">
          <a:xfrm>
            <a:off x="1979613" y="2194322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</a:p>
        </p:txBody>
      </p:sp>
      <p:sp>
        <p:nvSpPr>
          <p:cNvPr id="13321" name="文本框 62512"/>
          <p:cNvSpPr txBox="1">
            <a:spLocks noChangeArrowheads="1"/>
          </p:cNvSpPr>
          <p:nvPr/>
        </p:nvSpPr>
        <p:spPr bwMode="auto">
          <a:xfrm>
            <a:off x="1476376" y="3327797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</a:p>
        </p:txBody>
      </p:sp>
      <p:sp>
        <p:nvSpPr>
          <p:cNvPr id="13322" name="文本框 62513"/>
          <p:cNvSpPr txBox="1">
            <a:spLocks noChangeArrowheads="1"/>
          </p:cNvSpPr>
          <p:nvPr/>
        </p:nvSpPr>
        <p:spPr bwMode="auto">
          <a:xfrm>
            <a:off x="3205164" y="3327797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</a:p>
        </p:txBody>
      </p:sp>
      <p:grpSp>
        <p:nvGrpSpPr>
          <p:cNvPr id="13323" name="组合 62514"/>
          <p:cNvGrpSpPr>
            <a:grpSpLocks noChangeAspect="1"/>
          </p:cNvGrpSpPr>
          <p:nvPr/>
        </p:nvGrpSpPr>
        <p:grpSpPr bwMode="auto">
          <a:xfrm>
            <a:off x="4500563" y="2139554"/>
            <a:ext cx="2520950" cy="1187053"/>
            <a:chOff x="2880" y="1117"/>
            <a:chExt cx="1588" cy="998"/>
          </a:xfrm>
        </p:grpSpPr>
        <p:sp>
          <p:nvSpPr>
            <p:cNvPr id="13324" name="直接连接符 62515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3325" name="直接连接符 62516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3326" name="直接连接符 62517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3327" name="文本框 62518"/>
          <p:cNvSpPr txBox="1">
            <a:spLocks noChangeArrowheads="1"/>
          </p:cNvSpPr>
          <p:nvPr/>
        </p:nvSpPr>
        <p:spPr bwMode="auto">
          <a:xfrm>
            <a:off x="5003801" y="1815703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3328" name="文本框 62519"/>
          <p:cNvSpPr txBox="1">
            <a:spLocks noChangeArrowheads="1"/>
          </p:cNvSpPr>
          <p:nvPr/>
        </p:nvSpPr>
        <p:spPr bwMode="auto">
          <a:xfrm>
            <a:off x="4383089" y="3346847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3329" name="文本框 62520"/>
          <p:cNvSpPr txBox="1">
            <a:spLocks noChangeArrowheads="1"/>
          </p:cNvSpPr>
          <p:nvPr/>
        </p:nvSpPr>
        <p:spPr bwMode="auto">
          <a:xfrm>
            <a:off x="6761164" y="3306366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62522" name="直接连接符 62521"/>
          <p:cNvSpPr>
            <a:spLocks noChangeShapeType="1"/>
          </p:cNvSpPr>
          <p:nvPr/>
        </p:nvSpPr>
        <p:spPr bwMode="auto">
          <a:xfrm>
            <a:off x="4687888" y="3003947"/>
            <a:ext cx="18716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62524" name="文本框 62523"/>
          <p:cNvSpPr txBox="1">
            <a:spLocks noChangeArrowheads="1"/>
          </p:cNvSpPr>
          <p:nvPr/>
        </p:nvSpPr>
        <p:spPr bwMode="auto">
          <a:xfrm>
            <a:off x="6588126" y="2680097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62525" name="文本框 62524"/>
          <p:cNvSpPr txBox="1">
            <a:spLocks noChangeArrowheads="1"/>
          </p:cNvSpPr>
          <p:nvPr/>
        </p:nvSpPr>
        <p:spPr bwMode="auto">
          <a:xfrm>
            <a:off x="4340226" y="2768204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62527" name="任意多边形 62526"/>
          <p:cNvSpPr>
            <a:spLocks noChangeArrowheads="1"/>
          </p:cNvSpPr>
          <p:nvPr/>
        </p:nvSpPr>
        <p:spPr bwMode="auto">
          <a:xfrm>
            <a:off x="4787901" y="2895601"/>
            <a:ext cx="144463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528" name="任意多边形 62527"/>
          <p:cNvSpPr>
            <a:spLocks noChangeArrowheads="1"/>
          </p:cNvSpPr>
          <p:nvPr/>
        </p:nvSpPr>
        <p:spPr bwMode="auto">
          <a:xfrm>
            <a:off x="6227764" y="2895600"/>
            <a:ext cx="173037" cy="123825"/>
          </a:xfrm>
          <a:custGeom>
            <a:avLst/>
            <a:gdLst>
              <a:gd name="T0" fmla="*/ 220 w 25885"/>
              <a:gd name="T1" fmla="*/ 24678 h 24679"/>
              <a:gd name="T2" fmla="*/ 0 w 25885"/>
              <a:gd name="T3" fmla="*/ 21600 h 24679"/>
              <a:gd name="T4" fmla="*/ 21600 w 25885"/>
              <a:gd name="T5" fmla="*/ 0 h 24679"/>
              <a:gd name="T6" fmla="*/ 25888 w 25885"/>
              <a:gd name="T7" fmla="*/ 426 h 24679"/>
              <a:gd name="T8" fmla="*/ 25884 w 25885"/>
              <a:gd name="T9" fmla="*/ 429 h 24679"/>
              <a:gd name="T10" fmla="*/ 5546 w 25885"/>
              <a:gd name="T11" fmla="*/ -8819 h 24679"/>
              <a:gd name="T12" fmla="*/ 27036 w 25885"/>
              <a:gd name="T13" fmla="*/ -18080 h 24679"/>
              <a:gd name="T14" fmla="*/ 48526 w 25885"/>
              <a:gd name="T15" fmla="*/ -8819 h 24679"/>
              <a:gd name="T16" fmla="*/ 32757 w 25885"/>
              <a:gd name="T17" fmla="*/ 110 h 24679"/>
              <a:gd name="T18" fmla="*/ 220 w 25885"/>
              <a:gd name="T19" fmla="*/ 24678 h 24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885" h="24679" fill="none">
                <a:moveTo>
                  <a:pt x="220" y="24678"/>
                </a:moveTo>
                <a:cubicBezTo>
                  <a:pt x="74" y="23675"/>
                  <a:pt x="0" y="22646"/>
                  <a:pt x="0" y="21600"/>
                </a:cubicBezTo>
                <a:cubicBezTo>
                  <a:pt x="0" y="9671"/>
                  <a:pt x="9671" y="0"/>
                  <a:pt x="21600" y="0"/>
                </a:cubicBezTo>
                <a:cubicBezTo>
                  <a:pt x="23071" y="0"/>
                  <a:pt x="24507" y="147"/>
                  <a:pt x="25888" y="426"/>
                </a:cubicBezTo>
              </a:path>
              <a:path w="25885" h="24679" stroke="0">
                <a:moveTo>
                  <a:pt x="25884" y="429"/>
                </a:moveTo>
                <a:cubicBezTo>
                  <a:pt x="14548" y="170"/>
                  <a:pt x="5546" y="-3872"/>
                  <a:pt x="5546" y="-8819"/>
                </a:cubicBezTo>
                <a:cubicBezTo>
                  <a:pt x="5546" y="-13934"/>
                  <a:pt x="15167" y="-18080"/>
                  <a:pt x="27036" y="-18080"/>
                </a:cubicBezTo>
                <a:cubicBezTo>
                  <a:pt x="38905" y="-18080"/>
                  <a:pt x="48526" y="-13934"/>
                  <a:pt x="48526" y="-8819"/>
                </a:cubicBezTo>
                <a:cubicBezTo>
                  <a:pt x="48526" y="-4557"/>
                  <a:pt x="41846" y="-968"/>
                  <a:pt x="32757" y="110"/>
                </a:cubicBezTo>
                <a:lnTo>
                  <a:pt x="220" y="2467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529" name="文本框 62528"/>
          <p:cNvSpPr txBox="1">
            <a:spLocks noChangeArrowheads="1"/>
          </p:cNvSpPr>
          <p:nvPr/>
        </p:nvSpPr>
        <p:spPr bwMode="auto">
          <a:xfrm>
            <a:off x="4889501" y="2717007"/>
            <a:ext cx="35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62530" name="文本框 62529"/>
          <p:cNvSpPr txBox="1">
            <a:spLocks noChangeArrowheads="1"/>
          </p:cNvSpPr>
          <p:nvPr/>
        </p:nvSpPr>
        <p:spPr bwMode="auto">
          <a:xfrm>
            <a:off x="5940426" y="2733676"/>
            <a:ext cx="35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62532" name="矩形 62531"/>
          <p:cNvSpPr>
            <a:spLocks noChangeArrowheads="1"/>
          </p:cNvSpPr>
          <p:nvPr/>
        </p:nvSpPr>
        <p:spPr bwMode="auto">
          <a:xfrm>
            <a:off x="395288" y="3614649"/>
            <a:ext cx="8748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证明：在△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的边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（或它的延长线）上截取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A'B'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，过点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作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的平行线，交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于点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59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24" grpId="0"/>
      <p:bldP spid="62525" grpId="0"/>
      <p:bldP spid="62529" grpId="0"/>
      <p:bldP spid="62530" grpId="0"/>
      <p:bldP spid="625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66573"/>
          <p:cNvSpPr txBox="1">
            <a:spLocks noChangeArrowheads="1"/>
          </p:cNvSpPr>
          <p:nvPr/>
        </p:nvSpPr>
        <p:spPr bwMode="auto">
          <a:xfrm>
            <a:off x="900113" y="1924050"/>
            <a:ext cx="67691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则∠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1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∠ 2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8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∽ 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  ∴ </a:t>
            </a:r>
          </a:p>
          <a:p>
            <a:pPr>
              <a:lnSpc>
                <a:spcPct val="180000"/>
              </a:lnSpc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∵		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A'B'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8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∴  		∴  </a:t>
            </a:r>
          </a:p>
          <a:p>
            <a:pPr>
              <a:lnSpc>
                <a:spcPct val="18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A'C'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而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∠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=∠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A'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8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∴ 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'.  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∽ 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'.</a:t>
            </a:r>
          </a:p>
        </p:txBody>
      </p:sp>
      <p:sp>
        <p:nvSpPr>
          <p:cNvPr id="14338" name="矩形 66575"/>
          <p:cNvSpPr>
            <a:spLocks noChangeArrowheads="1"/>
          </p:cNvSpPr>
          <p:nvPr/>
        </p:nvSpPr>
        <p:spPr bwMode="auto">
          <a:xfrm>
            <a:off x="0" y="2625329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14339" name="对象 66574"/>
          <p:cNvGraphicFramePr/>
          <p:nvPr/>
        </p:nvGraphicFramePr>
        <p:xfrm>
          <a:off x="4283076" y="2463404"/>
          <a:ext cx="1343025" cy="554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r:id="rId3" imgW="723900" imgH="393700" progId="Equation.3">
                  <p:embed/>
                </p:oleObj>
              </mc:Choice>
              <mc:Fallback>
                <p:oleObj r:id="rId3" imgW="723900" imgH="393700" progId="Equation.3">
                  <p:embed/>
                  <p:pic>
                    <p:nvPicPr>
                      <p:cNvPr id="0" name="对象 6657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6" y="2463404"/>
                        <a:ext cx="1343025" cy="554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对象 66576"/>
          <p:cNvGraphicFramePr/>
          <p:nvPr/>
        </p:nvGraphicFramePr>
        <p:xfrm>
          <a:off x="1298575" y="2950369"/>
          <a:ext cx="1511300" cy="53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r:id="rId5" imgW="838200" imgH="393700" progId="Equation.3">
                  <p:embed/>
                </p:oleObj>
              </mc:Choice>
              <mc:Fallback>
                <p:oleObj r:id="rId5" imgW="838200" imgH="393700" progId="Equation.3">
                  <p:embed/>
                  <p:pic>
                    <p:nvPicPr>
                      <p:cNvPr id="0" name="对象 6657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2950369"/>
                        <a:ext cx="1511300" cy="536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对象 66578"/>
          <p:cNvGraphicFramePr/>
          <p:nvPr/>
        </p:nvGraphicFramePr>
        <p:xfrm>
          <a:off x="1370013" y="3489722"/>
          <a:ext cx="1435100" cy="527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r:id="rId7" imgW="812800" imgH="393700" progId="Equation.3">
                  <p:embed/>
                </p:oleObj>
              </mc:Choice>
              <mc:Fallback>
                <p:oleObj r:id="rId7" imgW="812800" imgH="393700" progId="Equation.3">
                  <p:embed/>
                  <p:pic>
                    <p:nvPicPr>
                      <p:cNvPr id="0" name="对象 6657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3489722"/>
                        <a:ext cx="1435100" cy="527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对象 66580"/>
          <p:cNvGraphicFramePr/>
          <p:nvPr/>
        </p:nvGraphicFramePr>
        <p:xfrm>
          <a:off x="3203575" y="3436144"/>
          <a:ext cx="14493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r:id="rId9" imgW="812800" imgH="393700" progId="Equation.3">
                  <p:embed/>
                </p:oleObj>
              </mc:Choice>
              <mc:Fallback>
                <p:oleObj r:id="rId9" imgW="812800" imgH="393700" progId="Equation.3">
                  <p:embed/>
                  <p:pic>
                    <p:nvPicPr>
                      <p:cNvPr id="0" name="对象 6658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436144"/>
                        <a:ext cx="14493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3" name="组合 66582"/>
          <p:cNvGrpSpPr>
            <a:grpSpLocks noChangeAspect="1"/>
          </p:cNvGrpSpPr>
          <p:nvPr/>
        </p:nvGrpSpPr>
        <p:grpSpPr bwMode="auto">
          <a:xfrm>
            <a:off x="1403351" y="914401"/>
            <a:ext cx="1763713" cy="831056"/>
            <a:chOff x="2880" y="1117"/>
            <a:chExt cx="1588" cy="998"/>
          </a:xfrm>
        </p:grpSpPr>
        <p:sp>
          <p:nvSpPr>
            <p:cNvPr id="14344" name="直接连接符 66583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4345" name="直接连接符 66584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4346" name="直接连接符 66585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4347" name="文本框 66586"/>
          <p:cNvSpPr txBox="1">
            <a:spLocks noChangeArrowheads="1"/>
          </p:cNvSpPr>
          <p:nvPr/>
        </p:nvSpPr>
        <p:spPr bwMode="auto">
          <a:xfrm>
            <a:off x="1690688" y="590550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</a:p>
        </p:txBody>
      </p:sp>
      <p:sp>
        <p:nvSpPr>
          <p:cNvPr id="14348" name="文本框 66587"/>
          <p:cNvSpPr txBox="1">
            <a:spLocks noChangeArrowheads="1"/>
          </p:cNvSpPr>
          <p:nvPr/>
        </p:nvSpPr>
        <p:spPr bwMode="auto">
          <a:xfrm>
            <a:off x="1187451" y="1724025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</a:p>
        </p:txBody>
      </p:sp>
      <p:sp>
        <p:nvSpPr>
          <p:cNvPr id="14349" name="文本框 66588"/>
          <p:cNvSpPr txBox="1">
            <a:spLocks noChangeArrowheads="1"/>
          </p:cNvSpPr>
          <p:nvPr/>
        </p:nvSpPr>
        <p:spPr bwMode="auto">
          <a:xfrm>
            <a:off x="2916239" y="1724025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</a:p>
        </p:txBody>
      </p:sp>
      <p:grpSp>
        <p:nvGrpSpPr>
          <p:cNvPr id="14350" name="组合 66589"/>
          <p:cNvGrpSpPr>
            <a:grpSpLocks noChangeAspect="1"/>
          </p:cNvGrpSpPr>
          <p:nvPr/>
        </p:nvGrpSpPr>
        <p:grpSpPr bwMode="auto">
          <a:xfrm>
            <a:off x="4211638" y="535781"/>
            <a:ext cx="2520950" cy="1187054"/>
            <a:chOff x="2880" y="1117"/>
            <a:chExt cx="1588" cy="998"/>
          </a:xfrm>
        </p:grpSpPr>
        <p:sp>
          <p:nvSpPr>
            <p:cNvPr id="14351" name="直接连接符 66590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4352" name="直接连接符 66591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4353" name="直接连接符 66592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4354" name="文本框 66593"/>
          <p:cNvSpPr txBox="1">
            <a:spLocks noChangeArrowheads="1"/>
          </p:cNvSpPr>
          <p:nvPr/>
        </p:nvSpPr>
        <p:spPr bwMode="auto">
          <a:xfrm>
            <a:off x="4714876" y="211931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4355" name="文本框 66594"/>
          <p:cNvSpPr txBox="1">
            <a:spLocks noChangeArrowheads="1"/>
          </p:cNvSpPr>
          <p:nvPr/>
        </p:nvSpPr>
        <p:spPr bwMode="auto">
          <a:xfrm>
            <a:off x="3995739" y="1707356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4356" name="文本框 66595"/>
          <p:cNvSpPr txBox="1">
            <a:spLocks noChangeArrowheads="1"/>
          </p:cNvSpPr>
          <p:nvPr/>
        </p:nvSpPr>
        <p:spPr bwMode="auto">
          <a:xfrm>
            <a:off x="6472239" y="1702594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4357" name="直接连接符 66596"/>
          <p:cNvSpPr>
            <a:spLocks noChangeShapeType="1"/>
          </p:cNvSpPr>
          <p:nvPr/>
        </p:nvSpPr>
        <p:spPr bwMode="auto">
          <a:xfrm>
            <a:off x="4398963" y="1400175"/>
            <a:ext cx="187166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4358" name="文本框 66597"/>
          <p:cNvSpPr txBox="1">
            <a:spLocks noChangeArrowheads="1"/>
          </p:cNvSpPr>
          <p:nvPr/>
        </p:nvSpPr>
        <p:spPr bwMode="auto">
          <a:xfrm>
            <a:off x="6299201" y="1076325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4359" name="文本框 66598"/>
          <p:cNvSpPr txBox="1">
            <a:spLocks noChangeArrowheads="1"/>
          </p:cNvSpPr>
          <p:nvPr/>
        </p:nvSpPr>
        <p:spPr bwMode="auto">
          <a:xfrm>
            <a:off x="4051301" y="1164431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4360" name="任意多边形 66600"/>
          <p:cNvSpPr>
            <a:spLocks noChangeArrowheads="1"/>
          </p:cNvSpPr>
          <p:nvPr/>
        </p:nvSpPr>
        <p:spPr bwMode="auto">
          <a:xfrm>
            <a:off x="4498976" y="1291828"/>
            <a:ext cx="144463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1" name="任意多边形 66601"/>
          <p:cNvSpPr>
            <a:spLocks noChangeArrowheads="1"/>
          </p:cNvSpPr>
          <p:nvPr/>
        </p:nvSpPr>
        <p:spPr bwMode="auto">
          <a:xfrm>
            <a:off x="5897563" y="1264444"/>
            <a:ext cx="173037" cy="123825"/>
          </a:xfrm>
          <a:custGeom>
            <a:avLst/>
            <a:gdLst>
              <a:gd name="T0" fmla="*/ 220 w 25885"/>
              <a:gd name="T1" fmla="*/ 24678 h 24679"/>
              <a:gd name="T2" fmla="*/ 0 w 25885"/>
              <a:gd name="T3" fmla="*/ 21600 h 24679"/>
              <a:gd name="T4" fmla="*/ 21600 w 25885"/>
              <a:gd name="T5" fmla="*/ 0 h 24679"/>
              <a:gd name="T6" fmla="*/ 25888 w 25885"/>
              <a:gd name="T7" fmla="*/ 426 h 24679"/>
              <a:gd name="T8" fmla="*/ 25884 w 25885"/>
              <a:gd name="T9" fmla="*/ 429 h 24679"/>
              <a:gd name="T10" fmla="*/ 5546 w 25885"/>
              <a:gd name="T11" fmla="*/ -8819 h 24679"/>
              <a:gd name="T12" fmla="*/ 27036 w 25885"/>
              <a:gd name="T13" fmla="*/ -18080 h 24679"/>
              <a:gd name="T14" fmla="*/ 48526 w 25885"/>
              <a:gd name="T15" fmla="*/ -8819 h 24679"/>
              <a:gd name="T16" fmla="*/ 32757 w 25885"/>
              <a:gd name="T17" fmla="*/ 110 h 24679"/>
              <a:gd name="T18" fmla="*/ 220 w 25885"/>
              <a:gd name="T19" fmla="*/ 24678 h 24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885" h="24679" fill="none">
                <a:moveTo>
                  <a:pt x="220" y="24678"/>
                </a:moveTo>
                <a:cubicBezTo>
                  <a:pt x="74" y="23675"/>
                  <a:pt x="0" y="22646"/>
                  <a:pt x="0" y="21600"/>
                </a:cubicBezTo>
                <a:cubicBezTo>
                  <a:pt x="0" y="9671"/>
                  <a:pt x="9671" y="0"/>
                  <a:pt x="21600" y="0"/>
                </a:cubicBezTo>
                <a:cubicBezTo>
                  <a:pt x="23071" y="0"/>
                  <a:pt x="24507" y="147"/>
                  <a:pt x="25888" y="426"/>
                </a:cubicBezTo>
              </a:path>
              <a:path w="25885" h="24679" stroke="0">
                <a:moveTo>
                  <a:pt x="25884" y="429"/>
                </a:moveTo>
                <a:cubicBezTo>
                  <a:pt x="14548" y="170"/>
                  <a:pt x="5546" y="-3872"/>
                  <a:pt x="5546" y="-8819"/>
                </a:cubicBezTo>
                <a:cubicBezTo>
                  <a:pt x="5546" y="-13934"/>
                  <a:pt x="15167" y="-18080"/>
                  <a:pt x="27036" y="-18080"/>
                </a:cubicBezTo>
                <a:cubicBezTo>
                  <a:pt x="38905" y="-18080"/>
                  <a:pt x="48526" y="-13934"/>
                  <a:pt x="48526" y="-8819"/>
                </a:cubicBezTo>
                <a:cubicBezTo>
                  <a:pt x="48526" y="-4557"/>
                  <a:pt x="41846" y="-968"/>
                  <a:pt x="32757" y="110"/>
                </a:cubicBezTo>
                <a:lnTo>
                  <a:pt x="220" y="2467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2" name="文本框 66602"/>
          <p:cNvSpPr txBox="1">
            <a:spLocks noChangeArrowheads="1"/>
          </p:cNvSpPr>
          <p:nvPr/>
        </p:nvSpPr>
        <p:spPr bwMode="auto">
          <a:xfrm>
            <a:off x="4600576" y="1113235"/>
            <a:ext cx="35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4363" name="文本框 66603"/>
          <p:cNvSpPr txBox="1">
            <a:spLocks noChangeArrowheads="1"/>
          </p:cNvSpPr>
          <p:nvPr/>
        </p:nvSpPr>
        <p:spPr bwMode="auto">
          <a:xfrm>
            <a:off x="5653088" y="1123951"/>
            <a:ext cx="358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63508"/>
          <p:cNvSpPr>
            <a:spLocks noChangeArrowheads="1"/>
          </p:cNvSpPr>
          <p:nvPr/>
        </p:nvSpPr>
        <p:spPr bwMode="auto">
          <a:xfrm>
            <a:off x="395288" y="627460"/>
            <a:ext cx="5416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：三边成比例的两个三角形相似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2" name="文本框 63509"/>
          <p:cNvSpPr txBox="1">
            <a:spLocks noChangeArrowheads="1"/>
          </p:cNvSpPr>
          <p:nvPr/>
        </p:nvSpPr>
        <p:spPr bwMode="auto">
          <a:xfrm>
            <a:off x="468314" y="1006078"/>
            <a:ext cx="5737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已知：如图，在 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 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∽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A'B'C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.</a:t>
            </a: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3" name="矩形 63511"/>
          <p:cNvSpPr>
            <a:spLocks noChangeArrowheads="1"/>
          </p:cNvSpPr>
          <p:nvPr/>
        </p:nvSpPr>
        <p:spPr bwMode="auto">
          <a:xfrm>
            <a:off x="0" y="241816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15364" name="对象 63510"/>
          <p:cNvGraphicFramePr/>
          <p:nvPr/>
        </p:nvGraphicFramePr>
        <p:xfrm>
          <a:off x="5940426" y="1006078"/>
          <a:ext cx="2519363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3" imgW="1282700" imgH="393700" progId="Equation.3">
                  <p:embed/>
                </p:oleObj>
              </mc:Choice>
              <mc:Fallback>
                <p:oleObj r:id="rId3" imgW="1282700" imgH="393700" progId="Equation.3">
                  <p:embed/>
                  <p:pic>
                    <p:nvPicPr>
                      <p:cNvPr id="0" name="对象 635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6" y="1006078"/>
                        <a:ext cx="2519363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5" name="组合 63512"/>
          <p:cNvGrpSpPr>
            <a:grpSpLocks noChangeAspect="1"/>
          </p:cNvGrpSpPr>
          <p:nvPr/>
        </p:nvGrpSpPr>
        <p:grpSpPr bwMode="auto">
          <a:xfrm>
            <a:off x="1763713" y="2571751"/>
            <a:ext cx="1763712" cy="831056"/>
            <a:chOff x="2880" y="1117"/>
            <a:chExt cx="1588" cy="998"/>
          </a:xfrm>
        </p:grpSpPr>
        <p:sp>
          <p:nvSpPr>
            <p:cNvPr id="15366" name="直接连接符 63513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5367" name="直接连接符 63514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5368" name="直接连接符 63515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5369" name="文本框 63516"/>
          <p:cNvSpPr txBox="1">
            <a:spLocks noChangeArrowheads="1"/>
          </p:cNvSpPr>
          <p:nvPr/>
        </p:nvSpPr>
        <p:spPr bwMode="auto">
          <a:xfrm>
            <a:off x="2051051" y="2247900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</a:p>
        </p:txBody>
      </p:sp>
      <p:sp>
        <p:nvSpPr>
          <p:cNvPr id="15370" name="文本框 63517"/>
          <p:cNvSpPr txBox="1">
            <a:spLocks noChangeArrowheads="1"/>
          </p:cNvSpPr>
          <p:nvPr/>
        </p:nvSpPr>
        <p:spPr bwMode="auto">
          <a:xfrm>
            <a:off x="1547813" y="3381375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</a:p>
        </p:txBody>
      </p:sp>
      <p:sp>
        <p:nvSpPr>
          <p:cNvPr id="15371" name="文本框 63518"/>
          <p:cNvSpPr txBox="1">
            <a:spLocks noChangeArrowheads="1"/>
          </p:cNvSpPr>
          <p:nvPr/>
        </p:nvSpPr>
        <p:spPr bwMode="auto">
          <a:xfrm>
            <a:off x="3276600" y="3381375"/>
            <a:ext cx="86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</a:p>
        </p:txBody>
      </p:sp>
      <p:grpSp>
        <p:nvGrpSpPr>
          <p:cNvPr id="15372" name="组合 63519"/>
          <p:cNvGrpSpPr>
            <a:grpSpLocks noChangeAspect="1"/>
          </p:cNvGrpSpPr>
          <p:nvPr/>
        </p:nvGrpSpPr>
        <p:grpSpPr bwMode="auto">
          <a:xfrm>
            <a:off x="4572000" y="2193131"/>
            <a:ext cx="2520950" cy="1187054"/>
            <a:chOff x="2880" y="1117"/>
            <a:chExt cx="1588" cy="998"/>
          </a:xfrm>
        </p:grpSpPr>
        <p:sp>
          <p:nvSpPr>
            <p:cNvPr id="15373" name="直接连接符 63520"/>
            <p:cNvSpPr>
              <a:spLocks noChangeAspect="1" noChangeShapeType="1"/>
            </p:cNvSpPr>
            <p:nvPr/>
          </p:nvSpPr>
          <p:spPr bwMode="auto">
            <a:xfrm flipH="1">
              <a:off x="2880" y="1117"/>
              <a:ext cx="45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5374" name="直接连接符 63521"/>
            <p:cNvSpPr>
              <a:spLocks noChangeAspect="1" noChangeShapeType="1"/>
            </p:cNvSpPr>
            <p:nvPr/>
          </p:nvSpPr>
          <p:spPr bwMode="auto">
            <a:xfrm>
              <a:off x="3334" y="1117"/>
              <a:ext cx="1134" cy="99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15375" name="直接连接符 63522"/>
            <p:cNvSpPr>
              <a:spLocks noChangeAspect="1" noChangeShapeType="1"/>
            </p:cNvSpPr>
            <p:nvPr/>
          </p:nvSpPr>
          <p:spPr bwMode="auto">
            <a:xfrm flipH="1">
              <a:off x="2880" y="2115"/>
              <a:ext cx="15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5376" name="文本框 63523"/>
          <p:cNvSpPr txBox="1">
            <a:spLocks noChangeArrowheads="1"/>
          </p:cNvSpPr>
          <p:nvPr/>
        </p:nvSpPr>
        <p:spPr bwMode="auto">
          <a:xfrm>
            <a:off x="5075238" y="1869281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5377" name="文本框 63524"/>
          <p:cNvSpPr txBox="1">
            <a:spLocks noChangeArrowheads="1"/>
          </p:cNvSpPr>
          <p:nvPr/>
        </p:nvSpPr>
        <p:spPr bwMode="auto">
          <a:xfrm>
            <a:off x="6832601" y="3359944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63526" name="直接连接符 63525"/>
          <p:cNvSpPr>
            <a:spLocks noChangeShapeType="1"/>
          </p:cNvSpPr>
          <p:nvPr/>
        </p:nvSpPr>
        <p:spPr bwMode="auto">
          <a:xfrm>
            <a:off x="4759326" y="3057525"/>
            <a:ext cx="1871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63527" name="文本框 63526"/>
          <p:cNvSpPr txBox="1">
            <a:spLocks noChangeArrowheads="1"/>
          </p:cNvSpPr>
          <p:nvPr/>
        </p:nvSpPr>
        <p:spPr bwMode="auto">
          <a:xfrm>
            <a:off x="6659564" y="2733675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63528" name="文本框 63527"/>
          <p:cNvSpPr txBox="1">
            <a:spLocks noChangeArrowheads="1"/>
          </p:cNvSpPr>
          <p:nvPr/>
        </p:nvSpPr>
        <p:spPr bwMode="auto">
          <a:xfrm>
            <a:off x="4411664" y="2821781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5381" name="文本框 63532"/>
          <p:cNvSpPr txBox="1">
            <a:spLocks noChangeArrowheads="1"/>
          </p:cNvSpPr>
          <p:nvPr/>
        </p:nvSpPr>
        <p:spPr bwMode="auto">
          <a:xfrm>
            <a:off x="4225926" y="3252788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63534" name="矩形 63533"/>
          <p:cNvSpPr>
            <a:spLocks noChangeArrowheads="1"/>
          </p:cNvSpPr>
          <p:nvPr/>
        </p:nvSpPr>
        <p:spPr bwMode="auto">
          <a:xfrm>
            <a:off x="366713" y="3637271"/>
            <a:ext cx="8748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在△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的边 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（或它的延长线）上截取 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A'B'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，过点 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 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的平行线，交 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 </a:t>
            </a: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7" grpId="0"/>
      <p:bldP spid="63528" grpId="0"/>
      <p:bldP spid="6353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Office PowerPoint</Application>
  <PresentationFormat>全屏显示(16:9)</PresentationFormat>
  <Paragraphs>163</Paragraphs>
  <Slides>14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方正姚体</vt:lpstr>
      <vt:lpstr>黑体</vt:lpstr>
      <vt:lpstr>宋体</vt:lpstr>
      <vt:lpstr>微软雅黑</vt:lpstr>
      <vt:lpstr>Arial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2023-01-17T02:39:20Z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C449CBCF59314C409D1B28FF45354ADA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