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67CD6-2B91-42FA-BCF6-E85FC74EA55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409F7-1F7B-4515-BD09-3EFFAC4E90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E21DD79-A7E3-4551-B304-EB00016D19DB}" type="slidenum">
              <a:rPr lang="en-US" altLang="zh-CN">
                <a:solidFill>
                  <a:prstClr val="black"/>
                </a:solidFill>
              </a:r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0DC75FA-100A-4589-AF05-286418677842}" type="slidenum">
              <a:rPr lang="en-US" altLang="zh-CN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CEF368-6C08-4F8F-A2C3-65368352987C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C2277B6-549D-4EC2-BC16-5DC34D2DD7B1}" type="slidenum">
              <a:rPr lang="en-US" altLang="zh-CN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023A6A2-7552-4697-B2ED-4EDCA486032F}" type="slidenum">
              <a:rPr lang="en-US" altLang="zh-CN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37AF99D-946C-47A6-9EB9-92986DB58C6F}" type="slidenum">
              <a:rPr lang="en-US" altLang="zh-CN">
                <a:solidFill>
                  <a:prstClr val="black"/>
                </a:solidFill>
              </a:rPr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DC6D667-770A-4E23-905F-24F021879A46}" type="slidenum">
              <a:rPr lang="en-US" altLang="zh-CN">
                <a:solidFill>
                  <a:prstClr val="black"/>
                </a:solidFill>
              </a:rPr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FB4265E-ECC5-47B8-8530-5782CB18468E}" type="slidenum">
              <a:rPr lang="en-US" altLang="zh-CN">
                <a:solidFill>
                  <a:prstClr val="black"/>
                </a:solidFill>
              </a:rPr>
              <a:t>15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CB4D-A277-4B89-B1B8-7DCDCBEE11F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BD77D-68AB-4592-97AF-B48BDEBCC5A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DAE81-D4DB-48EF-8B11-92EC6DF0DF6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047F1-4FB7-4C90-8624-07B7F3F4FA1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729D4-6E54-4F82-BF0E-966F865B7A3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5F3F-0D18-4776-B446-20E2B4353CA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7E429-C819-4ABF-BE5D-23834F1C749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7FD9-1E7D-44F3-A048-5AFD31DEE43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305FF-7D49-451B-A729-56C302F5B86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FC51-16F0-4B61-A1AA-4FD0BAF0B83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1B040-CA83-4BAC-B766-AB55633C914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05" y="148526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8ED728-DFBB-4698-AA84-2BBDA5C7D3D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3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8.wmf"/><Relationship Id="rId3" Type="http://schemas.openxmlformats.org/officeDocument/2006/relationships/image" Target="../media/image4.jpe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7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9.jpeg"/><Relationship Id="rId9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hiphotos.baidu.com/renshuohi/pic/item/a6d40ac4f4618dbe8326ac6e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994420" y="2708920"/>
            <a:ext cx="69850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200" dirty="0">
                <a:solidFill>
                  <a:srgbClr val="00FF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角以及角的度量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59632" y="1303338"/>
            <a:ext cx="36718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冀教版 七年级上册 </a:t>
            </a:r>
          </a:p>
        </p:txBody>
      </p:sp>
      <p:sp>
        <p:nvSpPr>
          <p:cNvPr id="4" name="矩形 3"/>
          <p:cNvSpPr/>
          <p:nvPr/>
        </p:nvSpPr>
        <p:spPr>
          <a:xfrm>
            <a:off x="2997492" y="508518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267200" y="2119313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4195763" y="1916113"/>
            <a:ext cx="1889125" cy="2174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4284663" y="1773238"/>
            <a:ext cx="1800225" cy="346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4284663" y="1484313"/>
            <a:ext cx="1600200" cy="63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4267200" y="1052513"/>
            <a:ext cx="1241425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4283075" y="620713"/>
            <a:ext cx="720725" cy="15128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 flipV="1">
            <a:off x="3779838" y="549275"/>
            <a:ext cx="487362" cy="1570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2843213" y="908050"/>
            <a:ext cx="1423987" cy="1211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 flipV="1">
            <a:off x="2268538" y="1773238"/>
            <a:ext cx="1981200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2411413" y="2133600"/>
            <a:ext cx="1825625" cy="360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2555875" y="2119313"/>
            <a:ext cx="1711325" cy="949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2916238" y="2119313"/>
            <a:ext cx="1350962" cy="1238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3203575" y="2119313"/>
            <a:ext cx="1063625" cy="1670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3708400" y="2119313"/>
            <a:ext cx="558800" cy="17414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4211638" y="2119313"/>
            <a:ext cx="55562" cy="18145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267200" y="2119313"/>
            <a:ext cx="376238" cy="1670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267200" y="2119313"/>
            <a:ext cx="736600" cy="1597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267200" y="2119313"/>
            <a:ext cx="1096963" cy="14541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4267200" y="2119313"/>
            <a:ext cx="1312863" cy="1238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267200" y="2119313"/>
            <a:ext cx="1524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4267200" y="2119313"/>
            <a:ext cx="1600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4267200" y="2119313"/>
            <a:ext cx="16764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4267200" y="2119313"/>
            <a:ext cx="17526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4267200" y="2119313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8" name="Arc 26"/>
          <p:cNvSpPr/>
          <p:nvPr/>
        </p:nvSpPr>
        <p:spPr bwMode="auto">
          <a:xfrm rot="-5400000" flipH="1" flipV="1">
            <a:off x="3848100" y="1700213"/>
            <a:ext cx="838200" cy="762000"/>
          </a:xfrm>
          <a:custGeom>
            <a:avLst/>
            <a:gdLst>
              <a:gd name="T0" fmla="*/ 465279 w 43200"/>
              <a:gd name="T1" fmla="*/ 2311 h 43200"/>
              <a:gd name="T2" fmla="*/ 427676 w 43200"/>
              <a:gd name="T3" fmla="*/ 88 h 43200"/>
              <a:gd name="T4" fmla="*/ 419100 w 43200"/>
              <a:gd name="T5" fmla="*/ 3810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3979" y="131"/>
                </a:moveTo>
                <a:cubicBezTo>
                  <a:pt x="34921" y="1344"/>
                  <a:pt x="43200" y="10591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747" y="-1"/>
                  <a:pt x="21894" y="1"/>
                  <a:pt x="22042" y="4"/>
                </a:cubicBezTo>
              </a:path>
              <a:path w="43200" h="43200" stroke="0" extrusionOk="0">
                <a:moveTo>
                  <a:pt x="23979" y="131"/>
                </a:moveTo>
                <a:cubicBezTo>
                  <a:pt x="34921" y="1344"/>
                  <a:pt x="43200" y="10591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747" y="-1"/>
                  <a:pt x="21894" y="1"/>
                  <a:pt x="22042" y="4"/>
                </a:cubicBezTo>
                <a:lnTo>
                  <a:pt x="21600" y="21600"/>
                </a:lnTo>
                <a:lnTo>
                  <a:pt x="23979" y="131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038600" y="1600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638800" y="1662113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5791200" y="1966913"/>
            <a:ext cx="1589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323850" y="3500438"/>
            <a:ext cx="8153400" cy="253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　</a:t>
            </a:r>
            <a:r>
              <a:rPr kumimoji="1" lang="zh-CN" altLang="en-US" sz="40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　当终边旋转到与始边重合时，所成的角叫做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周角</a:t>
            </a:r>
            <a:r>
              <a:rPr kumimoji="1" lang="zh-CN" altLang="en-US" sz="40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             </a:t>
            </a:r>
            <a:r>
              <a:rPr kumimoji="1"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</a:rPr>
              <a:t>周角＝３６０</a:t>
            </a:r>
            <a:r>
              <a:rPr kumimoji="1"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</a:rPr>
              <a:t>°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04800" y="228600"/>
            <a:ext cx="29273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5400" b="1" dirty="0">
                <a:solidFill>
                  <a:srgbClr val="E03AD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认识周角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 animBg="1"/>
      <p:bldP spid="18461" grpId="0" autoUpdateAnimBg="0"/>
      <p:bldP spid="1846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2459038" cy="1012825"/>
          </a:xfrm>
        </p:spPr>
        <p:txBody>
          <a:bodyPr/>
          <a:lstStyle/>
          <a:p>
            <a:pPr eaLnBrk="1" hangingPunct="1"/>
            <a:r>
              <a:rPr lang="zh-CN" altLang="en-US" sz="3200" b="1" dirty="0" smtClean="0">
                <a:solidFill>
                  <a:srgbClr val="FF3300"/>
                </a:solidFill>
              </a:rPr>
              <a:t>一判断题．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>
                <a:latin typeface="宋体" panose="02010600030101010101" pitchFamily="2" charset="-122"/>
              </a:rPr>
              <a:t>（</a:t>
            </a:r>
            <a:r>
              <a:rPr lang="en-US" altLang="zh-CN" dirty="0" smtClean="0">
                <a:latin typeface="宋体" panose="02010600030101010101" pitchFamily="2" charset="-122"/>
              </a:rPr>
              <a:t>1</a:t>
            </a:r>
            <a:r>
              <a:rPr lang="zh-CN" altLang="en-US" dirty="0" smtClean="0">
                <a:latin typeface="宋体" panose="02010600030101010101" pitchFamily="2" charset="-122"/>
              </a:rPr>
              <a:t>）两条射线组成的图形叫角。（    ） 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latin typeface="宋体" panose="02010600030101010101" pitchFamily="2" charset="-122"/>
              </a:rPr>
              <a:t>（</a:t>
            </a:r>
            <a:r>
              <a:rPr lang="en-US" altLang="zh-CN" dirty="0" smtClean="0">
                <a:latin typeface="宋体" panose="02010600030101010101" pitchFamily="2" charset="-122"/>
              </a:rPr>
              <a:t>2</a:t>
            </a:r>
            <a:r>
              <a:rPr lang="zh-CN" altLang="en-US" dirty="0" smtClean="0">
                <a:latin typeface="宋体" panose="02010600030101010101" pitchFamily="2" charset="-122"/>
              </a:rPr>
              <a:t>）平角是一条直线。  （    ）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latin typeface="宋体" panose="02010600030101010101" pitchFamily="2" charset="-122"/>
              </a:rPr>
              <a:t>（</a:t>
            </a:r>
            <a:r>
              <a:rPr lang="en-US" altLang="zh-CN" dirty="0" smtClean="0">
                <a:latin typeface="宋体" panose="02010600030101010101" pitchFamily="2" charset="-122"/>
              </a:rPr>
              <a:t>3</a:t>
            </a:r>
            <a:r>
              <a:rPr lang="zh-CN" altLang="en-US" dirty="0" smtClean="0">
                <a:latin typeface="宋体" panose="02010600030101010101" pitchFamily="2" charset="-122"/>
              </a:rPr>
              <a:t>）周角是一条射线。  （</a:t>
            </a:r>
            <a:r>
              <a:rPr lang="zh-CN" altLang="en-US" dirty="0" smtClean="0">
                <a:solidFill>
                  <a:srgbClr val="FF33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dirty="0" smtClean="0">
                <a:latin typeface="宋体" panose="02010600030101010101" pitchFamily="2" charset="-122"/>
              </a:rPr>
              <a:t>   ）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latin typeface="宋体" panose="02010600030101010101" pitchFamily="2" charset="-122"/>
              </a:rPr>
              <a:t>（</a:t>
            </a:r>
            <a:r>
              <a:rPr lang="en-US" altLang="zh-CN" dirty="0" smtClean="0">
                <a:latin typeface="宋体" panose="02010600030101010101" pitchFamily="2" charset="-122"/>
              </a:rPr>
              <a:t>4</a:t>
            </a:r>
            <a:r>
              <a:rPr lang="zh-CN" altLang="en-US" dirty="0" smtClean="0">
                <a:latin typeface="宋体" panose="02010600030101010101" pitchFamily="2" charset="-122"/>
              </a:rPr>
              <a:t>）有一条射线旋转而成的图形叫做角。（</a:t>
            </a:r>
            <a:r>
              <a:rPr lang="zh-CN" altLang="en-US" sz="1800" dirty="0" smtClean="0">
                <a:latin typeface="宋体" panose="02010600030101010101" pitchFamily="2" charset="-122"/>
              </a:rPr>
              <a:t>    </a:t>
            </a:r>
            <a:r>
              <a:rPr lang="zh-CN" altLang="en-US" dirty="0" smtClean="0">
                <a:latin typeface="宋体" panose="02010600030101010101" pitchFamily="2" charset="-122"/>
              </a:rPr>
              <a:t>）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latin typeface="宋体" panose="02010600030101010101" pitchFamily="2" charset="-122"/>
              </a:rPr>
              <a:t>（</a:t>
            </a:r>
            <a:r>
              <a:rPr lang="en-US" altLang="zh-CN" dirty="0" smtClean="0">
                <a:latin typeface="宋体" panose="02010600030101010101" pitchFamily="2" charset="-122"/>
              </a:rPr>
              <a:t>5</a:t>
            </a:r>
            <a:r>
              <a:rPr lang="zh-CN" altLang="en-US" dirty="0" smtClean="0">
                <a:latin typeface="宋体" panose="02010600030101010101" pitchFamily="2" charset="-122"/>
              </a:rPr>
              <a:t>）角的两边长短与角的大小无关。 （    ）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227763" y="1628775"/>
            <a:ext cx="719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076825" y="2205038"/>
            <a:ext cx="592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148263" y="2781300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740650" y="3390900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308850" y="393382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</a:rPr>
              <a:t>√</a:t>
            </a:r>
          </a:p>
        </p:txBody>
      </p:sp>
      <p:pic>
        <p:nvPicPr>
          <p:cNvPr id="12297" name="Picture 11" descr="DesktopX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333375"/>
            <a:ext cx="101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29703" grpId="0"/>
      <p:bldP spid="297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847725" y="2233613"/>
          <a:ext cx="7162800" cy="1235075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∠1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∠ACB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∠BAC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∠ABC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93675" y="1458913"/>
            <a:ext cx="8878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将图中的角用不同方法表示出来，并填写下表：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724025" y="5514975"/>
            <a:ext cx="4394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2728913" y="4067175"/>
            <a:ext cx="2703512" cy="1447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4903788" y="4073525"/>
            <a:ext cx="536575" cy="14414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8" name="Freeform 26"/>
          <p:cNvSpPr/>
          <p:nvPr/>
        </p:nvSpPr>
        <p:spPr bwMode="auto">
          <a:xfrm>
            <a:off x="3070225" y="5362575"/>
            <a:ext cx="76200" cy="139700"/>
          </a:xfrm>
          <a:custGeom>
            <a:avLst/>
            <a:gdLst>
              <a:gd name="T0" fmla="*/ 0 w 70"/>
              <a:gd name="T1" fmla="*/ 0 h 82"/>
              <a:gd name="T2" fmla="*/ 76200 w 70"/>
              <a:gd name="T3" fmla="*/ 139700 h 8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0" h="82">
                <a:moveTo>
                  <a:pt x="0" y="0"/>
                </a:moveTo>
                <a:cubicBezTo>
                  <a:pt x="36" y="24"/>
                  <a:pt x="50" y="44"/>
                  <a:pt x="70" y="82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9" name="Freeform 27"/>
          <p:cNvSpPr/>
          <p:nvPr/>
        </p:nvSpPr>
        <p:spPr bwMode="auto">
          <a:xfrm>
            <a:off x="4975225" y="5286375"/>
            <a:ext cx="152400" cy="214313"/>
          </a:xfrm>
          <a:custGeom>
            <a:avLst/>
            <a:gdLst>
              <a:gd name="T0" fmla="*/ 0 w 70"/>
              <a:gd name="T1" fmla="*/ 0 h 82"/>
              <a:gd name="T2" fmla="*/ 152400 w 70"/>
              <a:gd name="T3" fmla="*/ 214313 h 8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0" h="82">
                <a:moveTo>
                  <a:pt x="0" y="0"/>
                </a:moveTo>
                <a:cubicBezTo>
                  <a:pt x="36" y="24"/>
                  <a:pt x="50" y="44"/>
                  <a:pt x="70" y="82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0" name="Freeform 28"/>
          <p:cNvSpPr/>
          <p:nvPr/>
        </p:nvSpPr>
        <p:spPr bwMode="auto">
          <a:xfrm>
            <a:off x="2613025" y="5362575"/>
            <a:ext cx="304800" cy="152400"/>
          </a:xfrm>
          <a:custGeom>
            <a:avLst/>
            <a:gdLst>
              <a:gd name="T0" fmla="*/ 0 w 294"/>
              <a:gd name="T1" fmla="*/ 152400 h 142"/>
              <a:gd name="T2" fmla="*/ 48727 w 294"/>
              <a:gd name="T3" fmla="*/ 76200 h 142"/>
              <a:gd name="T4" fmla="*/ 256073 w 294"/>
              <a:gd name="T5" fmla="*/ 13952 h 142"/>
              <a:gd name="T6" fmla="*/ 304800 w 294"/>
              <a:gd name="T7" fmla="*/ 51515 h 1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142">
                <a:moveTo>
                  <a:pt x="0" y="142"/>
                </a:moveTo>
                <a:cubicBezTo>
                  <a:pt x="16" y="118"/>
                  <a:pt x="23" y="87"/>
                  <a:pt x="47" y="71"/>
                </a:cubicBezTo>
                <a:cubicBezTo>
                  <a:pt x="153" y="0"/>
                  <a:pt x="89" y="26"/>
                  <a:pt x="247" y="13"/>
                </a:cubicBezTo>
                <a:cubicBezTo>
                  <a:pt x="291" y="27"/>
                  <a:pt x="277" y="13"/>
                  <a:pt x="294" y="48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1" name="Freeform 29"/>
          <p:cNvSpPr/>
          <p:nvPr/>
        </p:nvSpPr>
        <p:spPr bwMode="auto">
          <a:xfrm rot="-1038841">
            <a:off x="4654550" y="5370513"/>
            <a:ext cx="311150" cy="101600"/>
          </a:xfrm>
          <a:custGeom>
            <a:avLst/>
            <a:gdLst>
              <a:gd name="T0" fmla="*/ 0 w 294"/>
              <a:gd name="T1" fmla="*/ 101600 h 142"/>
              <a:gd name="T2" fmla="*/ 49742 w 294"/>
              <a:gd name="T3" fmla="*/ 50800 h 142"/>
              <a:gd name="T4" fmla="*/ 261408 w 294"/>
              <a:gd name="T5" fmla="*/ 9301 h 142"/>
              <a:gd name="T6" fmla="*/ 311150 w 294"/>
              <a:gd name="T7" fmla="*/ 34344 h 1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142">
                <a:moveTo>
                  <a:pt x="0" y="142"/>
                </a:moveTo>
                <a:cubicBezTo>
                  <a:pt x="16" y="118"/>
                  <a:pt x="23" y="87"/>
                  <a:pt x="47" y="71"/>
                </a:cubicBezTo>
                <a:cubicBezTo>
                  <a:pt x="153" y="0"/>
                  <a:pt x="89" y="26"/>
                  <a:pt x="247" y="13"/>
                </a:cubicBezTo>
                <a:cubicBezTo>
                  <a:pt x="291" y="27"/>
                  <a:pt x="277" y="13"/>
                  <a:pt x="294" y="48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216275" y="5083175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5138738" y="4979988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5459413" y="3840163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566988" y="5526088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1381125" y="5437188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4700588" y="5540375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6099175" y="5494338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</a:p>
        </p:txBody>
      </p:sp>
      <p:grpSp>
        <p:nvGrpSpPr>
          <p:cNvPr id="13349" name="Group 37"/>
          <p:cNvGrpSpPr/>
          <p:nvPr/>
        </p:nvGrpSpPr>
        <p:grpSpPr bwMode="auto">
          <a:xfrm>
            <a:off x="114300" y="247650"/>
            <a:ext cx="3854450" cy="1016000"/>
            <a:chOff x="72" y="156"/>
            <a:chExt cx="2428" cy="640"/>
          </a:xfrm>
        </p:grpSpPr>
        <p:pic>
          <p:nvPicPr>
            <p:cNvPr id="13362" name="Picture 38" descr="DesktopX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2" y="156"/>
              <a:ext cx="64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63" name="Text Box 39"/>
            <p:cNvSpPr txBox="1">
              <a:spLocks noChangeArrowheads="1"/>
            </p:cNvSpPr>
            <p:nvPr/>
          </p:nvSpPr>
          <p:spPr bwMode="auto">
            <a:xfrm>
              <a:off x="799" y="223"/>
              <a:ext cx="170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FF0000"/>
                  </a:solidFill>
                  <a:ea typeface="华文彩云" panose="02010800040101010101" pitchFamily="2" charset="-122"/>
                </a:rPr>
                <a:t>做一做：</a:t>
              </a:r>
            </a:p>
          </p:txBody>
        </p:sp>
      </p:grpSp>
      <p:graphicFrame>
        <p:nvGraphicFramePr>
          <p:cNvPr id="13350" name="Object 40"/>
          <p:cNvGraphicFramePr>
            <a:graphicFrameLocks noChangeAspect="1"/>
          </p:cNvGraphicFramePr>
          <p:nvPr/>
        </p:nvGraphicFramePr>
        <p:xfrm>
          <a:off x="4471988" y="4991100"/>
          <a:ext cx="4127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152400" imgH="139700" progId="Equation.DSMT4">
                  <p:embed/>
                </p:oleObj>
              </mc:Choice>
              <mc:Fallback>
                <p:oleObj name="Equation" r:id="rId5" imgW="152400" imgH="1397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8" y="4991100"/>
                        <a:ext cx="4127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1" name="Object 41"/>
          <p:cNvGraphicFramePr>
            <a:graphicFrameLocks noChangeAspect="1"/>
          </p:cNvGraphicFramePr>
          <p:nvPr/>
        </p:nvGraphicFramePr>
        <p:xfrm>
          <a:off x="2436813" y="4905375"/>
          <a:ext cx="4476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7" imgW="165100" imgH="203200" progId="Equation.DSMT4">
                  <p:embed/>
                </p:oleObj>
              </mc:Choice>
              <mc:Fallback>
                <p:oleObj name="Equation" r:id="rId7" imgW="165100" imgH="203200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4905375"/>
                        <a:ext cx="4476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233988" y="2828925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∠BAD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814388" y="2828925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∠BCE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3986213" y="220345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∠2</a:t>
            </a:r>
          </a:p>
        </p:txBody>
      </p:sp>
      <p:grpSp>
        <p:nvGrpSpPr>
          <p:cNvPr id="13355" name="Group 45"/>
          <p:cNvGrpSpPr/>
          <p:nvPr/>
        </p:nvGrpSpPr>
        <p:grpSpPr bwMode="auto">
          <a:xfrm>
            <a:off x="5435600" y="2247900"/>
            <a:ext cx="803275" cy="565150"/>
            <a:chOff x="618" y="2440"/>
            <a:chExt cx="506" cy="356"/>
          </a:xfrm>
        </p:grpSpPr>
        <p:sp>
          <p:nvSpPr>
            <p:cNvPr id="13360" name="Text Box 46"/>
            <p:cNvSpPr txBox="1">
              <a:spLocks noChangeArrowheads="1"/>
            </p:cNvSpPr>
            <p:nvPr/>
          </p:nvSpPr>
          <p:spPr bwMode="auto">
            <a:xfrm>
              <a:off x="618" y="2440"/>
              <a:ext cx="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∠</a:t>
              </a:r>
            </a:p>
          </p:txBody>
        </p:sp>
        <p:graphicFrame>
          <p:nvGraphicFramePr>
            <p:cNvPr id="13361" name="Object 47"/>
            <p:cNvGraphicFramePr>
              <a:graphicFrameLocks noChangeAspect="1"/>
            </p:cNvGraphicFramePr>
            <p:nvPr/>
          </p:nvGraphicFramePr>
          <p:xfrm>
            <a:off x="842" y="2450"/>
            <a:ext cx="282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9" imgW="165100" imgH="203200" progId="Equation.DSMT4">
                    <p:embed/>
                  </p:oleObj>
                </mc:Choice>
                <mc:Fallback>
                  <p:oleObj name="Equation" r:id="rId9" imgW="165100" imgH="203200" progId="Equation.DSMT4">
                    <p:embed/>
                    <p:pic>
                      <p:nvPicPr>
                        <p:cNvPr id="0" name="图片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" y="2450"/>
                          <a:ext cx="282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28" name="Group 48"/>
          <p:cNvGrpSpPr/>
          <p:nvPr/>
        </p:nvGrpSpPr>
        <p:grpSpPr bwMode="auto">
          <a:xfrm>
            <a:off x="2601913" y="2255838"/>
            <a:ext cx="908050" cy="519112"/>
            <a:chOff x="4583" y="2677"/>
            <a:chExt cx="572" cy="327"/>
          </a:xfrm>
        </p:grpSpPr>
        <p:sp>
          <p:nvSpPr>
            <p:cNvPr id="13358" name="Text Box 49"/>
            <p:cNvSpPr txBox="1">
              <a:spLocks noChangeArrowheads="1"/>
            </p:cNvSpPr>
            <p:nvPr/>
          </p:nvSpPr>
          <p:spPr bwMode="auto">
            <a:xfrm>
              <a:off x="4583" y="2677"/>
              <a:ext cx="5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∠</a:t>
              </a:r>
            </a:p>
          </p:txBody>
        </p:sp>
        <p:graphicFrame>
          <p:nvGraphicFramePr>
            <p:cNvPr id="13359" name="Object 50"/>
            <p:cNvGraphicFramePr>
              <a:graphicFrameLocks noChangeAspect="1"/>
            </p:cNvGraphicFramePr>
            <p:nvPr/>
          </p:nvGraphicFramePr>
          <p:xfrm>
            <a:off x="4895" y="2743"/>
            <a:ext cx="260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11" imgW="190500" imgH="177800" progId="Equation.DSMT4">
                    <p:embed/>
                  </p:oleObj>
                </mc:Choice>
                <mc:Fallback>
                  <p:oleObj name="Equation" r:id="rId11" imgW="190500" imgH="177800" progId="Equation.DSMT4">
                    <p:embed/>
                    <p:pic>
                      <p:nvPicPr>
                        <p:cNvPr id="0" name="图片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5" y="2743"/>
                          <a:ext cx="260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6802438" y="2292350"/>
            <a:ext cx="1033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∠B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2" grpId="0" autoUpdateAnimBg="0"/>
      <p:bldP spid="20523" grpId="0" autoUpdateAnimBg="0"/>
      <p:bldP spid="20524" grpId="0" autoUpdateAnimBg="0"/>
      <p:bldP spid="2053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d1"/>
          <p:cNvPicPr>
            <a:picLocks noGrp="1" noChangeAspect="1" noChangeArrowheads="1"/>
          </p:cNvPicPr>
          <p:nvPr>
            <p:ph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716463" y="404813"/>
            <a:ext cx="3654425" cy="226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4" descr="DesktopX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300" y="247650"/>
            <a:ext cx="101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403350" y="476250"/>
            <a:ext cx="2889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FF0000"/>
                </a:solidFill>
                <a:ea typeface="华文彩云" panose="02010800040101010101" pitchFamily="2" charset="-122"/>
              </a:rPr>
              <a:t>角度制</a:t>
            </a:r>
            <a:r>
              <a:rPr lang="en-US" altLang="zh-CN" sz="4000" b="1">
                <a:solidFill>
                  <a:srgbClr val="FF0000"/>
                </a:solidFill>
                <a:ea typeface="华文彩云" panose="02010800040101010101" pitchFamily="2" charset="-122"/>
              </a:rPr>
              <a:t>: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476375" y="3429000"/>
          <a:ext cx="222885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6" imgW="647700" imgH="406400" progId="Equation.DSMT4">
                  <p:embed/>
                </p:oleObj>
              </mc:Choice>
              <mc:Fallback>
                <p:oleObj name="Equation" r:id="rId6" imgW="647700" imgH="406400" progId="Equation.DSMT4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429000"/>
                        <a:ext cx="2228850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179388" y="2133600"/>
          <a:ext cx="34385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8" imgW="838200" imgH="228600" progId="Equation.DSMT4">
                  <p:embed/>
                </p:oleObj>
              </mc:Choice>
              <mc:Fallback>
                <p:oleObj name="Equation" r:id="rId8" imgW="838200" imgH="228600" progId="Equation.DSMT4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133600"/>
                        <a:ext cx="34385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268288" y="5322888"/>
          <a:ext cx="38877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0" imgW="862965" imgH="203200" progId="Equation.DSMT4">
                  <p:embed/>
                </p:oleObj>
              </mc:Choice>
              <mc:Fallback>
                <p:oleObj name="Equation" r:id="rId10" imgW="862965" imgH="203200" progId="Equation.DSMT4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5322888"/>
                        <a:ext cx="388778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4770438" y="5073650"/>
          <a:ext cx="2449512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2" imgW="647700" imgH="406400" progId="Equation.DSMT4">
                  <p:embed/>
                </p:oleObj>
              </mc:Choice>
              <mc:Fallback>
                <p:oleObj name="Equation" r:id="rId12" imgW="647700" imgH="406400" progId="Equation.DSMT4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438" y="5073650"/>
                        <a:ext cx="2449512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601913" cy="8509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FF3300"/>
                </a:solidFill>
                <a:ea typeface="华文行楷" panose="02010800040101010101" pitchFamily="2" charset="-122"/>
              </a:rPr>
              <a:t>角的换算</a:t>
            </a:r>
            <a:r>
              <a:rPr lang="zh-CN" altLang="en-US" dirty="0" smtClean="0">
                <a:solidFill>
                  <a:srgbClr val="FF3300"/>
                </a:solidFill>
              </a:rPr>
              <a:t>：</a:t>
            </a:r>
            <a:endParaRPr lang="zh-CN" altLang="en-US" dirty="0" smtClean="0">
              <a:solidFill>
                <a:srgbClr val="FF3300"/>
              </a:solidFill>
              <a:ea typeface="华文行楷" panose="02010800040101010101" pitchFamily="2" charset="-122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27088" y="1628775"/>
            <a:ext cx="7489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8000"/>
                </a:solidFill>
                <a:latin typeface="宋体" panose="02010600030101010101" pitchFamily="2" charset="-122"/>
              </a:rPr>
              <a:t>解：先把</a:t>
            </a:r>
            <a:r>
              <a:rPr kumimoji="1" lang="en-US" altLang="zh-CN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0.32 °</a:t>
            </a:r>
            <a:r>
              <a:rPr kumimoji="1" lang="zh-CN" altLang="en-US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化为分，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      </a:t>
            </a:r>
            <a:r>
              <a:rPr kumimoji="1" lang="en-US" altLang="zh-CN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0.32 °</a:t>
            </a:r>
            <a:r>
              <a:rPr kumimoji="1" lang="zh-CN" altLang="en-US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＝</a:t>
            </a:r>
            <a:r>
              <a:rPr kumimoji="1" lang="en-US" altLang="zh-CN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60</a:t>
            </a:r>
            <a:r>
              <a:rPr kumimoji="1" lang="en-US" altLang="zh-CN" sz="3200" b="1" dirty="0">
                <a:solidFill>
                  <a:srgbClr val="336600"/>
                </a:solidFill>
                <a:latin typeface="宋体" panose="02010600030101010101" pitchFamily="2" charset="-122"/>
              </a:rPr>
              <a:t>′</a:t>
            </a:r>
            <a:r>
              <a:rPr kumimoji="1" lang="en-US" altLang="zh-CN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×0.32 </a:t>
            </a:r>
            <a:r>
              <a:rPr kumimoji="1" lang="zh-CN" altLang="en-US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＝</a:t>
            </a:r>
            <a:r>
              <a:rPr kumimoji="1" lang="en-US" altLang="zh-CN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19 .2</a:t>
            </a:r>
            <a:r>
              <a:rPr kumimoji="1" lang="en-US" altLang="zh-CN" sz="3200" b="1" dirty="0">
                <a:solidFill>
                  <a:srgbClr val="336600"/>
                </a:solidFill>
                <a:latin typeface="宋体" panose="02010600030101010101" pitchFamily="2" charset="-122"/>
              </a:rPr>
              <a:t>′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19250" y="3213100"/>
            <a:ext cx="655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再把</a:t>
            </a:r>
            <a:r>
              <a:rPr kumimoji="1" lang="en-US" altLang="zh-CN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0.2′</a:t>
            </a:r>
            <a:r>
              <a:rPr kumimoji="1" lang="zh-CN" altLang="en-US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化为秒，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   </a:t>
            </a:r>
            <a:r>
              <a:rPr kumimoji="1" lang="en-US" altLang="zh-CN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0.2</a:t>
            </a:r>
            <a:r>
              <a:rPr kumimoji="1" lang="en-US" altLang="zh-CN" sz="3200" b="1" dirty="0">
                <a:solidFill>
                  <a:srgbClr val="336600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en-US" sz="3200" b="1" dirty="0">
                <a:solidFill>
                  <a:srgbClr val="336600"/>
                </a:solidFill>
                <a:latin typeface="宋体" panose="02010600030101010101" pitchFamily="2" charset="-122"/>
              </a:rPr>
              <a:t>＝</a:t>
            </a:r>
            <a:r>
              <a:rPr kumimoji="1" lang="en-US" altLang="zh-CN" sz="3200" b="1" dirty="0">
                <a:solidFill>
                  <a:srgbClr val="336600"/>
                </a:solidFill>
                <a:latin typeface="宋体" panose="02010600030101010101" pitchFamily="2" charset="-122"/>
              </a:rPr>
              <a:t>60″</a:t>
            </a:r>
            <a:r>
              <a:rPr kumimoji="1" lang="en-US" altLang="zh-CN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× 0.2</a:t>
            </a:r>
            <a:r>
              <a:rPr kumimoji="1" lang="zh-CN" altLang="en-US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＝</a:t>
            </a:r>
            <a:r>
              <a:rPr kumimoji="1" lang="en-US" altLang="zh-CN" sz="3200" b="1" dirty="0">
                <a:solidFill>
                  <a:srgbClr val="008000"/>
                </a:solidFill>
                <a:latin typeface="宋体" panose="02010600030101010101" pitchFamily="2" charset="-122"/>
              </a:rPr>
              <a:t>12</a:t>
            </a:r>
            <a:r>
              <a:rPr kumimoji="1" lang="en-US" altLang="zh-CN" sz="3200" b="1" dirty="0">
                <a:solidFill>
                  <a:srgbClr val="336600"/>
                </a:solidFill>
                <a:latin typeface="宋体" panose="02010600030101010101" pitchFamily="2" charset="-122"/>
              </a:rPr>
              <a:t>″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908175" y="5013325"/>
            <a:ext cx="5761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所以 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57</a:t>
            </a:r>
            <a:r>
              <a:rPr kumimoji="1" lang="en-US" altLang="zh-CN" sz="3200" dirty="0">
                <a:solidFill>
                  <a:srgbClr val="FF33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32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°</a:t>
            </a:r>
            <a:r>
              <a:rPr kumimoji="1"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＝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57 °19′12″</a:t>
            </a:r>
          </a:p>
        </p:txBody>
      </p:sp>
      <p:sp>
        <p:nvSpPr>
          <p:cNvPr id="1536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7058025" cy="936625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008000"/>
                </a:solidFill>
              </a:rPr>
              <a:t>例 </a:t>
            </a:r>
            <a:r>
              <a:rPr lang="en-US" altLang="zh-CN" dirty="0" smtClean="0">
                <a:solidFill>
                  <a:srgbClr val="008000"/>
                </a:solidFill>
              </a:rPr>
              <a:t>1   </a:t>
            </a:r>
            <a:r>
              <a:rPr lang="zh-CN" altLang="en-US" dirty="0" smtClean="0">
                <a:solidFill>
                  <a:srgbClr val="008000"/>
                </a:solidFill>
              </a:rPr>
              <a:t>将</a:t>
            </a:r>
            <a:r>
              <a:rPr lang="zh-CN" altLang="en-US" b="1" dirty="0" smtClean="0">
                <a:solidFill>
                  <a:srgbClr val="008000"/>
                </a:solidFill>
              </a:rPr>
              <a:t> </a:t>
            </a:r>
            <a:r>
              <a:rPr lang="en-US" altLang="zh-CN" b="1" dirty="0" smtClean="0">
                <a:solidFill>
                  <a:srgbClr val="008000"/>
                </a:solidFill>
              </a:rPr>
              <a:t>57</a:t>
            </a:r>
            <a:r>
              <a:rPr kumimoji="1" lang="en-US" altLang="zh-CN" dirty="0" smtClean="0">
                <a:solidFill>
                  <a:srgbClr val="0080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b="1" dirty="0" smtClean="0">
                <a:solidFill>
                  <a:srgbClr val="008000"/>
                </a:solidFill>
              </a:rPr>
              <a:t>32</a:t>
            </a:r>
            <a:r>
              <a:rPr kumimoji="1" lang="en-US" altLang="zh-CN" b="1" dirty="0" smtClean="0">
                <a:solidFill>
                  <a:srgbClr val="008000"/>
                </a:solidFill>
              </a:rPr>
              <a:t>°</a:t>
            </a:r>
            <a:r>
              <a:rPr kumimoji="1" lang="zh-CN" altLang="en-US" b="1" dirty="0" smtClean="0">
                <a:solidFill>
                  <a:srgbClr val="008000"/>
                </a:solidFill>
              </a:rPr>
              <a:t>用度、分、秒表示。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190" y="1628800"/>
            <a:ext cx="3609975" cy="1757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用度、分、秒表示</a:t>
            </a:r>
            <a:r>
              <a:rPr lang="en-US" altLang="zh-CN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 (1) 78</a:t>
            </a:r>
            <a:r>
              <a:rPr kumimoji="1" lang="en-US" altLang="zh-CN" dirty="0" smtClean="0">
                <a:solidFill>
                  <a:srgbClr val="0080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26 </a:t>
            </a:r>
            <a:r>
              <a:rPr kumimoji="1" lang="en-US" altLang="zh-CN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°</a:t>
            </a:r>
          </a:p>
          <a:p>
            <a:pPr eaLnBrk="1" hangingPunct="1">
              <a:buFontTx/>
              <a:buNone/>
            </a:pPr>
            <a:r>
              <a:rPr kumimoji="1" lang="en-US" altLang="zh-CN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 (2) 48</a:t>
            </a:r>
            <a:r>
              <a:rPr kumimoji="1" lang="en-US" altLang="zh-CN" dirty="0" smtClean="0">
                <a:solidFill>
                  <a:srgbClr val="008000"/>
                </a:solidFill>
                <a:latin typeface="宋体" panose="02010600030101010101" pitchFamily="2" charset="-122"/>
              </a:rPr>
              <a:t>.</a:t>
            </a:r>
            <a:r>
              <a:rPr kumimoji="1" lang="en-US" altLang="zh-CN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32 </a:t>
            </a:r>
            <a:r>
              <a:rPr kumimoji="1" lang="en-US" altLang="zh-CN" b="1" dirty="0" smtClean="0">
                <a:solidFill>
                  <a:srgbClr val="008000"/>
                </a:solidFill>
              </a:rPr>
              <a:t>°</a:t>
            </a: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1043608" y="404664"/>
            <a:ext cx="168592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kern="10" dirty="0">
                <a:ln w="9525">
                  <a:solidFill>
                    <a:srgbClr val="FFFF99"/>
                  </a:solidFill>
                  <a:rou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练一练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900113" y="4149725"/>
            <a:ext cx="7775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:(1) 78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26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=78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15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′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36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″</a:t>
            </a:r>
            <a:endParaRPr lang="en-US" altLang="zh-CN" sz="3200" b="1" dirty="0">
              <a:solidFill>
                <a:srgbClr val="FF3300"/>
              </a:solidFill>
              <a:latin typeface="宋体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   (2) 48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32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=48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19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′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12</a:t>
            </a:r>
            <a:r>
              <a:rPr kumimoji="1"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用度、分、秒表示</a:t>
            </a:r>
            <a:r>
              <a:rPr lang="en-US" altLang="zh-CN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   (1)0.75 </a:t>
            </a:r>
            <a:r>
              <a:rPr kumimoji="1" lang="en-US" altLang="zh-CN" b="1" dirty="0" smtClean="0">
                <a:solidFill>
                  <a:srgbClr val="008000"/>
                </a:solidFill>
              </a:rPr>
              <a:t>°</a:t>
            </a:r>
            <a:endParaRPr lang="en-US" altLang="zh-CN" b="1" dirty="0" smtClean="0">
              <a:solidFill>
                <a:srgbClr val="008000"/>
              </a:solidFill>
              <a:latin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8000"/>
                </a:solidFill>
                <a:latin typeface="宋体" panose="02010600030101010101" pitchFamily="2" charset="-122"/>
              </a:rPr>
              <a:t>   (2)(    )</a:t>
            </a:r>
            <a:r>
              <a:rPr kumimoji="1" lang="en-US" altLang="zh-CN" b="1" dirty="0" smtClean="0">
                <a:solidFill>
                  <a:srgbClr val="008000"/>
                </a:solidFill>
              </a:rPr>
              <a:t>°</a:t>
            </a: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2098675" cy="706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kern="10">
                <a:ln w="9525">
                  <a:solidFill>
                    <a:srgbClr val="FFFF99"/>
                  </a:solidFill>
                  <a:rou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练一练</a:t>
            </a:r>
          </a:p>
        </p:txBody>
      </p:sp>
      <p:grpSp>
        <p:nvGrpSpPr>
          <p:cNvPr id="17412" name="Group 5"/>
          <p:cNvGrpSpPr/>
          <p:nvPr/>
        </p:nvGrpSpPr>
        <p:grpSpPr bwMode="auto">
          <a:xfrm>
            <a:off x="2124075" y="2708275"/>
            <a:ext cx="838200" cy="914400"/>
            <a:chOff x="1632" y="2880"/>
            <a:chExt cx="480" cy="576"/>
          </a:xfrm>
        </p:grpSpPr>
        <p:sp>
          <p:nvSpPr>
            <p:cNvPr id="17413" name="Text Box 6"/>
            <p:cNvSpPr txBox="1">
              <a:spLocks noChangeArrowheads="1"/>
            </p:cNvSpPr>
            <p:nvPr/>
          </p:nvSpPr>
          <p:spPr bwMode="auto">
            <a:xfrm>
              <a:off x="1680" y="288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14" name="Line 7"/>
            <p:cNvSpPr>
              <a:spLocks noChangeShapeType="1"/>
            </p:cNvSpPr>
            <p:nvPr/>
          </p:nvSpPr>
          <p:spPr bwMode="auto">
            <a:xfrm>
              <a:off x="1632" y="3168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15" name="Text Box 8"/>
            <p:cNvSpPr txBox="1">
              <a:spLocks noChangeArrowheads="1"/>
            </p:cNvSpPr>
            <p:nvPr/>
          </p:nvSpPr>
          <p:spPr bwMode="auto">
            <a:xfrm>
              <a:off x="1632" y="316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593850" cy="777875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3300"/>
                </a:solidFill>
                <a:ea typeface="华文行楷" panose="02010800040101010101" pitchFamily="2" charset="-122"/>
              </a:rPr>
              <a:t>小结</a:t>
            </a:r>
            <a:r>
              <a:rPr lang="en-US" altLang="zh-CN" smtClean="0">
                <a:solidFill>
                  <a:srgbClr val="FF3300"/>
                </a:solidFill>
                <a:latin typeface="宋体" panose="02010600030101010101" pitchFamily="2" charset="-122"/>
              </a:rPr>
              <a:t>:</a:t>
            </a:r>
          </a:p>
        </p:txBody>
      </p:sp>
      <p:pic>
        <p:nvPicPr>
          <p:cNvPr id="18435" name="Picture 4" descr="gif012.gif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5445125"/>
            <a:ext cx="8135937" cy="960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124075" y="333375"/>
            <a:ext cx="6119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</a:rPr>
              <a:t>想一想：本节课你有何收获？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27088" y="1268413"/>
            <a:ext cx="7924800" cy="6413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CC3300"/>
                </a:solidFill>
              </a:rPr>
              <a:t>1.  </a:t>
            </a:r>
            <a:r>
              <a:rPr lang="zh-CN" altLang="en-US" sz="3600" b="1" dirty="0">
                <a:solidFill>
                  <a:srgbClr val="CC3300"/>
                </a:solidFill>
              </a:rPr>
              <a:t>角的两种定义；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27088" y="1989138"/>
            <a:ext cx="7924800" cy="6413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CC3300"/>
                </a:solidFill>
              </a:rPr>
              <a:t>2.  </a:t>
            </a:r>
            <a:r>
              <a:rPr lang="zh-CN" altLang="en-US" sz="3600" b="1" dirty="0">
                <a:solidFill>
                  <a:srgbClr val="CC3300"/>
                </a:solidFill>
              </a:rPr>
              <a:t>角的四种表示方法；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27088" y="2781300"/>
            <a:ext cx="7924800" cy="6413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CC3300"/>
                </a:solidFill>
              </a:rPr>
              <a:t>3.  </a:t>
            </a:r>
            <a:r>
              <a:rPr lang="zh-CN" altLang="en-US" sz="3600" b="1" dirty="0">
                <a:solidFill>
                  <a:srgbClr val="CC3300"/>
                </a:solidFill>
              </a:rPr>
              <a:t>平角、周角；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827088" y="3573463"/>
            <a:ext cx="7924800" cy="6413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CC3300"/>
                </a:solidFill>
              </a:rPr>
              <a:t>4.  </a:t>
            </a:r>
            <a:r>
              <a:rPr lang="zh-CN" altLang="en-US" sz="3600" b="1" dirty="0">
                <a:solidFill>
                  <a:srgbClr val="CC3300"/>
                </a:solidFill>
              </a:rPr>
              <a:t>角的换算。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 autoUpdateAnimBg="0"/>
      <p:bldP spid="35847" grpId="0" animBg="1" autoUpdateAnimBg="0"/>
      <p:bldP spid="35848" grpId="0" animBg="1" autoUpdateAnimBg="0"/>
      <p:bldP spid="3584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25538"/>
            <a:ext cx="8713787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algn="l" eaLnBrk="1" hangingPunct="1"/>
            <a:r>
              <a:rPr lang="en-US" altLang="zh-CN" sz="28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经过</a:t>
            </a:r>
            <a:r>
              <a:rPr lang="en-US" altLang="zh-CN" sz="28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小时，钟表的时针转过的角度是（  ），分针转过的角度是（   ），经过</a:t>
            </a:r>
            <a:r>
              <a:rPr lang="en-US" altLang="zh-CN" sz="28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15</a:t>
            </a:r>
            <a:r>
              <a:rPr lang="zh-CN" altLang="en-US" sz="28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分钟，分针转过的角度是（   ），时针转过的角度是（   ）。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5400675" cy="6810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4800" dirty="0" smtClean="0">
                <a:solidFill>
                  <a:srgbClr val="FF33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思考题</a:t>
            </a:r>
            <a:r>
              <a:rPr lang="zh-CN" altLang="en-US" sz="4800" dirty="0" smtClean="0">
                <a:solidFill>
                  <a:srgbClr val="FF3300"/>
                </a:solidFill>
                <a:latin typeface="宋体" panose="02010600030101010101" pitchFamily="2" charset="-122"/>
              </a:rPr>
              <a:t>：</a:t>
            </a:r>
            <a:endParaRPr lang="zh-CN" altLang="en-US" sz="4800" dirty="0" smtClean="0">
              <a:solidFill>
                <a:srgbClr val="FF33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19460" name="Picture 5" descr="a6d40ac4f4618dbe8326ac6e">
            <a:hlinkClick r:id="rId3" tooltip="点击可查看原图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33663"/>
            <a:ext cx="4248150" cy="42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00563" y="3213100"/>
            <a:ext cx="42497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答案：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30</a:t>
            </a:r>
            <a:r>
              <a:rPr kumimoji="1" lang="en-US" altLang="zh-CN" sz="3200" b="1">
                <a:solidFill>
                  <a:srgbClr val="3366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360</a:t>
            </a:r>
            <a:r>
              <a:rPr kumimoji="1" lang="en-US" altLang="zh-CN" sz="3200" b="1">
                <a:solidFill>
                  <a:srgbClr val="3366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90</a:t>
            </a:r>
            <a:r>
              <a:rPr kumimoji="1" lang="en-US" altLang="zh-CN" sz="3200" b="1">
                <a:solidFill>
                  <a:srgbClr val="3366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7.5</a:t>
            </a:r>
            <a:r>
              <a:rPr kumimoji="1" lang="en-US" altLang="zh-CN" sz="3200" b="1">
                <a:solidFill>
                  <a:srgbClr val="336600"/>
                </a:solidFill>
                <a:latin typeface="宋体" panose="02010600030101010101" pitchFamily="2" charset="-122"/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387350" y="274638"/>
            <a:ext cx="69850" cy="274637"/>
          </a:xfrm>
        </p:spPr>
        <p:txBody>
          <a:bodyPr/>
          <a:lstStyle/>
          <a:p>
            <a:pPr eaLnBrk="1" hangingPunct="1"/>
            <a:endParaRPr lang="zh-CN" altLang="zh-CN" sz="4000" smtClean="0"/>
          </a:p>
        </p:txBody>
      </p:sp>
      <p:pic>
        <p:nvPicPr>
          <p:cNvPr id="20483" name="Picture 6" descr="time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229350" y="1412875"/>
            <a:ext cx="2914650" cy="3529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4" name="Picture 8" descr="time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575" y="1412875"/>
            <a:ext cx="3024188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9" descr="time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1412875"/>
            <a:ext cx="320357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98900" cy="922337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本节学习目标</a:t>
            </a:r>
            <a:r>
              <a:rPr lang="en-US" altLang="zh-CN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18487" cy="1900237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zh-CN" altLang="en-US" sz="3600" b="1" dirty="0" smtClean="0">
                <a:solidFill>
                  <a:srgbClr val="CC3300"/>
                </a:solidFill>
              </a:rPr>
              <a:t>角的两种定义及角的三种表示方法</a:t>
            </a:r>
            <a:r>
              <a:rPr lang="en-US" altLang="zh-CN" sz="3600" b="1" dirty="0" smtClean="0">
                <a:solidFill>
                  <a:srgbClr val="CC3300"/>
                </a:solidFill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zh-CN" altLang="en-US" sz="3600" b="1" dirty="0" smtClean="0">
                <a:solidFill>
                  <a:srgbClr val="CC3300"/>
                </a:solidFill>
              </a:rPr>
              <a:t>角的度量单位及角的换算</a:t>
            </a:r>
            <a:r>
              <a:rPr lang="en-US" altLang="zh-CN" sz="3600" b="1" dirty="0" smtClean="0">
                <a:solidFill>
                  <a:srgbClr val="CC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882775" cy="993775"/>
          </a:xfrm>
        </p:spPr>
        <p:txBody>
          <a:bodyPr/>
          <a:lstStyle/>
          <a:p>
            <a:pPr eaLnBrk="1" hangingPunct="1"/>
            <a:r>
              <a:rPr lang="zh-CN" altLang="en-US" sz="5400" dirty="0" smtClean="0">
                <a:solidFill>
                  <a:srgbClr val="FF3300"/>
                </a:solidFill>
                <a:ea typeface="华文行楷" panose="02010800040101010101" pitchFamily="2" charset="-122"/>
              </a:rPr>
              <a:t>作业</a:t>
            </a:r>
            <a:r>
              <a:rPr lang="en-US" altLang="zh-CN" sz="4000" dirty="0" smtClean="0">
                <a:solidFill>
                  <a:srgbClr val="FF3300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6913563" cy="1944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FF33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3600" dirty="0" smtClean="0">
                <a:solidFill>
                  <a:srgbClr val="FF33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数学课本第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123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页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: 4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 2《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点金教练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》 </a:t>
            </a:r>
          </a:p>
        </p:txBody>
      </p:sp>
      <p:pic>
        <p:nvPicPr>
          <p:cNvPr id="21508" name="Picture 4" descr="gif01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445125"/>
            <a:ext cx="8135937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47664" y="2060848"/>
            <a:ext cx="61722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50800" bIns="550800" anchorCtr="1">
            <a:spAutoFit/>
          </a:bodyPr>
          <a:lstStyle/>
          <a:p>
            <a:pPr algn="just" fontAlgn="base">
              <a:lnSpc>
                <a:spcPts val="1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150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再  见</a:t>
            </a:r>
            <a:endParaRPr kumimoji="1" lang="zh-CN" altLang="en-US" sz="15000" b="1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汉鼎简大黑" pitchFamily="49" charset="-122"/>
              <a:ea typeface="汉鼎简大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5905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生活中角的形象</a:t>
            </a:r>
            <a:r>
              <a:rPr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!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2263" y="1484313"/>
            <a:ext cx="83534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       </a:t>
            </a:r>
            <a:r>
              <a:rPr lang="zh-CN" altLang="en-US" sz="3200" b="1" dirty="0">
                <a:solidFill>
                  <a:srgbClr val="000000"/>
                </a:solidFill>
              </a:rPr>
              <a:t>什么是角呢</a:t>
            </a:r>
            <a:r>
              <a:rPr lang="en-US" altLang="zh-CN" sz="3200" b="1" dirty="0">
                <a:solidFill>
                  <a:srgbClr val="000000"/>
                </a:solidFill>
              </a:rPr>
              <a:t>? </a:t>
            </a:r>
            <a:r>
              <a:rPr lang="zh-CN" altLang="en-US" sz="3200" b="1" dirty="0">
                <a:solidFill>
                  <a:srgbClr val="000000"/>
                </a:solidFill>
              </a:rPr>
              <a:t>生活中有许多与角有关的实例</a:t>
            </a:r>
            <a:r>
              <a:rPr lang="en-US" altLang="zh-CN" sz="3200" b="1" dirty="0">
                <a:solidFill>
                  <a:srgbClr val="000000"/>
                </a:solidFill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</a:rPr>
              <a:t>观察下图</a:t>
            </a:r>
            <a:r>
              <a:rPr lang="en-US" altLang="zh-CN" sz="3200" b="1" dirty="0">
                <a:solidFill>
                  <a:srgbClr val="000000"/>
                </a:solidFill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</a:rPr>
              <a:t>你能指出图中的角吗</a:t>
            </a:r>
            <a:r>
              <a:rPr lang="en-US" altLang="zh-CN" sz="3200" b="1" dirty="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4100" name="Picture 4" descr="2042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AEF"/>
              </a:clrFrom>
              <a:clrTo>
                <a:srgbClr val="FEFA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" y="2863849"/>
            <a:ext cx="23844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001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EAD9CF"/>
              </a:clrFrom>
              <a:clrTo>
                <a:srgbClr val="EAD9C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5238" y="3205955"/>
            <a:ext cx="3600450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2041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5F1E6"/>
              </a:clrFrom>
              <a:clrTo>
                <a:srgbClr val="F5F1E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25" y="3356992"/>
            <a:ext cx="1893887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10_14_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5438" y="384175"/>
            <a:ext cx="1006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63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901" y="548680"/>
            <a:ext cx="8207375" cy="604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rot="-3600000">
            <a:off x="574676" y="3825875"/>
            <a:ext cx="5041900" cy="73025"/>
          </a:xfrm>
          <a:prstGeom prst="line">
            <a:avLst/>
          </a:prstGeom>
          <a:noFill/>
          <a:ln w="4445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147" name="Group 3"/>
          <p:cNvGrpSpPr/>
          <p:nvPr/>
        </p:nvGrpSpPr>
        <p:grpSpPr bwMode="auto">
          <a:xfrm>
            <a:off x="1731963" y="5989638"/>
            <a:ext cx="6584950" cy="107950"/>
            <a:chOff x="1091" y="3760"/>
            <a:chExt cx="4148" cy="68"/>
          </a:xfrm>
        </p:grpSpPr>
        <p:sp>
          <p:nvSpPr>
            <p:cNvPr id="6166" name="Line 4"/>
            <p:cNvSpPr>
              <a:spLocks noChangeShapeType="1"/>
            </p:cNvSpPr>
            <p:nvPr/>
          </p:nvSpPr>
          <p:spPr bwMode="auto">
            <a:xfrm>
              <a:off x="1111" y="3793"/>
              <a:ext cx="4128" cy="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67" name="Oval 5"/>
            <p:cNvSpPr>
              <a:spLocks noChangeAspect="1" noChangeArrowheads="1"/>
            </p:cNvSpPr>
            <p:nvPr/>
          </p:nvSpPr>
          <p:spPr bwMode="auto">
            <a:xfrm>
              <a:off x="1091" y="3760"/>
              <a:ext cx="68" cy="6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1125538"/>
            <a:ext cx="932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FF3300"/>
                </a:solidFill>
                <a:ea typeface="华文行楷" panose="02010800040101010101" pitchFamily="2" charset="-122"/>
              </a:rPr>
              <a:t>角</a:t>
            </a:r>
            <a:r>
              <a:rPr lang="zh-CN" altLang="en-US" sz="3600" dirty="0">
                <a:solidFill>
                  <a:srgbClr val="333399"/>
                </a:solidFill>
                <a:ea typeface="华文行楷" panose="02010800040101010101" pitchFamily="2" charset="-122"/>
              </a:rPr>
              <a:t>是由两条具有</a:t>
            </a:r>
            <a:r>
              <a:rPr lang="zh-CN" altLang="en-US" sz="3600" dirty="0">
                <a:solidFill>
                  <a:srgbClr val="F00000"/>
                </a:solidFill>
                <a:ea typeface="华文行楷" panose="02010800040101010101" pitchFamily="2" charset="-122"/>
              </a:rPr>
              <a:t>公共端点</a:t>
            </a:r>
            <a:r>
              <a:rPr lang="zh-CN" altLang="en-US" sz="3600" dirty="0">
                <a:solidFill>
                  <a:srgbClr val="333399"/>
                </a:solidFill>
                <a:ea typeface="华文行楷" panose="02010800040101010101" pitchFamily="2" charset="-122"/>
              </a:rPr>
              <a:t>的</a:t>
            </a:r>
            <a:r>
              <a:rPr lang="zh-CN" altLang="en-US" sz="3600" dirty="0">
                <a:solidFill>
                  <a:srgbClr val="F00000"/>
                </a:solidFill>
                <a:ea typeface="华文行楷" panose="02010800040101010101" pitchFamily="2" charset="-122"/>
              </a:rPr>
              <a:t>射线</a:t>
            </a:r>
            <a:r>
              <a:rPr lang="zh-CN" altLang="en-US" sz="3600" dirty="0">
                <a:solidFill>
                  <a:srgbClr val="333399"/>
                </a:solidFill>
                <a:ea typeface="华文行楷" panose="02010800040101010101" pitchFamily="2" charset="-122"/>
              </a:rPr>
              <a:t>组成的图形</a:t>
            </a:r>
            <a:r>
              <a:rPr lang="zh-CN" altLang="en-US" sz="3600" b="1" dirty="0">
                <a:solidFill>
                  <a:srgbClr val="333399"/>
                </a:solidFill>
                <a:ea typeface="隶书" panose="02010509060101010101" pitchFamily="49" charset="-122"/>
              </a:rPr>
              <a:t>。</a:t>
            </a:r>
          </a:p>
        </p:txBody>
      </p:sp>
      <p:sp>
        <p:nvSpPr>
          <p:cNvPr id="6151" name="Oval 7"/>
          <p:cNvSpPr>
            <a:spLocks noChangeAspect="1" noChangeArrowheads="1"/>
          </p:cNvSpPr>
          <p:nvPr/>
        </p:nvSpPr>
        <p:spPr bwMode="auto">
          <a:xfrm>
            <a:off x="1711325" y="5953125"/>
            <a:ext cx="144463" cy="1444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2" name="Oval 8"/>
          <p:cNvSpPr>
            <a:spLocks noChangeAspect="1" noChangeArrowheads="1"/>
          </p:cNvSpPr>
          <p:nvPr/>
        </p:nvSpPr>
        <p:spPr bwMode="auto">
          <a:xfrm>
            <a:off x="1711325" y="59531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3" name="Oval 9"/>
          <p:cNvSpPr>
            <a:spLocks noChangeAspect="1" noChangeArrowheads="1"/>
          </p:cNvSpPr>
          <p:nvPr/>
        </p:nvSpPr>
        <p:spPr bwMode="auto">
          <a:xfrm>
            <a:off x="1711325" y="5953125"/>
            <a:ext cx="144463" cy="1444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4" name="Oval 10"/>
          <p:cNvSpPr>
            <a:spLocks noChangeAspect="1" noChangeArrowheads="1"/>
          </p:cNvSpPr>
          <p:nvPr/>
        </p:nvSpPr>
        <p:spPr bwMode="auto">
          <a:xfrm>
            <a:off x="1711325" y="59531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5" name="Oval 11"/>
          <p:cNvSpPr>
            <a:spLocks noChangeAspect="1" noChangeArrowheads="1"/>
          </p:cNvSpPr>
          <p:nvPr/>
        </p:nvSpPr>
        <p:spPr bwMode="auto">
          <a:xfrm>
            <a:off x="1711325" y="5954713"/>
            <a:ext cx="144463" cy="1444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6" name="Oval 12"/>
          <p:cNvSpPr>
            <a:spLocks noChangeAspect="1" noChangeArrowheads="1"/>
          </p:cNvSpPr>
          <p:nvPr/>
        </p:nvSpPr>
        <p:spPr bwMode="auto">
          <a:xfrm>
            <a:off x="1711325" y="59547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7" name="Oval 13"/>
          <p:cNvSpPr>
            <a:spLocks noChangeAspect="1" noChangeArrowheads="1"/>
          </p:cNvSpPr>
          <p:nvPr/>
        </p:nvSpPr>
        <p:spPr bwMode="auto">
          <a:xfrm>
            <a:off x="1711325" y="5954713"/>
            <a:ext cx="144463" cy="1444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8" name="Oval 14"/>
          <p:cNvSpPr>
            <a:spLocks noChangeAspect="1" noChangeArrowheads="1"/>
          </p:cNvSpPr>
          <p:nvPr/>
        </p:nvSpPr>
        <p:spPr bwMode="auto">
          <a:xfrm>
            <a:off x="1711325" y="59547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846138" y="5878513"/>
            <a:ext cx="792162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77850" y="571023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顶点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995738" y="604043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射线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124075" y="3305175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射线</a:t>
            </a:r>
          </a:p>
        </p:txBody>
      </p:sp>
      <p:sp useBgFill="1"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924300" y="6089650"/>
            <a:ext cx="1171575" cy="5794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边</a:t>
            </a:r>
          </a:p>
        </p:txBody>
      </p:sp>
      <p:sp useBgFill="1"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051050" y="3305175"/>
            <a:ext cx="1008063" cy="5794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边</a:t>
            </a:r>
          </a:p>
        </p:txBody>
      </p:sp>
      <p:sp>
        <p:nvSpPr>
          <p:cNvPr id="6165" name="Arc 21"/>
          <p:cNvSpPr/>
          <p:nvPr/>
        </p:nvSpPr>
        <p:spPr bwMode="auto">
          <a:xfrm>
            <a:off x="1816100" y="5453063"/>
            <a:ext cx="647700" cy="573087"/>
          </a:xfrm>
          <a:custGeom>
            <a:avLst/>
            <a:gdLst>
              <a:gd name="T0" fmla="*/ 303579 w 21600"/>
              <a:gd name="T1" fmla="*/ 0 h 19080"/>
              <a:gd name="T2" fmla="*/ 647700 w 21600"/>
              <a:gd name="T3" fmla="*/ 573087 h 19080"/>
              <a:gd name="T4" fmla="*/ 0 w 21600"/>
              <a:gd name="T5" fmla="*/ 573087 h 190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080" fill="none" extrusionOk="0">
                <a:moveTo>
                  <a:pt x="10124" y="-1"/>
                </a:moveTo>
                <a:cubicBezTo>
                  <a:pt x="17185" y="3746"/>
                  <a:pt x="21600" y="11086"/>
                  <a:pt x="21600" y="19080"/>
                </a:cubicBezTo>
              </a:path>
              <a:path w="21600" h="19080" stroke="0" extrusionOk="0">
                <a:moveTo>
                  <a:pt x="10124" y="-1"/>
                </a:moveTo>
                <a:cubicBezTo>
                  <a:pt x="17185" y="3746"/>
                  <a:pt x="21600" y="11086"/>
                  <a:pt x="21600" y="19080"/>
                </a:cubicBezTo>
                <a:lnTo>
                  <a:pt x="0" y="19080"/>
                </a:lnTo>
                <a:lnTo>
                  <a:pt x="10124" y="-1"/>
                </a:lnTo>
                <a:close/>
              </a:path>
            </a:pathLst>
          </a:custGeom>
          <a:noFill/>
          <a:ln w="5080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2" name="Picture 22" descr="10_14_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862012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1476375" y="188913"/>
            <a:ext cx="5832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角的定义（静态）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1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50" grpId="0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/>
      <p:bldP spid="6161" grpId="0"/>
      <p:bldP spid="6162" grpId="0"/>
      <p:bldP spid="6163" grpId="0" animBg="1"/>
      <p:bldP spid="6164" grpId="0" animBg="1"/>
      <p:bldP spid="61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 bwMode="auto">
          <a:xfrm>
            <a:off x="2663825" y="6524625"/>
            <a:ext cx="6480175" cy="179388"/>
            <a:chOff x="975" y="2614"/>
            <a:chExt cx="4082" cy="113"/>
          </a:xfrm>
        </p:grpSpPr>
        <p:sp>
          <p:nvSpPr>
            <p:cNvPr id="7240" name="Oval 3"/>
            <p:cNvSpPr>
              <a:spLocks noChangeAspect="1" noChangeArrowheads="1"/>
            </p:cNvSpPr>
            <p:nvPr/>
          </p:nvSpPr>
          <p:spPr bwMode="auto">
            <a:xfrm>
              <a:off x="975" y="2614"/>
              <a:ext cx="113" cy="113"/>
            </a:xfrm>
            <a:prstGeom prst="ellipse">
              <a:avLst/>
            </a:prstGeom>
            <a:solidFill>
              <a:srgbClr val="FF0000"/>
            </a:solidFill>
            <a:ln w="31750">
              <a:solidFill>
                <a:srgbClr val="008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241" name="Rectangle 4"/>
            <p:cNvSpPr>
              <a:spLocks noChangeArrowheads="1"/>
            </p:cNvSpPr>
            <p:nvPr/>
          </p:nvSpPr>
          <p:spPr bwMode="auto">
            <a:xfrm>
              <a:off x="1020" y="2659"/>
              <a:ext cx="4037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73" name="Rectangle 5"/>
          <p:cNvSpPr>
            <a:spLocks noChangeArrowheads="1"/>
          </p:cNvSpPr>
          <p:nvPr/>
        </p:nvSpPr>
        <p:spPr bwMode="auto">
          <a:xfrm rot="-120000">
            <a:off x="2843213" y="6435725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-240000">
            <a:off x="2735263" y="6308725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 rot="-360000">
            <a:off x="2830513" y="6213475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rot="-480000">
            <a:off x="2817813" y="6102350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 rot="-600000">
            <a:off x="2735263" y="6021388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 rot="-720000">
            <a:off x="2781300" y="5881688"/>
            <a:ext cx="6408738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 rot="-840000">
            <a:off x="2757488" y="5773738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 rot="-960000">
            <a:off x="2730500" y="5665788"/>
            <a:ext cx="6408738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 rot="-1080000">
            <a:off x="2698750" y="5559425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 rot="-1200000">
            <a:off x="2735263" y="5445125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 rot="-1320000">
            <a:off x="2624138" y="5349875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 rot="-1440000">
            <a:off x="2581275" y="5246688"/>
            <a:ext cx="6408738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 rot="-1560000">
            <a:off x="2535238" y="5146675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 rot="-1680000">
            <a:off x="2486025" y="504825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 rot="-1800000">
            <a:off x="2432050" y="4949825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 rot="-1920000">
            <a:off x="2376488" y="4854575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 rot="-2040000">
            <a:off x="2316163" y="4762500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 rot="-2160000">
            <a:off x="2252663" y="4670425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 rot="-2280000">
            <a:off x="2185988" y="4583113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 rot="-2400000">
            <a:off x="2117725" y="449580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 rot="-2520000">
            <a:off x="2044700" y="441325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 rot="-2640000">
            <a:off x="1970088" y="4332288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 rot="-2760000">
            <a:off x="1890713" y="4252913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 rot="-2880000">
            <a:off x="1809750" y="417830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 rot="-3000000">
            <a:off x="1727200" y="4105275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 rot="-3120000">
            <a:off x="1639888" y="4037013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 rot="-3240000">
            <a:off x="1552575" y="3970338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 rot="-3360000">
            <a:off x="1460500" y="3906838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 rot="-3480000">
            <a:off x="1368425" y="3846513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 rot="-3600000">
            <a:off x="1273175" y="379095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 rot="-3720000">
            <a:off x="1174750" y="3736975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 rot="-3840000">
            <a:off x="1076325" y="3687763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 rot="-3960000">
            <a:off x="976313" y="3641725"/>
            <a:ext cx="6408738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 rot="-4080000">
            <a:off x="873125" y="3598863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 rot="-4200000">
            <a:off x="769938" y="3560763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 rot="-4320000">
            <a:off x="663575" y="352425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 rot="-4440000">
            <a:off x="557213" y="3492500"/>
            <a:ext cx="6408738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 rot="-4560000">
            <a:off x="449263" y="3465513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 rot="-4680000">
            <a:off x="341313" y="3441700"/>
            <a:ext cx="6408738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 rot="-4800000">
            <a:off x="231775" y="3421063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 rot="-4920000">
            <a:off x="120650" y="3405188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 rot="-5040000">
            <a:off x="9525" y="3392488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 rot="-5160000">
            <a:off x="-101600" y="338455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 rot="-5280000">
            <a:off x="-212725" y="3379788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 rot="-5400000">
            <a:off x="-317500" y="337820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 rot="-5520000">
            <a:off x="-428625" y="3379788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 rot="-5640000">
            <a:off x="-539750" y="338455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 rot="-5760000">
            <a:off x="-650875" y="3392488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 rot="-5880000">
            <a:off x="-762000" y="3405188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 rot="-6000000">
            <a:off x="-873125" y="3421063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 rot="-6120000">
            <a:off x="-982662" y="3441700"/>
            <a:ext cx="6408738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 rot="-6240000">
            <a:off x="-1090612" y="3465513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 rot="-6360000">
            <a:off x="-1198562" y="3492500"/>
            <a:ext cx="6408738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6" name="Rectangle 58"/>
          <p:cNvSpPr>
            <a:spLocks noChangeArrowheads="1"/>
          </p:cNvSpPr>
          <p:nvPr/>
        </p:nvSpPr>
        <p:spPr bwMode="auto">
          <a:xfrm rot="-6480000">
            <a:off x="-1304925" y="352425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 rot="-6600000">
            <a:off x="-1411287" y="3560763"/>
            <a:ext cx="6408737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 rot="-6720000">
            <a:off x="-1514475" y="3598863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 rot="-6840000">
            <a:off x="-1617662" y="3641725"/>
            <a:ext cx="6408738" cy="714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 rot="-6960000">
            <a:off x="-1717675" y="3687763"/>
            <a:ext cx="6408737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 rot="-7080000">
            <a:off x="-1816100" y="3736975"/>
            <a:ext cx="6408738" cy="71438"/>
          </a:xfrm>
          <a:prstGeom prst="rect">
            <a:avLst/>
          </a:prstGeom>
          <a:solidFill>
            <a:srgbClr val="00CCFF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 rot="-7200000">
            <a:off x="-1914525" y="3790950"/>
            <a:ext cx="6408738" cy="714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" name="WordArt 65"/>
          <p:cNvSpPr>
            <a:spLocks noChangeArrowheads="1" noChangeShapeType="1" noTextEdit="1"/>
          </p:cNvSpPr>
          <p:nvPr/>
        </p:nvSpPr>
        <p:spPr bwMode="auto">
          <a:xfrm>
            <a:off x="8532813" y="6021388"/>
            <a:ext cx="360362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solidFill>
                  <a:srgbClr val="000080"/>
                </a:solidFill>
                <a:latin typeface="宋体" panose="02010600030101010101" pitchFamily="2" charset="-122"/>
              </a:rPr>
              <a:t>C</a:t>
            </a:r>
            <a:endParaRPr lang="zh-CN" altLang="en-US" sz="3600" b="1" kern="10">
              <a:solidFill>
                <a:srgbClr val="000080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WordArt 66"/>
          <p:cNvSpPr>
            <a:spLocks noChangeArrowheads="1" noChangeShapeType="1" noTextEdit="1"/>
          </p:cNvSpPr>
          <p:nvPr/>
        </p:nvSpPr>
        <p:spPr bwMode="auto">
          <a:xfrm>
            <a:off x="2268538" y="6237288"/>
            <a:ext cx="360362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solidFill>
                  <a:srgbClr val="000080"/>
                </a:solidFill>
                <a:latin typeface="宋体" panose="02010600030101010101" pitchFamily="2" charset="-122"/>
              </a:rPr>
              <a:t>A</a:t>
            </a:r>
            <a:endParaRPr lang="zh-CN" altLang="en-US" sz="3600" b="1" kern="10">
              <a:solidFill>
                <a:srgbClr val="000080"/>
              </a:solidFill>
              <a:latin typeface="宋体" panose="02010600030101010101" pitchFamily="2" charset="-122"/>
            </a:endParaRPr>
          </a:p>
        </p:txBody>
      </p:sp>
      <p:sp>
        <p:nvSpPr>
          <p:cNvPr id="7233" name="WordArt 67"/>
          <p:cNvSpPr>
            <a:spLocks noChangeArrowheads="1" noChangeShapeType="1" noTextEdit="1"/>
          </p:cNvSpPr>
          <p:nvPr/>
        </p:nvSpPr>
        <p:spPr bwMode="auto">
          <a:xfrm>
            <a:off x="107950" y="2479675"/>
            <a:ext cx="360363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solidFill>
                  <a:srgbClr val="000080"/>
                </a:solidFill>
                <a:latin typeface="宋体" panose="02010600030101010101" pitchFamily="2" charset="-122"/>
              </a:rPr>
              <a:t>B</a:t>
            </a:r>
            <a:endParaRPr lang="zh-CN" altLang="en-US" sz="3600" b="1" kern="10">
              <a:solidFill>
                <a:srgbClr val="000080"/>
              </a:solidFill>
              <a:latin typeface="宋体" panose="02010600030101010101" pitchFamily="2" charset="-122"/>
            </a:endParaRPr>
          </a:p>
        </p:txBody>
      </p:sp>
      <p:sp>
        <p:nvSpPr>
          <p:cNvPr id="7236" name="Arc 68"/>
          <p:cNvSpPr/>
          <p:nvPr/>
        </p:nvSpPr>
        <p:spPr bwMode="auto">
          <a:xfrm>
            <a:off x="2214563" y="5302250"/>
            <a:ext cx="1924050" cy="1295400"/>
          </a:xfrm>
          <a:custGeom>
            <a:avLst/>
            <a:gdLst>
              <a:gd name="T0" fmla="*/ 0 w 32090"/>
              <a:gd name="T1" fmla="*/ 163005 h 21600"/>
              <a:gd name="T2" fmla="*/ 1924050 w 32090"/>
              <a:gd name="T3" fmla="*/ 1295400 h 21600"/>
              <a:gd name="T4" fmla="*/ 628959 w 32090"/>
              <a:gd name="T5" fmla="*/ 1295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090" h="21600" fill="none" extrusionOk="0">
                <a:moveTo>
                  <a:pt x="0" y="2718"/>
                </a:moveTo>
                <a:cubicBezTo>
                  <a:pt x="3208" y="935"/>
                  <a:pt x="6819" y="-1"/>
                  <a:pt x="10490" y="0"/>
                </a:cubicBezTo>
                <a:cubicBezTo>
                  <a:pt x="22419" y="0"/>
                  <a:pt x="32090" y="9670"/>
                  <a:pt x="32090" y="21600"/>
                </a:cubicBezTo>
              </a:path>
              <a:path w="32090" h="21600" stroke="0" extrusionOk="0">
                <a:moveTo>
                  <a:pt x="0" y="2718"/>
                </a:moveTo>
                <a:cubicBezTo>
                  <a:pt x="3208" y="935"/>
                  <a:pt x="6819" y="-1"/>
                  <a:pt x="10490" y="0"/>
                </a:cubicBezTo>
                <a:cubicBezTo>
                  <a:pt x="22419" y="0"/>
                  <a:pt x="32090" y="9670"/>
                  <a:pt x="32090" y="21600"/>
                </a:cubicBezTo>
                <a:lnTo>
                  <a:pt x="10490" y="21600"/>
                </a:lnTo>
                <a:lnTo>
                  <a:pt x="0" y="2718"/>
                </a:lnTo>
                <a:close/>
              </a:path>
            </a:pathLst>
          </a:custGeom>
          <a:noFill/>
          <a:ln w="34925">
            <a:solidFill>
              <a:schemeClr val="tx1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395288" y="1196975"/>
            <a:ext cx="83518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 </a:t>
            </a:r>
            <a:r>
              <a:rPr lang="zh-CN" altLang="en-US" sz="40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角也可以看做一条射线绕端点旋转所组成的图形</a:t>
            </a:r>
            <a:r>
              <a:rPr lang="zh-CN" altLang="en-US" sz="4000" b="1" dirty="0">
                <a:solidFill>
                  <a:srgbClr val="000000"/>
                </a:solidFill>
                <a:ea typeface="隶书" panose="02010509060101010101" pitchFamily="49" charset="-122"/>
              </a:rPr>
              <a:t>。</a:t>
            </a:r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5764213" y="6105525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a typeface="华文行楷" panose="02010800040101010101" pitchFamily="2" charset="-122"/>
              </a:rPr>
              <a:t>始边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508000" y="381635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a typeface="华文行楷" panose="02010800040101010101" pitchFamily="2" charset="-122"/>
              </a:rPr>
              <a:t>终边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1476375" y="188913"/>
            <a:ext cx="5832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角的定义（动态）</a:t>
            </a:r>
          </a:p>
        </p:txBody>
      </p:sp>
      <p:pic>
        <p:nvPicPr>
          <p:cNvPr id="5" name="Picture 73" descr="10_14_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62012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100"/>
                            </p:stCondLst>
                            <p:childTnLst>
                              <p:par>
                                <p:cTn id="1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5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0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01" grpId="0" animBg="1"/>
      <p:bldP spid="7202" grpId="0" animBg="1"/>
      <p:bldP spid="7203" grpId="0" animBg="1"/>
      <p:bldP spid="7204" grpId="0" animBg="1"/>
      <p:bldP spid="7205" grpId="0" animBg="1"/>
      <p:bldP spid="7206" grpId="0" animBg="1"/>
      <p:bldP spid="7207" grpId="0" animBg="1"/>
      <p:bldP spid="7208" grpId="0" animBg="1"/>
      <p:bldP spid="7209" grpId="0" animBg="1"/>
      <p:bldP spid="7210" grpId="0" animBg="1"/>
      <p:bldP spid="7211" grpId="0" animBg="1"/>
      <p:bldP spid="7212" grpId="0" animBg="1"/>
      <p:bldP spid="7213" grpId="0" animBg="1"/>
      <p:bldP spid="7214" grpId="0" animBg="1"/>
      <p:bldP spid="7215" grpId="0" animBg="1"/>
      <p:bldP spid="7216" grpId="0" animBg="1"/>
      <p:bldP spid="7217" grpId="0" animBg="1"/>
      <p:bldP spid="7218" grpId="0" animBg="1"/>
      <p:bldP spid="7219" grpId="0" animBg="1"/>
      <p:bldP spid="7220" grpId="0" animBg="1"/>
      <p:bldP spid="7221" grpId="0" animBg="1"/>
      <p:bldP spid="7222" grpId="0" animBg="1"/>
      <p:bldP spid="7223" grpId="0" animBg="1"/>
      <p:bldP spid="7224" grpId="0" animBg="1"/>
      <p:bldP spid="7225" grpId="0" animBg="1"/>
      <p:bldP spid="7226" grpId="0" animBg="1"/>
      <p:bldP spid="7227" grpId="0" animBg="1"/>
      <p:bldP spid="7228" grpId="0" animBg="1"/>
      <p:bldP spid="7229" grpId="0" animBg="1"/>
      <p:bldP spid="7230" grpId="0" animBg="1"/>
      <p:bldP spid="7231" grpId="0" animBg="1"/>
      <p:bldP spid="7232" grpId="0" animBg="1"/>
      <p:bldP spid="7236" grpId="0" animBg="1"/>
      <p:bldP spid="7237" grpId="0"/>
      <p:bldP spid="7238" grpId="0"/>
      <p:bldP spid="72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03350" y="549275"/>
            <a:ext cx="4897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角的表示方法</a:t>
            </a:r>
          </a:p>
        </p:txBody>
      </p:sp>
      <p:grpSp>
        <p:nvGrpSpPr>
          <p:cNvPr id="24579" name="Group 3"/>
          <p:cNvGrpSpPr/>
          <p:nvPr/>
        </p:nvGrpSpPr>
        <p:grpSpPr bwMode="auto">
          <a:xfrm>
            <a:off x="250825" y="2492375"/>
            <a:ext cx="2592388" cy="1943100"/>
            <a:chOff x="249" y="981"/>
            <a:chExt cx="1633" cy="1224"/>
          </a:xfrm>
        </p:grpSpPr>
        <p:grpSp>
          <p:nvGrpSpPr>
            <p:cNvPr id="8218" name="Group 4"/>
            <p:cNvGrpSpPr/>
            <p:nvPr/>
          </p:nvGrpSpPr>
          <p:grpSpPr bwMode="auto">
            <a:xfrm>
              <a:off x="430" y="1150"/>
              <a:ext cx="1280" cy="828"/>
              <a:chOff x="3045" y="10878"/>
              <a:chExt cx="2160" cy="1251"/>
            </a:xfrm>
          </p:grpSpPr>
          <p:sp>
            <p:nvSpPr>
              <p:cNvPr id="8222" name="Line 5"/>
              <p:cNvSpPr>
                <a:spLocks noChangeShapeType="1"/>
              </p:cNvSpPr>
              <p:nvPr/>
            </p:nvSpPr>
            <p:spPr bwMode="auto">
              <a:xfrm flipH="1">
                <a:off x="3060" y="10878"/>
                <a:ext cx="1620" cy="124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23" name="Line 6"/>
              <p:cNvSpPr>
                <a:spLocks noChangeShapeType="1"/>
              </p:cNvSpPr>
              <p:nvPr/>
            </p:nvSpPr>
            <p:spPr bwMode="auto">
              <a:xfrm>
                <a:off x="3045" y="12129"/>
                <a:ext cx="21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19" name="Text Box 7"/>
            <p:cNvSpPr txBox="1">
              <a:spLocks noChangeArrowheads="1"/>
            </p:cNvSpPr>
            <p:nvPr/>
          </p:nvSpPr>
          <p:spPr bwMode="auto">
            <a:xfrm>
              <a:off x="249" y="1831"/>
              <a:ext cx="214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8220" name="Text Box 8"/>
            <p:cNvSpPr txBox="1">
              <a:spLocks noChangeArrowheads="1"/>
            </p:cNvSpPr>
            <p:nvPr/>
          </p:nvSpPr>
          <p:spPr bwMode="auto">
            <a:xfrm>
              <a:off x="1156" y="981"/>
              <a:ext cx="213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3000">
                <a:solidFill>
                  <a:srgbClr val="000000"/>
                </a:solidFill>
              </a:endParaRPr>
            </a:p>
          </p:txBody>
        </p:sp>
        <p:sp>
          <p:nvSpPr>
            <p:cNvPr id="8221" name="Text Box 9"/>
            <p:cNvSpPr txBox="1">
              <a:spLocks noChangeArrowheads="1"/>
            </p:cNvSpPr>
            <p:nvPr/>
          </p:nvSpPr>
          <p:spPr bwMode="auto">
            <a:xfrm>
              <a:off x="1669" y="1947"/>
              <a:ext cx="21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3000">
                <a:solidFill>
                  <a:srgbClr val="000000"/>
                </a:solidFill>
              </a:endParaRPr>
            </a:p>
          </p:txBody>
        </p:sp>
      </p:grpSp>
      <p:grpSp>
        <p:nvGrpSpPr>
          <p:cNvPr id="24586" name="Group 10"/>
          <p:cNvGrpSpPr/>
          <p:nvPr/>
        </p:nvGrpSpPr>
        <p:grpSpPr bwMode="auto">
          <a:xfrm>
            <a:off x="3276600" y="2781300"/>
            <a:ext cx="2319338" cy="1490663"/>
            <a:chOff x="2018" y="1104"/>
            <a:chExt cx="1461" cy="939"/>
          </a:xfrm>
        </p:grpSpPr>
        <p:grpSp>
          <p:nvGrpSpPr>
            <p:cNvPr id="8212" name="Group 11"/>
            <p:cNvGrpSpPr/>
            <p:nvPr/>
          </p:nvGrpSpPr>
          <p:grpSpPr bwMode="auto">
            <a:xfrm>
              <a:off x="2199" y="1104"/>
              <a:ext cx="1280" cy="828"/>
              <a:chOff x="3045" y="10878"/>
              <a:chExt cx="2160" cy="1251"/>
            </a:xfrm>
          </p:grpSpPr>
          <p:sp>
            <p:nvSpPr>
              <p:cNvPr id="8216" name="Line 12"/>
              <p:cNvSpPr>
                <a:spLocks noChangeShapeType="1"/>
              </p:cNvSpPr>
              <p:nvPr/>
            </p:nvSpPr>
            <p:spPr bwMode="auto">
              <a:xfrm flipH="1">
                <a:off x="3060" y="10878"/>
                <a:ext cx="1620" cy="124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17" name="Line 13"/>
              <p:cNvSpPr>
                <a:spLocks noChangeShapeType="1"/>
              </p:cNvSpPr>
              <p:nvPr/>
            </p:nvSpPr>
            <p:spPr bwMode="auto">
              <a:xfrm>
                <a:off x="3045" y="12129"/>
                <a:ext cx="21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13" name="Text Box 14"/>
            <p:cNvSpPr txBox="1">
              <a:spLocks noChangeArrowheads="1"/>
            </p:cNvSpPr>
            <p:nvPr/>
          </p:nvSpPr>
          <p:spPr bwMode="auto">
            <a:xfrm>
              <a:off x="2018" y="1785"/>
              <a:ext cx="214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lang="en-US" altLang="zh-CN" sz="3000">
                <a:solidFill>
                  <a:srgbClr val="000000"/>
                </a:solidFill>
              </a:endParaRPr>
            </a:p>
          </p:txBody>
        </p:sp>
        <p:sp>
          <p:nvSpPr>
            <p:cNvPr id="8214" name="Arc 15"/>
            <p:cNvSpPr/>
            <p:nvPr/>
          </p:nvSpPr>
          <p:spPr bwMode="auto">
            <a:xfrm>
              <a:off x="2426" y="1752"/>
              <a:ext cx="150" cy="188"/>
            </a:xfrm>
            <a:custGeom>
              <a:avLst/>
              <a:gdLst>
                <a:gd name="T0" fmla="*/ 0 w 21600"/>
                <a:gd name="T1" fmla="*/ 0 h 29563"/>
                <a:gd name="T2" fmla="*/ 139 w 21600"/>
                <a:gd name="T3" fmla="*/ 188 h 29563"/>
                <a:gd name="T4" fmla="*/ 0 w 21600"/>
                <a:gd name="T5" fmla="*/ 137 h 295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56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26"/>
                    <a:pt x="21083" y="27028"/>
                    <a:pt x="20078" y="29562"/>
                  </a:cubicBezTo>
                </a:path>
                <a:path w="21600" h="2956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26"/>
                    <a:pt x="21083" y="27028"/>
                    <a:pt x="20078" y="2956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5" name="Text Box 16"/>
            <p:cNvSpPr txBox="1">
              <a:spLocks noChangeArrowheads="1"/>
            </p:cNvSpPr>
            <p:nvPr/>
          </p:nvSpPr>
          <p:spPr bwMode="auto">
            <a:xfrm>
              <a:off x="2608" y="1480"/>
              <a:ext cx="31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0000"/>
                  </a:solidFill>
                  <a:ea typeface="隶书" panose="02010509060101010101" pitchFamily="49" charset="-122"/>
                </a:rPr>
                <a:t>α</a:t>
              </a:r>
            </a:p>
          </p:txBody>
        </p:sp>
      </p:grpSp>
      <p:grpSp>
        <p:nvGrpSpPr>
          <p:cNvPr id="24609" name="Group 33"/>
          <p:cNvGrpSpPr/>
          <p:nvPr/>
        </p:nvGrpSpPr>
        <p:grpSpPr bwMode="auto">
          <a:xfrm>
            <a:off x="6011863" y="2781300"/>
            <a:ext cx="2319337" cy="1490663"/>
            <a:chOff x="3742" y="1752"/>
            <a:chExt cx="1461" cy="939"/>
          </a:xfrm>
        </p:grpSpPr>
        <p:sp>
          <p:nvSpPr>
            <p:cNvPr id="8204" name="Arc 21"/>
            <p:cNvSpPr/>
            <p:nvPr/>
          </p:nvSpPr>
          <p:spPr bwMode="auto">
            <a:xfrm>
              <a:off x="4195" y="2387"/>
              <a:ext cx="150" cy="188"/>
            </a:xfrm>
            <a:custGeom>
              <a:avLst/>
              <a:gdLst>
                <a:gd name="T0" fmla="*/ 0 w 21600"/>
                <a:gd name="T1" fmla="*/ 0 h 29563"/>
                <a:gd name="T2" fmla="*/ 139 w 21600"/>
                <a:gd name="T3" fmla="*/ 188 h 29563"/>
                <a:gd name="T4" fmla="*/ 0 w 21600"/>
                <a:gd name="T5" fmla="*/ 137 h 295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56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26"/>
                    <a:pt x="21083" y="27028"/>
                    <a:pt x="20078" y="29562"/>
                  </a:cubicBezTo>
                </a:path>
                <a:path w="21600" h="2956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26"/>
                    <a:pt x="21083" y="27028"/>
                    <a:pt x="20078" y="2956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8205" name="Group 31"/>
            <p:cNvGrpSpPr/>
            <p:nvPr/>
          </p:nvGrpSpPr>
          <p:grpSpPr bwMode="auto">
            <a:xfrm>
              <a:off x="3742" y="1752"/>
              <a:ext cx="1461" cy="939"/>
              <a:chOff x="3696" y="1060"/>
              <a:chExt cx="1461" cy="939"/>
            </a:xfrm>
          </p:grpSpPr>
          <p:grpSp>
            <p:nvGrpSpPr>
              <p:cNvPr id="8206" name="Group 30"/>
              <p:cNvGrpSpPr/>
              <p:nvPr/>
            </p:nvGrpSpPr>
            <p:grpSpPr bwMode="auto">
              <a:xfrm>
                <a:off x="3696" y="1060"/>
                <a:ext cx="1461" cy="939"/>
                <a:chOff x="3696" y="1060"/>
                <a:chExt cx="1461" cy="939"/>
              </a:xfrm>
            </p:grpSpPr>
            <p:grpSp>
              <p:nvGrpSpPr>
                <p:cNvPr id="8208" name="Group 17"/>
                <p:cNvGrpSpPr/>
                <p:nvPr/>
              </p:nvGrpSpPr>
              <p:grpSpPr bwMode="auto">
                <a:xfrm>
                  <a:off x="3877" y="1060"/>
                  <a:ext cx="1280" cy="828"/>
                  <a:chOff x="3045" y="10878"/>
                  <a:chExt cx="2160" cy="1251"/>
                </a:xfrm>
              </p:grpSpPr>
              <p:sp>
                <p:nvSpPr>
                  <p:cNvPr id="8210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60" y="10878"/>
                    <a:ext cx="1620" cy="1248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821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045" y="12129"/>
                    <a:ext cx="2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820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696" y="1741"/>
                  <a:ext cx="214" cy="2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30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O</a:t>
                  </a:r>
                  <a:endParaRPr lang="en-US" altLang="zh-CN" sz="3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207" name="Text Box 22"/>
              <p:cNvSpPr txBox="1">
                <a:spLocks noChangeArrowheads="1"/>
              </p:cNvSpPr>
              <p:nvPr/>
            </p:nvSpPr>
            <p:spPr bwMode="auto">
              <a:xfrm>
                <a:off x="4241" y="1570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8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</p:grp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23850" y="4652963"/>
            <a:ext cx="31686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333399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36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记作：∠</a:t>
            </a:r>
            <a:r>
              <a:rPr lang="en-US" altLang="zh-CN" sz="36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     </a:t>
            </a:r>
            <a:r>
              <a:rPr lang="zh-CN" altLang="en-US" sz="36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或∠</a:t>
            </a:r>
            <a:r>
              <a:rPr lang="en-US" altLang="zh-CN" sz="36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CBA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333399"/>
                </a:solidFill>
                <a:latin typeface="宋体" panose="02010600030101010101" pitchFamily="2" charset="-122"/>
              </a:rPr>
              <a:t>②</a:t>
            </a:r>
            <a:r>
              <a:rPr lang="en-US" altLang="zh-CN" sz="36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6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记作：∠</a:t>
            </a:r>
            <a:r>
              <a:rPr lang="en-US" altLang="zh-CN" sz="36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924300" y="4797425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333399"/>
                </a:solidFill>
                <a:latin typeface="宋体" panose="02010600030101010101" pitchFamily="2" charset="-122"/>
              </a:rPr>
              <a:t>③</a:t>
            </a:r>
            <a:r>
              <a:rPr lang="zh-CN" altLang="en-US" sz="3600" b="1" dirty="0">
                <a:solidFill>
                  <a:srgbClr val="333399"/>
                </a:solidFill>
                <a:ea typeface="隶书" panose="02010509060101010101" pitchFamily="49" charset="-122"/>
              </a:rPr>
              <a:t>记作∠</a:t>
            </a:r>
            <a:r>
              <a:rPr lang="en-US" altLang="zh-CN" sz="3600" b="1" dirty="0">
                <a:solidFill>
                  <a:srgbClr val="333399"/>
                </a:solidFill>
                <a:ea typeface="隶书" panose="02010509060101010101" pitchFamily="49" charset="-122"/>
              </a:rPr>
              <a:t>α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6443663" y="4797425"/>
            <a:ext cx="2700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333399"/>
                </a:solidFill>
                <a:latin typeface="宋体" panose="02010600030101010101" pitchFamily="2" charset="-122"/>
              </a:rPr>
              <a:t>④</a:t>
            </a:r>
            <a:r>
              <a:rPr lang="zh-CN" altLang="en-US" sz="36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记作∠</a:t>
            </a:r>
            <a:r>
              <a:rPr lang="en-US" altLang="zh-CN" sz="36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</a:p>
        </p:txBody>
      </p:sp>
      <p:pic>
        <p:nvPicPr>
          <p:cNvPr id="8201" name="Picture 29" descr="10_14_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7905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23850" y="1341438"/>
            <a:ext cx="8569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角用“∠”表示，读做“角”。</a:t>
            </a:r>
            <a:r>
              <a:rPr kumimoji="1" lang="zh-CN" altLang="en-US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注意：不要写成</a:t>
            </a:r>
            <a:r>
              <a:rPr kumimoji="1" lang="zh-CN" altLang="en-US" sz="2800" b="1" dirty="0">
                <a:solidFill>
                  <a:srgbClr val="FF0000"/>
                </a:solidFill>
                <a:ea typeface="华文行楷" panose="02010800040101010101" pitchFamily="2" charset="-122"/>
              </a:rPr>
              <a:t>“</a:t>
            </a:r>
            <a:r>
              <a:rPr kumimoji="1" lang="zh-CN" altLang="en-US" sz="28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kumimoji="1" lang="en-US" altLang="zh-CN" sz="28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&lt;  </a:t>
            </a:r>
            <a:r>
              <a:rPr kumimoji="1" lang="en-US" altLang="zh-CN" sz="2800" b="1" dirty="0">
                <a:solidFill>
                  <a:srgbClr val="FF0000"/>
                </a:solidFill>
                <a:ea typeface="华文行楷" panose="02010800040101010101" pitchFamily="2" charset="-122"/>
              </a:rPr>
              <a:t>”</a:t>
            </a:r>
            <a:r>
              <a:rPr kumimoji="1" lang="en-US" altLang="zh-CN" sz="28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kumimoji="1" lang="en-US" altLang="zh-CN" sz="32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323850" y="2133600"/>
            <a:ext cx="5761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8000"/>
                </a:solidFill>
                <a:ea typeface="华文行楷" panose="02010800040101010101" pitchFamily="2" charset="-122"/>
              </a:rPr>
              <a:t>角的表示方法有下面四种</a:t>
            </a:r>
            <a:r>
              <a:rPr kumimoji="1" lang="en-US" altLang="zh-CN" sz="2800" dirty="0">
                <a:solidFill>
                  <a:srgbClr val="008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2" grpId="0"/>
      <p:bldP spid="24603" grpId="0"/>
      <p:bldP spid="24604" grpId="0"/>
      <p:bldP spid="24608" grpId="0"/>
      <p:bldP spid="246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4"/>
          <p:cNvSpPr txBox="1">
            <a:spLocks noChangeArrowheads="1"/>
          </p:cNvSpPr>
          <p:nvPr/>
        </p:nvSpPr>
        <p:spPr bwMode="auto">
          <a:xfrm>
            <a:off x="179388" y="188913"/>
            <a:ext cx="698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3300"/>
                </a:solidFill>
                <a:ea typeface="华文行楷" panose="02010800040101010101" pitchFamily="2" charset="-122"/>
              </a:rPr>
              <a:t>角的表示方法</a:t>
            </a:r>
            <a:r>
              <a:rPr lang="zh-CN" altLang="en-US" sz="3200" dirty="0">
                <a:solidFill>
                  <a:srgbClr val="FF3300"/>
                </a:solidFill>
              </a:rPr>
              <a:t>：</a:t>
            </a:r>
            <a:r>
              <a:rPr lang="en-US" altLang="zh-CN" sz="3200" dirty="0">
                <a:solidFill>
                  <a:srgbClr val="FF33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solidFill>
                  <a:srgbClr val="FF3300"/>
                </a:solidFill>
                <a:latin typeface="宋体" panose="02010600030101010101" pitchFamily="2" charset="-122"/>
              </a:rPr>
              <a:t>注意</a:t>
            </a:r>
            <a:r>
              <a:rPr lang="en-US" altLang="zh-CN" sz="3200" dirty="0">
                <a:solidFill>
                  <a:srgbClr val="FF3300"/>
                </a:solidFill>
                <a:latin typeface="宋体" panose="02010600030101010101" pitchFamily="2" charset="-122"/>
              </a:rPr>
              <a:t>)</a:t>
            </a:r>
          </a:p>
        </p:txBody>
      </p:sp>
      <p:grpSp>
        <p:nvGrpSpPr>
          <p:cNvPr id="9219" name="Group 33"/>
          <p:cNvGrpSpPr/>
          <p:nvPr/>
        </p:nvGrpSpPr>
        <p:grpSpPr bwMode="auto">
          <a:xfrm>
            <a:off x="611188" y="1196975"/>
            <a:ext cx="7993062" cy="1951038"/>
            <a:chOff x="385" y="754"/>
            <a:chExt cx="5035" cy="1229"/>
          </a:xfrm>
        </p:grpSpPr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>
              <a:off x="2109" y="1071"/>
              <a:ext cx="3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记作：∠</a:t>
              </a:r>
              <a:r>
                <a:rPr kumimoji="1" lang="en-US" altLang="zh-CN" sz="40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B </a:t>
              </a:r>
              <a:r>
                <a:rPr kumimoji="1" lang="zh-CN" altLang="en-US" sz="2800" b="1" dirty="0">
                  <a:solidFill>
                    <a:srgbClr val="FF3300"/>
                  </a:solidFill>
                </a:rPr>
                <a:t>（只有一个角时）</a:t>
              </a:r>
            </a:p>
          </p:txBody>
        </p:sp>
        <p:grpSp>
          <p:nvGrpSpPr>
            <p:cNvPr id="9232" name="Group 25"/>
            <p:cNvGrpSpPr/>
            <p:nvPr/>
          </p:nvGrpSpPr>
          <p:grpSpPr bwMode="auto">
            <a:xfrm>
              <a:off x="385" y="754"/>
              <a:ext cx="1632" cy="1229"/>
              <a:chOff x="480" y="1152"/>
              <a:chExt cx="1632" cy="1229"/>
            </a:xfrm>
          </p:grpSpPr>
          <p:sp>
            <p:nvSpPr>
              <p:cNvPr id="9233" name="Line 26"/>
              <p:cNvSpPr>
                <a:spLocks noChangeShapeType="1"/>
              </p:cNvSpPr>
              <p:nvPr/>
            </p:nvSpPr>
            <p:spPr bwMode="auto">
              <a:xfrm flipH="1">
                <a:off x="768" y="1344"/>
                <a:ext cx="1056" cy="72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34" name="Line 27"/>
              <p:cNvSpPr>
                <a:spLocks noChangeShapeType="1"/>
              </p:cNvSpPr>
              <p:nvPr/>
            </p:nvSpPr>
            <p:spPr bwMode="auto">
              <a:xfrm>
                <a:off x="768" y="2064"/>
                <a:ext cx="1344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35" name="Text Box 28"/>
              <p:cNvSpPr txBox="1">
                <a:spLocks noChangeArrowheads="1"/>
              </p:cNvSpPr>
              <p:nvPr/>
            </p:nvSpPr>
            <p:spPr bwMode="auto">
              <a:xfrm>
                <a:off x="1440" y="1152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236" name="Text Box 29"/>
              <p:cNvSpPr txBox="1">
                <a:spLocks noChangeArrowheads="1"/>
              </p:cNvSpPr>
              <p:nvPr/>
            </p:nvSpPr>
            <p:spPr bwMode="auto">
              <a:xfrm>
                <a:off x="480" y="1872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237" name="Text Box 30"/>
              <p:cNvSpPr txBox="1">
                <a:spLocks noChangeArrowheads="1"/>
              </p:cNvSpPr>
              <p:nvPr/>
            </p:nvSpPr>
            <p:spPr bwMode="auto">
              <a:xfrm>
                <a:off x="1776" y="2016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</p:grpSp>
      <p:grpSp>
        <p:nvGrpSpPr>
          <p:cNvPr id="12320" name="Group 32"/>
          <p:cNvGrpSpPr/>
          <p:nvPr/>
        </p:nvGrpSpPr>
        <p:grpSpPr bwMode="auto">
          <a:xfrm>
            <a:off x="611188" y="3386138"/>
            <a:ext cx="5413375" cy="2984500"/>
            <a:chOff x="385" y="2133"/>
            <a:chExt cx="3410" cy="1880"/>
          </a:xfrm>
        </p:grpSpPr>
        <p:grpSp>
          <p:nvGrpSpPr>
            <p:cNvPr id="9221" name="Group 12"/>
            <p:cNvGrpSpPr/>
            <p:nvPr/>
          </p:nvGrpSpPr>
          <p:grpSpPr bwMode="auto">
            <a:xfrm>
              <a:off x="385" y="2659"/>
              <a:ext cx="2223" cy="1354"/>
              <a:chOff x="3792" y="2899"/>
              <a:chExt cx="1728" cy="1183"/>
            </a:xfrm>
          </p:grpSpPr>
          <p:grpSp>
            <p:nvGrpSpPr>
              <p:cNvPr id="9223" name="Group 13"/>
              <p:cNvGrpSpPr/>
              <p:nvPr/>
            </p:nvGrpSpPr>
            <p:grpSpPr bwMode="auto">
              <a:xfrm>
                <a:off x="3792" y="2899"/>
                <a:ext cx="1632" cy="1183"/>
                <a:chOff x="480" y="1152"/>
                <a:chExt cx="1632" cy="1183"/>
              </a:xfrm>
            </p:grpSpPr>
            <p:sp>
              <p:nvSpPr>
                <p:cNvPr id="922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768" y="1344"/>
                  <a:ext cx="1056" cy="720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27" name="Line 15"/>
                <p:cNvSpPr>
                  <a:spLocks noChangeShapeType="1"/>
                </p:cNvSpPr>
                <p:nvPr/>
              </p:nvSpPr>
              <p:spPr bwMode="auto">
                <a:xfrm>
                  <a:off x="768" y="2064"/>
                  <a:ext cx="1344" cy="0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440" y="1152"/>
                  <a:ext cx="288" cy="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kumimoji="1" lang="en-US" altLang="zh-CN" sz="3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922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80" y="1872"/>
                  <a:ext cx="288" cy="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kumimoji="1" lang="en-US" altLang="zh-CN" sz="3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923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776" y="2016"/>
                  <a:ext cx="288" cy="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kumimoji="1" lang="en-US" altLang="zh-CN" sz="32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</p:grpSp>
          <p:sp>
            <p:nvSpPr>
              <p:cNvPr id="9224" name="Line 19"/>
              <p:cNvSpPr>
                <a:spLocks noChangeShapeType="1"/>
              </p:cNvSpPr>
              <p:nvPr/>
            </p:nvSpPr>
            <p:spPr bwMode="auto">
              <a:xfrm flipH="1">
                <a:off x="4128" y="3408"/>
                <a:ext cx="1104" cy="384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25" name="Text Box 20"/>
              <p:cNvSpPr txBox="1">
                <a:spLocks noChangeArrowheads="1"/>
              </p:cNvSpPr>
              <p:nvPr/>
            </p:nvSpPr>
            <p:spPr bwMode="auto">
              <a:xfrm>
                <a:off x="5232" y="3235"/>
                <a:ext cx="288" cy="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9222" name="Text Box 31"/>
            <p:cNvSpPr txBox="1">
              <a:spLocks noChangeArrowheads="1"/>
            </p:cNvSpPr>
            <p:nvPr/>
          </p:nvSpPr>
          <p:spPr bwMode="auto">
            <a:xfrm>
              <a:off x="431" y="2133"/>
              <a:ext cx="33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dirty="0">
                  <a:solidFill>
                    <a:srgbClr val="008000"/>
                  </a:solidFill>
                  <a:latin typeface="宋体" panose="02010600030101010101" pitchFamily="2" charset="-122"/>
                </a:rPr>
                <a:t>这里能用∠ </a:t>
              </a:r>
              <a:r>
                <a:rPr kumimoji="1" lang="en-US" altLang="zh-CN" sz="2800" dirty="0">
                  <a:solidFill>
                    <a:srgbClr val="008000"/>
                  </a:solidFill>
                  <a:latin typeface="宋体" panose="02010600030101010101" pitchFamily="2" charset="-122"/>
                </a:rPr>
                <a:t>B</a:t>
              </a:r>
              <a:r>
                <a:rPr kumimoji="1" lang="zh-CN" altLang="en-US" sz="2800" dirty="0">
                  <a:solidFill>
                    <a:srgbClr val="008000"/>
                  </a:solidFill>
                  <a:latin typeface="宋体" panose="02010600030101010101" pitchFamily="2" charset="-122"/>
                </a:rPr>
                <a:t>表示角吗？为什么</a:t>
              </a:r>
              <a:r>
                <a:rPr kumimoji="1" lang="en-US" altLang="zh-CN" sz="2800" dirty="0">
                  <a:solidFill>
                    <a:srgbClr val="008000"/>
                  </a:solidFill>
                  <a:latin typeface="宋体" panose="02010600030101010101" pitchFamily="2" charset="-122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343400" y="3367088"/>
            <a:ext cx="1905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191000" y="34432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791200" y="34432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743200" y="3429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4343400" y="2452688"/>
            <a:ext cx="152400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4343400" y="2147888"/>
            <a:ext cx="13716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4343400" y="1995488"/>
            <a:ext cx="1143000" cy="1371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4343400" y="1843088"/>
            <a:ext cx="8382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4343400" y="1766888"/>
            <a:ext cx="609600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4343400" y="1690688"/>
            <a:ext cx="3048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4343400" y="1690688"/>
            <a:ext cx="1524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4343400" y="1690688"/>
            <a:ext cx="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 flipV="1">
            <a:off x="4140200" y="1700213"/>
            <a:ext cx="2286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 flipV="1">
            <a:off x="3962400" y="1690688"/>
            <a:ext cx="3810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 flipV="1">
            <a:off x="3810000" y="1766888"/>
            <a:ext cx="533400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 flipV="1">
            <a:off x="3657600" y="1843088"/>
            <a:ext cx="685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 flipV="1">
            <a:off x="3505200" y="1919288"/>
            <a:ext cx="83820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3276600" y="1995488"/>
            <a:ext cx="1066800" cy="1371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 flipV="1">
            <a:off x="3124200" y="2147888"/>
            <a:ext cx="12192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 flipV="1">
            <a:off x="2971800" y="2300288"/>
            <a:ext cx="13716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 flipV="1">
            <a:off x="2895600" y="2376488"/>
            <a:ext cx="1447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 flipV="1">
            <a:off x="2819400" y="2528888"/>
            <a:ext cx="1524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 flipV="1">
            <a:off x="2743200" y="2681288"/>
            <a:ext cx="16002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 flipV="1">
            <a:off x="2667000" y="2833688"/>
            <a:ext cx="16764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 flipV="1">
            <a:off x="2667000" y="3062288"/>
            <a:ext cx="16764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 flipV="1">
            <a:off x="2590800" y="3367088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36" name="Arc 28"/>
          <p:cNvSpPr/>
          <p:nvPr/>
        </p:nvSpPr>
        <p:spPr bwMode="auto">
          <a:xfrm rot="1087947" flipH="1">
            <a:off x="3995738" y="3068638"/>
            <a:ext cx="892175" cy="515937"/>
          </a:xfrm>
          <a:custGeom>
            <a:avLst/>
            <a:gdLst>
              <a:gd name="T0" fmla="*/ 0 w 38462"/>
              <a:gd name="T1" fmla="*/ 193476 h 21600"/>
              <a:gd name="T2" fmla="*/ 892175 w 38462"/>
              <a:gd name="T3" fmla="*/ 515937 h 21600"/>
              <a:gd name="T4" fmla="*/ 391136 w 38462"/>
              <a:gd name="T5" fmla="*/ 5159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62" h="21600" fill="none" extrusionOk="0">
                <a:moveTo>
                  <a:pt x="0" y="8100"/>
                </a:moveTo>
                <a:cubicBezTo>
                  <a:pt x="4099" y="2980"/>
                  <a:pt x="10303" y="-1"/>
                  <a:pt x="16862" y="0"/>
                </a:cubicBezTo>
                <a:cubicBezTo>
                  <a:pt x="28791" y="0"/>
                  <a:pt x="38462" y="9670"/>
                  <a:pt x="38462" y="21600"/>
                </a:cubicBezTo>
              </a:path>
              <a:path w="38462" h="21600" stroke="0" extrusionOk="0">
                <a:moveTo>
                  <a:pt x="0" y="8100"/>
                </a:moveTo>
                <a:cubicBezTo>
                  <a:pt x="4099" y="2980"/>
                  <a:pt x="10303" y="-1"/>
                  <a:pt x="16862" y="0"/>
                </a:cubicBezTo>
                <a:cubicBezTo>
                  <a:pt x="28791" y="0"/>
                  <a:pt x="38462" y="9670"/>
                  <a:pt x="38462" y="21600"/>
                </a:cubicBezTo>
                <a:lnTo>
                  <a:pt x="16862" y="21600"/>
                </a:lnTo>
                <a:lnTo>
                  <a:pt x="0" y="81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33400" y="3960813"/>
            <a:ext cx="8229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　</a:t>
            </a:r>
            <a:r>
              <a:rPr kumimoji="1" lang="zh-CN" altLang="en-US" sz="3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　如果一个角的终边继续旋转，旋转到与始边成一条直线时，所成的角叫做</a:t>
            </a: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平角</a:t>
            </a:r>
            <a:r>
              <a:rPr kumimoji="1" lang="zh-CN" altLang="en-US" sz="3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　　　　　</a:t>
            </a: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１平角＝１８０</a:t>
            </a:r>
            <a:r>
              <a:rPr kumimoji="1" lang="en-US" altLang="zh-CN" sz="4000" b="1" dirty="0">
                <a:solidFill>
                  <a:srgbClr val="FF3300"/>
                </a:solidFill>
              </a:rPr>
              <a:t>°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81000" y="457200"/>
            <a:ext cx="29273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5400" b="1" dirty="0">
                <a:solidFill>
                  <a:srgbClr val="E03AD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认识平角</a:t>
            </a:r>
          </a:p>
        </p:txBody>
      </p:sp>
      <p:grpSp>
        <p:nvGrpSpPr>
          <p:cNvPr id="17439" name="Group 31"/>
          <p:cNvGrpSpPr/>
          <p:nvPr/>
        </p:nvGrpSpPr>
        <p:grpSpPr bwMode="auto">
          <a:xfrm>
            <a:off x="4343400" y="2452688"/>
            <a:ext cx="2209800" cy="914400"/>
            <a:chOff x="2736" y="1545"/>
            <a:chExt cx="1392" cy="576"/>
          </a:xfrm>
        </p:grpSpPr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 flipV="1">
              <a:off x="2736" y="1689"/>
              <a:ext cx="1104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73" name="Text Box 33"/>
            <p:cNvSpPr txBox="1">
              <a:spLocks noChangeArrowheads="1"/>
            </p:cNvSpPr>
            <p:nvPr/>
          </p:nvSpPr>
          <p:spPr bwMode="auto">
            <a:xfrm>
              <a:off x="3840" y="1545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  <p:bldP spid="1743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全屏显示(4:3)</PresentationFormat>
  <Paragraphs>132</Paragraphs>
  <Slides>21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汉鼎简大黑</vt:lpstr>
      <vt:lpstr>华文彩云</vt:lpstr>
      <vt:lpstr>华文行楷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本节学习目标: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一判断题．</vt:lpstr>
      <vt:lpstr>PowerPoint 演示文稿</vt:lpstr>
      <vt:lpstr>PowerPoint 演示文稿</vt:lpstr>
      <vt:lpstr>角的换算：</vt:lpstr>
      <vt:lpstr>PowerPoint 演示文稿</vt:lpstr>
      <vt:lpstr>PowerPoint 演示文稿</vt:lpstr>
      <vt:lpstr>小结:</vt:lpstr>
      <vt:lpstr>    经过1小时，钟表的时针转过的角度是（  ），分针转过的角度是（   ），经过15分钟，分针转过的角度是（   ），时针转过的角度是（   ）。</vt:lpstr>
      <vt:lpstr>PowerPoint 演示文稿</vt:lpstr>
      <vt:lpstr>作业: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2017-09-16T00:30:00Z</dcterms:created>
  <dcterms:modified xsi:type="dcterms:W3CDTF">2023-01-17T02:39:36Z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7063D2959E7C4EEA828BF713A9AA3D24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