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10393245" r:id="rId3"/>
    <p:sldId id="10393218" r:id="rId4"/>
    <p:sldId id="10393219" r:id="rId5"/>
    <p:sldId id="1127" r:id="rId6"/>
    <p:sldId id="10393225" r:id="rId7"/>
    <p:sldId id="10393231" r:id="rId8"/>
    <p:sldId id="10393247" r:id="rId9"/>
    <p:sldId id="10393226" r:id="rId10"/>
    <p:sldId id="10393232" r:id="rId11"/>
    <p:sldId id="10393233" r:id="rId12"/>
    <p:sldId id="10393234" r:id="rId13"/>
    <p:sldId id="10393235" r:id="rId14"/>
    <p:sldId id="10393236" r:id="rId15"/>
    <p:sldId id="10393248" r:id="rId16"/>
    <p:sldId id="10393227" r:id="rId17"/>
    <p:sldId id="10393237" r:id="rId18"/>
    <p:sldId id="10393238" r:id="rId19"/>
    <p:sldId id="10393249" r:id="rId20"/>
    <p:sldId id="10393228" r:id="rId21"/>
    <p:sldId id="10393239" r:id="rId22"/>
    <p:sldId id="10393241" r:id="rId23"/>
    <p:sldId id="10393251" r:id="rId24"/>
    <p:sldId id="10393229" r:id="rId25"/>
    <p:sldId id="10393252" r:id="rId26"/>
    <p:sldId id="10393243" r:id="rId27"/>
    <p:sldId id="10393230" r:id="rId28"/>
    <p:sldId id="10393242" r:id="rId29"/>
    <p:sldId id="10393253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B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698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B303D-B5EB-4B0B-88A3-D0B9A6DBBD6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450D3-2B65-4036-9606-676D984D75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948091" cy="1438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058524" y="5408558"/>
            <a:ext cx="1047873" cy="1449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95A9-182C-4716-9A8B-66220637C21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6CC9-3626-43D8-A9E9-3A925DF398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95A9-182C-4716-9A8B-66220637C21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6CC9-3626-43D8-A9E9-3A925DF398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alphaModFix amt="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948091" cy="1438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1058524" y="5408558"/>
            <a:ext cx="1047873" cy="1449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95A9-182C-4716-9A8B-66220637C21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6CC9-3626-43D8-A9E9-3A925DF398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95A9-182C-4716-9A8B-66220637C21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6CC9-3626-43D8-A9E9-3A925DF398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3417903" cy="25234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1047565"/>
            <a:ext cx="4200648" cy="58104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5855356" y="0"/>
            <a:ext cx="633664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95A9-182C-4716-9A8B-66220637C21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6CC9-3626-43D8-A9E9-3A925DF398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95A9-182C-4716-9A8B-66220637C21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6CC9-3626-43D8-A9E9-3A925DF398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95A9-182C-4716-9A8B-66220637C21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6CC9-3626-43D8-A9E9-3A925DF398A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373315" y="673389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B95A9-182C-4716-9A8B-66220637C21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96CC9-3626-43D8-A9E9-3A925DF398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19337" y="1315074"/>
            <a:ext cx="6834438" cy="3085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8276" y="0"/>
            <a:ext cx="3854124" cy="8254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n w="0">
                  <a:noFill/>
                </a:ln>
                <a:solidFill>
                  <a:srgbClr val="83BD8E"/>
                </a:solidFill>
                <a:cs typeface="+mn-ea"/>
                <a:sym typeface="+mn-lt"/>
              </a:rPr>
              <a:t>大暑节气的习俗</a:t>
            </a:r>
          </a:p>
        </p:txBody>
      </p:sp>
      <p:sp>
        <p:nvSpPr>
          <p:cNvPr id="6" name="矩形 5"/>
          <p:cNvSpPr/>
          <p:nvPr/>
        </p:nvSpPr>
        <p:spPr>
          <a:xfrm>
            <a:off x="901050" y="4447069"/>
            <a:ext cx="10101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accent1"/>
                </a:solidFill>
                <a:cs typeface="+mn-ea"/>
                <a:sym typeface="+mn-lt"/>
              </a:rPr>
              <a:t>福建莆田</a:t>
            </a:r>
            <a:r>
              <a:rPr lang="zh-CN" altLang="en-US" sz="2800" dirty="0" smtClean="0">
                <a:solidFill>
                  <a:schemeClr val="accent1"/>
                </a:solidFill>
                <a:cs typeface="+mn-ea"/>
                <a:sym typeface="+mn-lt"/>
              </a:rPr>
              <a:t>人</a:t>
            </a:r>
            <a:r>
              <a:rPr lang="zh-CN" altLang="en-US" sz="2800" dirty="0">
                <a:solidFill>
                  <a:schemeClr val="accent1"/>
                </a:solidFill>
                <a:cs typeface="+mn-ea"/>
                <a:sym typeface="+mn-lt"/>
              </a:rPr>
              <a:t>：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大暑时节有吃荔枝、羊肉和米糟的习俗，叫做“过大暑”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荔枝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含有葡萄糖和多种维生素，富有营养价值，所以吃鲜荔枝可以滋补身体。先将鲜荔枝浸于冷井水之中，大暑时刻一到便取出品尝。这一时刻吃荔枝，最惬意、最滋补。于是，有人说大暑吃荔枝，其营养价值和吃人参一样高。</a:t>
            </a:r>
          </a:p>
        </p:txBody>
      </p:sp>
      <p:sp>
        <p:nvSpPr>
          <p:cNvPr id="10" name="îsļiďê"/>
          <p:cNvSpPr/>
          <p:nvPr/>
        </p:nvSpPr>
        <p:spPr>
          <a:xfrm>
            <a:off x="1508187" y="1811304"/>
            <a:ext cx="2856985" cy="218042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îsļiďê"/>
          <p:cNvSpPr/>
          <p:nvPr/>
        </p:nvSpPr>
        <p:spPr>
          <a:xfrm>
            <a:off x="4654159" y="1811304"/>
            <a:ext cx="2856985" cy="218042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îsļiďê"/>
          <p:cNvSpPr/>
          <p:nvPr/>
        </p:nvSpPr>
        <p:spPr>
          <a:xfrm>
            <a:off x="7800131" y="1811304"/>
            <a:ext cx="2856985" cy="218042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22241" y="673389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8276" y="0"/>
            <a:ext cx="3854124" cy="8254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ln w="0">
                  <a:noFill/>
                </a:ln>
                <a:solidFill>
                  <a:srgbClr val="83BD8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大暑节气的习俗</a:t>
            </a:r>
          </a:p>
        </p:txBody>
      </p:sp>
      <p:sp>
        <p:nvSpPr>
          <p:cNvPr id="4" name="îşlïḍé"/>
          <p:cNvSpPr/>
          <p:nvPr/>
        </p:nvSpPr>
        <p:spPr>
          <a:xfrm>
            <a:off x="7638281" y="1578969"/>
            <a:ext cx="3650431" cy="3651468"/>
          </a:xfrm>
          <a:prstGeom prst="diamond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íŝḷïḍê"/>
          <p:cNvSpPr/>
          <p:nvPr/>
        </p:nvSpPr>
        <p:spPr>
          <a:xfrm>
            <a:off x="9042287" y="1523548"/>
            <a:ext cx="842422" cy="84242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89446" y="5150214"/>
            <a:ext cx="2148099" cy="833773"/>
            <a:chOff x="1325116" y="2355096"/>
            <a:chExt cx="1611283" cy="625330"/>
          </a:xfrm>
          <a:solidFill>
            <a:schemeClr val="accent1"/>
          </a:solidFill>
        </p:grpSpPr>
        <p:sp>
          <p:nvSpPr>
            <p:cNvPr id="7" name="任意多边形 6"/>
            <p:cNvSpPr/>
            <p:nvPr/>
          </p:nvSpPr>
          <p:spPr>
            <a:xfrm>
              <a:off x="1325116" y="2355096"/>
              <a:ext cx="1611283" cy="625330"/>
            </a:xfrm>
            <a:custGeom>
              <a:avLst/>
              <a:gdLst>
                <a:gd name="connsiteX0" fmla="*/ 425985 w 1460502"/>
                <a:gd name="connsiteY0" fmla="*/ 0 h 725082"/>
                <a:gd name="connsiteX1" fmla="*/ 608543 w 1460502"/>
                <a:gd name="connsiteY1" fmla="*/ 246110 h 725082"/>
                <a:gd name="connsiteX2" fmla="*/ 1380672 w 1460502"/>
                <a:gd name="connsiteY2" fmla="*/ 246110 h 725082"/>
                <a:gd name="connsiteX3" fmla="*/ 1460502 w 1460502"/>
                <a:gd name="connsiteY3" fmla="*/ 325940 h 725082"/>
                <a:gd name="connsiteX4" fmla="*/ 1460502 w 1460502"/>
                <a:gd name="connsiteY4" fmla="*/ 445682 h 725082"/>
                <a:gd name="connsiteX5" fmla="*/ 1460502 w 1460502"/>
                <a:gd name="connsiteY5" fmla="*/ 645252 h 725082"/>
                <a:gd name="connsiteX6" fmla="*/ 1380672 w 1460502"/>
                <a:gd name="connsiteY6" fmla="*/ 725082 h 725082"/>
                <a:gd name="connsiteX7" fmla="*/ 608543 w 1460502"/>
                <a:gd name="connsiteY7" fmla="*/ 725082 h 725082"/>
                <a:gd name="connsiteX8" fmla="*/ 243417 w 1460502"/>
                <a:gd name="connsiteY8" fmla="*/ 725082 h 725082"/>
                <a:gd name="connsiteX9" fmla="*/ 79830 w 1460502"/>
                <a:gd name="connsiteY9" fmla="*/ 725082 h 725082"/>
                <a:gd name="connsiteX10" fmla="*/ 0 w 1460502"/>
                <a:gd name="connsiteY10" fmla="*/ 645252 h 725082"/>
                <a:gd name="connsiteX11" fmla="*/ 0 w 1460502"/>
                <a:gd name="connsiteY11" fmla="*/ 445682 h 725082"/>
                <a:gd name="connsiteX12" fmla="*/ 0 w 1460502"/>
                <a:gd name="connsiteY12" fmla="*/ 325940 h 725082"/>
                <a:gd name="connsiteX13" fmla="*/ 79830 w 1460502"/>
                <a:gd name="connsiteY13" fmla="*/ 246110 h 725082"/>
                <a:gd name="connsiteX14" fmla="*/ 243417 w 1460502"/>
                <a:gd name="connsiteY14" fmla="*/ 246110 h 72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502" h="72508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anchor="ctr"/>
            <a:lstStyle/>
            <a:p>
              <a:pPr algn="ctr">
                <a:defRPr/>
              </a:pPr>
              <a:r>
                <a:rPr lang="zh-CN" altLang="en-US" sz="1900" dirty="0">
                  <a:solidFill>
                    <a:srgbClr val="FFFFFF"/>
                  </a:solidFill>
                  <a:cs typeface="+mn-ea"/>
                  <a:sym typeface="+mn-lt"/>
                </a:rPr>
                <a:t>吃仙草</a:t>
              </a:r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1417937" y="2657502"/>
              <a:ext cx="223318" cy="229976"/>
            </a:xfrm>
            <a:custGeom>
              <a:avLst/>
              <a:gdLst>
                <a:gd name="T0" fmla="*/ 93 w 185"/>
                <a:gd name="T1" fmla="*/ 190 h 190"/>
                <a:gd name="T2" fmla="*/ 0 w 185"/>
                <a:gd name="T3" fmla="*/ 160 h 190"/>
                <a:gd name="T4" fmla="*/ 63 w 185"/>
                <a:gd name="T5" fmla="*/ 132 h 190"/>
                <a:gd name="T6" fmla="*/ 64 w 185"/>
                <a:gd name="T7" fmla="*/ 143 h 190"/>
                <a:gd name="T8" fmla="*/ 25 w 185"/>
                <a:gd name="T9" fmla="*/ 160 h 190"/>
                <a:gd name="T10" fmla="*/ 93 w 185"/>
                <a:gd name="T11" fmla="*/ 180 h 190"/>
                <a:gd name="T12" fmla="*/ 160 w 185"/>
                <a:gd name="T13" fmla="*/ 160 h 190"/>
                <a:gd name="T14" fmla="*/ 121 w 185"/>
                <a:gd name="T15" fmla="*/ 143 h 190"/>
                <a:gd name="T16" fmla="*/ 122 w 185"/>
                <a:gd name="T17" fmla="*/ 132 h 190"/>
                <a:gd name="T18" fmla="*/ 185 w 185"/>
                <a:gd name="T19" fmla="*/ 160 h 190"/>
                <a:gd name="T20" fmla="*/ 93 w 185"/>
                <a:gd name="T21" fmla="*/ 190 h 190"/>
                <a:gd name="T22" fmla="*/ 88 w 185"/>
                <a:gd name="T23" fmla="*/ 168 h 190"/>
                <a:gd name="T24" fmla="*/ 88 w 185"/>
                <a:gd name="T25" fmla="*/ 116 h 190"/>
                <a:gd name="T26" fmla="*/ 100 w 185"/>
                <a:gd name="T27" fmla="*/ 116 h 190"/>
                <a:gd name="T28" fmla="*/ 100 w 185"/>
                <a:gd name="T29" fmla="*/ 168 h 190"/>
                <a:gd name="T30" fmla="*/ 88 w 185"/>
                <a:gd name="T31" fmla="*/ 168 h 190"/>
                <a:gd name="T32" fmla="*/ 48 w 185"/>
                <a:gd name="T33" fmla="*/ 72 h 190"/>
                <a:gd name="T34" fmla="*/ 129 w 185"/>
                <a:gd name="T35" fmla="*/ 72 h 190"/>
                <a:gd name="T36" fmla="*/ 160 w 185"/>
                <a:gd name="T37" fmla="*/ 92 h 190"/>
                <a:gd name="T38" fmla="*/ 128 w 185"/>
                <a:gd name="T39" fmla="*/ 112 h 190"/>
                <a:gd name="T40" fmla="*/ 48 w 185"/>
                <a:gd name="T41" fmla="*/ 112 h 190"/>
                <a:gd name="T42" fmla="*/ 48 w 185"/>
                <a:gd name="T43" fmla="*/ 72 h 190"/>
                <a:gd name="T44" fmla="*/ 7 w 185"/>
                <a:gd name="T45" fmla="*/ 44 h 190"/>
                <a:gd name="T46" fmla="*/ 39 w 185"/>
                <a:gd name="T47" fmla="*/ 24 h 190"/>
                <a:gd name="T48" fmla="*/ 160 w 185"/>
                <a:gd name="T49" fmla="*/ 24 h 190"/>
                <a:gd name="T50" fmla="*/ 160 w 185"/>
                <a:gd name="T51" fmla="*/ 64 h 190"/>
                <a:gd name="T52" fmla="*/ 39 w 185"/>
                <a:gd name="T53" fmla="*/ 64 h 190"/>
                <a:gd name="T54" fmla="*/ 7 w 185"/>
                <a:gd name="T55" fmla="*/ 44 h 190"/>
                <a:gd name="T56" fmla="*/ 88 w 185"/>
                <a:gd name="T57" fmla="*/ 0 h 190"/>
                <a:gd name="T58" fmla="*/ 100 w 185"/>
                <a:gd name="T59" fmla="*/ 0 h 190"/>
                <a:gd name="T60" fmla="*/ 100 w 185"/>
                <a:gd name="T61" fmla="*/ 19 h 190"/>
                <a:gd name="T62" fmla="*/ 88 w 185"/>
                <a:gd name="T63" fmla="*/ 19 h 190"/>
                <a:gd name="T64" fmla="*/ 88 w 185"/>
                <a:gd name="T6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90">
                  <a:moveTo>
                    <a:pt x="93" y="190"/>
                  </a:moveTo>
                  <a:cubicBezTo>
                    <a:pt x="41" y="190"/>
                    <a:pt x="0" y="177"/>
                    <a:pt x="0" y="160"/>
                  </a:cubicBezTo>
                  <a:cubicBezTo>
                    <a:pt x="0" y="147"/>
                    <a:pt x="26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6"/>
                    <a:pt x="25" y="153"/>
                    <a:pt x="25" y="160"/>
                  </a:cubicBezTo>
                  <a:cubicBezTo>
                    <a:pt x="25" y="171"/>
                    <a:pt x="59" y="180"/>
                    <a:pt x="93" y="180"/>
                  </a:cubicBezTo>
                  <a:cubicBezTo>
                    <a:pt x="126" y="180"/>
                    <a:pt x="160" y="171"/>
                    <a:pt x="160" y="160"/>
                  </a:cubicBezTo>
                  <a:cubicBezTo>
                    <a:pt x="160" y="153"/>
                    <a:pt x="143" y="146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5" y="147"/>
                    <a:pt x="185" y="160"/>
                  </a:cubicBezTo>
                  <a:cubicBezTo>
                    <a:pt x="185" y="177"/>
                    <a:pt x="144" y="190"/>
                    <a:pt x="93" y="190"/>
                  </a:cubicBezTo>
                  <a:close/>
                  <a:moveTo>
                    <a:pt x="88" y="168"/>
                  </a:moveTo>
                  <a:cubicBezTo>
                    <a:pt x="88" y="116"/>
                    <a:pt x="88" y="116"/>
                    <a:pt x="88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68"/>
                    <a:pt x="100" y="168"/>
                    <a:pt x="100" y="168"/>
                  </a:cubicBezTo>
                  <a:lnTo>
                    <a:pt x="88" y="168"/>
                  </a:lnTo>
                  <a:close/>
                  <a:moveTo>
                    <a:pt x="48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72"/>
                  </a:lnTo>
                  <a:close/>
                  <a:moveTo>
                    <a:pt x="7" y="44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39" y="64"/>
                    <a:pt x="39" y="64"/>
                    <a:pt x="39" y="64"/>
                  </a:cubicBezTo>
                  <a:lnTo>
                    <a:pt x="7" y="44"/>
                  </a:lnTo>
                  <a:close/>
                  <a:moveTo>
                    <a:pt x="8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88" y="19"/>
                    <a:pt x="88" y="19"/>
                    <a:pt x="88" y="19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27957" y="2215498"/>
            <a:ext cx="686888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广东：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有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大暑吃仙草的习俗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仙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草又名凉粉草、仙人草，唇形科仙草属草本植物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为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重要的药食两用植物资源。由于其神奇的消暑功效，被誉为“仙草”。茎叶晒干后可以做成烧仙草，广东一带叫凉粉，是一种消暑的甜品。本身也可入药。民谚：六月大暑吃仙草，活如神仙不会老。烧仙草是台湾著名的小吃之一，有冷、热两种吃法。烧仙草的外观和口味均类似粤港澳地区流行的另一种小吃龟苓膏，也同样具有清热解毒的功效。但这款食品孕妇忌吃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8276" y="0"/>
            <a:ext cx="3854124" cy="8254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ln w="0">
                  <a:noFill/>
                </a:ln>
                <a:solidFill>
                  <a:srgbClr val="83BD8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大暑节气的习俗</a:t>
            </a:r>
          </a:p>
        </p:txBody>
      </p:sp>
      <p:sp>
        <p:nvSpPr>
          <p:cNvPr id="4" name="îşlïḍé"/>
          <p:cNvSpPr/>
          <p:nvPr/>
        </p:nvSpPr>
        <p:spPr>
          <a:xfrm>
            <a:off x="645428" y="1578969"/>
            <a:ext cx="3650431" cy="3651468"/>
          </a:xfrm>
          <a:prstGeom prst="diamond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íŝḷïḍê"/>
          <p:cNvSpPr/>
          <p:nvPr/>
        </p:nvSpPr>
        <p:spPr>
          <a:xfrm>
            <a:off x="2049434" y="1523548"/>
            <a:ext cx="842422" cy="84242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37315" y="2358750"/>
            <a:ext cx="68688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accent1"/>
                </a:solidFill>
                <a:cs typeface="+mn-ea"/>
                <a:sym typeface="+mn-lt"/>
              </a:rPr>
              <a:t>台湾：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大暑期间，我国台湾有吃凤梨的习俗，民间百姓认为这个时节的凤梨最好吃。加上凤梨的闽南语发音和“旺来”相同，所以也被用来作为祈求平安吉祥、生意兴隆的象征。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另外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，大暑前后就是农历六月十五日，台湾也叫“半年节”，由於农历六月十五日是全年的一半，所以在这一天拜完神明后全家会一起吃“半年圆”，半年圆是用糯米磨成粉再和上红面搓成的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大多会煮成甜食来品尝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象征意义是团圆与甜蜜。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396593" y="5150214"/>
            <a:ext cx="2148099" cy="833773"/>
            <a:chOff x="1325116" y="2355096"/>
            <a:chExt cx="1611283" cy="625330"/>
          </a:xfrm>
        </p:grpSpPr>
        <p:sp>
          <p:nvSpPr>
            <p:cNvPr id="8" name="任意多边形 7"/>
            <p:cNvSpPr/>
            <p:nvPr/>
          </p:nvSpPr>
          <p:spPr>
            <a:xfrm>
              <a:off x="1325116" y="2355096"/>
              <a:ext cx="1611283" cy="625330"/>
            </a:xfrm>
            <a:custGeom>
              <a:avLst/>
              <a:gdLst>
                <a:gd name="connsiteX0" fmla="*/ 425985 w 1460502"/>
                <a:gd name="connsiteY0" fmla="*/ 0 h 725082"/>
                <a:gd name="connsiteX1" fmla="*/ 608543 w 1460502"/>
                <a:gd name="connsiteY1" fmla="*/ 246110 h 725082"/>
                <a:gd name="connsiteX2" fmla="*/ 1380672 w 1460502"/>
                <a:gd name="connsiteY2" fmla="*/ 246110 h 725082"/>
                <a:gd name="connsiteX3" fmla="*/ 1460502 w 1460502"/>
                <a:gd name="connsiteY3" fmla="*/ 325940 h 725082"/>
                <a:gd name="connsiteX4" fmla="*/ 1460502 w 1460502"/>
                <a:gd name="connsiteY4" fmla="*/ 445682 h 725082"/>
                <a:gd name="connsiteX5" fmla="*/ 1460502 w 1460502"/>
                <a:gd name="connsiteY5" fmla="*/ 645252 h 725082"/>
                <a:gd name="connsiteX6" fmla="*/ 1380672 w 1460502"/>
                <a:gd name="connsiteY6" fmla="*/ 725082 h 725082"/>
                <a:gd name="connsiteX7" fmla="*/ 608543 w 1460502"/>
                <a:gd name="connsiteY7" fmla="*/ 725082 h 725082"/>
                <a:gd name="connsiteX8" fmla="*/ 243417 w 1460502"/>
                <a:gd name="connsiteY8" fmla="*/ 725082 h 725082"/>
                <a:gd name="connsiteX9" fmla="*/ 79830 w 1460502"/>
                <a:gd name="connsiteY9" fmla="*/ 725082 h 725082"/>
                <a:gd name="connsiteX10" fmla="*/ 0 w 1460502"/>
                <a:gd name="connsiteY10" fmla="*/ 645252 h 725082"/>
                <a:gd name="connsiteX11" fmla="*/ 0 w 1460502"/>
                <a:gd name="connsiteY11" fmla="*/ 445682 h 725082"/>
                <a:gd name="connsiteX12" fmla="*/ 0 w 1460502"/>
                <a:gd name="connsiteY12" fmla="*/ 325940 h 725082"/>
                <a:gd name="connsiteX13" fmla="*/ 79830 w 1460502"/>
                <a:gd name="connsiteY13" fmla="*/ 246110 h 725082"/>
                <a:gd name="connsiteX14" fmla="*/ 243417 w 1460502"/>
                <a:gd name="connsiteY14" fmla="*/ 246110 h 72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502" h="72508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anchor="ctr"/>
            <a:lstStyle/>
            <a:p>
              <a:pPr algn="ctr">
                <a:defRPr/>
              </a:pPr>
              <a:r>
                <a:rPr lang="zh-CN" altLang="en-US" sz="1900" dirty="0">
                  <a:solidFill>
                    <a:srgbClr val="FFFFFF"/>
                  </a:solidFill>
                  <a:cs typeface="+mn-ea"/>
                  <a:sym typeface="+mn-lt"/>
                </a:rPr>
                <a:t>吃凤梨</a:t>
              </a: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1417937" y="2657502"/>
              <a:ext cx="223318" cy="229976"/>
            </a:xfrm>
            <a:custGeom>
              <a:avLst/>
              <a:gdLst>
                <a:gd name="T0" fmla="*/ 93 w 185"/>
                <a:gd name="T1" fmla="*/ 190 h 190"/>
                <a:gd name="T2" fmla="*/ 0 w 185"/>
                <a:gd name="T3" fmla="*/ 160 h 190"/>
                <a:gd name="T4" fmla="*/ 63 w 185"/>
                <a:gd name="T5" fmla="*/ 132 h 190"/>
                <a:gd name="T6" fmla="*/ 64 w 185"/>
                <a:gd name="T7" fmla="*/ 143 h 190"/>
                <a:gd name="T8" fmla="*/ 25 w 185"/>
                <a:gd name="T9" fmla="*/ 160 h 190"/>
                <a:gd name="T10" fmla="*/ 93 w 185"/>
                <a:gd name="T11" fmla="*/ 180 h 190"/>
                <a:gd name="T12" fmla="*/ 160 w 185"/>
                <a:gd name="T13" fmla="*/ 160 h 190"/>
                <a:gd name="T14" fmla="*/ 121 w 185"/>
                <a:gd name="T15" fmla="*/ 143 h 190"/>
                <a:gd name="T16" fmla="*/ 122 w 185"/>
                <a:gd name="T17" fmla="*/ 132 h 190"/>
                <a:gd name="T18" fmla="*/ 185 w 185"/>
                <a:gd name="T19" fmla="*/ 160 h 190"/>
                <a:gd name="T20" fmla="*/ 93 w 185"/>
                <a:gd name="T21" fmla="*/ 190 h 190"/>
                <a:gd name="T22" fmla="*/ 88 w 185"/>
                <a:gd name="T23" fmla="*/ 168 h 190"/>
                <a:gd name="T24" fmla="*/ 88 w 185"/>
                <a:gd name="T25" fmla="*/ 116 h 190"/>
                <a:gd name="T26" fmla="*/ 100 w 185"/>
                <a:gd name="T27" fmla="*/ 116 h 190"/>
                <a:gd name="T28" fmla="*/ 100 w 185"/>
                <a:gd name="T29" fmla="*/ 168 h 190"/>
                <a:gd name="T30" fmla="*/ 88 w 185"/>
                <a:gd name="T31" fmla="*/ 168 h 190"/>
                <a:gd name="T32" fmla="*/ 48 w 185"/>
                <a:gd name="T33" fmla="*/ 72 h 190"/>
                <a:gd name="T34" fmla="*/ 129 w 185"/>
                <a:gd name="T35" fmla="*/ 72 h 190"/>
                <a:gd name="T36" fmla="*/ 160 w 185"/>
                <a:gd name="T37" fmla="*/ 92 h 190"/>
                <a:gd name="T38" fmla="*/ 128 w 185"/>
                <a:gd name="T39" fmla="*/ 112 h 190"/>
                <a:gd name="T40" fmla="*/ 48 w 185"/>
                <a:gd name="T41" fmla="*/ 112 h 190"/>
                <a:gd name="T42" fmla="*/ 48 w 185"/>
                <a:gd name="T43" fmla="*/ 72 h 190"/>
                <a:gd name="T44" fmla="*/ 7 w 185"/>
                <a:gd name="T45" fmla="*/ 44 h 190"/>
                <a:gd name="T46" fmla="*/ 39 w 185"/>
                <a:gd name="T47" fmla="*/ 24 h 190"/>
                <a:gd name="T48" fmla="*/ 160 w 185"/>
                <a:gd name="T49" fmla="*/ 24 h 190"/>
                <a:gd name="T50" fmla="*/ 160 w 185"/>
                <a:gd name="T51" fmla="*/ 64 h 190"/>
                <a:gd name="T52" fmla="*/ 39 w 185"/>
                <a:gd name="T53" fmla="*/ 64 h 190"/>
                <a:gd name="T54" fmla="*/ 7 w 185"/>
                <a:gd name="T55" fmla="*/ 44 h 190"/>
                <a:gd name="T56" fmla="*/ 88 w 185"/>
                <a:gd name="T57" fmla="*/ 0 h 190"/>
                <a:gd name="T58" fmla="*/ 100 w 185"/>
                <a:gd name="T59" fmla="*/ 0 h 190"/>
                <a:gd name="T60" fmla="*/ 100 w 185"/>
                <a:gd name="T61" fmla="*/ 19 h 190"/>
                <a:gd name="T62" fmla="*/ 88 w 185"/>
                <a:gd name="T63" fmla="*/ 19 h 190"/>
                <a:gd name="T64" fmla="*/ 88 w 185"/>
                <a:gd name="T6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90">
                  <a:moveTo>
                    <a:pt x="93" y="190"/>
                  </a:moveTo>
                  <a:cubicBezTo>
                    <a:pt x="41" y="190"/>
                    <a:pt x="0" y="177"/>
                    <a:pt x="0" y="160"/>
                  </a:cubicBezTo>
                  <a:cubicBezTo>
                    <a:pt x="0" y="147"/>
                    <a:pt x="26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6"/>
                    <a:pt x="25" y="153"/>
                    <a:pt x="25" y="160"/>
                  </a:cubicBezTo>
                  <a:cubicBezTo>
                    <a:pt x="25" y="171"/>
                    <a:pt x="59" y="180"/>
                    <a:pt x="93" y="180"/>
                  </a:cubicBezTo>
                  <a:cubicBezTo>
                    <a:pt x="126" y="180"/>
                    <a:pt x="160" y="171"/>
                    <a:pt x="160" y="160"/>
                  </a:cubicBezTo>
                  <a:cubicBezTo>
                    <a:pt x="160" y="153"/>
                    <a:pt x="143" y="146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5" y="147"/>
                    <a:pt x="185" y="160"/>
                  </a:cubicBezTo>
                  <a:cubicBezTo>
                    <a:pt x="185" y="177"/>
                    <a:pt x="144" y="190"/>
                    <a:pt x="93" y="190"/>
                  </a:cubicBezTo>
                  <a:close/>
                  <a:moveTo>
                    <a:pt x="88" y="168"/>
                  </a:moveTo>
                  <a:cubicBezTo>
                    <a:pt x="88" y="116"/>
                    <a:pt x="88" y="116"/>
                    <a:pt x="88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68"/>
                    <a:pt x="100" y="168"/>
                    <a:pt x="100" y="168"/>
                  </a:cubicBezTo>
                  <a:lnTo>
                    <a:pt x="88" y="168"/>
                  </a:lnTo>
                  <a:close/>
                  <a:moveTo>
                    <a:pt x="48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72"/>
                  </a:lnTo>
                  <a:close/>
                  <a:moveTo>
                    <a:pt x="7" y="44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39" y="64"/>
                    <a:pt x="39" y="64"/>
                    <a:pt x="39" y="64"/>
                  </a:cubicBezTo>
                  <a:lnTo>
                    <a:pt x="7" y="44"/>
                  </a:lnTo>
                  <a:close/>
                  <a:moveTo>
                    <a:pt x="8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88" y="19"/>
                    <a:pt x="88" y="19"/>
                    <a:pt x="88" y="19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8276" y="0"/>
            <a:ext cx="3854124" cy="8254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ln w="0">
                  <a:noFill/>
                </a:ln>
                <a:solidFill>
                  <a:srgbClr val="83BD8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大暑节气的习俗</a:t>
            </a:r>
          </a:p>
        </p:txBody>
      </p:sp>
      <p:sp>
        <p:nvSpPr>
          <p:cNvPr id="9" name="矩形 8"/>
          <p:cNvSpPr/>
          <p:nvPr/>
        </p:nvSpPr>
        <p:spPr>
          <a:xfrm>
            <a:off x="751114" y="4974173"/>
            <a:ext cx="10325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日本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吃竹筒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面：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大暑节气日本人会在社区里架起了长长的竹筒，把煮好的面条放到竹筒中过水冷却，供大家品尝。据说吃过这种竹筒冷面后夏天不会中暑。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246" y="1840378"/>
            <a:ext cx="3810000" cy="2857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246" y="1840378"/>
            <a:ext cx="5755822" cy="28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716297" y="2757400"/>
            <a:ext cx="282108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cs typeface="+mn-ea"/>
                <a:sym typeface="+mn-lt"/>
              </a:rPr>
              <a:t>【</a:t>
            </a:r>
            <a:r>
              <a:rPr lang="zh-CN" altLang="en-US" sz="4000" dirty="0">
                <a:solidFill>
                  <a:schemeClr val="accent1"/>
                </a:solidFill>
                <a:cs typeface="+mn-ea"/>
                <a:sym typeface="+mn-lt"/>
              </a:rPr>
              <a:t>第三部分</a:t>
            </a:r>
            <a:r>
              <a:rPr lang="en-US" altLang="zh-CN" sz="4000" dirty="0">
                <a:solidFill>
                  <a:schemeClr val="accent1"/>
                </a:solidFill>
                <a:cs typeface="+mn-ea"/>
                <a:sym typeface="+mn-lt"/>
              </a:rPr>
              <a:t>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04718" y="3465286"/>
            <a:ext cx="6418700" cy="11905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540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大暑节气的物候特征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33447" y="600973"/>
            <a:ext cx="3790267" cy="1711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8276" y="0"/>
            <a:ext cx="5035224" cy="8254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ln w="0">
                  <a:noFill/>
                </a:ln>
                <a:solidFill>
                  <a:srgbClr val="83BD8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大暑节气的物候特征</a:t>
            </a:r>
          </a:p>
        </p:txBody>
      </p:sp>
      <p:sp>
        <p:nvSpPr>
          <p:cNvPr id="4" name="矩形 3"/>
          <p:cNvSpPr/>
          <p:nvPr/>
        </p:nvSpPr>
        <p:spPr>
          <a:xfrm>
            <a:off x="685799" y="1518812"/>
            <a:ext cx="10724841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一般说来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，大暑节气是一年中日照最多、气温最高的时期，是华南西部雨水最丰沛、雷暴最常见、大暑节气时，我国除青藏高原及东北北部外，大部分地区天气炎热，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35℃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的高温已是司空见惯，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40℃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的酷热也不鲜见。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02" y="3212063"/>
            <a:ext cx="3664772" cy="23894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57057" y="2946158"/>
            <a:ext cx="6653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著名的三大火炉：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南京、武汉、重庆在大暑前后也是炉火最旺。比“三大火炉”更热的地方还有很多，如安庆、九江等。每年最热的地方也不相同。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月的最热城市是福州、杭州、长沙和南昌。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当然最热的“火炉”，要属新疆的“火焰山”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吐鲁番。大暑前后，下午的气温常在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40℃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以上。旅居新疆的清代诗人肖雄在他的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西疆杂述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诗集中写到“试将面饼贴之砖壁，少顷烙熟，烈日可畏。”由此可见，“火焰山”的美称的确名不虚传。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8276" y="0"/>
            <a:ext cx="5035224" cy="8254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ln w="0">
                  <a:noFill/>
                </a:ln>
                <a:solidFill>
                  <a:srgbClr val="83BD8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大暑节气的物候特征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59682" y="2025436"/>
            <a:ext cx="4854476" cy="3305175"/>
            <a:chOff x="1680" y="1536"/>
            <a:chExt cx="11280" cy="768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8" name="矩形 7"/>
            <p:cNvSpPr/>
            <p:nvPr/>
          </p:nvSpPr>
          <p:spPr>
            <a:xfrm>
              <a:off x="1680" y="1536"/>
              <a:ext cx="11280" cy="376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80" y="5448"/>
              <a:ext cx="11280" cy="3768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2998981"/>
            <a:ext cx="1130927" cy="1099490"/>
            <a:chOff x="-36" y="4036"/>
            <a:chExt cx="2806" cy="2728"/>
          </a:xfrm>
        </p:grpSpPr>
        <p:sp>
          <p:nvSpPr>
            <p:cNvPr id="11" name="矩形 10"/>
            <p:cNvSpPr/>
            <p:nvPr/>
          </p:nvSpPr>
          <p:spPr>
            <a:xfrm>
              <a:off x="-36" y="4036"/>
              <a:ext cx="2807" cy="27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638" y="4592"/>
              <a:ext cx="1459" cy="1615"/>
            </a:xfrm>
            <a:custGeom>
              <a:avLst/>
              <a:gdLst>
                <a:gd name="T0" fmla="*/ 218 w 221"/>
                <a:gd name="T1" fmla="*/ 82 h 245"/>
                <a:gd name="T2" fmla="*/ 212 w 221"/>
                <a:gd name="T3" fmla="*/ 72 h 245"/>
                <a:gd name="T4" fmla="*/ 127 w 221"/>
                <a:gd name="T5" fmla="*/ 8 h 245"/>
                <a:gd name="T6" fmla="*/ 90 w 221"/>
                <a:gd name="T7" fmla="*/ 14 h 245"/>
                <a:gd name="T8" fmla="*/ 1 w 221"/>
                <a:gd name="T9" fmla="*/ 134 h 245"/>
                <a:gd name="T10" fmla="*/ 19 w 221"/>
                <a:gd name="T11" fmla="*/ 190 h 245"/>
                <a:gd name="T12" fmla="*/ 86 w 221"/>
                <a:gd name="T13" fmla="*/ 240 h 245"/>
                <a:gd name="T14" fmla="*/ 114 w 221"/>
                <a:gd name="T15" fmla="*/ 237 h 245"/>
                <a:gd name="T16" fmla="*/ 114 w 221"/>
                <a:gd name="T17" fmla="*/ 237 h 245"/>
                <a:gd name="T18" fmla="*/ 22 w 221"/>
                <a:gd name="T19" fmla="*/ 177 h 245"/>
                <a:gd name="T20" fmla="*/ 28 w 221"/>
                <a:gd name="T21" fmla="*/ 155 h 245"/>
                <a:gd name="T22" fmla="*/ 32 w 221"/>
                <a:gd name="T23" fmla="*/ 160 h 245"/>
                <a:gd name="T24" fmla="*/ 22 w 221"/>
                <a:gd name="T25" fmla="*/ 177 h 245"/>
                <a:gd name="T26" fmla="*/ 107 w 221"/>
                <a:gd name="T27" fmla="*/ 233 h 245"/>
                <a:gd name="T28" fmla="*/ 90 w 221"/>
                <a:gd name="T29" fmla="*/ 234 h 245"/>
                <a:gd name="T30" fmla="*/ 36 w 221"/>
                <a:gd name="T31" fmla="*/ 170 h 245"/>
                <a:gd name="T32" fmla="*/ 32 w 221"/>
                <a:gd name="T33" fmla="*/ 149 h 245"/>
                <a:gd name="T34" fmla="*/ 96 w 221"/>
                <a:gd name="T35" fmla="*/ 18 h 245"/>
                <a:gd name="T36" fmla="*/ 108 w 221"/>
                <a:gd name="T37" fmla="*/ 10 h 245"/>
                <a:gd name="T38" fmla="*/ 207 w 221"/>
                <a:gd name="T39" fmla="*/ 78 h 245"/>
                <a:gd name="T40" fmla="*/ 212 w 221"/>
                <a:gd name="T41" fmla="*/ 88 h 245"/>
                <a:gd name="T42" fmla="*/ 108 w 221"/>
                <a:gd name="T43" fmla="*/ 232 h 245"/>
                <a:gd name="T44" fmla="*/ 191 w 221"/>
                <a:gd name="T45" fmla="*/ 100 h 245"/>
                <a:gd name="T46" fmla="*/ 109 w 221"/>
                <a:gd name="T47" fmla="*/ 29 h 245"/>
                <a:gd name="T48" fmla="*/ 186 w 221"/>
                <a:gd name="T49" fmla="*/ 107 h 245"/>
                <a:gd name="T50" fmla="*/ 96 w 221"/>
                <a:gd name="T51" fmla="*/ 48 h 245"/>
                <a:gd name="T52" fmla="*/ 186 w 221"/>
                <a:gd name="T53" fmla="*/ 107 h 245"/>
                <a:gd name="T54" fmla="*/ 172 w 221"/>
                <a:gd name="T55" fmla="*/ 125 h 245"/>
                <a:gd name="T56" fmla="*/ 91 w 221"/>
                <a:gd name="T57" fmla="*/ 54 h 245"/>
                <a:gd name="T58" fmla="*/ 77 w 221"/>
                <a:gd name="T59" fmla="*/ 72 h 245"/>
                <a:gd name="T60" fmla="*/ 167 w 221"/>
                <a:gd name="T61" fmla="*/ 131 h 245"/>
                <a:gd name="T62" fmla="*/ 77 w 221"/>
                <a:gd name="T63" fmla="*/ 72 h 245"/>
                <a:gd name="T64" fmla="*/ 112 w 221"/>
                <a:gd name="T65" fmla="*/ 111 h 245"/>
                <a:gd name="T66" fmla="*/ 151 w 221"/>
                <a:gd name="T67" fmla="*/ 149 h 245"/>
                <a:gd name="T68" fmla="*/ 132 w 221"/>
                <a:gd name="T69" fmla="*/ 175 h 245"/>
                <a:gd name="T70" fmla="*/ 93 w 221"/>
                <a:gd name="T71" fmla="*/ 136 h 245"/>
                <a:gd name="T72" fmla="*/ 132 w 221"/>
                <a:gd name="T73" fmla="*/ 175 h 245"/>
                <a:gd name="T74" fmla="*/ 123 w 221"/>
                <a:gd name="T75" fmla="*/ 186 h 245"/>
                <a:gd name="T76" fmla="*/ 84 w 221"/>
                <a:gd name="T77" fmla="*/ 14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1" h="245">
                  <a:moveTo>
                    <a:pt x="215" y="103"/>
                  </a:moveTo>
                  <a:cubicBezTo>
                    <a:pt x="221" y="95"/>
                    <a:pt x="220" y="87"/>
                    <a:pt x="218" y="82"/>
                  </a:cubicBezTo>
                  <a:cubicBezTo>
                    <a:pt x="216" y="76"/>
                    <a:pt x="212" y="73"/>
                    <a:pt x="212" y="73"/>
                  </a:cubicBezTo>
                  <a:cubicBezTo>
                    <a:pt x="212" y="72"/>
                    <a:pt x="212" y="72"/>
                    <a:pt x="212" y="72"/>
                  </a:cubicBezTo>
                  <a:cubicBezTo>
                    <a:pt x="212" y="72"/>
                    <a:pt x="212" y="72"/>
                    <a:pt x="212" y="72"/>
                  </a:cubicBezTo>
                  <a:cubicBezTo>
                    <a:pt x="212" y="72"/>
                    <a:pt x="145" y="21"/>
                    <a:pt x="127" y="8"/>
                  </a:cubicBezTo>
                  <a:cubicBezTo>
                    <a:pt x="117" y="0"/>
                    <a:pt x="107" y="2"/>
                    <a:pt x="101" y="5"/>
                  </a:cubicBezTo>
                  <a:cubicBezTo>
                    <a:pt x="94" y="8"/>
                    <a:pt x="90" y="13"/>
                    <a:pt x="90" y="1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9" y="190"/>
                    <a:pt x="19" y="190"/>
                    <a:pt x="19" y="190"/>
                  </a:cubicBezTo>
                  <a:cubicBezTo>
                    <a:pt x="19" y="190"/>
                    <a:pt x="74" y="231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93" y="245"/>
                    <a:pt x="100" y="245"/>
                    <a:pt x="105" y="242"/>
                  </a:cubicBezTo>
                  <a:cubicBezTo>
                    <a:pt x="110" y="240"/>
                    <a:pt x="113" y="237"/>
                    <a:pt x="114" y="237"/>
                  </a:cubicBezTo>
                  <a:cubicBezTo>
                    <a:pt x="114" y="237"/>
                    <a:pt x="114" y="237"/>
                    <a:pt x="114" y="237"/>
                  </a:cubicBezTo>
                  <a:cubicBezTo>
                    <a:pt x="114" y="237"/>
                    <a:pt x="114" y="237"/>
                    <a:pt x="114" y="237"/>
                  </a:cubicBezTo>
                  <a:cubicBezTo>
                    <a:pt x="114" y="237"/>
                    <a:pt x="206" y="116"/>
                    <a:pt x="215" y="103"/>
                  </a:cubicBezTo>
                  <a:close/>
                  <a:moveTo>
                    <a:pt x="22" y="177"/>
                  </a:moveTo>
                  <a:cubicBezTo>
                    <a:pt x="11" y="142"/>
                    <a:pt x="11" y="142"/>
                    <a:pt x="11" y="142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8" y="155"/>
                    <a:pt x="28" y="155"/>
                    <a:pt x="29" y="156"/>
                  </a:cubicBezTo>
                  <a:cubicBezTo>
                    <a:pt x="30" y="157"/>
                    <a:pt x="31" y="158"/>
                    <a:pt x="32" y="160"/>
                  </a:cubicBezTo>
                  <a:cubicBezTo>
                    <a:pt x="32" y="162"/>
                    <a:pt x="32" y="163"/>
                    <a:pt x="31" y="166"/>
                  </a:cubicBezTo>
                  <a:cubicBezTo>
                    <a:pt x="28" y="170"/>
                    <a:pt x="24" y="174"/>
                    <a:pt x="22" y="177"/>
                  </a:cubicBezTo>
                  <a:close/>
                  <a:moveTo>
                    <a:pt x="108" y="232"/>
                  </a:moveTo>
                  <a:cubicBezTo>
                    <a:pt x="108" y="232"/>
                    <a:pt x="108" y="233"/>
                    <a:pt x="107" y="233"/>
                  </a:cubicBezTo>
                  <a:cubicBezTo>
                    <a:pt x="105" y="235"/>
                    <a:pt x="103" y="236"/>
                    <a:pt x="100" y="237"/>
                  </a:cubicBezTo>
                  <a:cubicBezTo>
                    <a:pt x="97" y="237"/>
                    <a:pt x="94" y="237"/>
                    <a:pt x="90" y="234"/>
                  </a:cubicBezTo>
                  <a:cubicBezTo>
                    <a:pt x="80" y="227"/>
                    <a:pt x="34" y="192"/>
                    <a:pt x="25" y="185"/>
                  </a:cubicBezTo>
                  <a:cubicBezTo>
                    <a:pt x="27" y="182"/>
                    <a:pt x="32" y="176"/>
                    <a:pt x="36" y="170"/>
                  </a:cubicBezTo>
                  <a:cubicBezTo>
                    <a:pt x="40" y="165"/>
                    <a:pt x="39" y="159"/>
                    <a:pt x="37" y="155"/>
                  </a:cubicBezTo>
                  <a:cubicBezTo>
                    <a:pt x="35" y="151"/>
                    <a:pt x="32" y="149"/>
                    <a:pt x="32" y="149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8"/>
                    <a:pt x="97" y="17"/>
                    <a:pt x="98" y="16"/>
                  </a:cubicBezTo>
                  <a:cubicBezTo>
                    <a:pt x="100" y="14"/>
                    <a:pt x="104" y="11"/>
                    <a:pt x="108" y="10"/>
                  </a:cubicBezTo>
                  <a:cubicBezTo>
                    <a:pt x="112" y="9"/>
                    <a:pt x="117" y="9"/>
                    <a:pt x="123" y="13"/>
                  </a:cubicBezTo>
                  <a:cubicBezTo>
                    <a:pt x="140" y="26"/>
                    <a:pt x="203" y="74"/>
                    <a:pt x="207" y="78"/>
                  </a:cubicBezTo>
                  <a:cubicBezTo>
                    <a:pt x="208" y="78"/>
                    <a:pt x="208" y="79"/>
                    <a:pt x="209" y="79"/>
                  </a:cubicBezTo>
                  <a:cubicBezTo>
                    <a:pt x="210" y="81"/>
                    <a:pt x="212" y="84"/>
                    <a:pt x="212" y="88"/>
                  </a:cubicBezTo>
                  <a:cubicBezTo>
                    <a:pt x="213" y="91"/>
                    <a:pt x="213" y="95"/>
                    <a:pt x="210" y="99"/>
                  </a:cubicBezTo>
                  <a:cubicBezTo>
                    <a:pt x="200" y="111"/>
                    <a:pt x="113" y="226"/>
                    <a:pt x="108" y="232"/>
                  </a:cubicBezTo>
                  <a:close/>
                  <a:moveTo>
                    <a:pt x="105" y="35"/>
                  </a:moveTo>
                  <a:cubicBezTo>
                    <a:pt x="191" y="100"/>
                    <a:pt x="191" y="100"/>
                    <a:pt x="191" y="100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09" y="29"/>
                    <a:pt x="109" y="29"/>
                    <a:pt x="109" y="29"/>
                  </a:cubicBezTo>
                  <a:lnTo>
                    <a:pt x="105" y="35"/>
                  </a:lnTo>
                  <a:close/>
                  <a:moveTo>
                    <a:pt x="186" y="107"/>
                  </a:moveTo>
                  <a:cubicBezTo>
                    <a:pt x="100" y="42"/>
                    <a:pt x="100" y="42"/>
                    <a:pt x="100" y="42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81" y="113"/>
                    <a:pt x="181" y="113"/>
                    <a:pt x="181" y="113"/>
                  </a:cubicBezTo>
                  <a:lnTo>
                    <a:pt x="186" y="107"/>
                  </a:lnTo>
                  <a:close/>
                  <a:moveTo>
                    <a:pt x="86" y="60"/>
                  </a:moveTo>
                  <a:cubicBezTo>
                    <a:pt x="172" y="125"/>
                    <a:pt x="172" y="125"/>
                    <a:pt x="172" y="125"/>
                  </a:cubicBezTo>
                  <a:cubicBezTo>
                    <a:pt x="176" y="119"/>
                    <a:pt x="176" y="119"/>
                    <a:pt x="176" y="119"/>
                  </a:cubicBezTo>
                  <a:cubicBezTo>
                    <a:pt x="91" y="54"/>
                    <a:pt x="91" y="54"/>
                    <a:pt x="91" y="54"/>
                  </a:cubicBezTo>
                  <a:lnTo>
                    <a:pt x="86" y="60"/>
                  </a:lnTo>
                  <a:close/>
                  <a:moveTo>
                    <a:pt x="77" y="72"/>
                  </a:moveTo>
                  <a:cubicBezTo>
                    <a:pt x="163" y="137"/>
                    <a:pt x="163" y="137"/>
                    <a:pt x="163" y="137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82" y="66"/>
                    <a:pt x="82" y="66"/>
                    <a:pt x="82" y="66"/>
                  </a:cubicBezTo>
                  <a:lnTo>
                    <a:pt x="77" y="72"/>
                  </a:lnTo>
                  <a:close/>
                  <a:moveTo>
                    <a:pt x="156" y="144"/>
                  </a:moveTo>
                  <a:cubicBezTo>
                    <a:pt x="112" y="111"/>
                    <a:pt x="112" y="111"/>
                    <a:pt x="112" y="111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51" y="149"/>
                    <a:pt x="151" y="149"/>
                    <a:pt x="151" y="149"/>
                  </a:cubicBezTo>
                  <a:lnTo>
                    <a:pt x="156" y="144"/>
                  </a:lnTo>
                  <a:close/>
                  <a:moveTo>
                    <a:pt x="132" y="175"/>
                  </a:moveTo>
                  <a:cubicBezTo>
                    <a:pt x="136" y="169"/>
                    <a:pt x="136" y="169"/>
                    <a:pt x="136" y="169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89" y="142"/>
                    <a:pt x="89" y="142"/>
                    <a:pt x="89" y="142"/>
                  </a:cubicBezTo>
                  <a:lnTo>
                    <a:pt x="132" y="175"/>
                  </a:lnTo>
                  <a:close/>
                  <a:moveTo>
                    <a:pt x="80" y="153"/>
                  </a:moveTo>
                  <a:cubicBezTo>
                    <a:pt x="123" y="186"/>
                    <a:pt x="123" y="186"/>
                    <a:pt x="123" y="186"/>
                  </a:cubicBezTo>
                  <a:cubicBezTo>
                    <a:pt x="128" y="180"/>
                    <a:pt x="128" y="180"/>
                    <a:pt x="128" y="180"/>
                  </a:cubicBezTo>
                  <a:cubicBezTo>
                    <a:pt x="84" y="148"/>
                    <a:pt x="84" y="148"/>
                    <a:pt x="84" y="148"/>
                  </a:cubicBezTo>
                  <a:lnTo>
                    <a:pt x="80" y="1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302192" y="1811450"/>
            <a:ext cx="535882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在我国华南以北的长江中下游等地区，如苏、浙、赣等一带处于炎热少雨季节，滴雨似黄金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有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“小暑雨如银，大暑雨如金”，“伏里多雨，囤里多米”，“伏天雨丰，粮丰棉丰”，“伏不受旱，一亩增一担”的说法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恰如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左河水诗云：“日盛三伏暑气熏，坐闲烦静在蝇蚊。纵逢战鼓云中起，箭射荷塘若洒金。”如果大暑前后出现阴雨，则预示以后雨水多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农谚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有“大暑有雨多雨，秋水足；大暑无雨少雨，吃水愁”的说法。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8276" y="0"/>
            <a:ext cx="5035224" cy="8254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ln w="0">
                  <a:noFill/>
                </a:ln>
                <a:solidFill>
                  <a:srgbClr val="83BD8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大暑节气的物候特征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8450374" y="1619439"/>
            <a:ext cx="2556211" cy="3300871"/>
            <a:chOff x="1066734" y="1408480"/>
            <a:chExt cx="2331826" cy="3011119"/>
          </a:xfrm>
        </p:grpSpPr>
        <p:sp>
          <p:nvSpPr>
            <p:cNvPr id="18" name="文本框 6"/>
            <p:cNvSpPr txBox="1"/>
            <p:nvPr/>
          </p:nvSpPr>
          <p:spPr>
            <a:xfrm>
              <a:off x="1066734" y="3910939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66734" y="1408480"/>
              <a:ext cx="2331826" cy="1816526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807506" y="1818402"/>
            <a:ext cx="696749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而在我国的华南西部地区虽然高温出现也最频繁，但雨水却最丰沛、雷暴最常见，是雷阵雨最多的季节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这里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有谚语说：“东闪无半滴，西闪走不及”。意谓在夏天午后，闪电如果出现在东方，雨不会下到这里，若闪电在西方，则雨势很快就会到来，要想躲避都来不及。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1774" y="5302365"/>
            <a:ext cx="2250284" cy="5576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“大暑热，秋后凉”</a:t>
            </a:r>
          </a:p>
        </p:txBody>
      </p:sp>
      <p:sp>
        <p:nvSpPr>
          <p:cNvPr id="30" name="矩形 29"/>
          <p:cNvSpPr/>
          <p:nvPr/>
        </p:nvSpPr>
        <p:spPr>
          <a:xfrm>
            <a:off x="601774" y="4519545"/>
            <a:ext cx="10815276" cy="557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“大暑热，田头歇；大暑凉，水满塘”</a:t>
            </a:r>
          </a:p>
        </p:txBody>
      </p:sp>
      <p:sp>
        <p:nvSpPr>
          <p:cNvPr id="31" name="矩形 30"/>
          <p:cNvSpPr/>
          <p:nvPr/>
        </p:nvSpPr>
        <p:spPr>
          <a:xfrm>
            <a:off x="3051060" y="5302365"/>
            <a:ext cx="3110254" cy="557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“大暑热得慌，四个月无霜”</a:t>
            </a:r>
          </a:p>
        </p:txBody>
      </p:sp>
      <p:sp>
        <p:nvSpPr>
          <p:cNvPr id="32" name="矩形 31"/>
          <p:cNvSpPr/>
          <p:nvPr/>
        </p:nvSpPr>
        <p:spPr>
          <a:xfrm>
            <a:off x="6360316" y="5277785"/>
            <a:ext cx="2432017" cy="5576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“大暑不热，冬天不冷”</a:t>
            </a:r>
          </a:p>
        </p:txBody>
      </p:sp>
      <p:sp>
        <p:nvSpPr>
          <p:cNvPr id="33" name="矩形 32"/>
          <p:cNvSpPr/>
          <p:nvPr/>
        </p:nvSpPr>
        <p:spPr>
          <a:xfrm>
            <a:off x="8985033" y="5277785"/>
            <a:ext cx="2432017" cy="557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“大暑不热要烂冬”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716297" y="2757400"/>
            <a:ext cx="282108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cs typeface="+mn-ea"/>
                <a:sym typeface="+mn-lt"/>
              </a:rPr>
              <a:t>【</a:t>
            </a:r>
            <a:r>
              <a:rPr lang="zh-CN" altLang="en-US" sz="4000" dirty="0">
                <a:solidFill>
                  <a:schemeClr val="accent1"/>
                </a:solidFill>
                <a:cs typeface="+mn-ea"/>
                <a:sym typeface="+mn-lt"/>
              </a:rPr>
              <a:t>第四部分</a:t>
            </a:r>
            <a:r>
              <a:rPr lang="en-US" altLang="zh-CN" sz="4000" dirty="0">
                <a:solidFill>
                  <a:schemeClr val="accent1"/>
                </a:solidFill>
                <a:cs typeface="+mn-ea"/>
                <a:sym typeface="+mn-lt"/>
              </a:rPr>
              <a:t>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11594" y="3465286"/>
            <a:ext cx="5448300" cy="11919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540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大暑的农事活动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33447" y="600973"/>
            <a:ext cx="3790267" cy="1711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8276" y="0"/>
            <a:ext cx="3854124" cy="8254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ln w="0">
                  <a:noFill/>
                </a:ln>
                <a:solidFill>
                  <a:srgbClr val="83BD8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大暑的农事活动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62" y="2208235"/>
            <a:ext cx="4700586" cy="294256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6100601" y="2371467"/>
            <a:ext cx="492662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早稻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收获及晚稻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插秧</a:t>
            </a:r>
            <a:endParaRPr lang="en-US" altLang="zh-CN" sz="2400" b="1" dirty="0" smtClean="0">
              <a:solidFill>
                <a:schemeClr val="accent1">
                  <a:lumMod val="7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endParaRPr lang="zh-CN" altLang="en-US" sz="3200" b="1" dirty="0">
              <a:solidFill>
                <a:srgbClr val="0070C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禾到大暑日夜黄”，对中国种植双季稻的地区来说，适时收获早稻，不仅可减少后期风雨造成的危害，确保丰产丰收，而且可使双晚适时栽插，争取足够的生长期。要根据天气的变化，灵活安排，晴天多割，阴天多栽，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月底以前栽完双晚，最迟不能迟过立秋。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4988122" y="2232534"/>
            <a:ext cx="4616648" cy="370018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300" dirty="0">
                <a:ln w="0">
                  <a:noFill/>
                </a:ln>
                <a:solidFill>
                  <a:srgbClr val="83BD8E"/>
                </a:solidFill>
                <a:cs typeface="+mn-ea"/>
                <a:sym typeface="+mn-lt"/>
              </a:rPr>
              <a:t>大暑诗词欣赏</a:t>
            </a:r>
          </a:p>
          <a:p>
            <a:pPr>
              <a:lnSpc>
                <a:spcPct val="200000"/>
              </a:lnSpc>
            </a:pPr>
            <a:r>
              <a:rPr lang="zh-CN" altLang="en-US" sz="2400" spc="300" dirty="0" smtClean="0">
                <a:ln w="0">
                  <a:noFill/>
                </a:ln>
                <a:solidFill>
                  <a:srgbClr val="83BD8E"/>
                </a:solidFill>
                <a:cs typeface="+mn-ea"/>
                <a:sym typeface="+mn-lt"/>
              </a:rPr>
              <a:t>大暑</a:t>
            </a:r>
            <a:r>
              <a:rPr lang="zh-CN" altLang="en-US" sz="2400" spc="300" dirty="0">
                <a:ln w="0">
                  <a:noFill/>
                </a:ln>
                <a:solidFill>
                  <a:srgbClr val="83BD8E"/>
                </a:solidFill>
                <a:cs typeface="+mn-ea"/>
                <a:sym typeface="+mn-lt"/>
              </a:rPr>
              <a:t>节气养生之道</a:t>
            </a:r>
          </a:p>
          <a:p>
            <a:pPr>
              <a:lnSpc>
                <a:spcPct val="200000"/>
              </a:lnSpc>
            </a:pPr>
            <a:r>
              <a:rPr lang="zh-CN" altLang="en-US" sz="2400" spc="300" dirty="0" smtClean="0">
                <a:ln w="0">
                  <a:noFill/>
                </a:ln>
                <a:solidFill>
                  <a:srgbClr val="83BD8E"/>
                </a:solidFill>
                <a:cs typeface="+mn-ea"/>
                <a:sym typeface="+mn-lt"/>
              </a:rPr>
              <a:t>大暑</a:t>
            </a:r>
            <a:r>
              <a:rPr lang="zh-CN" altLang="en-US" sz="2400" spc="300" dirty="0">
                <a:ln w="0">
                  <a:noFill/>
                </a:ln>
                <a:solidFill>
                  <a:srgbClr val="83BD8E"/>
                </a:solidFill>
                <a:cs typeface="+mn-ea"/>
                <a:sym typeface="+mn-lt"/>
              </a:rPr>
              <a:t>的农事活动</a:t>
            </a:r>
          </a:p>
          <a:p>
            <a:pPr>
              <a:lnSpc>
                <a:spcPct val="200000"/>
              </a:lnSpc>
            </a:pPr>
            <a:r>
              <a:rPr lang="zh-CN" altLang="en-US" sz="2400" spc="300" dirty="0" smtClean="0">
                <a:ln w="0">
                  <a:noFill/>
                </a:ln>
                <a:solidFill>
                  <a:srgbClr val="83BD8E"/>
                </a:solidFill>
                <a:cs typeface="+mn-ea"/>
                <a:sym typeface="+mn-lt"/>
              </a:rPr>
              <a:t>大暑</a:t>
            </a:r>
            <a:r>
              <a:rPr lang="zh-CN" altLang="en-US" sz="2400" spc="300" dirty="0">
                <a:ln w="0">
                  <a:noFill/>
                </a:ln>
                <a:solidFill>
                  <a:srgbClr val="83BD8E"/>
                </a:solidFill>
                <a:cs typeface="+mn-ea"/>
                <a:sym typeface="+mn-lt"/>
              </a:rPr>
              <a:t>节气的物候特征</a:t>
            </a:r>
          </a:p>
          <a:p>
            <a:pPr>
              <a:lnSpc>
                <a:spcPct val="200000"/>
              </a:lnSpc>
            </a:pPr>
            <a:r>
              <a:rPr lang="zh-CN" altLang="en-US" sz="2400" spc="300" dirty="0" smtClean="0">
                <a:ln w="0">
                  <a:noFill/>
                </a:ln>
                <a:solidFill>
                  <a:srgbClr val="83BD8E"/>
                </a:solidFill>
                <a:cs typeface="+mn-ea"/>
                <a:sym typeface="+mn-lt"/>
              </a:rPr>
              <a:t>大暑</a:t>
            </a:r>
            <a:r>
              <a:rPr lang="zh-CN" altLang="en-US" sz="2400" spc="300" dirty="0">
                <a:ln w="0">
                  <a:noFill/>
                </a:ln>
                <a:solidFill>
                  <a:srgbClr val="83BD8E"/>
                </a:solidFill>
                <a:cs typeface="+mn-ea"/>
                <a:sym typeface="+mn-lt"/>
              </a:rPr>
              <a:t>节气的习俗</a:t>
            </a:r>
          </a:p>
          <a:p>
            <a:pPr>
              <a:lnSpc>
                <a:spcPct val="200000"/>
              </a:lnSpc>
            </a:pPr>
            <a:r>
              <a:rPr lang="zh-CN" altLang="en-US" sz="2400" spc="300" dirty="0" smtClean="0">
                <a:ln w="0">
                  <a:noFill/>
                </a:ln>
                <a:solidFill>
                  <a:srgbClr val="83BD8E"/>
                </a:solidFill>
                <a:cs typeface="+mn-ea"/>
                <a:sym typeface="+mn-lt"/>
              </a:rPr>
              <a:t>大暑</a:t>
            </a:r>
            <a:r>
              <a:rPr lang="zh-CN" altLang="en-US" sz="2400" spc="300" dirty="0">
                <a:ln w="0">
                  <a:noFill/>
                </a:ln>
                <a:solidFill>
                  <a:srgbClr val="83BD8E"/>
                </a:solidFill>
                <a:cs typeface="+mn-ea"/>
                <a:sym typeface="+mn-lt"/>
              </a:rPr>
              <a:t>节气的由来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44272" y="444217"/>
            <a:ext cx="2969842" cy="1340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8276" y="0"/>
            <a:ext cx="3854124" cy="8254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ln w="0">
                  <a:noFill/>
                </a:ln>
                <a:solidFill>
                  <a:srgbClr val="83BD8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大暑的农事活动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133" y="2198834"/>
            <a:ext cx="4700586" cy="29613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矩形 5"/>
          <p:cNvSpPr/>
          <p:nvPr/>
        </p:nvSpPr>
        <p:spPr>
          <a:xfrm>
            <a:off x="844162" y="1841669"/>
            <a:ext cx="49266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灌溉</a:t>
            </a:r>
          </a:p>
          <a:p>
            <a:endParaRPr lang="zh-CN" altLang="en-US" sz="3200" b="1" dirty="0">
              <a:solidFill>
                <a:srgbClr val="0070C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棉花花铃期叶面积达一生中最大值，是需水的高峰期，要求田间土壤湿度占田间持水量在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为最好，低于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就会受旱而导致落花落铃，必须立即灌溉。要注意灌水不可在中午高温时进行，以免土壤温度变化过于剧烈而加重蕾铃脱落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大豆开花结荚也正是需水临界期，对缺水的反应十分敏感。农谚说：“大豆开花，沟里摸虾”，出现旱象应及时浇灌。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8276" y="0"/>
            <a:ext cx="3854124" cy="8254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ln w="0">
                  <a:noFill/>
                </a:ln>
                <a:solidFill>
                  <a:srgbClr val="83BD8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大暑的农事活动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62" y="2269343"/>
            <a:ext cx="4700586" cy="28203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111486" y="2232968"/>
            <a:ext cx="49266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抗旱</a:t>
            </a:r>
          </a:p>
          <a:p>
            <a:endParaRPr lang="zh-CN" altLang="en-US" sz="3200" b="1" dirty="0">
              <a:solidFill>
                <a:srgbClr val="0070C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酷暑盛夏，水分蒸发特别快，尤其是长江中下游地区正值伏旱期，旺盛生长的作物对水分的要求更为迫切，真是“小暑雨如银，大暑雨如金”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黄淮平原的夏玉米一般已拔节孕穗，即将抽雄，是产量形成最关键的时期，要严防“卡脖旱”的危害。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716297" y="2757400"/>
            <a:ext cx="282108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cs typeface="+mn-ea"/>
                <a:sym typeface="+mn-lt"/>
              </a:rPr>
              <a:t>【</a:t>
            </a:r>
            <a:r>
              <a:rPr lang="zh-CN" altLang="en-US" sz="4000" dirty="0">
                <a:solidFill>
                  <a:schemeClr val="accent1"/>
                </a:solidFill>
                <a:cs typeface="+mn-ea"/>
                <a:sym typeface="+mn-lt"/>
              </a:rPr>
              <a:t>第五部分</a:t>
            </a:r>
            <a:r>
              <a:rPr lang="en-US" altLang="zh-CN" sz="4000" dirty="0">
                <a:solidFill>
                  <a:schemeClr val="accent1"/>
                </a:solidFill>
                <a:cs typeface="+mn-ea"/>
                <a:sym typeface="+mn-lt"/>
              </a:rPr>
              <a:t>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04719" y="3465286"/>
            <a:ext cx="6121816" cy="11905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540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大暑节气养生之道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33447" y="600973"/>
            <a:ext cx="3790267" cy="1711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8276" y="0"/>
            <a:ext cx="4362124" cy="8254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ln w="0">
                  <a:noFill/>
                </a:ln>
                <a:solidFill>
                  <a:srgbClr val="83BD8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大暑节气养生之道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231" y="2383117"/>
            <a:ext cx="2151822" cy="31816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822" y="2474278"/>
            <a:ext cx="2169519" cy="29993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27" y="2383117"/>
            <a:ext cx="2169519" cy="31816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38843" y="2383117"/>
            <a:ext cx="2121104" cy="31816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13575" y="5795561"/>
            <a:ext cx="151422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、药粥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17289" y="5795561"/>
            <a:ext cx="151422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、饮水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84289" y="5795561"/>
            <a:ext cx="151422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、药膳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330471" y="5795561"/>
            <a:ext cx="151422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、食材</a:t>
            </a:r>
          </a:p>
        </p:txBody>
      </p:sp>
      <p:sp>
        <p:nvSpPr>
          <p:cNvPr id="12" name="矩形 11"/>
          <p:cNvSpPr/>
          <p:nvPr/>
        </p:nvSpPr>
        <p:spPr>
          <a:xfrm>
            <a:off x="985927" y="1388621"/>
            <a:ext cx="9986873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夏季的饮食调养是以暑天的气候特点为基础，由于夏令气候炎热，易伤津耗气，因此常可选用药粥滋补身体。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黄帝内经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有“药以去之，食以随之”，“谷肉果菜，食养尽之”的论点。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716297" y="2757400"/>
            <a:ext cx="282108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accent1"/>
                </a:solidFill>
                <a:cs typeface="+mn-ea"/>
                <a:sym typeface="+mn-lt"/>
              </a:rPr>
              <a:t>【</a:t>
            </a:r>
            <a:r>
              <a:rPr lang="zh-CN" altLang="en-US" sz="4000" dirty="0" smtClean="0">
                <a:solidFill>
                  <a:schemeClr val="accent1"/>
                </a:solidFill>
                <a:cs typeface="+mn-ea"/>
                <a:sym typeface="+mn-lt"/>
              </a:rPr>
              <a:t>第六部分</a:t>
            </a:r>
            <a:r>
              <a:rPr lang="en-US" altLang="zh-CN" sz="4000" dirty="0" smtClean="0">
                <a:solidFill>
                  <a:schemeClr val="accent1"/>
                </a:solidFill>
                <a:cs typeface="+mn-ea"/>
                <a:sym typeface="+mn-lt"/>
              </a:rPr>
              <a:t>】</a:t>
            </a:r>
            <a:endParaRPr lang="en-US" altLang="zh-CN" sz="4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04719" y="3465286"/>
            <a:ext cx="5448300" cy="11905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540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大暑诗词欣赏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33447" y="600973"/>
            <a:ext cx="3790267" cy="1711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8276" y="0"/>
            <a:ext cx="3854124" cy="8254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ln w="0">
                  <a:noFill/>
                </a:ln>
                <a:solidFill>
                  <a:srgbClr val="83BD8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大暑诗词欣赏</a:t>
            </a:r>
          </a:p>
        </p:txBody>
      </p:sp>
      <p:sp>
        <p:nvSpPr>
          <p:cNvPr id="4" name="矩形 3"/>
          <p:cNvSpPr/>
          <p:nvPr/>
        </p:nvSpPr>
        <p:spPr>
          <a:xfrm>
            <a:off x="1660265" y="2014681"/>
            <a:ext cx="3325392" cy="3902178"/>
          </a:xfrm>
          <a:prstGeom prst="rect">
            <a:avLst/>
          </a:prstGeom>
          <a:solidFill>
            <a:srgbClr val="3A3A3A">
              <a:alpha val="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297" tIns="44149" rIns="88297" bIns="4414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80"/>
          </a:p>
        </p:txBody>
      </p:sp>
      <p:grpSp>
        <p:nvGrpSpPr>
          <p:cNvPr id="2" name="组合 1"/>
          <p:cNvGrpSpPr/>
          <p:nvPr/>
        </p:nvGrpSpPr>
        <p:grpSpPr>
          <a:xfrm>
            <a:off x="2667215" y="1658478"/>
            <a:ext cx="1310220" cy="691542"/>
            <a:chOff x="1435269" y="1695282"/>
            <a:chExt cx="1310220" cy="691542"/>
          </a:xfrm>
          <a:solidFill>
            <a:schemeClr val="accent1">
              <a:lumMod val="75000"/>
            </a:schemeClr>
          </a:solidFill>
        </p:grpSpPr>
        <p:sp>
          <p:nvSpPr>
            <p:cNvPr id="5" name="矩形 4"/>
            <p:cNvSpPr/>
            <p:nvPr/>
          </p:nvSpPr>
          <p:spPr>
            <a:xfrm>
              <a:off x="1435269" y="1695282"/>
              <a:ext cx="1310220" cy="6915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297" tIns="44149" rIns="88297" bIns="4414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80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61770" y="1724393"/>
              <a:ext cx="655949" cy="6274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475" dirty="0">
                  <a:solidFill>
                    <a:schemeClr val="bg1"/>
                  </a:solidFill>
                </a:rPr>
                <a:t>01</a:t>
              </a:r>
              <a:endParaRPr lang="zh-CN" altLang="en-US" sz="3475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578569" y="2522640"/>
            <a:ext cx="16690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晚夏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——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徐勉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85804" y="3440885"/>
            <a:ext cx="25603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夏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景厌房栊，促席玩花丛。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荷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阴斜合翠，莲影对分红。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此时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避炎热，清樽独未空。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96861" y="4675335"/>
            <a:ext cx="2832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译文：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诗说夏夜纳凉，从房中来到花丛中，席地而卧，欣赏水中莲荷，眼前又有美酒相伴，十分惬意。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471751" y="2014681"/>
            <a:ext cx="3325392" cy="3902178"/>
          </a:xfrm>
          <a:prstGeom prst="rect">
            <a:avLst/>
          </a:prstGeom>
          <a:solidFill>
            <a:srgbClr val="3A3A3A">
              <a:alpha val="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297" tIns="44149" rIns="88297" bIns="4414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80"/>
          </a:p>
        </p:txBody>
      </p:sp>
      <p:grpSp>
        <p:nvGrpSpPr>
          <p:cNvPr id="12" name="组合 11"/>
          <p:cNvGrpSpPr/>
          <p:nvPr/>
        </p:nvGrpSpPr>
        <p:grpSpPr>
          <a:xfrm>
            <a:off x="7478701" y="1658478"/>
            <a:ext cx="1310220" cy="691542"/>
            <a:chOff x="1435269" y="1695282"/>
            <a:chExt cx="1310220" cy="691542"/>
          </a:xfrm>
        </p:grpSpPr>
        <p:sp>
          <p:nvSpPr>
            <p:cNvPr id="13" name="矩形 12"/>
            <p:cNvSpPr/>
            <p:nvPr/>
          </p:nvSpPr>
          <p:spPr>
            <a:xfrm>
              <a:off x="1435269" y="1695282"/>
              <a:ext cx="1310220" cy="691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297" tIns="44149" rIns="88297" bIns="4414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80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61770" y="1724393"/>
              <a:ext cx="681597" cy="627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475" dirty="0" smtClean="0">
                  <a:solidFill>
                    <a:schemeClr val="bg1"/>
                  </a:solidFill>
                </a:rPr>
                <a:t>02</a:t>
              </a:r>
              <a:endParaRPr lang="zh-CN" altLang="en-US" sz="3475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7102783" y="2563202"/>
            <a:ext cx="21307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山亭夏日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——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唐代高骈</a:t>
            </a:r>
          </a:p>
        </p:txBody>
      </p:sp>
      <p:sp>
        <p:nvSpPr>
          <p:cNvPr id="19" name="矩形 18"/>
          <p:cNvSpPr/>
          <p:nvPr/>
        </p:nvSpPr>
        <p:spPr>
          <a:xfrm>
            <a:off x="6734175" y="3516755"/>
            <a:ext cx="29460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绿树荫浓夏日长，楼台倒影入池塘。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水晶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帘动微风起，满架蔷薇一院香。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74098" y="4675335"/>
            <a:ext cx="2577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译文：山亭古树参天，人迹罕见，蔷薇飘香，周身清凉，好一幅别开生面的山中消夏风俗画。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8276" y="0"/>
            <a:ext cx="3854124" cy="8254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ln w="0">
                  <a:noFill/>
                </a:ln>
                <a:solidFill>
                  <a:srgbClr val="83BD8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大暑诗词欣赏</a:t>
            </a:r>
          </a:p>
        </p:txBody>
      </p:sp>
      <p:sp>
        <p:nvSpPr>
          <p:cNvPr id="4" name="矩形 3"/>
          <p:cNvSpPr/>
          <p:nvPr/>
        </p:nvSpPr>
        <p:spPr>
          <a:xfrm>
            <a:off x="1660265" y="2014681"/>
            <a:ext cx="3325392" cy="3014519"/>
          </a:xfrm>
          <a:prstGeom prst="rect">
            <a:avLst/>
          </a:prstGeom>
          <a:solidFill>
            <a:srgbClr val="3A3A3A">
              <a:alpha val="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297" tIns="44149" rIns="88297" bIns="4414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80"/>
          </a:p>
        </p:txBody>
      </p:sp>
      <p:grpSp>
        <p:nvGrpSpPr>
          <p:cNvPr id="5" name="组合 4"/>
          <p:cNvGrpSpPr/>
          <p:nvPr/>
        </p:nvGrpSpPr>
        <p:grpSpPr>
          <a:xfrm>
            <a:off x="2667215" y="1658478"/>
            <a:ext cx="1310220" cy="691542"/>
            <a:chOff x="1435269" y="1695282"/>
            <a:chExt cx="1310220" cy="691542"/>
          </a:xfrm>
          <a:solidFill>
            <a:schemeClr val="accent1">
              <a:lumMod val="75000"/>
            </a:schemeClr>
          </a:solidFill>
        </p:grpSpPr>
        <p:sp>
          <p:nvSpPr>
            <p:cNvPr id="6" name="矩形 5"/>
            <p:cNvSpPr/>
            <p:nvPr/>
          </p:nvSpPr>
          <p:spPr>
            <a:xfrm>
              <a:off x="1435269" y="1695282"/>
              <a:ext cx="1310220" cy="6915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297" tIns="44149" rIns="88297" bIns="4414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80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61770" y="1724393"/>
              <a:ext cx="681597" cy="6274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475" dirty="0" smtClean="0">
                  <a:solidFill>
                    <a:schemeClr val="bg1"/>
                  </a:solidFill>
                </a:rPr>
                <a:t>03</a:t>
              </a:r>
              <a:endParaRPr lang="zh-CN" altLang="en-US" sz="3475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476713" y="2560379"/>
            <a:ext cx="2130711" cy="874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夏日山中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——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唐代李白</a:t>
            </a:r>
          </a:p>
        </p:txBody>
      </p:sp>
      <p:sp>
        <p:nvSpPr>
          <p:cNvPr id="9" name="矩形 8"/>
          <p:cNvSpPr/>
          <p:nvPr/>
        </p:nvSpPr>
        <p:spPr>
          <a:xfrm>
            <a:off x="2217298" y="3504267"/>
            <a:ext cx="2560320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懒摇白羽扇，裸袒青林中。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脱巾挂石壁，露顶洒松风。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471751" y="2014681"/>
            <a:ext cx="3325392" cy="3014519"/>
          </a:xfrm>
          <a:prstGeom prst="rect">
            <a:avLst/>
          </a:prstGeom>
          <a:solidFill>
            <a:srgbClr val="3A3A3A">
              <a:alpha val="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297" tIns="44149" rIns="88297" bIns="4414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80"/>
          </a:p>
        </p:txBody>
      </p:sp>
      <p:grpSp>
        <p:nvGrpSpPr>
          <p:cNvPr id="12" name="组合 11"/>
          <p:cNvGrpSpPr/>
          <p:nvPr/>
        </p:nvGrpSpPr>
        <p:grpSpPr>
          <a:xfrm>
            <a:off x="7478701" y="1658478"/>
            <a:ext cx="1310220" cy="691542"/>
            <a:chOff x="1435269" y="1695282"/>
            <a:chExt cx="1310220" cy="691542"/>
          </a:xfrm>
        </p:grpSpPr>
        <p:sp>
          <p:nvSpPr>
            <p:cNvPr id="13" name="矩形 12"/>
            <p:cNvSpPr/>
            <p:nvPr/>
          </p:nvSpPr>
          <p:spPr>
            <a:xfrm>
              <a:off x="1435269" y="1695282"/>
              <a:ext cx="1310220" cy="691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297" tIns="44149" rIns="88297" bIns="4414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80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61770" y="1724393"/>
              <a:ext cx="681597" cy="627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475" dirty="0" smtClean="0">
                  <a:solidFill>
                    <a:schemeClr val="bg1"/>
                  </a:solidFill>
                </a:rPr>
                <a:t>04</a:t>
              </a:r>
              <a:endParaRPr lang="zh-CN" altLang="en-US" sz="3475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207558" y="2448902"/>
            <a:ext cx="2361544" cy="874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消暑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——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唐代白居易</a:t>
            </a:r>
          </a:p>
        </p:txBody>
      </p:sp>
      <p:sp>
        <p:nvSpPr>
          <p:cNvPr id="16" name="矩形 15"/>
          <p:cNvSpPr/>
          <p:nvPr/>
        </p:nvSpPr>
        <p:spPr>
          <a:xfrm>
            <a:off x="7095828" y="3391255"/>
            <a:ext cx="2806090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何以消烦暑，端坐一院中。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眼前无长物，窗下有清风。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散热有心静，凉生为室空。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此时身自保，难更与人同。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8276" y="0"/>
            <a:ext cx="3854124" cy="8254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ln w="0">
                  <a:noFill/>
                </a:ln>
                <a:solidFill>
                  <a:srgbClr val="83BD8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大暑诗词欣赏</a:t>
            </a:r>
          </a:p>
        </p:txBody>
      </p:sp>
      <p:sp>
        <p:nvSpPr>
          <p:cNvPr id="4" name="矩形 3"/>
          <p:cNvSpPr/>
          <p:nvPr/>
        </p:nvSpPr>
        <p:spPr>
          <a:xfrm>
            <a:off x="1660265" y="2014681"/>
            <a:ext cx="3325392" cy="3014519"/>
          </a:xfrm>
          <a:prstGeom prst="rect">
            <a:avLst/>
          </a:prstGeom>
          <a:solidFill>
            <a:srgbClr val="3A3A3A">
              <a:alpha val="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297" tIns="44149" rIns="88297" bIns="4414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80"/>
          </a:p>
        </p:txBody>
      </p:sp>
      <p:grpSp>
        <p:nvGrpSpPr>
          <p:cNvPr id="5" name="组合 4"/>
          <p:cNvGrpSpPr/>
          <p:nvPr/>
        </p:nvGrpSpPr>
        <p:grpSpPr>
          <a:xfrm>
            <a:off x="2667215" y="1658478"/>
            <a:ext cx="1310220" cy="691542"/>
            <a:chOff x="1435269" y="1695282"/>
            <a:chExt cx="1310220" cy="691542"/>
          </a:xfrm>
          <a:solidFill>
            <a:schemeClr val="accent1">
              <a:lumMod val="75000"/>
            </a:schemeClr>
          </a:solidFill>
        </p:grpSpPr>
        <p:sp>
          <p:nvSpPr>
            <p:cNvPr id="6" name="矩形 5"/>
            <p:cNvSpPr/>
            <p:nvPr/>
          </p:nvSpPr>
          <p:spPr>
            <a:xfrm>
              <a:off x="1435269" y="1695282"/>
              <a:ext cx="1310220" cy="6915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297" tIns="44149" rIns="88297" bIns="4414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80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61770" y="1724393"/>
              <a:ext cx="681597" cy="6274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475" dirty="0" smtClean="0">
                  <a:solidFill>
                    <a:schemeClr val="bg1"/>
                  </a:solidFill>
                </a:rPr>
                <a:t>03</a:t>
              </a:r>
              <a:endParaRPr lang="zh-CN" altLang="en-US" sz="3475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476713" y="2560379"/>
            <a:ext cx="1669047" cy="874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竹里馆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——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王维</a:t>
            </a:r>
          </a:p>
        </p:txBody>
      </p:sp>
      <p:sp>
        <p:nvSpPr>
          <p:cNvPr id="9" name="矩形 8"/>
          <p:cNvSpPr/>
          <p:nvPr/>
        </p:nvSpPr>
        <p:spPr>
          <a:xfrm>
            <a:off x="1918014" y="3490798"/>
            <a:ext cx="2901709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细草摇头忽报侬，披襟拦得一西风。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荷花入暮犹愁热，低面深藏碧伞中。</a:t>
            </a:r>
          </a:p>
        </p:txBody>
      </p:sp>
      <p:sp>
        <p:nvSpPr>
          <p:cNvPr id="10" name="矩形 9"/>
          <p:cNvSpPr/>
          <p:nvPr/>
        </p:nvSpPr>
        <p:spPr>
          <a:xfrm>
            <a:off x="6471751" y="2014681"/>
            <a:ext cx="3325392" cy="3014519"/>
          </a:xfrm>
          <a:prstGeom prst="rect">
            <a:avLst/>
          </a:prstGeom>
          <a:solidFill>
            <a:srgbClr val="3A3A3A">
              <a:alpha val="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297" tIns="44149" rIns="88297" bIns="4414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80"/>
          </a:p>
        </p:txBody>
      </p:sp>
      <p:grpSp>
        <p:nvGrpSpPr>
          <p:cNvPr id="11" name="组合 10"/>
          <p:cNvGrpSpPr/>
          <p:nvPr/>
        </p:nvGrpSpPr>
        <p:grpSpPr>
          <a:xfrm>
            <a:off x="7478701" y="1658478"/>
            <a:ext cx="1310220" cy="691542"/>
            <a:chOff x="1435269" y="1695282"/>
            <a:chExt cx="1310220" cy="691542"/>
          </a:xfrm>
        </p:grpSpPr>
        <p:sp>
          <p:nvSpPr>
            <p:cNvPr id="12" name="矩形 11"/>
            <p:cNvSpPr/>
            <p:nvPr/>
          </p:nvSpPr>
          <p:spPr>
            <a:xfrm>
              <a:off x="1435269" y="1695282"/>
              <a:ext cx="1310220" cy="691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297" tIns="44149" rIns="88297" bIns="4414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80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61770" y="1724393"/>
              <a:ext cx="681597" cy="627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475" dirty="0" smtClean="0">
                  <a:solidFill>
                    <a:schemeClr val="bg1"/>
                  </a:solidFill>
                </a:rPr>
                <a:t>04</a:t>
              </a:r>
              <a:endParaRPr lang="zh-CN" altLang="en-US" sz="3475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080644" y="2479059"/>
            <a:ext cx="2130711" cy="874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消暑诗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——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清代江堤</a:t>
            </a:r>
          </a:p>
        </p:txBody>
      </p:sp>
      <p:sp>
        <p:nvSpPr>
          <p:cNvPr id="15" name="矩形 14"/>
          <p:cNvSpPr/>
          <p:nvPr/>
        </p:nvSpPr>
        <p:spPr>
          <a:xfrm>
            <a:off x="6734175" y="3516755"/>
            <a:ext cx="2946013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柳枝西出叶向东，此非画柳实画风。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风来无质堆纸上，巧借柳枝相形容。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19337" y="1315074"/>
            <a:ext cx="6834438" cy="3085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716297" y="2757400"/>
            <a:ext cx="282108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accent1"/>
                </a:solidFill>
                <a:cs typeface="+mn-ea"/>
                <a:sym typeface="+mn-lt"/>
              </a:rPr>
              <a:t>【</a:t>
            </a:r>
            <a:r>
              <a:rPr lang="zh-CN" altLang="en-US" sz="4000" dirty="0" smtClean="0">
                <a:solidFill>
                  <a:schemeClr val="accent1"/>
                </a:solidFill>
                <a:cs typeface="+mn-ea"/>
                <a:sym typeface="+mn-lt"/>
              </a:rPr>
              <a:t>第一部分</a:t>
            </a:r>
            <a:r>
              <a:rPr lang="en-US" altLang="zh-CN" sz="4000" dirty="0" smtClean="0">
                <a:solidFill>
                  <a:schemeClr val="accent1"/>
                </a:solidFill>
                <a:cs typeface="+mn-ea"/>
                <a:sym typeface="+mn-lt"/>
              </a:rPr>
              <a:t>】</a:t>
            </a:r>
            <a:endParaRPr lang="zh-CN" altLang="en-US" sz="4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04719" y="3465286"/>
            <a:ext cx="5448300" cy="11919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大暑节气的由来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33447" y="600973"/>
            <a:ext cx="3790267" cy="1711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4764" y="1619642"/>
            <a:ext cx="5218018" cy="2978365"/>
            <a:chOff x="345504" y="1787852"/>
            <a:chExt cx="5750496" cy="3282295"/>
          </a:xfrm>
        </p:grpSpPr>
        <p:grpSp>
          <p:nvGrpSpPr>
            <p:cNvPr id="17" name="组合 16"/>
            <p:cNvGrpSpPr/>
            <p:nvPr/>
          </p:nvGrpSpPr>
          <p:grpSpPr bwMode="auto">
            <a:xfrm>
              <a:off x="345504" y="1787852"/>
              <a:ext cx="5750496" cy="3282295"/>
              <a:chOff x="8540751" y="4843463"/>
              <a:chExt cx="8012112" cy="4562475"/>
            </a:xfrm>
            <a:effectLst/>
          </p:grpSpPr>
          <p:sp>
            <p:nvSpPr>
              <p:cNvPr id="19" name="任意多边形: 形状 18"/>
              <p:cNvSpPr/>
              <p:nvPr/>
            </p:nvSpPr>
            <p:spPr bwMode="auto">
              <a:xfrm>
                <a:off x="9321800" y="4843463"/>
                <a:ext cx="6480176" cy="4421188"/>
              </a:xfrm>
              <a:custGeom>
                <a:avLst/>
                <a:gdLst>
                  <a:gd name="T0" fmla="*/ 17508 w 18000"/>
                  <a:gd name="T1" fmla="*/ 12280 h 12281"/>
                  <a:gd name="T2" fmla="*/ 491 w 18000"/>
                  <a:gd name="T3" fmla="*/ 12280 h 12281"/>
                  <a:gd name="T4" fmla="*/ 0 w 18000"/>
                  <a:gd name="T5" fmla="*/ 11792 h 12281"/>
                  <a:gd name="T6" fmla="*/ 0 w 18000"/>
                  <a:gd name="T7" fmla="*/ 488 h 12281"/>
                  <a:gd name="T8" fmla="*/ 491 w 18000"/>
                  <a:gd name="T9" fmla="*/ 0 h 12281"/>
                  <a:gd name="T10" fmla="*/ 17508 w 18000"/>
                  <a:gd name="T11" fmla="*/ 0 h 12281"/>
                  <a:gd name="T12" fmla="*/ 17999 w 18000"/>
                  <a:gd name="T13" fmla="*/ 488 h 12281"/>
                  <a:gd name="T14" fmla="*/ 17999 w 18000"/>
                  <a:gd name="T15" fmla="*/ 11792 h 12281"/>
                  <a:gd name="T16" fmla="*/ 17508 w 18000"/>
                  <a:gd name="T17" fmla="*/ 12280 h 122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000"/>
                  <a:gd name="T28" fmla="*/ 0 h 12281"/>
                  <a:gd name="T29" fmla="*/ 18000 w 18000"/>
                  <a:gd name="T30" fmla="*/ 12281 h 122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000" h="12281">
                    <a:moveTo>
                      <a:pt x="17508" y="12280"/>
                    </a:moveTo>
                    <a:lnTo>
                      <a:pt x="491" y="12280"/>
                    </a:lnTo>
                    <a:cubicBezTo>
                      <a:pt x="220" y="12280"/>
                      <a:pt x="0" y="12061"/>
                      <a:pt x="0" y="11792"/>
                    </a:cubicBezTo>
                    <a:lnTo>
                      <a:pt x="0" y="488"/>
                    </a:lnTo>
                    <a:cubicBezTo>
                      <a:pt x="0" y="219"/>
                      <a:pt x="220" y="0"/>
                      <a:pt x="491" y="0"/>
                    </a:cubicBezTo>
                    <a:lnTo>
                      <a:pt x="17508" y="0"/>
                    </a:lnTo>
                    <a:cubicBezTo>
                      <a:pt x="17779" y="0"/>
                      <a:pt x="17999" y="219"/>
                      <a:pt x="17999" y="488"/>
                    </a:cubicBezTo>
                    <a:lnTo>
                      <a:pt x="17999" y="11792"/>
                    </a:lnTo>
                    <a:cubicBezTo>
                      <a:pt x="17999" y="12061"/>
                      <a:pt x="17779" y="12280"/>
                      <a:pt x="17508" y="12280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8542336" y="9169402"/>
                <a:ext cx="8008936" cy="142874"/>
              </a:xfrm>
              <a:custGeom>
                <a:avLst/>
                <a:gdLst>
                  <a:gd name="T0" fmla="*/ 22247 w 22248"/>
                  <a:gd name="T1" fmla="*/ 398 h 657"/>
                  <a:gd name="T2" fmla="*/ 21410 w 22248"/>
                  <a:gd name="T3" fmla="*/ 656 h 657"/>
                  <a:gd name="T4" fmla="*/ 870 w 22248"/>
                  <a:gd name="T5" fmla="*/ 656 h 657"/>
                  <a:gd name="T6" fmla="*/ 0 w 22248"/>
                  <a:gd name="T7" fmla="*/ 398 h 657"/>
                  <a:gd name="T8" fmla="*/ 0 w 22248"/>
                  <a:gd name="T9" fmla="*/ 0 h 657"/>
                  <a:gd name="T10" fmla="*/ 22247 w 22248"/>
                  <a:gd name="T11" fmla="*/ 0 h 657"/>
                  <a:gd name="T12" fmla="*/ 22247 w 22248"/>
                  <a:gd name="T13" fmla="*/ 398 h 6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48"/>
                  <a:gd name="T22" fmla="*/ 0 h 657"/>
                  <a:gd name="T23" fmla="*/ 22248 w 22248"/>
                  <a:gd name="T24" fmla="*/ 657 h 6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48" h="657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8542339" y="9169399"/>
                <a:ext cx="8008939" cy="236539"/>
              </a:xfrm>
              <a:custGeom>
                <a:avLst/>
                <a:gdLst>
                  <a:gd name="T0" fmla="*/ 22247 w 22248"/>
                  <a:gd name="T1" fmla="*/ 398 h 657"/>
                  <a:gd name="T2" fmla="*/ 21410 w 22248"/>
                  <a:gd name="T3" fmla="*/ 656 h 657"/>
                  <a:gd name="T4" fmla="*/ 870 w 22248"/>
                  <a:gd name="T5" fmla="*/ 656 h 657"/>
                  <a:gd name="T6" fmla="*/ 0 w 22248"/>
                  <a:gd name="T7" fmla="*/ 398 h 657"/>
                  <a:gd name="T8" fmla="*/ 0 w 22248"/>
                  <a:gd name="T9" fmla="*/ 0 h 657"/>
                  <a:gd name="T10" fmla="*/ 22247 w 22248"/>
                  <a:gd name="T11" fmla="*/ 0 h 657"/>
                  <a:gd name="T12" fmla="*/ 22247 w 22248"/>
                  <a:gd name="T13" fmla="*/ 398 h 6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48"/>
                  <a:gd name="T22" fmla="*/ 0 h 657"/>
                  <a:gd name="T23" fmla="*/ 22248 w 22248"/>
                  <a:gd name="T24" fmla="*/ 657 h 6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48" h="657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noFill/>
              <a:ln w="10080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 bwMode="auto">
              <a:xfrm>
                <a:off x="8540751" y="9312275"/>
                <a:ext cx="8012112" cy="93663"/>
              </a:xfrm>
              <a:custGeom>
                <a:avLst/>
                <a:gdLst>
                  <a:gd name="T0" fmla="*/ 0 w 22256"/>
                  <a:gd name="T1" fmla="*/ 0 h 262"/>
                  <a:gd name="T2" fmla="*/ 870 w 22256"/>
                  <a:gd name="T3" fmla="*/ 261 h 262"/>
                  <a:gd name="T4" fmla="*/ 21418 w 22256"/>
                  <a:gd name="T5" fmla="*/ 261 h 262"/>
                  <a:gd name="T6" fmla="*/ 22255 w 22256"/>
                  <a:gd name="T7" fmla="*/ 0 h 262"/>
                  <a:gd name="T8" fmla="*/ 0 w 22256"/>
                  <a:gd name="T9" fmla="*/ 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56"/>
                  <a:gd name="T16" fmla="*/ 0 h 262"/>
                  <a:gd name="T17" fmla="*/ 22256 w 22256"/>
                  <a:gd name="T18" fmla="*/ 262 h 2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56" h="262">
                    <a:moveTo>
                      <a:pt x="0" y="0"/>
                    </a:moveTo>
                    <a:cubicBezTo>
                      <a:pt x="0" y="0"/>
                      <a:pt x="462" y="261"/>
                      <a:pt x="870" y="261"/>
                    </a:cubicBezTo>
                    <a:lnTo>
                      <a:pt x="21418" y="261"/>
                    </a:lnTo>
                    <a:cubicBezTo>
                      <a:pt x="21898" y="261"/>
                      <a:pt x="22255" y="0"/>
                      <a:pt x="2225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1979275" y="9167813"/>
                <a:ext cx="1141413" cy="88900"/>
              </a:xfrm>
              <a:custGeom>
                <a:avLst/>
                <a:gdLst>
                  <a:gd name="T0" fmla="*/ 0 w 3171"/>
                  <a:gd name="T1" fmla="*/ 0 h 249"/>
                  <a:gd name="T2" fmla="*/ 349 w 3171"/>
                  <a:gd name="T3" fmla="*/ 248 h 249"/>
                  <a:gd name="T4" fmla="*/ 2821 w 3171"/>
                  <a:gd name="T5" fmla="*/ 248 h 249"/>
                  <a:gd name="T6" fmla="*/ 3170 w 3171"/>
                  <a:gd name="T7" fmla="*/ 0 h 249"/>
                  <a:gd name="T8" fmla="*/ 0 w 3171"/>
                  <a:gd name="T9" fmla="*/ 0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1"/>
                  <a:gd name="T16" fmla="*/ 0 h 249"/>
                  <a:gd name="T17" fmla="*/ 3171 w 3171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1" h="249">
                    <a:moveTo>
                      <a:pt x="0" y="0"/>
                    </a:moveTo>
                    <a:cubicBezTo>
                      <a:pt x="49" y="144"/>
                      <a:pt x="187" y="248"/>
                      <a:pt x="349" y="248"/>
                    </a:cubicBezTo>
                    <a:lnTo>
                      <a:pt x="2821" y="248"/>
                    </a:lnTo>
                    <a:cubicBezTo>
                      <a:pt x="2983" y="248"/>
                      <a:pt x="3120" y="144"/>
                      <a:pt x="3170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12571413" y="4937125"/>
                <a:ext cx="38100" cy="36513"/>
              </a:xfrm>
              <a:custGeom>
                <a:avLst/>
                <a:gdLst>
                  <a:gd name="T0" fmla="*/ 51 w 104"/>
                  <a:gd name="T1" fmla="*/ 102 h 103"/>
                  <a:gd name="T2" fmla="*/ 0 w 104"/>
                  <a:gd name="T3" fmla="*/ 51 h 103"/>
                  <a:gd name="T4" fmla="*/ 51 w 104"/>
                  <a:gd name="T5" fmla="*/ 0 h 103"/>
                  <a:gd name="T6" fmla="*/ 103 w 104"/>
                  <a:gd name="T7" fmla="*/ 51 h 103"/>
                  <a:gd name="T8" fmla="*/ 51 w 104"/>
                  <a:gd name="T9" fmla="*/ 10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3"/>
                  <a:gd name="T17" fmla="*/ 104 w 104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3">
                    <a:moveTo>
                      <a:pt x="51" y="102"/>
                    </a:moveTo>
                    <a:cubicBezTo>
                      <a:pt x="23" y="102"/>
                      <a:pt x="0" y="79"/>
                      <a:pt x="0" y="51"/>
                    </a:cubicBezTo>
                    <a:cubicBezTo>
                      <a:pt x="0" y="22"/>
                      <a:pt x="23" y="0"/>
                      <a:pt x="51" y="0"/>
                    </a:cubicBezTo>
                    <a:cubicBezTo>
                      <a:pt x="80" y="0"/>
                      <a:pt x="103" y="22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1085225" y="1984288"/>
              <a:ext cx="4271050" cy="270070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08276" y="0"/>
            <a:ext cx="3854124" cy="8254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ln w="0">
                  <a:noFill/>
                </a:ln>
                <a:solidFill>
                  <a:srgbClr val="83BD8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大暑节气的由来</a:t>
            </a:r>
          </a:p>
        </p:txBody>
      </p:sp>
      <p:sp>
        <p:nvSpPr>
          <p:cNvPr id="28" name="矩形 27"/>
          <p:cNvSpPr/>
          <p:nvPr/>
        </p:nvSpPr>
        <p:spPr>
          <a:xfrm>
            <a:off x="5464682" y="217869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大暑是农历二十四节气中的第十二个节气，每年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23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日或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日太阳到达黄经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120°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时为“大暑”节气。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“大暑”与“小暑”一样，都是反映夏季炎热程度的节令，“大暑”表示炎热至极。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11629" y="5025936"/>
            <a:ext cx="107442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：“六月中，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暑，热也，就热之中分为大小，月初为小，月中为大，今则热气犹大也。”这时正值“中伏”前后，全国大部分地区进入一年中最热时期，也是喜温作物生长最快的时期，但旱、涝、台风等自然灾害发生频繁，抗旱排涝防台和田间管理等任务很重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8276" y="0"/>
            <a:ext cx="3854124" cy="8254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ln w="0">
                  <a:noFill/>
                </a:ln>
                <a:solidFill>
                  <a:srgbClr val="83BD8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节律</a:t>
            </a:r>
          </a:p>
        </p:txBody>
      </p:sp>
      <p:sp>
        <p:nvSpPr>
          <p:cNvPr id="28" name="ïšļíḍe"/>
          <p:cNvSpPr/>
          <p:nvPr/>
        </p:nvSpPr>
        <p:spPr bwMode="auto">
          <a:xfrm>
            <a:off x="701222" y="1388622"/>
            <a:ext cx="4284436" cy="44901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sz="1300" b="1">
                <a:solidFill>
                  <a:srgbClr val="000000"/>
                </a:solidFill>
              </a:defRPr>
            </a:lvl1pPr>
            <a:lvl2pPr marL="742950" indent="-285750">
              <a:defRPr sz="1300" b="1">
                <a:solidFill>
                  <a:srgbClr val="000000"/>
                </a:solidFill>
              </a:defRPr>
            </a:lvl2pPr>
            <a:lvl3pPr marL="1143000" indent="-228600">
              <a:defRPr sz="1300" b="1">
                <a:solidFill>
                  <a:srgbClr val="000000"/>
                </a:solidFill>
              </a:defRPr>
            </a:lvl3pPr>
            <a:lvl4pPr marL="1600200" indent="-228600">
              <a:defRPr sz="1300" b="1">
                <a:solidFill>
                  <a:srgbClr val="000000"/>
                </a:solidFill>
              </a:defRPr>
            </a:lvl4pPr>
            <a:lvl5pPr marL="2057400" indent="-228600">
              <a:defRPr sz="1300" b="1">
                <a:solidFill>
                  <a:srgbClr val="000000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77296" y="1388621"/>
            <a:ext cx="5874488" cy="4490187"/>
            <a:chOff x="5655525" y="1653435"/>
            <a:chExt cx="5874488" cy="4490187"/>
          </a:xfrm>
        </p:grpSpPr>
        <p:sp>
          <p:nvSpPr>
            <p:cNvPr id="29" name="îṣ1íḋe"/>
            <p:cNvSpPr/>
            <p:nvPr/>
          </p:nvSpPr>
          <p:spPr bwMode="auto">
            <a:xfrm flipH="1">
              <a:off x="5655525" y="1653435"/>
              <a:ext cx="208400" cy="4490187"/>
            </a:xfrm>
            <a:custGeom>
              <a:avLst/>
              <a:gdLst>
                <a:gd name="T0" fmla="*/ 2147483646 w 121"/>
                <a:gd name="T1" fmla="*/ 0 h 1516"/>
                <a:gd name="T2" fmla="*/ 2147483646 w 121"/>
                <a:gd name="T3" fmla="*/ 2147483646 h 1516"/>
                <a:gd name="T4" fmla="*/ 0 w 121"/>
                <a:gd name="T5" fmla="*/ 2147483646 h 1516"/>
                <a:gd name="T6" fmla="*/ 2147483646 w 121"/>
                <a:gd name="T7" fmla="*/ 2147483646 h 1516"/>
                <a:gd name="T8" fmla="*/ 2147483646 w 121"/>
                <a:gd name="T9" fmla="*/ 2147483646 h 1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516">
                  <a:moveTo>
                    <a:pt x="121" y="0"/>
                  </a:moveTo>
                  <a:lnTo>
                    <a:pt x="121" y="686"/>
                  </a:lnTo>
                  <a:lnTo>
                    <a:pt x="0" y="756"/>
                  </a:lnTo>
                  <a:lnTo>
                    <a:pt x="119" y="825"/>
                  </a:lnTo>
                  <a:lnTo>
                    <a:pt x="119" y="1516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işļiḍê"/>
            <p:cNvSpPr/>
            <p:nvPr/>
          </p:nvSpPr>
          <p:spPr bwMode="auto">
            <a:xfrm>
              <a:off x="5863925" y="3873281"/>
              <a:ext cx="56660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322606" y="1803679"/>
            <a:ext cx="4553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大暑是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节气中的第十二个节气      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英文说法：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Great Heat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黄经：太阳到达黄经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度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322606" y="3943419"/>
            <a:ext cx="51400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时间：每年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日或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日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所属季节：夏季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气候特点：高温酷热 大暑时值狮子月的开头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农事：抢收抢种，抗旱排涝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8275" y="0"/>
            <a:ext cx="5421667" cy="82445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ln w="0">
                  <a:noFill/>
                </a:ln>
                <a:solidFill>
                  <a:srgbClr val="83BD8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七十二物候 之 大暑三候</a:t>
            </a:r>
          </a:p>
        </p:txBody>
      </p:sp>
      <p:sp>
        <p:nvSpPr>
          <p:cNvPr id="8" name="ïṣḷîďe"/>
          <p:cNvSpPr txBox="1"/>
          <p:nvPr/>
        </p:nvSpPr>
        <p:spPr>
          <a:xfrm>
            <a:off x="2188895" y="5589100"/>
            <a:ext cx="6436830" cy="4393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>
              <a:buSzPct val="25000"/>
              <a:defRPr sz="1200" b="1">
                <a:solidFill>
                  <a:schemeClr val="dk1"/>
                </a:solidFill>
              </a:defRPr>
            </a:lvl1pPr>
          </a:lstStyle>
          <a:p>
            <a:pPr lvl="0">
              <a:lnSpc>
                <a:spcPct val="150000"/>
              </a:lnSpc>
              <a:buSzTx/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第三候是说时常有大的雷雨会出现，这大雨使暑湿减弱，天气开始向立秋过渡。</a:t>
            </a:r>
          </a:p>
        </p:txBody>
      </p:sp>
      <p:sp>
        <p:nvSpPr>
          <p:cNvPr id="9" name="íṩḷïḋe"/>
          <p:cNvSpPr txBox="1"/>
          <p:nvPr/>
        </p:nvSpPr>
        <p:spPr>
          <a:xfrm>
            <a:off x="6074662" y="5116430"/>
            <a:ext cx="3160309" cy="37098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lvl="0" defTabSz="913765">
              <a:buSzPct val="25000"/>
              <a:defRPr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再五日三候，大雨行时</a:t>
            </a:r>
          </a:p>
        </p:txBody>
      </p:sp>
      <p:sp>
        <p:nvSpPr>
          <p:cNvPr id="11" name="íṩḷîḓè"/>
          <p:cNvSpPr txBox="1"/>
          <p:nvPr/>
        </p:nvSpPr>
        <p:spPr>
          <a:xfrm>
            <a:off x="1072820" y="2279561"/>
            <a:ext cx="7383236" cy="10835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>
              <a:buSzPct val="25000"/>
              <a:defRPr sz="1200" b="1">
                <a:solidFill>
                  <a:schemeClr val="dk1"/>
                </a:solidFill>
              </a:defRPr>
            </a:lvl1pPr>
          </a:lstStyle>
          <a:p>
            <a:pPr lvl="0" algn="r">
              <a:lnSpc>
                <a:spcPct val="150000"/>
              </a:lnSpc>
              <a:buSzTx/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世上萤火虫约有二千多种，分水生与陆生两种，陆生的萤火虫产卵于枯草上，大暑时，萤火虫卵化而出，所以古人认为萤火虫是腐草变成的</a:t>
            </a:r>
          </a:p>
        </p:txBody>
      </p:sp>
      <p:sp>
        <p:nvSpPr>
          <p:cNvPr id="12" name="i$ḻíḑè"/>
          <p:cNvSpPr txBox="1"/>
          <p:nvPr/>
        </p:nvSpPr>
        <p:spPr>
          <a:xfrm>
            <a:off x="3546716" y="1607858"/>
            <a:ext cx="5114031" cy="6652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 lvl="0" defTabSz="913765">
              <a:buSzPct val="25000"/>
              <a:defRPr/>
            </a:pP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大暑日初候，腐草为萤；离明之极，故幽类化为明类。</a:t>
            </a:r>
          </a:p>
        </p:txBody>
      </p:sp>
      <p:sp>
        <p:nvSpPr>
          <p:cNvPr id="14" name="î$1îďe"/>
          <p:cNvSpPr txBox="1"/>
          <p:nvPr/>
        </p:nvSpPr>
        <p:spPr>
          <a:xfrm>
            <a:off x="2649540" y="4016078"/>
            <a:ext cx="5867894" cy="4395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>
              <a:buSzPct val="25000"/>
              <a:defRPr sz="1200" b="1">
                <a:solidFill>
                  <a:schemeClr val="dk1"/>
                </a:solidFill>
              </a:defRPr>
            </a:lvl1pPr>
          </a:lstStyle>
          <a:p>
            <a:pPr lvl="0">
              <a:lnSpc>
                <a:spcPct val="150000"/>
              </a:lnSpc>
              <a:buSzTx/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第二候是说天气开始变得闷热，土地也很潮湿；</a:t>
            </a:r>
          </a:p>
        </p:txBody>
      </p:sp>
      <p:sp>
        <p:nvSpPr>
          <p:cNvPr id="15" name="î$ļidé"/>
          <p:cNvSpPr txBox="1"/>
          <p:nvPr/>
        </p:nvSpPr>
        <p:spPr>
          <a:xfrm>
            <a:off x="2649540" y="3325045"/>
            <a:ext cx="4191493" cy="6652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lvl="0" defTabSz="913765">
              <a:buSzPct val="25000"/>
              <a:defRPr/>
            </a:pP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又五日二候，土润溽暑；溽，音辱，湿也。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752224" y="1607858"/>
            <a:ext cx="2215847" cy="140114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752224" y="4865176"/>
            <a:ext cx="2215847" cy="140114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24" name="ïšļíḍe"/>
          <p:cNvSpPr/>
          <p:nvPr/>
        </p:nvSpPr>
        <p:spPr bwMode="auto">
          <a:xfrm>
            <a:off x="1034517" y="3310076"/>
            <a:ext cx="1267406" cy="132827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sz="1300" b="1">
                <a:solidFill>
                  <a:srgbClr val="000000"/>
                </a:solidFill>
              </a:defRPr>
            </a:lvl1pPr>
            <a:lvl2pPr marL="742950" indent="-285750">
              <a:defRPr sz="1300" b="1">
                <a:solidFill>
                  <a:srgbClr val="000000"/>
                </a:solidFill>
              </a:defRPr>
            </a:lvl2pPr>
            <a:lvl3pPr marL="1143000" indent="-228600">
              <a:defRPr sz="1300" b="1">
                <a:solidFill>
                  <a:srgbClr val="000000"/>
                </a:solidFill>
              </a:defRPr>
            </a:lvl3pPr>
            <a:lvl4pPr marL="1600200" indent="-228600">
              <a:defRPr sz="1300" b="1">
                <a:solidFill>
                  <a:srgbClr val="000000"/>
                </a:solidFill>
              </a:defRPr>
            </a:lvl4pPr>
            <a:lvl5pPr marL="2057400" indent="-228600">
              <a:defRPr sz="1300" b="1">
                <a:solidFill>
                  <a:srgbClr val="000000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716297" y="2757400"/>
            <a:ext cx="282108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accent1"/>
                </a:solidFill>
                <a:cs typeface="+mn-ea"/>
                <a:sym typeface="+mn-lt"/>
              </a:rPr>
              <a:t>【</a:t>
            </a:r>
            <a:r>
              <a:rPr lang="zh-CN" altLang="en-US" sz="4000" dirty="0" smtClean="0">
                <a:solidFill>
                  <a:schemeClr val="accent1"/>
                </a:solidFill>
                <a:cs typeface="+mn-ea"/>
                <a:sym typeface="+mn-lt"/>
              </a:rPr>
              <a:t>第</a:t>
            </a:r>
            <a:r>
              <a:rPr lang="zh-CN" altLang="en-US" sz="4000" dirty="0">
                <a:solidFill>
                  <a:schemeClr val="accent1"/>
                </a:solidFill>
                <a:cs typeface="+mn-ea"/>
                <a:sym typeface="+mn-lt"/>
              </a:rPr>
              <a:t>二</a:t>
            </a:r>
            <a:r>
              <a:rPr lang="zh-CN" altLang="en-US" sz="4000" dirty="0" smtClean="0">
                <a:solidFill>
                  <a:schemeClr val="accent1"/>
                </a:solidFill>
                <a:cs typeface="+mn-ea"/>
                <a:sym typeface="+mn-lt"/>
              </a:rPr>
              <a:t>部分</a:t>
            </a:r>
            <a:r>
              <a:rPr lang="en-US" altLang="zh-CN" sz="4000" dirty="0" smtClean="0">
                <a:solidFill>
                  <a:schemeClr val="accent1"/>
                </a:solidFill>
                <a:cs typeface="+mn-ea"/>
                <a:sym typeface="+mn-lt"/>
              </a:rPr>
              <a:t>】</a:t>
            </a:r>
            <a:endParaRPr lang="zh-CN" altLang="en-US" sz="4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04719" y="3465286"/>
            <a:ext cx="5448300" cy="11919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540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大暑节气的习俗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33447" y="600973"/>
            <a:ext cx="3790267" cy="1711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8276" y="0"/>
            <a:ext cx="3854124" cy="8254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ln w="0">
                  <a:noFill/>
                </a:ln>
                <a:solidFill>
                  <a:srgbClr val="83BD8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大暑节气的习俗</a:t>
            </a:r>
          </a:p>
        </p:txBody>
      </p:sp>
      <p:sp>
        <p:nvSpPr>
          <p:cNvPr id="4" name="îşlïḍé"/>
          <p:cNvSpPr/>
          <p:nvPr/>
        </p:nvSpPr>
        <p:spPr>
          <a:xfrm>
            <a:off x="645428" y="1578969"/>
            <a:ext cx="3650431" cy="3651468"/>
          </a:xfrm>
          <a:prstGeom prst="diamond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íŝḷïḍê"/>
          <p:cNvSpPr/>
          <p:nvPr/>
        </p:nvSpPr>
        <p:spPr>
          <a:xfrm>
            <a:off x="2049434" y="1523548"/>
            <a:ext cx="842422" cy="84242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6" name="矩形 5"/>
          <p:cNvSpPr/>
          <p:nvPr/>
        </p:nvSpPr>
        <p:spPr>
          <a:xfrm>
            <a:off x="4646840" y="1596782"/>
            <a:ext cx="68688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accent1"/>
                </a:solidFill>
                <a:cs typeface="+mn-ea"/>
                <a:sym typeface="+mn-lt"/>
              </a:rPr>
              <a:t>浙江：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大暑送“大暑船”活动在浙江台州沿海已有几百年的历史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“大暑船”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完全按照旧时的三桅帆船缩小比例后建造，长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米、宽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米、重约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吨，船内载各种祭品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开始后，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多名渔民轮流抬着“大暑船”在街道上行进，鼓号喧天，鞭炮齐鸣，街道两旁站满祈福人群。“大暑船”最终被运送至码头，进行一系列祈福仪式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。随后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，这艘“大暑船”被渔船拉出渔港，然后在大海上点燃，任其沉浮，以此祝福人们五谷丰登，生活安康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台州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椒江人还有大暑节气吃姜汁调蛋的风俗，姜汁能去除体内湿气，姜汁调蛋“补人”，也有老年人喜欢吃鸡粥，谓能补阳。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396593" y="5150214"/>
            <a:ext cx="2148099" cy="833773"/>
            <a:chOff x="1325116" y="2355096"/>
            <a:chExt cx="1611283" cy="625330"/>
          </a:xfrm>
          <a:solidFill>
            <a:schemeClr val="accent1"/>
          </a:solidFill>
        </p:grpSpPr>
        <p:sp>
          <p:nvSpPr>
            <p:cNvPr id="8" name="任意多边形 7"/>
            <p:cNvSpPr/>
            <p:nvPr/>
          </p:nvSpPr>
          <p:spPr>
            <a:xfrm>
              <a:off x="1325116" y="2355096"/>
              <a:ext cx="1611283" cy="625330"/>
            </a:xfrm>
            <a:custGeom>
              <a:avLst/>
              <a:gdLst>
                <a:gd name="connsiteX0" fmla="*/ 425985 w 1460502"/>
                <a:gd name="connsiteY0" fmla="*/ 0 h 725082"/>
                <a:gd name="connsiteX1" fmla="*/ 608543 w 1460502"/>
                <a:gd name="connsiteY1" fmla="*/ 246110 h 725082"/>
                <a:gd name="connsiteX2" fmla="*/ 1380672 w 1460502"/>
                <a:gd name="connsiteY2" fmla="*/ 246110 h 725082"/>
                <a:gd name="connsiteX3" fmla="*/ 1460502 w 1460502"/>
                <a:gd name="connsiteY3" fmla="*/ 325940 h 725082"/>
                <a:gd name="connsiteX4" fmla="*/ 1460502 w 1460502"/>
                <a:gd name="connsiteY4" fmla="*/ 445682 h 725082"/>
                <a:gd name="connsiteX5" fmla="*/ 1460502 w 1460502"/>
                <a:gd name="connsiteY5" fmla="*/ 645252 h 725082"/>
                <a:gd name="connsiteX6" fmla="*/ 1380672 w 1460502"/>
                <a:gd name="connsiteY6" fmla="*/ 725082 h 725082"/>
                <a:gd name="connsiteX7" fmla="*/ 608543 w 1460502"/>
                <a:gd name="connsiteY7" fmla="*/ 725082 h 725082"/>
                <a:gd name="connsiteX8" fmla="*/ 243417 w 1460502"/>
                <a:gd name="connsiteY8" fmla="*/ 725082 h 725082"/>
                <a:gd name="connsiteX9" fmla="*/ 79830 w 1460502"/>
                <a:gd name="connsiteY9" fmla="*/ 725082 h 725082"/>
                <a:gd name="connsiteX10" fmla="*/ 0 w 1460502"/>
                <a:gd name="connsiteY10" fmla="*/ 645252 h 725082"/>
                <a:gd name="connsiteX11" fmla="*/ 0 w 1460502"/>
                <a:gd name="connsiteY11" fmla="*/ 445682 h 725082"/>
                <a:gd name="connsiteX12" fmla="*/ 0 w 1460502"/>
                <a:gd name="connsiteY12" fmla="*/ 325940 h 725082"/>
                <a:gd name="connsiteX13" fmla="*/ 79830 w 1460502"/>
                <a:gd name="connsiteY13" fmla="*/ 246110 h 725082"/>
                <a:gd name="connsiteX14" fmla="*/ 243417 w 1460502"/>
                <a:gd name="connsiteY14" fmla="*/ 246110 h 72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502" h="72508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anchor="ctr"/>
            <a:lstStyle/>
            <a:p>
              <a:pPr algn="ctr">
                <a:defRPr/>
              </a:pPr>
              <a:r>
                <a:rPr lang="zh-CN" altLang="en-US" sz="1900" dirty="0">
                  <a:solidFill>
                    <a:srgbClr val="FFFFFF"/>
                  </a:solidFill>
                  <a:cs typeface="+mn-ea"/>
                  <a:sym typeface="+mn-lt"/>
                </a:rPr>
                <a:t>送“大暑船”</a:t>
              </a: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1417937" y="2657502"/>
              <a:ext cx="223318" cy="229976"/>
            </a:xfrm>
            <a:custGeom>
              <a:avLst/>
              <a:gdLst>
                <a:gd name="T0" fmla="*/ 93 w 185"/>
                <a:gd name="T1" fmla="*/ 190 h 190"/>
                <a:gd name="T2" fmla="*/ 0 w 185"/>
                <a:gd name="T3" fmla="*/ 160 h 190"/>
                <a:gd name="T4" fmla="*/ 63 w 185"/>
                <a:gd name="T5" fmla="*/ 132 h 190"/>
                <a:gd name="T6" fmla="*/ 64 w 185"/>
                <a:gd name="T7" fmla="*/ 143 h 190"/>
                <a:gd name="T8" fmla="*/ 25 w 185"/>
                <a:gd name="T9" fmla="*/ 160 h 190"/>
                <a:gd name="T10" fmla="*/ 93 w 185"/>
                <a:gd name="T11" fmla="*/ 180 h 190"/>
                <a:gd name="T12" fmla="*/ 160 w 185"/>
                <a:gd name="T13" fmla="*/ 160 h 190"/>
                <a:gd name="T14" fmla="*/ 121 w 185"/>
                <a:gd name="T15" fmla="*/ 143 h 190"/>
                <a:gd name="T16" fmla="*/ 122 w 185"/>
                <a:gd name="T17" fmla="*/ 132 h 190"/>
                <a:gd name="T18" fmla="*/ 185 w 185"/>
                <a:gd name="T19" fmla="*/ 160 h 190"/>
                <a:gd name="T20" fmla="*/ 93 w 185"/>
                <a:gd name="T21" fmla="*/ 190 h 190"/>
                <a:gd name="T22" fmla="*/ 88 w 185"/>
                <a:gd name="T23" fmla="*/ 168 h 190"/>
                <a:gd name="T24" fmla="*/ 88 w 185"/>
                <a:gd name="T25" fmla="*/ 116 h 190"/>
                <a:gd name="T26" fmla="*/ 100 w 185"/>
                <a:gd name="T27" fmla="*/ 116 h 190"/>
                <a:gd name="T28" fmla="*/ 100 w 185"/>
                <a:gd name="T29" fmla="*/ 168 h 190"/>
                <a:gd name="T30" fmla="*/ 88 w 185"/>
                <a:gd name="T31" fmla="*/ 168 h 190"/>
                <a:gd name="T32" fmla="*/ 48 w 185"/>
                <a:gd name="T33" fmla="*/ 72 h 190"/>
                <a:gd name="T34" fmla="*/ 129 w 185"/>
                <a:gd name="T35" fmla="*/ 72 h 190"/>
                <a:gd name="T36" fmla="*/ 160 w 185"/>
                <a:gd name="T37" fmla="*/ 92 h 190"/>
                <a:gd name="T38" fmla="*/ 128 w 185"/>
                <a:gd name="T39" fmla="*/ 112 h 190"/>
                <a:gd name="T40" fmla="*/ 48 w 185"/>
                <a:gd name="T41" fmla="*/ 112 h 190"/>
                <a:gd name="T42" fmla="*/ 48 w 185"/>
                <a:gd name="T43" fmla="*/ 72 h 190"/>
                <a:gd name="T44" fmla="*/ 7 w 185"/>
                <a:gd name="T45" fmla="*/ 44 h 190"/>
                <a:gd name="T46" fmla="*/ 39 w 185"/>
                <a:gd name="T47" fmla="*/ 24 h 190"/>
                <a:gd name="T48" fmla="*/ 160 w 185"/>
                <a:gd name="T49" fmla="*/ 24 h 190"/>
                <a:gd name="T50" fmla="*/ 160 w 185"/>
                <a:gd name="T51" fmla="*/ 64 h 190"/>
                <a:gd name="T52" fmla="*/ 39 w 185"/>
                <a:gd name="T53" fmla="*/ 64 h 190"/>
                <a:gd name="T54" fmla="*/ 7 w 185"/>
                <a:gd name="T55" fmla="*/ 44 h 190"/>
                <a:gd name="T56" fmla="*/ 88 w 185"/>
                <a:gd name="T57" fmla="*/ 0 h 190"/>
                <a:gd name="T58" fmla="*/ 100 w 185"/>
                <a:gd name="T59" fmla="*/ 0 h 190"/>
                <a:gd name="T60" fmla="*/ 100 w 185"/>
                <a:gd name="T61" fmla="*/ 19 h 190"/>
                <a:gd name="T62" fmla="*/ 88 w 185"/>
                <a:gd name="T63" fmla="*/ 19 h 190"/>
                <a:gd name="T64" fmla="*/ 88 w 185"/>
                <a:gd name="T6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90">
                  <a:moveTo>
                    <a:pt x="93" y="190"/>
                  </a:moveTo>
                  <a:cubicBezTo>
                    <a:pt x="41" y="190"/>
                    <a:pt x="0" y="177"/>
                    <a:pt x="0" y="160"/>
                  </a:cubicBezTo>
                  <a:cubicBezTo>
                    <a:pt x="0" y="147"/>
                    <a:pt x="26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6"/>
                    <a:pt x="25" y="153"/>
                    <a:pt x="25" y="160"/>
                  </a:cubicBezTo>
                  <a:cubicBezTo>
                    <a:pt x="25" y="171"/>
                    <a:pt x="59" y="180"/>
                    <a:pt x="93" y="180"/>
                  </a:cubicBezTo>
                  <a:cubicBezTo>
                    <a:pt x="126" y="180"/>
                    <a:pt x="160" y="171"/>
                    <a:pt x="160" y="160"/>
                  </a:cubicBezTo>
                  <a:cubicBezTo>
                    <a:pt x="160" y="153"/>
                    <a:pt x="143" y="146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5" y="147"/>
                    <a:pt x="185" y="160"/>
                  </a:cubicBezTo>
                  <a:cubicBezTo>
                    <a:pt x="185" y="177"/>
                    <a:pt x="144" y="190"/>
                    <a:pt x="93" y="190"/>
                  </a:cubicBezTo>
                  <a:close/>
                  <a:moveTo>
                    <a:pt x="88" y="168"/>
                  </a:moveTo>
                  <a:cubicBezTo>
                    <a:pt x="88" y="116"/>
                    <a:pt x="88" y="116"/>
                    <a:pt x="88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68"/>
                    <a:pt x="100" y="168"/>
                    <a:pt x="100" y="168"/>
                  </a:cubicBezTo>
                  <a:lnTo>
                    <a:pt x="88" y="168"/>
                  </a:lnTo>
                  <a:close/>
                  <a:moveTo>
                    <a:pt x="48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72"/>
                  </a:lnTo>
                  <a:close/>
                  <a:moveTo>
                    <a:pt x="7" y="44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39" y="64"/>
                    <a:pt x="39" y="64"/>
                    <a:pt x="39" y="64"/>
                  </a:cubicBezTo>
                  <a:lnTo>
                    <a:pt x="7" y="44"/>
                  </a:lnTo>
                  <a:close/>
                  <a:moveTo>
                    <a:pt x="8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88" y="19"/>
                    <a:pt x="88" y="19"/>
                    <a:pt x="88" y="19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8276" y="0"/>
            <a:ext cx="3854124" cy="8254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ln w="0">
                  <a:noFill/>
                </a:ln>
                <a:solidFill>
                  <a:srgbClr val="83BD8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大暑节气的习俗</a:t>
            </a:r>
          </a:p>
        </p:txBody>
      </p:sp>
      <p:sp>
        <p:nvSpPr>
          <p:cNvPr id="4" name="îşlïḍé"/>
          <p:cNvSpPr/>
          <p:nvPr/>
        </p:nvSpPr>
        <p:spPr>
          <a:xfrm>
            <a:off x="7638281" y="1578969"/>
            <a:ext cx="3650431" cy="3651468"/>
          </a:xfrm>
          <a:prstGeom prst="diamond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íŝḷïḍê"/>
          <p:cNvSpPr/>
          <p:nvPr/>
        </p:nvSpPr>
        <p:spPr>
          <a:xfrm>
            <a:off x="9042287" y="1523548"/>
            <a:ext cx="842422" cy="84242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89446" y="5150214"/>
            <a:ext cx="2148099" cy="833773"/>
            <a:chOff x="1325116" y="2355096"/>
            <a:chExt cx="1611283" cy="625330"/>
          </a:xfrm>
          <a:solidFill>
            <a:schemeClr val="accent1"/>
          </a:solidFill>
        </p:grpSpPr>
        <p:sp>
          <p:nvSpPr>
            <p:cNvPr id="7" name="任意多边形 6"/>
            <p:cNvSpPr/>
            <p:nvPr/>
          </p:nvSpPr>
          <p:spPr>
            <a:xfrm>
              <a:off x="1325116" y="2355096"/>
              <a:ext cx="1611283" cy="625330"/>
            </a:xfrm>
            <a:custGeom>
              <a:avLst/>
              <a:gdLst>
                <a:gd name="connsiteX0" fmla="*/ 425985 w 1460502"/>
                <a:gd name="connsiteY0" fmla="*/ 0 h 725082"/>
                <a:gd name="connsiteX1" fmla="*/ 608543 w 1460502"/>
                <a:gd name="connsiteY1" fmla="*/ 246110 h 725082"/>
                <a:gd name="connsiteX2" fmla="*/ 1380672 w 1460502"/>
                <a:gd name="connsiteY2" fmla="*/ 246110 h 725082"/>
                <a:gd name="connsiteX3" fmla="*/ 1460502 w 1460502"/>
                <a:gd name="connsiteY3" fmla="*/ 325940 h 725082"/>
                <a:gd name="connsiteX4" fmla="*/ 1460502 w 1460502"/>
                <a:gd name="connsiteY4" fmla="*/ 445682 h 725082"/>
                <a:gd name="connsiteX5" fmla="*/ 1460502 w 1460502"/>
                <a:gd name="connsiteY5" fmla="*/ 645252 h 725082"/>
                <a:gd name="connsiteX6" fmla="*/ 1380672 w 1460502"/>
                <a:gd name="connsiteY6" fmla="*/ 725082 h 725082"/>
                <a:gd name="connsiteX7" fmla="*/ 608543 w 1460502"/>
                <a:gd name="connsiteY7" fmla="*/ 725082 h 725082"/>
                <a:gd name="connsiteX8" fmla="*/ 243417 w 1460502"/>
                <a:gd name="connsiteY8" fmla="*/ 725082 h 725082"/>
                <a:gd name="connsiteX9" fmla="*/ 79830 w 1460502"/>
                <a:gd name="connsiteY9" fmla="*/ 725082 h 725082"/>
                <a:gd name="connsiteX10" fmla="*/ 0 w 1460502"/>
                <a:gd name="connsiteY10" fmla="*/ 645252 h 725082"/>
                <a:gd name="connsiteX11" fmla="*/ 0 w 1460502"/>
                <a:gd name="connsiteY11" fmla="*/ 445682 h 725082"/>
                <a:gd name="connsiteX12" fmla="*/ 0 w 1460502"/>
                <a:gd name="connsiteY12" fmla="*/ 325940 h 725082"/>
                <a:gd name="connsiteX13" fmla="*/ 79830 w 1460502"/>
                <a:gd name="connsiteY13" fmla="*/ 246110 h 725082"/>
                <a:gd name="connsiteX14" fmla="*/ 243417 w 1460502"/>
                <a:gd name="connsiteY14" fmla="*/ 246110 h 72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502" h="72508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anchor="ctr"/>
            <a:lstStyle/>
            <a:p>
              <a:pPr algn="ctr">
                <a:defRPr/>
              </a:pPr>
              <a:r>
                <a:rPr lang="zh-CN" altLang="en-US" sz="1900" dirty="0">
                  <a:solidFill>
                    <a:srgbClr val="FFFFFF"/>
                  </a:solidFill>
                  <a:cs typeface="+mn-ea"/>
                  <a:sym typeface="+mn-lt"/>
                </a:rPr>
                <a:t>“喝暑羊”</a:t>
              </a:r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1417937" y="2657502"/>
              <a:ext cx="223318" cy="229976"/>
            </a:xfrm>
            <a:custGeom>
              <a:avLst/>
              <a:gdLst>
                <a:gd name="T0" fmla="*/ 93 w 185"/>
                <a:gd name="T1" fmla="*/ 190 h 190"/>
                <a:gd name="T2" fmla="*/ 0 w 185"/>
                <a:gd name="T3" fmla="*/ 160 h 190"/>
                <a:gd name="T4" fmla="*/ 63 w 185"/>
                <a:gd name="T5" fmla="*/ 132 h 190"/>
                <a:gd name="T6" fmla="*/ 64 w 185"/>
                <a:gd name="T7" fmla="*/ 143 h 190"/>
                <a:gd name="T8" fmla="*/ 25 w 185"/>
                <a:gd name="T9" fmla="*/ 160 h 190"/>
                <a:gd name="T10" fmla="*/ 93 w 185"/>
                <a:gd name="T11" fmla="*/ 180 h 190"/>
                <a:gd name="T12" fmla="*/ 160 w 185"/>
                <a:gd name="T13" fmla="*/ 160 h 190"/>
                <a:gd name="T14" fmla="*/ 121 w 185"/>
                <a:gd name="T15" fmla="*/ 143 h 190"/>
                <a:gd name="T16" fmla="*/ 122 w 185"/>
                <a:gd name="T17" fmla="*/ 132 h 190"/>
                <a:gd name="T18" fmla="*/ 185 w 185"/>
                <a:gd name="T19" fmla="*/ 160 h 190"/>
                <a:gd name="T20" fmla="*/ 93 w 185"/>
                <a:gd name="T21" fmla="*/ 190 h 190"/>
                <a:gd name="T22" fmla="*/ 88 w 185"/>
                <a:gd name="T23" fmla="*/ 168 h 190"/>
                <a:gd name="T24" fmla="*/ 88 w 185"/>
                <a:gd name="T25" fmla="*/ 116 h 190"/>
                <a:gd name="T26" fmla="*/ 100 w 185"/>
                <a:gd name="T27" fmla="*/ 116 h 190"/>
                <a:gd name="T28" fmla="*/ 100 w 185"/>
                <a:gd name="T29" fmla="*/ 168 h 190"/>
                <a:gd name="T30" fmla="*/ 88 w 185"/>
                <a:gd name="T31" fmla="*/ 168 h 190"/>
                <a:gd name="T32" fmla="*/ 48 w 185"/>
                <a:gd name="T33" fmla="*/ 72 h 190"/>
                <a:gd name="T34" fmla="*/ 129 w 185"/>
                <a:gd name="T35" fmla="*/ 72 h 190"/>
                <a:gd name="T36" fmla="*/ 160 w 185"/>
                <a:gd name="T37" fmla="*/ 92 h 190"/>
                <a:gd name="T38" fmla="*/ 128 w 185"/>
                <a:gd name="T39" fmla="*/ 112 h 190"/>
                <a:gd name="T40" fmla="*/ 48 w 185"/>
                <a:gd name="T41" fmla="*/ 112 h 190"/>
                <a:gd name="T42" fmla="*/ 48 w 185"/>
                <a:gd name="T43" fmla="*/ 72 h 190"/>
                <a:gd name="T44" fmla="*/ 7 w 185"/>
                <a:gd name="T45" fmla="*/ 44 h 190"/>
                <a:gd name="T46" fmla="*/ 39 w 185"/>
                <a:gd name="T47" fmla="*/ 24 h 190"/>
                <a:gd name="T48" fmla="*/ 160 w 185"/>
                <a:gd name="T49" fmla="*/ 24 h 190"/>
                <a:gd name="T50" fmla="*/ 160 w 185"/>
                <a:gd name="T51" fmla="*/ 64 h 190"/>
                <a:gd name="T52" fmla="*/ 39 w 185"/>
                <a:gd name="T53" fmla="*/ 64 h 190"/>
                <a:gd name="T54" fmla="*/ 7 w 185"/>
                <a:gd name="T55" fmla="*/ 44 h 190"/>
                <a:gd name="T56" fmla="*/ 88 w 185"/>
                <a:gd name="T57" fmla="*/ 0 h 190"/>
                <a:gd name="T58" fmla="*/ 100 w 185"/>
                <a:gd name="T59" fmla="*/ 0 h 190"/>
                <a:gd name="T60" fmla="*/ 100 w 185"/>
                <a:gd name="T61" fmla="*/ 19 h 190"/>
                <a:gd name="T62" fmla="*/ 88 w 185"/>
                <a:gd name="T63" fmla="*/ 19 h 190"/>
                <a:gd name="T64" fmla="*/ 88 w 185"/>
                <a:gd name="T6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90">
                  <a:moveTo>
                    <a:pt x="93" y="190"/>
                  </a:moveTo>
                  <a:cubicBezTo>
                    <a:pt x="41" y="190"/>
                    <a:pt x="0" y="177"/>
                    <a:pt x="0" y="160"/>
                  </a:cubicBezTo>
                  <a:cubicBezTo>
                    <a:pt x="0" y="147"/>
                    <a:pt x="26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6"/>
                    <a:pt x="25" y="153"/>
                    <a:pt x="25" y="160"/>
                  </a:cubicBezTo>
                  <a:cubicBezTo>
                    <a:pt x="25" y="171"/>
                    <a:pt x="59" y="180"/>
                    <a:pt x="93" y="180"/>
                  </a:cubicBezTo>
                  <a:cubicBezTo>
                    <a:pt x="126" y="180"/>
                    <a:pt x="160" y="171"/>
                    <a:pt x="160" y="160"/>
                  </a:cubicBezTo>
                  <a:cubicBezTo>
                    <a:pt x="160" y="153"/>
                    <a:pt x="143" y="146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5" y="147"/>
                    <a:pt x="185" y="160"/>
                  </a:cubicBezTo>
                  <a:cubicBezTo>
                    <a:pt x="185" y="177"/>
                    <a:pt x="144" y="190"/>
                    <a:pt x="93" y="190"/>
                  </a:cubicBezTo>
                  <a:close/>
                  <a:moveTo>
                    <a:pt x="88" y="168"/>
                  </a:moveTo>
                  <a:cubicBezTo>
                    <a:pt x="88" y="116"/>
                    <a:pt x="88" y="116"/>
                    <a:pt x="88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68"/>
                    <a:pt x="100" y="168"/>
                    <a:pt x="100" y="168"/>
                  </a:cubicBezTo>
                  <a:lnTo>
                    <a:pt x="88" y="168"/>
                  </a:lnTo>
                  <a:close/>
                  <a:moveTo>
                    <a:pt x="48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72"/>
                  </a:lnTo>
                  <a:close/>
                  <a:moveTo>
                    <a:pt x="7" y="44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39" y="64"/>
                    <a:pt x="39" y="64"/>
                    <a:pt x="39" y="64"/>
                  </a:cubicBezTo>
                  <a:lnTo>
                    <a:pt x="7" y="44"/>
                  </a:lnTo>
                  <a:close/>
                  <a:moveTo>
                    <a:pt x="8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88" y="19"/>
                    <a:pt x="88" y="19"/>
                    <a:pt x="88" y="19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06841" y="2365970"/>
            <a:ext cx="73111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山东南部地区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：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有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在大暑到来这一天“喝暑羊”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即喝羊肉汤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的习俗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枣庄市，不少市民大暑这天到当地的羊肉汤馆“喝暑羊”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枣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庄吃伏羊的习惯，与当地的农事、气候有关。枣庄是有名的麦产区。入伏之时，正是麦收结束，新面上市。是一个短暂的农闲期。夏收初过，人已疲惫，该休息休息，享受享受。农村有什么好吃的？也就是吃个新麦馍馍。狠狠心，杀只羊，不舍得自己吃，把嫁出去的闺女接回来，带着外甥狗子，回娘家，吃新麦馍馍，喝羊肉汤。你家闺女接回来了，我家也不能拉后，也蒸新面馍馍，也杀只羊，也把闺女接回来，吃伏羊。于是便成了一方民俗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72668" y="165544"/>
            <a:ext cx="1779303" cy="803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theme/theme1.xml><?xml version="1.0" encoding="utf-8"?>
<a:theme xmlns:a="http://schemas.openxmlformats.org/drawingml/2006/main" name=" www.2ppt.com">
  <a:themeElements>
    <a:clrScheme name="自定义 47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BD8E"/>
      </a:accent1>
      <a:accent2>
        <a:srgbClr val="F78184"/>
      </a:accent2>
      <a:accent3>
        <a:srgbClr val="83BD8E"/>
      </a:accent3>
      <a:accent4>
        <a:srgbClr val="F78184"/>
      </a:accent4>
      <a:accent5>
        <a:srgbClr val="83BD8E"/>
      </a:accent5>
      <a:accent6>
        <a:srgbClr val="F78184"/>
      </a:accent6>
      <a:hlink>
        <a:srgbClr val="0563C1"/>
      </a:hlink>
      <a:folHlink>
        <a:srgbClr val="954F72"/>
      </a:folHlink>
    </a:clrScheme>
    <a:fontScheme name="mc0f13b0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2271</Words>
  <Application>Microsoft Office PowerPoint</Application>
  <PresentationFormat>宽屏</PresentationFormat>
  <Paragraphs>161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等线</vt:lpstr>
      <vt:lpstr>思源黑体 CN Bold</vt:lpstr>
      <vt:lpstr>宋体</vt:lpstr>
      <vt:lpstr>微软雅黑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2022-03-10T03:22:15Z</dcterms:created>
  <dcterms:modified xsi:type="dcterms:W3CDTF">2023-01-11T02:14:58Z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11619D429D5A4AF883CA7AF99E8AA198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