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8"/>
  </p:notesMasterIdLst>
  <p:handoutMasterIdLst>
    <p:handoutMasterId r:id="rId29"/>
  </p:handoutMasterIdLst>
  <p:sldIdLst>
    <p:sldId id="285" r:id="rId3"/>
    <p:sldId id="287" r:id="rId4"/>
    <p:sldId id="286" r:id="rId5"/>
    <p:sldId id="291" r:id="rId6"/>
    <p:sldId id="297" r:id="rId7"/>
    <p:sldId id="296" r:id="rId8"/>
    <p:sldId id="298" r:id="rId9"/>
    <p:sldId id="294" r:id="rId10"/>
    <p:sldId id="299" r:id="rId11"/>
    <p:sldId id="300" r:id="rId12"/>
    <p:sldId id="301" r:id="rId13"/>
    <p:sldId id="302" r:id="rId14"/>
    <p:sldId id="293" r:id="rId15"/>
    <p:sldId id="304" r:id="rId16"/>
    <p:sldId id="306" r:id="rId17"/>
    <p:sldId id="303" r:id="rId18"/>
    <p:sldId id="305" r:id="rId19"/>
    <p:sldId id="295" r:id="rId20"/>
    <p:sldId id="307" r:id="rId21"/>
    <p:sldId id="308" r:id="rId22"/>
    <p:sldId id="309" r:id="rId23"/>
    <p:sldId id="310" r:id="rId24"/>
    <p:sldId id="311" r:id="rId25"/>
    <p:sldId id="312" r:id="rId26"/>
    <p:sldId id="292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98E8"/>
    <a:srgbClr val="0B318F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>
        <p:scale>
          <a:sx n="66" d="100"/>
          <a:sy n="66" d="100"/>
        </p:scale>
        <p:origin x="-206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.svg"/><Relationship Id="rId9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52743" y="1068109"/>
            <a:ext cx="6423817" cy="472178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40680" y="2105560"/>
            <a:ext cx="4434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cs typeface="+mn-ea"/>
                <a:sym typeface="+mn-lt"/>
              </a:rPr>
              <a:t>尊敬父母</a:t>
            </a:r>
          </a:p>
        </p:txBody>
      </p:sp>
      <p:pic>
        <p:nvPicPr>
          <p:cNvPr id="9" name="图形 8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24000" y="1857910"/>
            <a:ext cx="400050" cy="4953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27030" y="3288030"/>
            <a:ext cx="400050" cy="49530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18513" y="2105560"/>
            <a:ext cx="790261" cy="97841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 rot="16200000">
            <a:off x="7187679" y="634876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1PPT.COM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/>
          <p:cNvSpPr txBox="1"/>
          <p:nvPr/>
        </p:nvSpPr>
        <p:spPr>
          <a:xfrm>
            <a:off x="5440680" y="3941632"/>
            <a:ext cx="3884953" cy="66441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B318F"/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rgbClr val="0B318F"/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rgbClr val="0B318F"/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pic>
        <p:nvPicPr>
          <p:cNvPr id="16" name="图形 15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64059" y="1280888"/>
            <a:ext cx="266700" cy="400050"/>
          </a:xfrm>
          <a:prstGeom prst="rect">
            <a:avLst/>
          </a:prstGeom>
        </p:spPr>
      </p:pic>
      <p:pic>
        <p:nvPicPr>
          <p:cNvPr id="17" name="图形 16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36373" y="2394744"/>
            <a:ext cx="266700" cy="400050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7091111" y="516415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514351" y="516415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983656" y="516415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22" name="图形 21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886043" y="3335655"/>
            <a:ext cx="266700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622602" y="2282550"/>
            <a:ext cx="52180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成长过程中，我们必定使父母受到了很大的苦，肯定和他们发生过冲突，心里怨恨过他们，但我们现在长大了，尝试着笑着去看看自己的父母，当你仔细看它们时，你会发现他们老了，脸上已经有了皱纹，头上也长出很多的白发，我们可以常与他们坐在一起笑着看看他们，和他们说说你生活中的快乐或烦恼，让他们体会到你对他们的爱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 r="-1"/>
          <a:stretch>
            <a:fillRect/>
          </a:stretch>
        </p:blipFill>
        <p:spPr>
          <a:xfrm>
            <a:off x="7757160" y="2103120"/>
            <a:ext cx="4503218" cy="475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016583" y="2621280"/>
            <a:ext cx="3646120" cy="42367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15200" y="2973273"/>
            <a:ext cx="2205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孝敬父母，我们可以从许多方面去做，我们或许不能像那些有钱人那样为父母添上富华的房子，提供美味丰盛的饭菜，买美丽多彩的衣服</a:t>
            </a:r>
          </a:p>
        </p:txBody>
      </p:sp>
      <p:grpSp>
        <p:nvGrpSpPr>
          <p:cNvPr id="12" name="ïSlîdè"/>
          <p:cNvGrpSpPr/>
          <p:nvPr/>
        </p:nvGrpSpPr>
        <p:grpSpPr>
          <a:xfrm>
            <a:off x="2557841" y="2274460"/>
            <a:ext cx="520442" cy="520440"/>
            <a:chOff x="1711594" y="2493391"/>
            <a:chExt cx="506338" cy="506336"/>
          </a:xfrm>
        </p:grpSpPr>
        <p:sp>
          <p:nvSpPr>
            <p:cNvPr id="13" name="ïslíḑe"/>
            <p:cNvSpPr/>
            <p:nvPr/>
          </p:nvSpPr>
          <p:spPr bwMode="auto">
            <a:xfrm>
              <a:off x="1711594" y="2493391"/>
              <a:ext cx="506338" cy="506336"/>
            </a:xfrm>
            <a:prstGeom prst="ellipse">
              <a:avLst/>
            </a:prstGeom>
            <a:solidFill>
              <a:srgbClr val="0B318F"/>
            </a:solidFill>
            <a:ln w="28575">
              <a:solidFill>
                <a:srgbClr val="0B318F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ṣḷïḓè"/>
            <p:cNvSpPr/>
            <p:nvPr/>
          </p:nvSpPr>
          <p:spPr bwMode="auto">
            <a:xfrm>
              <a:off x="1833727" y="2641568"/>
              <a:ext cx="262071" cy="237512"/>
            </a:xfrm>
            <a:custGeom>
              <a:avLst/>
              <a:gdLst>
                <a:gd name="connsiteX0" fmla="*/ 496512 w 622984"/>
                <a:gd name="connsiteY0" fmla="*/ 492841 h 564606"/>
                <a:gd name="connsiteX1" fmla="*/ 473955 w 622984"/>
                <a:gd name="connsiteY1" fmla="*/ 515853 h 564606"/>
                <a:gd name="connsiteX2" fmla="*/ 496512 w 622984"/>
                <a:gd name="connsiteY2" fmla="*/ 535354 h 564606"/>
                <a:gd name="connsiteX3" fmla="*/ 519457 w 622984"/>
                <a:gd name="connsiteY3" fmla="*/ 515853 h 564606"/>
                <a:gd name="connsiteX4" fmla="*/ 496512 w 622984"/>
                <a:gd name="connsiteY4" fmla="*/ 492841 h 564606"/>
                <a:gd name="connsiteX5" fmla="*/ 249694 w 622984"/>
                <a:gd name="connsiteY5" fmla="*/ 352049 h 564606"/>
                <a:gd name="connsiteX6" fmla="*/ 272741 w 622984"/>
                <a:gd name="connsiteY6" fmla="*/ 374570 h 564606"/>
                <a:gd name="connsiteX7" fmla="*/ 171569 w 622984"/>
                <a:gd name="connsiteY7" fmla="*/ 475137 h 564606"/>
                <a:gd name="connsiteX8" fmla="*/ 177819 w 622984"/>
                <a:gd name="connsiteY8" fmla="*/ 481738 h 564606"/>
                <a:gd name="connsiteX9" fmla="*/ 155163 w 622984"/>
                <a:gd name="connsiteY9" fmla="*/ 510860 h 564606"/>
                <a:gd name="connsiteX10" fmla="*/ 73522 w 622984"/>
                <a:gd name="connsiteY10" fmla="*/ 562891 h 564606"/>
                <a:gd name="connsiteX11" fmla="*/ 60241 w 622984"/>
                <a:gd name="connsiteY11" fmla="*/ 550077 h 564606"/>
                <a:gd name="connsiteX12" fmla="*/ 112585 w 622984"/>
                <a:gd name="connsiteY12" fmla="*/ 468925 h 564606"/>
                <a:gd name="connsiteX13" fmla="*/ 141882 w 622984"/>
                <a:gd name="connsiteY13" fmla="*/ 446015 h 564606"/>
                <a:gd name="connsiteX14" fmla="*/ 148522 w 622984"/>
                <a:gd name="connsiteY14" fmla="*/ 452616 h 564606"/>
                <a:gd name="connsiteX15" fmla="*/ 122234 w 622984"/>
                <a:gd name="connsiteY15" fmla="*/ 15041 h 564606"/>
                <a:gd name="connsiteX16" fmla="*/ 210667 w 622984"/>
                <a:gd name="connsiteY16" fmla="*/ 52502 h 564606"/>
                <a:gd name="connsiteX17" fmla="*/ 242946 w 622984"/>
                <a:gd name="connsiteY17" fmla="*/ 173410 h 564606"/>
                <a:gd name="connsiteX18" fmla="*/ 532291 w 622984"/>
                <a:gd name="connsiteY18" fmla="*/ 463589 h 564606"/>
                <a:gd name="connsiteX19" fmla="*/ 532291 w 622984"/>
                <a:gd name="connsiteY19" fmla="*/ 545105 h 564606"/>
                <a:gd name="connsiteX20" fmla="*/ 493400 w 622984"/>
                <a:gd name="connsiteY20" fmla="*/ 564606 h 564606"/>
                <a:gd name="connsiteX21" fmla="*/ 451010 w 622984"/>
                <a:gd name="connsiteY21" fmla="*/ 545105 h 564606"/>
                <a:gd name="connsiteX22" fmla="*/ 161665 w 622984"/>
                <a:gd name="connsiteY22" fmla="*/ 258046 h 564606"/>
                <a:gd name="connsiteX23" fmla="*/ 34882 w 622984"/>
                <a:gd name="connsiteY23" fmla="*/ 225674 h 564606"/>
                <a:gd name="connsiteX24" fmla="*/ 5715 w 622984"/>
                <a:gd name="connsiteY24" fmla="*/ 104766 h 564606"/>
                <a:gd name="connsiteX25" fmla="*/ 74162 w 622984"/>
                <a:gd name="connsiteY25" fmla="*/ 176530 h 564606"/>
                <a:gd name="connsiteX26" fmla="*/ 142220 w 622984"/>
                <a:gd name="connsiteY26" fmla="*/ 157029 h 564606"/>
                <a:gd name="connsiteX27" fmla="*/ 161665 w 622984"/>
                <a:gd name="connsiteY27" fmla="*/ 88385 h 564606"/>
                <a:gd name="connsiteX28" fmla="*/ 90107 w 622984"/>
                <a:gd name="connsiteY28" fmla="*/ 20130 h 564606"/>
                <a:gd name="connsiteX29" fmla="*/ 122234 w 622984"/>
                <a:gd name="connsiteY29" fmla="*/ 15041 h 564606"/>
                <a:gd name="connsiteX30" fmla="*/ 531841 w 622984"/>
                <a:gd name="connsiteY30" fmla="*/ 0 h 564606"/>
                <a:gd name="connsiteX31" fmla="*/ 622984 w 622984"/>
                <a:gd name="connsiteY31" fmla="*/ 87684 h 564606"/>
                <a:gd name="connsiteX32" fmla="*/ 463289 w 622984"/>
                <a:gd name="connsiteY32" fmla="*/ 247465 h 564606"/>
                <a:gd name="connsiteX33" fmla="*/ 424339 w 622984"/>
                <a:gd name="connsiteY33" fmla="*/ 257207 h 564606"/>
                <a:gd name="connsiteX34" fmla="*/ 362409 w 622984"/>
                <a:gd name="connsiteY34" fmla="*/ 198751 h 564606"/>
                <a:gd name="connsiteX35" fmla="*/ 375263 w 622984"/>
                <a:gd name="connsiteY35" fmla="*/ 159391 h 564606"/>
                <a:gd name="connsiteX36" fmla="*/ 531841 w 622984"/>
                <a:gd name="connsiteY36" fmla="*/ 0 h 5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2984" h="564606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988807" y="2973273"/>
            <a:ext cx="2868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穿到他们身上等等丰富的物质生活，但我们可以为母亲洗洗脚，捶捶背，洗个碗，打扫卫生，这些都可以使父母很开心，当然对于我们来说，最重要的就是好好学习，来报答父母。</a:t>
            </a:r>
          </a:p>
        </p:txBody>
      </p:sp>
      <p:grpSp>
        <p:nvGrpSpPr>
          <p:cNvPr id="16" name="ïSlîdè"/>
          <p:cNvGrpSpPr/>
          <p:nvPr/>
        </p:nvGrpSpPr>
        <p:grpSpPr>
          <a:xfrm>
            <a:off x="9028089" y="2274460"/>
            <a:ext cx="520442" cy="520440"/>
            <a:chOff x="1711594" y="2493391"/>
            <a:chExt cx="506338" cy="506336"/>
          </a:xfrm>
        </p:grpSpPr>
        <p:sp>
          <p:nvSpPr>
            <p:cNvPr id="17" name="ïslíḑe"/>
            <p:cNvSpPr/>
            <p:nvPr/>
          </p:nvSpPr>
          <p:spPr bwMode="auto">
            <a:xfrm>
              <a:off x="1711594" y="2493391"/>
              <a:ext cx="506338" cy="506336"/>
            </a:xfrm>
            <a:prstGeom prst="ellipse">
              <a:avLst/>
            </a:prstGeom>
            <a:solidFill>
              <a:srgbClr val="0B318F"/>
            </a:solidFill>
            <a:ln w="28575">
              <a:solidFill>
                <a:srgbClr val="0B318F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îṣḷïḓè"/>
            <p:cNvSpPr/>
            <p:nvPr/>
          </p:nvSpPr>
          <p:spPr bwMode="auto">
            <a:xfrm>
              <a:off x="1833727" y="2641568"/>
              <a:ext cx="262071" cy="237512"/>
            </a:xfrm>
            <a:custGeom>
              <a:avLst/>
              <a:gdLst>
                <a:gd name="connsiteX0" fmla="*/ 496512 w 622984"/>
                <a:gd name="connsiteY0" fmla="*/ 492841 h 564606"/>
                <a:gd name="connsiteX1" fmla="*/ 473955 w 622984"/>
                <a:gd name="connsiteY1" fmla="*/ 515853 h 564606"/>
                <a:gd name="connsiteX2" fmla="*/ 496512 w 622984"/>
                <a:gd name="connsiteY2" fmla="*/ 535354 h 564606"/>
                <a:gd name="connsiteX3" fmla="*/ 519457 w 622984"/>
                <a:gd name="connsiteY3" fmla="*/ 515853 h 564606"/>
                <a:gd name="connsiteX4" fmla="*/ 496512 w 622984"/>
                <a:gd name="connsiteY4" fmla="*/ 492841 h 564606"/>
                <a:gd name="connsiteX5" fmla="*/ 249694 w 622984"/>
                <a:gd name="connsiteY5" fmla="*/ 352049 h 564606"/>
                <a:gd name="connsiteX6" fmla="*/ 272741 w 622984"/>
                <a:gd name="connsiteY6" fmla="*/ 374570 h 564606"/>
                <a:gd name="connsiteX7" fmla="*/ 171569 w 622984"/>
                <a:gd name="connsiteY7" fmla="*/ 475137 h 564606"/>
                <a:gd name="connsiteX8" fmla="*/ 177819 w 622984"/>
                <a:gd name="connsiteY8" fmla="*/ 481738 h 564606"/>
                <a:gd name="connsiteX9" fmla="*/ 155163 w 622984"/>
                <a:gd name="connsiteY9" fmla="*/ 510860 h 564606"/>
                <a:gd name="connsiteX10" fmla="*/ 73522 w 622984"/>
                <a:gd name="connsiteY10" fmla="*/ 562891 h 564606"/>
                <a:gd name="connsiteX11" fmla="*/ 60241 w 622984"/>
                <a:gd name="connsiteY11" fmla="*/ 550077 h 564606"/>
                <a:gd name="connsiteX12" fmla="*/ 112585 w 622984"/>
                <a:gd name="connsiteY12" fmla="*/ 468925 h 564606"/>
                <a:gd name="connsiteX13" fmla="*/ 141882 w 622984"/>
                <a:gd name="connsiteY13" fmla="*/ 446015 h 564606"/>
                <a:gd name="connsiteX14" fmla="*/ 148522 w 622984"/>
                <a:gd name="connsiteY14" fmla="*/ 452616 h 564606"/>
                <a:gd name="connsiteX15" fmla="*/ 122234 w 622984"/>
                <a:gd name="connsiteY15" fmla="*/ 15041 h 564606"/>
                <a:gd name="connsiteX16" fmla="*/ 210667 w 622984"/>
                <a:gd name="connsiteY16" fmla="*/ 52502 h 564606"/>
                <a:gd name="connsiteX17" fmla="*/ 242946 w 622984"/>
                <a:gd name="connsiteY17" fmla="*/ 173410 h 564606"/>
                <a:gd name="connsiteX18" fmla="*/ 532291 w 622984"/>
                <a:gd name="connsiteY18" fmla="*/ 463589 h 564606"/>
                <a:gd name="connsiteX19" fmla="*/ 532291 w 622984"/>
                <a:gd name="connsiteY19" fmla="*/ 545105 h 564606"/>
                <a:gd name="connsiteX20" fmla="*/ 493400 w 622984"/>
                <a:gd name="connsiteY20" fmla="*/ 564606 h 564606"/>
                <a:gd name="connsiteX21" fmla="*/ 451010 w 622984"/>
                <a:gd name="connsiteY21" fmla="*/ 545105 h 564606"/>
                <a:gd name="connsiteX22" fmla="*/ 161665 w 622984"/>
                <a:gd name="connsiteY22" fmla="*/ 258046 h 564606"/>
                <a:gd name="connsiteX23" fmla="*/ 34882 w 622984"/>
                <a:gd name="connsiteY23" fmla="*/ 225674 h 564606"/>
                <a:gd name="connsiteX24" fmla="*/ 5715 w 622984"/>
                <a:gd name="connsiteY24" fmla="*/ 104766 h 564606"/>
                <a:gd name="connsiteX25" fmla="*/ 74162 w 622984"/>
                <a:gd name="connsiteY25" fmla="*/ 176530 h 564606"/>
                <a:gd name="connsiteX26" fmla="*/ 142220 w 622984"/>
                <a:gd name="connsiteY26" fmla="*/ 157029 h 564606"/>
                <a:gd name="connsiteX27" fmla="*/ 161665 w 622984"/>
                <a:gd name="connsiteY27" fmla="*/ 88385 h 564606"/>
                <a:gd name="connsiteX28" fmla="*/ 90107 w 622984"/>
                <a:gd name="connsiteY28" fmla="*/ 20130 h 564606"/>
                <a:gd name="connsiteX29" fmla="*/ 122234 w 622984"/>
                <a:gd name="connsiteY29" fmla="*/ 15041 h 564606"/>
                <a:gd name="connsiteX30" fmla="*/ 531841 w 622984"/>
                <a:gd name="connsiteY30" fmla="*/ 0 h 564606"/>
                <a:gd name="connsiteX31" fmla="*/ 622984 w 622984"/>
                <a:gd name="connsiteY31" fmla="*/ 87684 h 564606"/>
                <a:gd name="connsiteX32" fmla="*/ 463289 w 622984"/>
                <a:gd name="connsiteY32" fmla="*/ 247465 h 564606"/>
                <a:gd name="connsiteX33" fmla="*/ 424339 w 622984"/>
                <a:gd name="connsiteY33" fmla="*/ 257207 h 564606"/>
                <a:gd name="connsiteX34" fmla="*/ 362409 w 622984"/>
                <a:gd name="connsiteY34" fmla="*/ 198751 h 564606"/>
                <a:gd name="connsiteX35" fmla="*/ 375263 w 622984"/>
                <a:gd name="connsiteY35" fmla="*/ 159391 h 564606"/>
                <a:gd name="connsiteX36" fmla="*/ 531841 w 622984"/>
                <a:gd name="connsiteY36" fmla="*/ 0 h 5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2984" h="564606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01720" y="615525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rgbClr val="5998E8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5998E8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5998E8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5998E8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5998E8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形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1321800" y="2363473"/>
            <a:ext cx="2397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总而言之，父母是我们最重要的人，我们要用微笑去面对他们，用尽自己的全力去孝敬他们，父母最大！</a:t>
            </a:r>
          </a:p>
        </p:txBody>
      </p:sp>
      <p:sp>
        <p:nvSpPr>
          <p:cNvPr id="12" name="íśľíḋe"/>
          <p:cNvSpPr/>
          <p:nvPr/>
        </p:nvSpPr>
        <p:spPr>
          <a:xfrm>
            <a:off x="3841464" y="2428149"/>
            <a:ext cx="6921500" cy="1279649"/>
          </a:xfrm>
          <a:prstGeom prst="rect">
            <a:avLst/>
          </a:prstGeom>
          <a:solidFill>
            <a:srgbClr val="0B318F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333390" y="3432713"/>
            <a:ext cx="2698718" cy="0"/>
          </a:xfrm>
          <a:prstGeom prst="line">
            <a:avLst/>
          </a:prstGeom>
          <a:ln w="31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şľïḍè"/>
          <p:cNvSpPr/>
          <p:nvPr/>
        </p:nvSpPr>
        <p:spPr>
          <a:xfrm>
            <a:off x="4721281" y="2761878"/>
            <a:ext cx="1761628" cy="4634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77627" y="2761878"/>
            <a:ext cx="144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rgbClr val="0B3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尊敬父母</a:t>
            </a:r>
          </a:p>
        </p:txBody>
      </p:sp>
      <p:pic>
        <p:nvPicPr>
          <p:cNvPr id="16" name="图形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65408" y="2761878"/>
            <a:ext cx="266700" cy="400050"/>
          </a:xfrm>
          <a:prstGeom prst="rect">
            <a:avLst/>
          </a:prstGeom>
        </p:spPr>
      </p:pic>
      <p:pic>
        <p:nvPicPr>
          <p:cNvPr id="17" name="图形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89931" y="2761878"/>
            <a:ext cx="266700" cy="4000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646395" y="2672223"/>
            <a:ext cx="2736039" cy="78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母亲给予了我们生命，母亲无微不至的照顾着我们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841464" y="3821089"/>
            <a:ext cx="63810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我们幸福的时候，从不曾想起父母，而当我们遇到挫折时，最先想到的却是他们“事父母，能竭其力。”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论语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学而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我想我们应该懂得去理解父母，去为他们考虑。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23573" t="6542" r="13292" b="11734"/>
          <a:stretch>
            <a:fillRect/>
          </a:stretch>
        </p:blipFill>
        <p:spPr>
          <a:xfrm>
            <a:off x="6827520" y="327333"/>
            <a:ext cx="5045294" cy="65306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861061"/>
            <a:ext cx="7467600" cy="5426456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21840" y="785588"/>
            <a:ext cx="400050" cy="49530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04047" y="4674166"/>
            <a:ext cx="790261" cy="978418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10051" y="1921528"/>
            <a:ext cx="266700" cy="400050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34213" y="1322422"/>
            <a:ext cx="266700" cy="40005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64361" y="1522447"/>
            <a:ext cx="400050" cy="495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54844" y="2992736"/>
            <a:ext cx="4013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cs typeface="+mn-ea"/>
                <a:sym typeface="+mn-lt"/>
              </a:rPr>
              <a:t>礼敬父母</a:t>
            </a:r>
          </a:p>
        </p:txBody>
      </p:sp>
      <p:sp>
        <p:nvSpPr>
          <p:cNvPr id="13" name="椭圆 12"/>
          <p:cNvSpPr/>
          <p:nvPr/>
        </p:nvSpPr>
        <p:spPr>
          <a:xfrm>
            <a:off x="3225690" y="438336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648930" y="438336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118235" y="438336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37299" y="2644052"/>
            <a:ext cx="3386919" cy="221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16793" y="1031641"/>
            <a:ext cx="3886067" cy="5826359"/>
          </a:xfrm>
          <a:prstGeom prst="rect">
            <a:avLst/>
          </a:prstGeom>
        </p:spPr>
      </p:pic>
      <p:sp>
        <p:nvSpPr>
          <p:cNvPr id="13" name="ïṩľïḋê"/>
          <p:cNvSpPr/>
          <p:nvPr/>
        </p:nvSpPr>
        <p:spPr>
          <a:xfrm>
            <a:off x="5046562" y="2440696"/>
            <a:ext cx="5808311" cy="3008248"/>
          </a:xfrm>
          <a:prstGeom prst="snip2DiagRect">
            <a:avLst/>
          </a:prstGeom>
          <a:solidFill>
            <a:srgbClr val="0B318F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15341" y="2801103"/>
            <a:ext cx="4896395" cy="215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在古时，赵稀曾为了逃避做官，带着母亲到深山里，而那时，官员却用火把烧毁山头，但他不能出去，又要面对食物的缺乏，于是他竟然用刀子割下自己大腿上的肉，作为食物，给他的母亲吃，可能这就是孝顺的最高境界了吧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25" y="1738761"/>
            <a:ext cx="4191000" cy="4191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29980" y="2866529"/>
            <a:ext cx="319171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父母面前要和颜悦色，要知道我们的每一次顶撞，不耐烦，永远都不要和父母说：烦死了，真啰嗦，说了你也不懂，别问了等等这样的话。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58402" y="2771566"/>
            <a:ext cx="319171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这种行为言气最伤父母的心，切记，在任何时候要控制自己的情绪，控制自己的行为，要礼敬父母，尊重父母体会他们的感受。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7573207" y="2361235"/>
            <a:ext cx="0" cy="2630684"/>
          </a:xfrm>
          <a:prstGeom prst="line">
            <a:avLst/>
          </a:prstGeom>
          <a:ln>
            <a:solidFill>
              <a:srgbClr val="0B3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sp>
        <p:nvSpPr>
          <p:cNvPr id="11" name="îṥ1ïdè"/>
          <p:cNvSpPr/>
          <p:nvPr/>
        </p:nvSpPr>
        <p:spPr>
          <a:xfrm>
            <a:off x="1360441" y="2920335"/>
            <a:ext cx="2649952" cy="2257063"/>
          </a:xfrm>
          <a:prstGeom prst="roundRect">
            <a:avLst>
              <a:gd name="adj" fmla="val 6272"/>
            </a:avLst>
          </a:prstGeom>
          <a:solidFill>
            <a:srgbClr val="0B318F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20857" y="2378795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42534" y="3321338"/>
            <a:ext cx="2205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母亲是这个世界给予你所有关爱的人；母亲是这一生中唯一愿意为放弃一切的人</a:t>
            </a:r>
          </a:p>
        </p:txBody>
      </p:sp>
      <p:sp>
        <p:nvSpPr>
          <p:cNvPr id="14" name="îṥ1ïdè"/>
          <p:cNvSpPr/>
          <p:nvPr/>
        </p:nvSpPr>
        <p:spPr>
          <a:xfrm>
            <a:off x="4756325" y="2920335"/>
            <a:ext cx="2649952" cy="2257063"/>
          </a:xfrm>
          <a:prstGeom prst="roundRect">
            <a:avLst>
              <a:gd name="adj" fmla="val 6272"/>
            </a:avLst>
          </a:prstGeom>
          <a:solidFill>
            <a:srgbClr val="0B318F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916741" y="2378795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36272" y="3258118"/>
            <a:ext cx="2333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母亲是会用生命去守护你的人；从现在起，孝顺父母是我们的责任，是我们应该履行的义务</a:t>
            </a:r>
          </a:p>
        </p:txBody>
      </p:sp>
      <p:sp>
        <p:nvSpPr>
          <p:cNvPr id="17" name="îṥ1ïdè"/>
          <p:cNvSpPr/>
          <p:nvPr/>
        </p:nvSpPr>
        <p:spPr>
          <a:xfrm>
            <a:off x="8195335" y="2907938"/>
            <a:ext cx="2649952" cy="2257063"/>
          </a:xfrm>
          <a:prstGeom prst="roundRect">
            <a:avLst>
              <a:gd name="adj" fmla="val 6272"/>
            </a:avLst>
          </a:prstGeom>
          <a:solidFill>
            <a:srgbClr val="0B318F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355751" y="2366398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68019" y="3073452"/>
            <a:ext cx="2477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从小事起，经常去关心我们的父母，让我们多一些子女的情感。母亲给予我们太多，我们应当明白她的关爱，为母亲点赞！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458420" y="3025975"/>
            <a:ext cx="65958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在父母面前要常怀恭敬之心，做人懂得礼敬退让，也懂得心怀感恩，很多人觉得自己翅膀硬了，不需要父母照顾了，就不在理会父母，即使偶尔想起来，也只是象征性的给父母买点衣服，送点钱，觉得自己孝顺父母了，其实这种行为就是最大的不孝。真正的孝顺不在贫穷，不在物质，不论何时何地，贵在那颗心。</a:t>
            </a:r>
          </a:p>
        </p:txBody>
      </p:sp>
      <p:sp>
        <p:nvSpPr>
          <p:cNvPr id="11" name="işľïḍè"/>
          <p:cNvSpPr/>
          <p:nvPr/>
        </p:nvSpPr>
        <p:spPr>
          <a:xfrm>
            <a:off x="1989770" y="2288298"/>
            <a:ext cx="1761628" cy="463485"/>
          </a:xfrm>
          <a:prstGeom prst="roundRect">
            <a:avLst>
              <a:gd name="adj" fmla="val 50000"/>
            </a:avLst>
          </a:prstGeom>
          <a:solidFill>
            <a:srgbClr val="0B318F"/>
          </a:solidFill>
          <a:ln w="3175" cap="flat" cmpd="sng" algn="ctr">
            <a:solidFill>
              <a:srgbClr val="0B318F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46116" y="2288298"/>
            <a:ext cx="144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尊敬父母</a:t>
            </a:r>
          </a:p>
        </p:txBody>
      </p:sp>
      <p:pic>
        <p:nvPicPr>
          <p:cNvPr id="13" name="图形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33897" y="2288298"/>
            <a:ext cx="266700" cy="400050"/>
          </a:xfrm>
          <a:prstGeom prst="rect">
            <a:avLst/>
          </a:prstGeom>
        </p:spPr>
      </p:pic>
      <p:pic>
        <p:nvPicPr>
          <p:cNvPr id="14" name="图形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58420" y="2288298"/>
            <a:ext cx="266700" cy="4000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875" y="1315144"/>
            <a:ext cx="6147434" cy="6147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23573" t="6542" r="13292" b="11734"/>
          <a:stretch>
            <a:fillRect/>
          </a:stretch>
        </p:blipFill>
        <p:spPr>
          <a:xfrm>
            <a:off x="6827520" y="320041"/>
            <a:ext cx="5050928" cy="6537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861061"/>
            <a:ext cx="7467600" cy="5426456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21840" y="785588"/>
            <a:ext cx="400050" cy="49530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04047" y="4674166"/>
            <a:ext cx="790261" cy="978418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10051" y="1921528"/>
            <a:ext cx="266700" cy="400050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34213" y="1322422"/>
            <a:ext cx="266700" cy="40005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64361" y="1522447"/>
            <a:ext cx="400050" cy="495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54844" y="2992736"/>
            <a:ext cx="4203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cs typeface="+mn-ea"/>
                <a:sym typeface="+mn-lt"/>
              </a:rPr>
              <a:t>常怀感恩</a:t>
            </a:r>
          </a:p>
        </p:txBody>
      </p:sp>
      <p:sp>
        <p:nvSpPr>
          <p:cNvPr id="13" name="椭圆 12"/>
          <p:cNvSpPr/>
          <p:nvPr/>
        </p:nvSpPr>
        <p:spPr>
          <a:xfrm>
            <a:off x="3225690" y="438336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648930" y="438336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118235" y="438336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37299" y="2644052"/>
            <a:ext cx="3386919" cy="221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2143462" y="2429263"/>
            <a:ext cx="8250604" cy="87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听从父母的教诲，孝和顺总是相联系的，没有顺也就没有孝，孝敬长辈就应该听长辈的教诲，不要随意顶撞，有不同想法应和父母商量，要讲道理</a:t>
            </a:r>
          </a:p>
        </p:txBody>
      </p:sp>
      <p:pic>
        <p:nvPicPr>
          <p:cNvPr id="11" name="图形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83997" y="2329740"/>
            <a:ext cx="790261" cy="978418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233914" y="3553428"/>
            <a:ext cx="8160152" cy="0"/>
          </a:xfrm>
          <a:prstGeom prst="line">
            <a:avLst/>
          </a:prstGeom>
          <a:ln>
            <a:solidFill>
              <a:srgbClr val="0B318F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143462" y="3957885"/>
            <a:ext cx="8250604" cy="87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关心父母健康，当父母劳累时，孩子应主动请父母休息，当父母生病时，要主动照顾，煎药，喂药，问寒问暖。多说宽慰话和随同就医</a:t>
            </a:r>
          </a:p>
        </p:txBody>
      </p:sp>
      <p:pic>
        <p:nvPicPr>
          <p:cNvPr id="13" name="图形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83997" y="3858362"/>
            <a:ext cx="790261" cy="978418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2233914" y="5082050"/>
            <a:ext cx="8160152" cy="0"/>
          </a:xfrm>
          <a:prstGeom prst="line">
            <a:avLst/>
          </a:prstGeom>
          <a:ln>
            <a:solidFill>
              <a:srgbClr val="0B318F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6200000">
            <a:off x="4036160" y="253875"/>
            <a:ext cx="353943" cy="2092125"/>
          </a:xfrm>
          <a:prstGeom prst="rect">
            <a:avLst/>
          </a:prstGeom>
          <a:solidFill>
            <a:srgbClr val="0B318F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860231" y="6102657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283471" y="6102657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752776" y="6102657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1" name="图形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44830" y="1385570"/>
            <a:ext cx="16411630" cy="3521393"/>
          </a:xfrm>
          <a:prstGeom prst="rect">
            <a:avLst/>
          </a:prstGeom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47148" y="1669357"/>
            <a:ext cx="6049126" cy="40656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1180" y="1486059"/>
            <a:ext cx="6347460" cy="634746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23030" y="2358742"/>
            <a:ext cx="266700" cy="4000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91533" y="2245932"/>
            <a:ext cx="333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1.</a:t>
            </a:r>
            <a:r>
              <a:rPr lang="zh-CN" altLang="en-US" sz="3600" b="1" dirty="0">
                <a:cs typeface="+mn-ea"/>
                <a:sym typeface="+mn-lt"/>
              </a:rPr>
              <a:t>尊敬父母</a:t>
            </a:r>
          </a:p>
        </p:txBody>
      </p:sp>
      <p:pic>
        <p:nvPicPr>
          <p:cNvPr id="15" name="图形 14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23030" y="3206104"/>
            <a:ext cx="266700" cy="4000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291533" y="3093294"/>
            <a:ext cx="380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2.</a:t>
            </a:r>
            <a:r>
              <a:rPr lang="zh-CN" altLang="en-US" sz="3600" b="1" dirty="0">
                <a:cs typeface="+mn-ea"/>
                <a:sym typeface="+mn-lt"/>
              </a:rPr>
              <a:t>帮父母做家务</a:t>
            </a:r>
          </a:p>
        </p:txBody>
      </p:sp>
      <p:pic>
        <p:nvPicPr>
          <p:cNvPr id="17" name="图形 16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42626" y="4009234"/>
            <a:ext cx="266700" cy="4000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311129" y="3896424"/>
            <a:ext cx="318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3.</a:t>
            </a:r>
            <a:r>
              <a:rPr lang="zh-CN" altLang="en-US" sz="3600" b="1" dirty="0">
                <a:cs typeface="+mn-ea"/>
                <a:sym typeface="+mn-lt"/>
              </a:rPr>
              <a:t>礼敬父母</a:t>
            </a:r>
          </a:p>
        </p:txBody>
      </p:sp>
      <p:pic>
        <p:nvPicPr>
          <p:cNvPr id="19" name="图形 18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42626" y="4856596"/>
            <a:ext cx="266700" cy="4000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311129" y="4743786"/>
            <a:ext cx="498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4.</a:t>
            </a:r>
            <a:r>
              <a:rPr lang="zh-CN" altLang="en-US" sz="3600" b="1" dirty="0">
                <a:cs typeface="+mn-ea"/>
                <a:sym typeface="+mn-lt"/>
              </a:rPr>
              <a:t>对父母常怀恭敬之心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  <p:bldP spid="16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28324" y="0"/>
            <a:ext cx="4574151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42025" y="2926974"/>
            <a:ext cx="518331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理解长辈，俗话说：“树老根多，人才话多”，老人年纪大，说话比较啰嗦，有些事翻来覆去的要说好几遍，我们应该充分理解这种生理现象，而不应该厌烦嫌弃老人啰嗦，不应该粗暴的打断老人的絮语，更不能对他们的唠叨不理不踩。 </a:t>
            </a:r>
          </a:p>
        </p:txBody>
      </p:sp>
      <p:pic>
        <p:nvPicPr>
          <p:cNvPr id="12" name="图形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35624" y="2582578"/>
            <a:ext cx="3386919" cy="221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93" y="1767029"/>
            <a:ext cx="4124325" cy="41433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48982" y="2707056"/>
            <a:ext cx="2205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要为父母分担忧虑，孝敬是一种前进的动力，孝敬长辈就应该严格要求自已，体谅父母的艰辛，为父母分忧解难，尽可能的少让父母为自已操心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202095" y="2707056"/>
            <a:ext cx="2647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自已要刻苦学习，努力求知，让父母少为自已的学习担心，应当自已照顾好自已。离家外出时要注意安全，主动向父母汇报情况，有孝心的孩子要有礼貌，在父母面前不能无大没小。</a:t>
            </a:r>
          </a:p>
        </p:txBody>
      </p:sp>
      <p:pic>
        <p:nvPicPr>
          <p:cNvPr id="13" name="图形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00092" y="2359908"/>
            <a:ext cx="2205724" cy="144093"/>
          </a:xfrm>
          <a:prstGeom prst="rect">
            <a:avLst/>
          </a:prstGeom>
        </p:spPr>
      </p:pic>
      <p:pic>
        <p:nvPicPr>
          <p:cNvPr id="14" name="图形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22957" y="2359907"/>
            <a:ext cx="2205724" cy="144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94" y="1850282"/>
            <a:ext cx="4191000" cy="4191000"/>
          </a:xfrm>
          <a:prstGeom prst="rect">
            <a:avLst/>
          </a:prstGeom>
        </p:spPr>
      </p:pic>
      <p:sp>
        <p:nvSpPr>
          <p:cNvPr id="12" name="iSļidé"/>
          <p:cNvSpPr/>
          <p:nvPr/>
        </p:nvSpPr>
        <p:spPr bwMode="auto">
          <a:xfrm>
            <a:off x="4529038" y="2174959"/>
            <a:ext cx="5440055" cy="2909040"/>
          </a:xfrm>
          <a:custGeom>
            <a:avLst/>
            <a:gdLst>
              <a:gd name="T0" fmla="*/ 2147483646 w 2173"/>
              <a:gd name="T1" fmla="*/ 2147483646 h 1162"/>
              <a:gd name="T2" fmla="*/ 2147483646 w 2173"/>
              <a:gd name="T3" fmla="*/ 2147483646 h 1162"/>
              <a:gd name="T4" fmla="*/ 0 w 2173"/>
              <a:gd name="T5" fmla="*/ 2147483646 h 1162"/>
              <a:gd name="T6" fmla="*/ 0 w 2173"/>
              <a:gd name="T7" fmla="*/ 0 h 1162"/>
              <a:gd name="T8" fmla="*/ 2147483646 w 2173"/>
              <a:gd name="T9" fmla="*/ 0 h 1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3" h="1162">
                <a:moveTo>
                  <a:pt x="1085" y="1162"/>
                </a:moveTo>
                <a:lnTo>
                  <a:pt x="1086" y="963"/>
                </a:lnTo>
                <a:lnTo>
                  <a:pt x="0" y="963"/>
                </a:lnTo>
                <a:lnTo>
                  <a:pt x="0" y="0"/>
                </a:lnTo>
                <a:lnTo>
                  <a:pt x="2173" y="0"/>
                </a:lnTo>
              </a:path>
            </a:pathLst>
          </a:custGeom>
          <a:noFill/>
          <a:ln w="22225" cap="flat" cmpd="sng">
            <a:solidFill>
              <a:srgbClr val="5D5D5D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88537" y="2524698"/>
            <a:ext cx="6326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理解长辈，俗话说：“树老根多，人才话多”，老人年纪大，说话比较啰嗦，有些事翻来覆去的要说好几遍，我们应该充分理解这种生理现象，而不应该厌烦嫌弃老人啰嗦，不应该粗暴的打断老人的絮语，更不能对他们的唠叨不理不踩。 </a:t>
            </a:r>
          </a:p>
        </p:txBody>
      </p:sp>
      <p:sp>
        <p:nvSpPr>
          <p:cNvPr id="14" name="íṥľîḑê"/>
          <p:cNvSpPr txBox="1"/>
          <p:nvPr/>
        </p:nvSpPr>
        <p:spPr>
          <a:xfrm>
            <a:off x="5989632" y="4989793"/>
            <a:ext cx="2289221" cy="622751"/>
          </a:xfrm>
          <a:prstGeom prst="rect">
            <a:avLst/>
          </a:prstGeom>
          <a:solidFill>
            <a:srgbClr val="0B318F"/>
          </a:solidFill>
          <a:ln w="57150">
            <a:solidFill>
              <a:srgbClr val="0B318F"/>
            </a:solidFill>
          </a:ln>
        </p:spPr>
        <p:txBody>
          <a:bodyPr anchor="ctr"/>
          <a:lstStyle>
            <a:defPPr>
              <a:defRPr lang="en-US"/>
            </a:defPPr>
            <a:lvl1pPr algn="ctr" defTabSz="914400">
              <a:defRPr sz="2400"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05742" y="5095074"/>
            <a:ext cx="165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尊敬父母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188719" y="2159408"/>
            <a:ext cx="4033411" cy="469859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V="1">
            <a:off x="5739811" y="2653894"/>
            <a:ext cx="0" cy="3173057"/>
          </a:xfrm>
          <a:prstGeom prst="line">
            <a:avLst/>
          </a:prstGeom>
          <a:ln w="3175" cap="rnd">
            <a:solidFill>
              <a:srgbClr val="5D5D5D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ṡḷide"/>
          <p:cNvSpPr/>
          <p:nvPr/>
        </p:nvSpPr>
        <p:spPr bwMode="auto">
          <a:xfrm>
            <a:off x="6142657" y="3205296"/>
            <a:ext cx="229672" cy="229672"/>
          </a:xfrm>
          <a:prstGeom prst="chevron">
            <a:avLst/>
          </a:prstGeom>
          <a:solidFill>
            <a:srgbClr val="0B318F"/>
          </a:solidFill>
          <a:ln w="57150">
            <a:solidFill>
              <a:srgbClr val="0B318F"/>
            </a:solidFill>
          </a:ln>
        </p:spPr>
        <p:txBody>
          <a:bodyPr anchor="ctr"/>
          <a:lstStyle/>
          <a:p>
            <a:pPr algn="ctr" defTabSz="914400"/>
            <a:endParaRPr lang="zh-CN" altLang="en-US" sz="24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43191" y="3029404"/>
            <a:ext cx="41227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关心父母健康，当父母劳累时，孩子应主动请父母休息，当父母生病时，要主动照顾，煎药，喂药，问寒问暖。多说宽慰话和随同就医，长辈生病后要主动关心，对父母的病痛要体贴入微，讲话态度，语调，方式</a:t>
            </a:r>
          </a:p>
        </p:txBody>
      </p:sp>
      <p:sp>
        <p:nvSpPr>
          <p:cNvPr id="19" name="íṥľîḑê"/>
          <p:cNvSpPr txBox="1"/>
          <p:nvPr/>
        </p:nvSpPr>
        <p:spPr>
          <a:xfrm>
            <a:off x="5560538" y="2158817"/>
            <a:ext cx="4122794" cy="622751"/>
          </a:xfrm>
          <a:prstGeom prst="rect">
            <a:avLst/>
          </a:prstGeom>
          <a:solidFill>
            <a:srgbClr val="0B318F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ctr" defTabSz="914400">
              <a:defRPr sz="2400"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59887" y="2276011"/>
            <a:ext cx="392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记住要对父母常怀恭敬之心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sp>
        <p:nvSpPr>
          <p:cNvPr id="11" name="ïṣľiďè"/>
          <p:cNvSpPr/>
          <p:nvPr/>
        </p:nvSpPr>
        <p:spPr>
          <a:xfrm>
            <a:off x="1799862" y="2616106"/>
            <a:ext cx="3738623" cy="2650376"/>
          </a:xfrm>
          <a:prstGeom prst="rect">
            <a:avLst/>
          </a:prstGeom>
          <a:noFill/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ṥḷîḑé"/>
          <p:cNvSpPr/>
          <p:nvPr/>
        </p:nvSpPr>
        <p:spPr>
          <a:xfrm>
            <a:off x="3459327" y="2403047"/>
            <a:ext cx="426120" cy="426118"/>
          </a:xfrm>
          <a:prstGeom prst="ellipse">
            <a:avLst/>
          </a:prstGeom>
          <a:solidFill>
            <a:srgbClr val="0B318F"/>
          </a:solidFill>
          <a:ln w="57150">
            <a:solidFill>
              <a:srgbClr val="0B318F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î$lîḋé"/>
          <p:cNvSpPr/>
          <p:nvPr/>
        </p:nvSpPr>
        <p:spPr>
          <a:xfrm>
            <a:off x="3543295" y="2518713"/>
            <a:ext cx="264510" cy="21409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10802" y="2966141"/>
            <a:ext cx="27167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承认他们比你有更多的人生经验。父母的见识比你要深厚得多，他们还同时能交给你很多处世之道，因此你要尊重他们。</a:t>
            </a:r>
          </a:p>
        </p:txBody>
      </p:sp>
      <p:sp>
        <p:nvSpPr>
          <p:cNvPr id="15" name="ïṣľiďè"/>
          <p:cNvSpPr/>
          <p:nvPr/>
        </p:nvSpPr>
        <p:spPr>
          <a:xfrm>
            <a:off x="6296843" y="2622736"/>
            <a:ext cx="3738623" cy="2650376"/>
          </a:xfrm>
          <a:prstGeom prst="rect">
            <a:avLst/>
          </a:prstGeom>
          <a:noFill/>
          <a:ln w="31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íṥḷîḑé"/>
          <p:cNvSpPr/>
          <p:nvPr/>
        </p:nvSpPr>
        <p:spPr>
          <a:xfrm>
            <a:off x="7956308" y="2409677"/>
            <a:ext cx="426120" cy="426118"/>
          </a:xfrm>
          <a:prstGeom prst="ellipse">
            <a:avLst/>
          </a:prstGeom>
          <a:solidFill>
            <a:srgbClr val="0B318F"/>
          </a:solidFill>
          <a:ln w="57150">
            <a:solidFill>
              <a:srgbClr val="0B318F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" name="î$lîḋé"/>
          <p:cNvSpPr/>
          <p:nvPr/>
        </p:nvSpPr>
        <p:spPr>
          <a:xfrm>
            <a:off x="8040276" y="2525343"/>
            <a:ext cx="264510" cy="21409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07783" y="2972771"/>
            <a:ext cx="27167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虽然有时候，父母可能看起来过分地严厉，或者老套得让人觉得尴尬（比如坚持不让你对长辈直呼姓名，以示对长辈的尊重）。</a:t>
            </a:r>
          </a:p>
        </p:txBody>
      </p:sp>
      <p:pic>
        <p:nvPicPr>
          <p:cNvPr id="19" name="图形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85516" y="2338649"/>
            <a:ext cx="400050" cy="495300"/>
          </a:xfrm>
          <a:prstGeom prst="rect">
            <a:avLst/>
          </a:prstGeom>
        </p:spPr>
      </p:pic>
      <p:pic>
        <p:nvPicPr>
          <p:cNvPr id="20" name="图形 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679157" y="2297115"/>
            <a:ext cx="790261" cy="978418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97889" y="2875483"/>
            <a:ext cx="266700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52743" y="1068109"/>
            <a:ext cx="6423817" cy="472178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40680" y="2105560"/>
            <a:ext cx="4434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cs typeface="+mn-ea"/>
                <a:sym typeface="+mn-lt"/>
              </a:rPr>
              <a:t>谢谢大家</a:t>
            </a:r>
          </a:p>
        </p:txBody>
      </p:sp>
      <p:pic>
        <p:nvPicPr>
          <p:cNvPr id="9" name="图形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24000" y="1857910"/>
            <a:ext cx="400050" cy="49530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27030" y="3288030"/>
            <a:ext cx="400050" cy="49530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18513" y="2105560"/>
            <a:ext cx="790261" cy="97841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 rot="16200000">
            <a:off x="7187679" y="634876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1PPT.COM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/>
          <p:cNvSpPr txBox="1"/>
          <p:nvPr/>
        </p:nvSpPr>
        <p:spPr>
          <a:xfrm>
            <a:off x="5440680" y="3941632"/>
            <a:ext cx="3884953" cy="66441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B318F"/>
                </a:solidFill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rgbClr val="0B318F"/>
                </a:solidFill>
                <a:cs typeface="+mn-ea"/>
                <a:sym typeface="+mn-lt"/>
              </a:rPr>
              <a:t> </a:t>
            </a:r>
            <a:r>
              <a:rPr sz="1000" kern="0" dirty="0">
                <a:solidFill>
                  <a:srgbClr val="0B318F"/>
                </a:solidFill>
                <a:cs typeface="+mn-ea"/>
                <a:sym typeface="+mn-lt"/>
              </a:rPr>
              <a:t>empowered networks rather than goal-opportunities. </a:t>
            </a:r>
          </a:p>
        </p:txBody>
      </p:sp>
      <p:pic>
        <p:nvPicPr>
          <p:cNvPr id="16" name="图形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64059" y="1280888"/>
            <a:ext cx="266700" cy="400050"/>
          </a:xfrm>
          <a:prstGeom prst="rect">
            <a:avLst/>
          </a:prstGeom>
        </p:spPr>
      </p:pic>
      <p:pic>
        <p:nvPicPr>
          <p:cNvPr id="17" name="图形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36373" y="2394744"/>
            <a:ext cx="266700" cy="400050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7091111" y="516415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514351" y="516415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983656" y="516415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23573" t="6542" r="13292" b="11734"/>
          <a:stretch>
            <a:fillRect/>
          </a:stretch>
        </p:blipFill>
        <p:spPr>
          <a:xfrm>
            <a:off x="6827520" y="327333"/>
            <a:ext cx="5045294" cy="65306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861061"/>
            <a:ext cx="7467600" cy="5426456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21840" y="785588"/>
            <a:ext cx="400050" cy="49530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04047" y="4674166"/>
            <a:ext cx="790261" cy="978418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010051" y="1921528"/>
            <a:ext cx="266700" cy="400050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4213" y="1322422"/>
            <a:ext cx="266700" cy="40005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64361" y="1522447"/>
            <a:ext cx="400050" cy="495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54844" y="2992736"/>
            <a:ext cx="4013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cs typeface="+mn-ea"/>
                <a:sym typeface="+mn-lt"/>
              </a:rPr>
              <a:t>尊敬父母</a:t>
            </a:r>
          </a:p>
        </p:txBody>
      </p:sp>
      <p:sp>
        <p:nvSpPr>
          <p:cNvPr id="13" name="椭圆 12"/>
          <p:cNvSpPr/>
          <p:nvPr/>
        </p:nvSpPr>
        <p:spPr>
          <a:xfrm>
            <a:off x="3225690" y="438336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648930" y="438336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118235" y="438336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9" cstate="screen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137299" y="2644052"/>
            <a:ext cx="3386919" cy="221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107802"/>
            <a:ext cx="6667018" cy="375019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sp>
        <p:nvSpPr>
          <p:cNvPr id="11" name="íṣlíḍê"/>
          <p:cNvSpPr txBox="1"/>
          <p:nvPr/>
        </p:nvSpPr>
        <p:spPr>
          <a:xfrm>
            <a:off x="3526368" y="2266974"/>
            <a:ext cx="719254" cy="565726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9"/>
                  <a:pt x="402928" y="95647"/>
                  <a:pt x="388442" y="115491"/>
                </a:cubicBezTo>
                <a:cubicBezTo>
                  <a:pt x="373956" y="135335"/>
                  <a:pt x="366316" y="161727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7"/>
                  <a:pt x="283468" y="155178"/>
                  <a:pt x="292001" y="127397"/>
                </a:cubicBezTo>
                <a:cubicBezTo>
                  <a:pt x="300534" y="99616"/>
                  <a:pt x="316409" y="74613"/>
                  <a:pt x="339626" y="52388"/>
                </a:cubicBezTo>
                <a:cubicBezTo>
                  <a:pt x="362843" y="30163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9"/>
                  <a:pt x="123726" y="95647"/>
                  <a:pt x="109240" y="115491"/>
                </a:cubicBezTo>
                <a:cubicBezTo>
                  <a:pt x="94754" y="135335"/>
                  <a:pt x="87114" y="161727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4"/>
                  <a:pt x="4267" y="155674"/>
                  <a:pt x="12800" y="127695"/>
                </a:cubicBezTo>
                <a:cubicBezTo>
                  <a:pt x="21332" y="99715"/>
                  <a:pt x="37108" y="74613"/>
                  <a:pt x="60127" y="52388"/>
                </a:cubicBezTo>
                <a:cubicBezTo>
                  <a:pt x="83146" y="30163"/>
                  <a:pt x="112514" y="12700"/>
                  <a:pt x="148233" y="0"/>
                </a:cubicBezTo>
                <a:close/>
              </a:path>
            </a:pathLst>
          </a:custGeom>
          <a:solidFill>
            <a:srgbClr val="0B318F"/>
          </a:solidFill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endParaRPr lang="en-US" sz="9600" b="1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20916" y="2105036"/>
            <a:ext cx="6312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孝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为德之本，这是我们每一个人应该谨慎遵守的。百善孝为先，行孝道不仅是作为儿女应尽的本分，也是在培养自己的福德。行孝，并不是说我们有多少钱才能够行孝，也不是说有多少社会地位才去行孝，只要你真正的想去行孝，在哪里，用什么方式，都能够表现出我们这颗孝心来，这个一定要落在心里地上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68980" y="2159409"/>
            <a:ext cx="5189220" cy="34594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98511" y="2799653"/>
            <a:ext cx="2405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父母是我们一生中最重要的人，他们不仅给予了我们生命，还抚养我们成人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08476" y="2799653"/>
            <a:ext cx="2405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传授我们做人的道理，所以我认为时间首要也是最重要的就是孝敬父母。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1314827" y="2440838"/>
            <a:ext cx="23744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中国从古至今一直弘扬着孝敬父母这一传统美德，在古代先人们有就深刻明白这个道理，流传下来无数孝敬父母的故事</a:t>
            </a:r>
          </a:p>
        </p:txBody>
      </p:sp>
      <p:sp>
        <p:nvSpPr>
          <p:cNvPr id="12" name="işľïḍè"/>
          <p:cNvSpPr/>
          <p:nvPr/>
        </p:nvSpPr>
        <p:spPr>
          <a:xfrm>
            <a:off x="3875511" y="4518241"/>
            <a:ext cx="1761628" cy="463485"/>
          </a:xfrm>
          <a:prstGeom prst="roundRect">
            <a:avLst>
              <a:gd name="adj" fmla="val 50000"/>
            </a:avLst>
          </a:prstGeom>
          <a:solidFill>
            <a:srgbClr val="0B318F"/>
          </a:solidFill>
          <a:ln w="3175" cap="flat" cmpd="sng" algn="ctr">
            <a:solidFill>
              <a:srgbClr val="0B318F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îṣḷîḍé"/>
          <p:cNvSpPr/>
          <p:nvPr/>
        </p:nvSpPr>
        <p:spPr bwMode="auto">
          <a:xfrm>
            <a:off x="4027670" y="2717861"/>
            <a:ext cx="404813" cy="57150"/>
          </a:xfrm>
          <a:prstGeom prst="rect">
            <a:avLst/>
          </a:prstGeom>
          <a:solidFill>
            <a:srgbClr val="0B318F"/>
          </a:solidFill>
          <a:ln>
            <a:solidFill>
              <a:srgbClr val="0B3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65681" y="2440838"/>
            <a:ext cx="5553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在现在的情况看来，有些人永远没有这样去做，据不完全统计，我国的空巢老人大约有几百万人，父母辛苦养大孩子，孩子虽说为了事业，可却把年老的父母扔在一边，这应该吗？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31857" y="4518241"/>
            <a:ext cx="144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尊敬父母</a:t>
            </a:r>
          </a:p>
        </p:txBody>
      </p:sp>
      <p:pic>
        <p:nvPicPr>
          <p:cNvPr id="16" name="图形 15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26632" y="4027899"/>
            <a:ext cx="400050" cy="495300"/>
          </a:xfrm>
          <a:prstGeom prst="rect">
            <a:avLst/>
          </a:prstGeom>
        </p:spPr>
      </p:pic>
      <p:pic>
        <p:nvPicPr>
          <p:cNvPr id="17" name="图形 16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21145" y="4275549"/>
            <a:ext cx="790261" cy="978418"/>
          </a:xfrm>
          <a:prstGeom prst="rect">
            <a:avLst/>
          </a:prstGeom>
        </p:spPr>
      </p:pic>
      <p:pic>
        <p:nvPicPr>
          <p:cNvPr id="18" name="图形 17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66691" y="3450877"/>
            <a:ext cx="266700" cy="400050"/>
          </a:xfrm>
          <a:prstGeom prst="rect">
            <a:avLst/>
          </a:prstGeom>
        </p:spPr>
      </p:pic>
      <p:pic>
        <p:nvPicPr>
          <p:cNvPr id="19" name="图形 18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39005" y="4564733"/>
            <a:ext cx="266700" cy="400050"/>
          </a:xfrm>
          <a:prstGeom prst="rect">
            <a:avLst/>
          </a:prstGeom>
        </p:spPr>
      </p:pic>
      <p:pic>
        <p:nvPicPr>
          <p:cNvPr id="20" name="图形 19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88675" y="5505644"/>
            <a:ext cx="266700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676440" y="1840017"/>
            <a:ext cx="3032760" cy="370677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67708" y="3077446"/>
            <a:ext cx="59703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悦亲是养亲的第一要诀，使父母常生欢喜心，可以增进他们的健康，这是寿亲之道。在父母前万不可有愁容，更不可有怨言，无论我们的环境是顺还是逆，都应该克制感情，以悦亲为主。对于“父母之所爱，亦爱之，父母之所敬 亦敬之，”这是孝顺父母应该有的态度。</a:t>
            </a:r>
          </a:p>
        </p:txBody>
      </p:sp>
      <p:sp>
        <p:nvSpPr>
          <p:cNvPr id="12" name="işľïḍè"/>
          <p:cNvSpPr/>
          <p:nvPr/>
        </p:nvSpPr>
        <p:spPr>
          <a:xfrm>
            <a:off x="1938309" y="2432948"/>
            <a:ext cx="1761628" cy="463485"/>
          </a:xfrm>
          <a:prstGeom prst="roundRect">
            <a:avLst>
              <a:gd name="adj" fmla="val 50000"/>
            </a:avLst>
          </a:prstGeom>
          <a:solidFill>
            <a:srgbClr val="0B318F"/>
          </a:solidFill>
          <a:ln w="3175" cap="flat" cmpd="sng" algn="ctr">
            <a:solidFill>
              <a:srgbClr val="0B318F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94655" y="2432948"/>
            <a:ext cx="144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尊敬父母</a:t>
            </a:r>
          </a:p>
        </p:txBody>
      </p:sp>
      <p:pic>
        <p:nvPicPr>
          <p:cNvPr id="14" name="图形 13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82436" y="2432948"/>
            <a:ext cx="266700" cy="400050"/>
          </a:xfrm>
          <a:prstGeom prst="rect">
            <a:avLst/>
          </a:prstGeom>
        </p:spPr>
      </p:pic>
      <p:pic>
        <p:nvPicPr>
          <p:cNvPr id="15" name="图形 14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06959" y="2432948"/>
            <a:ext cx="266700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23573" t="6542" r="13292" b="11734"/>
          <a:stretch>
            <a:fillRect/>
          </a:stretch>
        </p:blipFill>
        <p:spPr>
          <a:xfrm>
            <a:off x="6827520" y="106681"/>
            <a:ext cx="5215760" cy="6751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861061"/>
            <a:ext cx="7467600" cy="5426456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21840" y="785588"/>
            <a:ext cx="400050" cy="49530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04047" y="4674166"/>
            <a:ext cx="790261" cy="978418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010051" y="1921528"/>
            <a:ext cx="266700" cy="400050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4213" y="1322422"/>
            <a:ext cx="266700" cy="40005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64361" y="1522447"/>
            <a:ext cx="400050" cy="495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54844" y="2992736"/>
            <a:ext cx="4013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cs typeface="+mn-ea"/>
                <a:sym typeface="+mn-lt"/>
              </a:rPr>
              <a:t>帮做家务</a:t>
            </a:r>
          </a:p>
        </p:txBody>
      </p:sp>
      <p:sp>
        <p:nvSpPr>
          <p:cNvPr id="13" name="椭圆 12"/>
          <p:cNvSpPr/>
          <p:nvPr/>
        </p:nvSpPr>
        <p:spPr>
          <a:xfrm>
            <a:off x="3225690" y="438336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648930" y="438336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118235" y="4383368"/>
            <a:ext cx="189876" cy="189876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9" cstate="screen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137299" y="2644052"/>
            <a:ext cx="3386919" cy="221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8408" y="550204"/>
            <a:ext cx="11515184" cy="575759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52870" y="1031641"/>
            <a:ext cx="3102174" cy="646331"/>
            <a:chOff x="4352870" y="1031641"/>
            <a:chExt cx="3102174" cy="646331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352870" y="1154782"/>
              <a:ext cx="266700" cy="4000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756325" y="1031641"/>
              <a:ext cx="229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尊敬父母</a:t>
              </a: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188344" y="1154782"/>
              <a:ext cx="266700" cy="40005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2371" y="1354806"/>
            <a:ext cx="4788044" cy="478804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40415" y="2306061"/>
            <a:ext cx="53714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孝敬父母不仅仅体现在物质上还体现在精神上，孝敬需要从小做起，要求我们用尽全力去供养他们，正如一位古罗马诗人所说，</a:t>
            </a:r>
            <a:r>
              <a:rPr lang="zh-CN" altLang="en-US" sz="2800" b="1" u="sng" dirty="0">
                <a:solidFill>
                  <a:srgbClr val="0B31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“开始吧，孩子，开始用微笑去认识你的母亲吧！”</a:t>
            </a:r>
            <a:endParaRPr lang="zh-CN" altLang="en-US" sz="2000" b="1" u="sng" dirty="0">
              <a:solidFill>
                <a:srgbClr val="0B31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lqbr4f5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1565</Words>
  <Application>Microsoft Office PowerPoint</Application>
  <PresentationFormat>宽屏</PresentationFormat>
  <Paragraphs>78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方正卡通简体</vt:lpstr>
      <vt:lpstr>宋体</vt:lpstr>
      <vt:lpstr>微软雅黑</vt:lpstr>
      <vt:lpstr>Arial</vt:lpstr>
      <vt:lpstr>Calibri</vt:lpstr>
      <vt:lpstr>Roboto Bold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2022-03-11T03:35:10Z</dcterms:created>
  <dcterms:modified xsi:type="dcterms:W3CDTF">2023-01-11T02:15:01Z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11AFB2C0770D4028B8B45FDF753F6F7B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