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44" r:id="rId2"/>
    <p:sldId id="906" r:id="rId3"/>
    <p:sldId id="938" r:id="rId4"/>
    <p:sldId id="939" r:id="rId5"/>
    <p:sldId id="926" r:id="rId6"/>
    <p:sldId id="933" r:id="rId7"/>
    <p:sldId id="934" r:id="rId8"/>
    <p:sldId id="935" r:id="rId9"/>
    <p:sldId id="929" r:id="rId10"/>
    <p:sldId id="932" r:id="rId11"/>
    <p:sldId id="930" r:id="rId12"/>
    <p:sldId id="907" r:id="rId13"/>
    <p:sldId id="940" r:id="rId14"/>
    <p:sldId id="941" r:id="rId15"/>
    <p:sldId id="920" r:id="rId16"/>
    <p:sldId id="921" r:id="rId17"/>
    <p:sldId id="891" r:id="rId18"/>
    <p:sldId id="820" r:id="rId19"/>
    <p:sldId id="943" r:id="rId20"/>
    <p:sldId id="942" r:id="rId21"/>
    <p:sldId id="936" r:id="rId22"/>
    <p:sldId id="937" r:id="rId23"/>
    <p:sldId id="885" r:id="rId24"/>
  </p:sldIdLst>
  <p:sldSz cx="9144000" cy="6858000" type="screen4x3"/>
  <p:notesSz cx="6858000" cy="9144000"/>
  <p:custDataLst>
    <p:tags r:id="rId2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6E7D7"/>
    <a:srgbClr val="F6FCF9"/>
    <a:srgbClr val="732121"/>
    <a:srgbClr val="4AB15D"/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45" autoAdjust="0"/>
    <p:restoredTop sz="95317" autoAdjust="0"/>
  </p:normalViewPr>
  <p:slideViewPr>
    <p:cSldViewPr>
      <p:cViewPr>
        <p:scale>
          <a:sx n="100" d="100"/>
          <a:sy n="100" d="100"/>
        </p:scale>
        <p:origin x="-384" y="-264"/>
      </p:cViewPr>
      <p:guideLst>
        <p:guide orient="horz" pos="23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C8C493A-C229-4B6A-9047-CE9AE838897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47652086-84FF-455E-995D-2CD98031E2F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4B0FE34-ABF5-4C05-9AFE-6EB1CAAE4926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68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7D5A86C-9243-45B9-A6F3-A0ADC7D96D14}" type="slidenum">
              <a:rPr lang="zh-CN" altLang="en-US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88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68A0D2-4A35-4CAD-8E47-1A631612C82F}" type="slidenum">
              <a:rPr lang="zh-CN" altLang="en-US" sz="1200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09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3607575-3090-48BA-929E-3AD3B7605771}" type="slidenum">
              <a:rPr lang="zh-CN" altLang="en-US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61B754E-74D0-4C52-92B0-1639CB9DBC4D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5B2B013-7AA0-4220-8CDF-ADB2186CE98B}" type="slidenum">
              <a:rPr lang="zh-CN" altLang="en-US" sz="1200"/>
              <a:t>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52086-84FF-455E-995D-2CD98031E2F3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28DC2E2-0C50-459D-AAE5-FBB20C1D5ED6}" type="slidenum">
              <a:rPr lang="zh-CN" altLang="en-US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F3A37EF-D9E2-47A4-8B9A-834D78E5B8B5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093F1C2-5790-4C83-9A6F-479A6A3B3D47}" type="slidenum">
              <a:rPr lang="zh-CN" altLang="en-US" sz="1200">
                <a:latin typeface="Calibri" panose="020F0502020204030204" pitchFamily="34" charset="0"/>
              </a:rPr>
              <a:t>17</a:t>
            </a:fld>
            <a:endParaRPr lang="en-US" altLang="zh-CN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A958AB0-1EF9-424B-A356-9E938E293261}" type="slidenum">
              <a:rPr lang="zh-CN" altLang="en-US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47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FFDEDAF-1D69-4779-B7AD-EB34A8572E6D}" type="slidenum">
              <a:rPr lang="zh-CN" altLang="en-US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圆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圆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135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E456BC51-C755-4FA7-95BC-895721906B2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3B8E1B-22D6-4C2B-B050-5E433CC09A1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BD7A45-7EC0-475B-86F6-C42036FAA4A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06422-BC81-46B6-9362-99FA8A09077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32042-7517-44F9-9883-381A7B33C2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D2077-7E80-4F0B-9598-B91C3A5CD267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992F38-B5CB-4DAB-9869-A6CF699FA0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62E9A-12CD-4E80-9EC4-8438BEB2A9B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EFB3FC3-25B7-4751-89F5-5C60388C24C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1925B05-9C31-42A2-BE3B-E7BCEA91DC0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87203F-71B1-44CF-803F-C56A55AFEA2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anchor="t"/>
          <a:lstStyle>
            <a:lvl1pPr>
              <a:defRPr/>
            </a:lvl1pPr>
          </a:lstStyle>
          <a:p>
            <a:fld id="{6B74151D-190B-4D8D-9DBB-5651D45D791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898EA702-F139-400B-91E1-8EB3EE999EC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48B5CEB-A247-4F40-A20F-89FAC67A283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76D383-EF13-414E-8CF8-CB13E4FE6F4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C253-B5A5-41AA-9251-9A79EF1F851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24762-F9B7-4DFB-84AD-AA14733FDDA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2140C-0716-4643-8982-18FE12C18328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64232-128A-40CA-A897-A68CB3AC62A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F5FBF-8287-4F64-814F-CE9C6D93F6E5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6" name="日期占位符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5264CCF-1270-488B-B475-6D56195D57D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720497-39AC-4AE3-9C8B-75F52E78CB48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AB001ACB-CF39-408B-B257-C9E35880A07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36A516E-788F-4E9E-944C-001D009FDF9E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CA0BA7-4DB7-41C1-AC4D-4FFF8EA7E42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BAF9E-F71F-49FB-84B7-3ABD6356F7F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889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DCF0F6-06F2-4B50-9E2F-5C22DACAB67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30F7-6796-4ED1-8C15-3E529E3CD940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圆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圆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35992F38-B5CB-4DAB-9869-A6CF699FA0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562E9A-12CD-4E80-9EC4-8438BEB2A9B3}" type="slidenum">
              <a:rPr lang="zh-CN" altLang="en-US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5905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47015" algn="l" rtl="0" eaLnBrk="1" latinLnBrk="0" hangingPunct="1">
        <a:spcBef>
          <a:spcPts val="300"/>
        </a:spcBef>
        <a:buClr>
          <a:schemeClr val="accent2"/>
        </a:buClr>
        <a:buFont typeface="Georgia" panose="02040502050405020303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90" indent="-21971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830" indent="-201295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9001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09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 panose="02040502050405020303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ose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ose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esson35Justtalk&#35838;&#25991;&#24405;&#38899;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esson35Justtalk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6\Lesson35%20&#25945;&#23398;&#35838;&#20214;\TALK04.MP3" TargetMode="External"/><Relationship Id="rId13" Type="http://schemas.openxmlformats.org/officeDocument/2006/relationships/image" Target="../media/image5.png"/><Relationship Id="rId3" Type="http://schemas.microsoft.com/office/2007/relationships/media" Target="file:///E:\&#20154;&#25945;&#26032;&#29256;5&#19978;\U6\Lesson35%20&#25945;&#23398;&#35838;&#20214;\TALK02.MP3" TargetMode="External"/><Relationship Id="rId7" Type="http://schemas.microsoft.com/office/2007/relationships/media" Target="file:///E:\&#20154;&#25945;&#26032;&#29256;5&#19978;\U6\Lesson35%20&#25945;&#23398;&#35838;&#20214;\TALK04.MP3" TargetMode="External"/><Relationship Id="rId12" Type="http://schemas.openxmlformats.org/officeDocument/2006/relationships/notesSlide" Target="../notesSlides/notesSlide5.xml"/><Relationship Id="rId2" Type="http://schemas.openxmlformats.org/officeDocument/2006/relationships/audio" Target="file:///E:\&#20154;&#25945;&#26032;&#29256;5&#19978;\U6\Lesson35%20&#25945;&#23398;&#35838;&#20214;\TALK01.MP3" TargetMode="External"/><Relationship Id="rId1" Type="http://schemas.microsoft.com/office/2007/relationships/media" Target="file:///E:\&#20154;&#25945;&#26032;&#29256;5&#19978;\U6\Lesson35%20&#25945;&#23398;&#35838;&#20214;\TALK01.MP3" TargetMode="External"/><Relationship Id="rId6" Type="http://schemas.openxmlformats.org/officeDocument/2006/relationships/audio" Target="file:///E:\&#20154;&#25945;&#26032;&#29256;5&#19978;\U6\Lesson35%20&#25945;&#23398;&#35838;&#20214;\TALK03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5&#19978;\U6\Lesson35%20&#25945;&#23398;&#35838;&#20214;\TALK03.MP3" TargetMode="External"/><Relationship Id="rId15" Type="http://schemas.openxmlformats.org/officeDocument/2006/relationships/image" Target="../media/image12.png"/><Relationship Id="rId10" Type="http://schemas.openxmlformats.org/officeDocument/2006/relationships/audio" Target="file:///E:\&#20154;&#25945;&#26032;&#29256;5&#19978;\U6\Lesson35%20&#25945;&#23398;&#35838;&#20214;\TALK05.MP3" TargetMode="External"/><Relationship Id="rId4" Type="http://schemas.openxmlformats.org/officeDocument/2006/relationships/audio" Target="file:///E:\&#20154;&#25945;&#26032;&#29256;5&#19978;\U6\Lesson35%20&#25945;&#23398;&#35838;&#20214;\TALK02.MP3" TargetMode="External"/><Relationship Id="rId9" Type="http://schemas.microsoft.com/office/2007/relationships/media" Target="file:///E:\&#20154;&#25945;&#26032;&#29256;5&#19978;\U6\Lesson35%20&#25945;&#23398;&#35838;&#20214;\TALK05.MP3" TargetMode="External"/><Relationship Id="rId1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5&#19978;\U6\Lesson35%20&#25945;&#23398;&#35838;&#20214;\TALK09.MP3" TargetMode="External"/><Relationship Id="rId13" Type="http://schemas.openxmlformats.org/officeDocument/2006/relationships/image" Target="../media/image5.png"/><Relationship Id="rId3" Type="http://schemas.microsoft.com/office/2007/relationships/media" Target="file:///E:\&#20154;&#25945;&#26032;&#29256;5&#19978;\&#12304;&#38750;&#24120;&#32039;&#24613;&#12305;2016.10.14&#23567;&#23398;&#33521;&#35821;&#20154;&#25945;&#26032;&#29256;5&#19978;&#36164;&#28304;&#31574;&#21010;&#21333;-&#37101;&#20122;&#30007;&#65288;&#25991;&#20214;&#26367;&#25442;2&#26465;&#65289;\Unit6%20It&#8217;s%20a%20grapefruit\Lesson35%20&#25945;&#23398;&#35838;&#20214;\TALK07.MP3" TargetMode="External"/><Relationship Id="rId7" Type="http://schemas.microsoft.com/office/2007/relationships/media" Target="file:///E:\&#20154;&#25945;&#26032;&#29256;5&#19978;\U6\Lesson35%20&#25945;&#23398;&#35838;&#20214;\TALK09.MP3" TargetMode="External"/><Relationship Id="rId12" Type="http://schemas.openxmlformats.org/officeDocument/2006/relationships/notesSlide" Target="../notesSlides/notesSlide6.xml"/><Relationship Id="rId2" Type="http://schemas.openxmlformats.org/officeDocument/2006/relationships/audio" Target="file:///E:\&#20154;&#25945;&#26032;&#29256;5&#19978;\U6\Lesson35%20&#25945;&#23398;&#35838;&#20214;\TALK06.MP3" TargetMode="External"/><Relationship Id="rId1" Type="http://schemas.microsoft.com/office/2007/relationships/media" Target="file:///E:\&#20154;&#25945;&#26032;&#29256;5&#19978;\U6\Lesson35%20&#25945;&#23398;&#35838;&#20214;\TALK06.MP3" TargetMode="External"/><Relationship Id="rId6" Type="http://schemas.openxmlformats.org/officeDocument/2006/relationships/audio" Target="file:///E:\&#20154;&#25945;&#26032;&#29256;5&#19978;\U6\Lesson35%20&#25945;&#23398;&#35838;&#20214;\TALK08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5&#19978;\U6\Lesson35%20&#25945;&#23398;&#35838;&#20214;\TALK08.MP3" TargetMode="External"/><Relationship Id="rId15" Type="http://schemas.openxmlformats.org/officeDocument/2006/relationships/image" Target="../media/image12.png"/><Relationship Id="rId10" Type="http://schemas.openxmlformats.org/officeDocument/2006/relationships/audio" Target="file:///E:\&#20154;&#25945;&#26032;&#29256;5&#19978;\&#12304;&#38750;&#24120;&#32039;&#24613;&#12305;2016.10.14&#23567;&#23398;&#33521;&#35821;&#20154;&#25945;&#26032;&#29256;5&#19978;&#36164;&#28304;&#31574;&#21010;&#21333;-&#37101;&#20122;&#30007;&#65288;&#25991;&#20214;&#26367;&#25442;2&#26465;&#65289;\Unit6%20It&#8217;s%20a%20grapefruit\Lesson35%20&#25945;&#23398;&#35838;&#20214;\TALK10.MP3" TargetMode="External"/><Relationship Id="rId4" Type="http://schemas.openxmlformats.org/officeDocument/2006/relationships/audio" Target="file:///E:\&#20154;&#25945;&#26032;&#29256;5&#19978;\&#12304;&#38750;&#24120;&#32039;&#24613;&#12305;2016.10.14&#23567;&#23398;&#33521;&#35821;&#20154;&#25945;&#26032;&#29256;5&#19978;&#36164;&#28304;&#31574;&#21010;&#21333;-&#37101;&#20122;&#30007;&#65288;&#25991;&#20214;&#26367;&#25442;2&#26465;&#65289;\Unit6%20It&#8217;s%20a%20grapefruit\Lesson35%20&#25945;&#23398;&#35838;&#20214;\TALK07.MP3" TargetMode="External"/><Relationship Id="rId9" Type="http://schemas.microsoft.com/office/2007/relationships/media" Target="file:///E:\&#20154;&#25945;&#26032;&#29256;5&#19978;\&#12304;&#38750;&#24120;&#32039;&#24613;&#12305;2016.10.14&#23567;&#23398;&#33521;&#35821;&#20154;&#25945;&#26032;&#29256;5&#19978;&#36164;&#28304;&#31574;&#21010;&#21333;-&#37101;&#20122;&#30007;&#65288;&#25991;&#20214;&#26367;&#25442;2&#26465;&#65289;\Unit6%20It&#8217;s%20a%20grapefruit\Lesson35%20&#25945;&#23398;&#35838;&#20214;\TALK10.MP3" TargetMode="External"/><Relationship Id="rId1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ongan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ongan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ey&#8217;re_128k.mp3" TargetMode="External"/><Relationship Id="rId7" Type="http://schemas.openxmlformats.org/officeDocument/2006/relationships/image" Target="../media/image5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ese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ese_128k.mp3" TargetMode="Externa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they&#8217;re_128k.mp3" TargetMode="Externa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ychee_128k.mp3" TargetMode="External"/><Relationship Id="rId1" Type="http://schemas.microsoft.com/office/2007/relationships/media" Target="file:///E:\&#20154;&#25945;&#26032;&#29256;5&#19978;\&#12304;&#38750;&#24120;&#32039;&#24613;&#12305;2016.10.13&#23567;&#23398;&#33521;&#35821;&#20154;&#25945;&#26032;&#29256;5&#19978;&#36164;&#28304;&#31574;&#21010;&#21333;-&#37101;&#20122;&#30007;&#65288;&#26032;&#22686;13&#26465;&#65289;\Unit6%20It&#8217;s%20a%20grapefruit\Lesson35%20&#25945;&#23398;&#35838;&#20214;\lychee_128k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99387" y="771933"/>
            <a:ext cx="5212996" cy="79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标题 1"/>
          <p:cNvSpPr txBox="1"/>
          <p:nvPr/>
        </p:nvSpPr>
        <p:spPr>
          <a:xfrm>
            <a:off x="0" y="1844824"/>
            <a:ext cx="9144000" cy="17208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zh-C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Unit6 It’s a grapefruit.</a:t>
            </a:r>
            <a:endParaRPr lang="zh-CN" alt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4547" y="546119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9394" name="Picture 5" descr="QQ图片20141212224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89335">
            <a:off x="7385050" y="4314825"/>
            <a:ext cx="2066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标题 8"/>
          <p:cNvSpPr txBox="1"/>
          <p:nvPr/>
        </p:nvSpPr>
        <p:spPr bwMode="auto">
          <a:xfrm>
            <a:off x="323850" y="15240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9396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398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646488" y="2122488"/>
            <a:ext cx="51847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are ______?</a:t>
            </a:r>
            <a:endParaRPr kumimoji="0" lang="en-US" altLang="zh-CN" sz="4000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They’re ________.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588125" y="2511425"/>
            <a:ext cx="18716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smtClean="0">
                <a:solidFill>
                  <a:srgbClr val="FF0000"/>
                </a:solidFill>
                <a:latin typeface="+mj-lt"/>
              </a:rPr>
              <a:t>those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210300" y="3721100"/>
            <a:ext cx="23923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smtClean="0">
                <a:solidFill>
                  <a:srgbClr val="0000FF"/>
                </a:solidFill>
                <a:latin typeface="+mj-lt"/>
              </a:rPr>
              <a:t>lychees</a:t>
            </a:r>
            <a:endParaRPr kumimoji="0" lang="zh-CN" altLang="en-US" sz="4400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9402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750" y="2087563"/>
            <a:ext cx="2570163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ho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263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87638" y="5032375"/>
            <a:ext cx="151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CN" sz="32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30475" y="5680075"/>
            <a:ext cx="1484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CN" sz="32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</a:p>
        </p:txBody>
      </p:sp>
      <p:pic>
        <p:nvPicPr>
          <p:cNvPr id="60420" name="Picture 19" descr="20141213_140343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639888"/>
            <a:ext cx="30702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0" descr="20141213_1438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0813" y="1639888"/>
            <a:ext cx="3070225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95288" y="4941888"/>
            <a:ext cx="41179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are _____?</a:t>
            </a:r>
            <a:endParaRPr kumimoji="0" lang="en-US" altLang="zh-CN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They’re _______.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910138" y="4945063"/>
            <a:ext cx="3910012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are _____?</a:t>
            </a:r>
            <a:endParaRPr kumimoji="0" lang="en-US" altLang="zh-CN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They’re _______.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64388" y="5032375"/>
            <a:ext cx="1517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CN" sz="32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7038975" y="5680075"/>
            <a:ext cx="1484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zh-CN" sz="3200" b="0" kern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shoes</a:t>
            </a:r>
          </a:p>
        </p:txBody>
      </p:sp>
      <p:sp>
        <p:nvSpPr>
          <p:cNvPr id="60426" name="标题 8"/>
          <p:cNvSpPr txBox="1"/>
          <p:nvPr/>
        </p:nvSpPr>
        <p:spPr bwMode="auto">
          <a:xfrm>
            <a:off x="323849" y="1428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042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直接连接符 21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9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1442" name="标题 8"/>
          <p:cNvSpPr txBox="1"/>
          <p:nvPr/>
        </p:nvSpPr>
        <p:spPr bwMode="auto">
          <a:xfrm>
            <a:off x="323850" y="122237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3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6" name="图片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0363" y="2230438"/>
            <a:ext cx="5894387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503488" y="1408113"/>
            <a:ext cx="422910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What’s in the shop?</a:t>
            </a:r>
          </a:p>
        </p:txBody>
      </p:sp>
      <p:grpSp>
        <p:nvGrpSpPr>
          <p:cNvPr id="61448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14" name="云形 13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1450" name="TextBox 25"/>
            <p:cNvSpPr txBox="1">
              <a:spLocks noChangeArrowheads="1"/>
            </p:cNvSpPr>
            <p:nvPr/>
          </p:nvSpPr>
          <p:spPr bwMode="auto">
            <a:xfrm>
              <a:off x="5985938" y="1198563"/>
              <a:ext cx="1924174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Look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2466" name="标题 8"/>
          <p:cNvSpPr txBox="1"/>
          <p:nvPr/>
        </p:nvSpPr>
        <p:spPr bwMode="auto">
          <a:xfrm>
            <a:off x="323850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246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内容占位符 1"/>
          <p:cNvSpPr txBox="1"/>
          <p:nvPr/>
        </p:nvSpPr>
        <p:spPr bwMode="auto">
          <a:xfrm>
            <a:off x="1035050" y="868363"/>
            <a:ext cx="31511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154113" y="1412875"/>
            <a:ext cx="1762125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70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2976563"/>
            <a:ext cx="460692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665163" y="1444625"/>
            <a:ext cx="6545262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303030"/>
                </a:solidFill>
                <a:latin typeface="Arial" panose="020B0604020202020204" pitchFamily="34" charset="0"/>
              </a:rPr>
              <a:t>What do the boy and girl want?</a:t>
            </a:r>
          </a:p>
        </p:txBody>
      </p:sp>
      <p:grpSp>
        <p:nvGrpSpPr>
          <p:cNvPr id="62472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14" name="云形 13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2476" name="TextBox 25"/>
            <p:cNvSpPr txBox="1">
              <a:spLocks noChangeArrowheads="1"/>
            </p:cNvSpPr>
            <p:nvPr/>
          </p:nvSpPr>
          <p:spPr bwMode="auto">
            <a:xfrm>
              <a:off x="5944548" y="1198563"/>
              <a:ext cx="2070753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say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" name="Lesson35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769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65163" y="2092325"/>
            <a:ext cx="8032750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They want some </a:t>
            </a:r>
            <a:r>
              <a:rPr lang="en-US" altLang="zh-CN" sz="3600" dirty="0" err="1">
                <a:solidFill>
                  <a:srgbClr val="FF0000"/>
                </a:solidFill>
                <a:latin typeface="Arial" panose="020B0604020202020204" pitchFamily="34" charset="0"/>
              </a:rPr>
              <a:t>longans</a:t>
            </a:r>
            <a:r>
              <a:rPr lang="en-US" altLang="zh-CN" sz="3600" dirty="0">
                <a:solidFill>
                  <a:srgbClr val="FF0000"/>
                </a:solidFill>
                <a:latin typeface="Arial" panose="020B0604020202020204" pitchFamily="34" charset="0"/>
              </a:rPr>
              <a:t> and lychees.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折角形 18"/>
          <p:cNvSpPr/>
          <p:nvPr/>
        </p:nvSpPr>
        <p:spPr>
          <a:xfrm>
            <a:off x="1331913" y="1700213"/>
            <a:ext cx="6480175" cy="4608512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3491" name="标题 8"/>
          <p:cNvSpPr txBox="1"/>
          <p:nvPr/>
        </p:nvSpPr>
        <p:spPr bwMode="auto">
          <a:xfrm>
            <a:off x="314325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3492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54113" y="1412875"/>
            <a:ext cx="20494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Key points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141538" y="3522663"/>
            <a:ext cx="47672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Sure. / Yes, you  can.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85988" y="4673600"/>
            <a:ext cx="4097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Sorry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，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you  can’t.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220913" y="2790825"/>
            <a:ext cx="359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我能拥有一些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…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吗？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222500" y="4129088"/>
            <a:ext cx="377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当然。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 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是的，你能。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44725" y="5303838"/>
            <a:ext cx="305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对不起，你不能。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1238250" y="3833813"/>
            <a:ext cx="12239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8000">
                <a:solidFill>
                  <a:srgbClr val="0000FF"/>
                </a:solidFill>
                <a:latin typeface="Arial" panose="020B0604020202020204" pitchFamily="34" charset="0"/>
              </a:rPr>
              <a:t>｛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097088" y="2082800"/>
            <a:ext cx="52117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600" b="1" dirty="0" smtClean="0">
                <a:solidFill>
                  <a:srgbClr val="0000FF"/>
                </a:solidFill>
              </a:rPr>
              <a:t>Can  I  have  some … </a:t>
            </a:r>
            <a:r>
              <a:rPr lang="en-US" altLang="zh-CN" sz="3600" b="1" dirty="0" smtClean="0">
                <a:solidFill>
                  <a:srgbClr val="0000FF"/>
                </a:solidFill>
                <a:latin typeface="+mj-lt"/>
              </a:rPr>
              <a:t>?</a:t>
            </a:r>
            <a:endParaRPr lang="zh-CN" altLang="en-US" sz="3600" b="1" dirty="0" smtClean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4514" name="标题 8"/>
          <p:cNvSpPr txBox="1"/>
          <p:nvPr/>
        </p:nvSpPr>
        <p:spPr bwMode="auto">
          <a:xfrm>
            <a:off x="323849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4515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4527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7" name="图片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44500" y="1557338"/>
            <a:ext cx="8255000" cy="4432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Mum, can I have some grapes?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Yes!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Look! What are these?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Kate: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They’re </a:t>
            </a:r>
            <a:r>
              <a:rPr lang="en-US" altLang="zh-CN" sz="32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longans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Little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And what are those? Are they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 </a:t>
            </a:r>
            <a:r>
              <a:rPr lang="en-US" altLang="zh-CN" sz="32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longans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, too?</a:t>
            </a:r>
          </a:p>
        </p:txBody>
      </p:sp>
      <p:pic>
        <p:nvPicPr>
          <p:cNvPr id="64520" name="图片 3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92950" y="5173663"/>
            <a:ext cx="19367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1773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249237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3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2686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04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02748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ALK05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54832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内容占位符 1"/>
          <p:cNvSpPr>
            <a:spLocks noGrp="1"/>
          </p:cNvSpPr>
          <p:nvPr>
            <p:ph sz="quarter" idx="13"/>
          </p:nvPr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85725" indent="0"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30937B"/>
                </a:solidFill>
                <a:latin typeface="Arial" panose="020B0604020202020204" pitchFamily="34" charset="0"/>
              </a:rPr>
              <a:t>Just talk</a:t>
            </a:r>
            <a:endParaRPr lang="zh-CN" altLang="en-US" dirty="0" smtClean="0">
              <a:solidFill>
                <a:srgbClr val="30937B"/>
              </a:solidFill>
              <a:latin typeface="Arial" panose="020B0604020202020204" pitchFamily="34" charset="0"/>
            </a:endParaRPr>
          </a:p>
        </p:txBody>
      </p:sp>
      <p:sp>
        <p:nvSpPr>
          <p:cNvPr id="1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66562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6563" name="组合 7"/>
          <p:cNvGrpSpPr/>
          <p:nvPr/>
        </p:nvGrpSpPr>
        <p:grpSpPr bwMode="auto">
          <a:xfrm>
            <a:off x="5219700" y="985838"/>
            <a:ext cx="3071813" cy="571500"/>
            <a:chOff x="5436096" y="1127125"/>
            <a:chExt cx="3071802" cy="571500"/>
          </a:xfrm>
        </p:grpSpPr>
        <p:sp>
          <p:nvSpPr>
            <p:cNvPr id="28" name="云形 27"/>
            <p:cNvSpPr/>
            <p:nvPr/>
          </p:nvSpPr>
          <p:spPr bwMode="auto">
            <a:xfrm>
              <a:off x="5436096" y="1127125"/>
              <a:ext cx="3071802" cy="571500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66575" name="TextBox 25"/>
            <p:cNvSpPr txBox="1">
              <a:spLocks noChangeArrowheads="1"/>
            </p:cNvSpPr>
            <p:nvPr/>
          </p:nvSpPr>
          <p:spPr bwMode="auto">
            <a:xfrm>
              <a:off x="5650426" y="1198563"/>
              <a:ext cx="2595198" cy="452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zh-CN" sz="2600">
                  <a:solidFill>
                    <a:schemeClr val="tx2"/>
                  </a:solidFill>
                  <a:latin typeface="Calibri" panose="020F0502020204030204" pitchFamily="34" charset="0"/>
                </a:rPr>
                <a:t>Listen and imitate</a:t>
              </a:r>
              <a:endParaRPr lang="zh-CN" altLang="en-US" sz="260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cxnSp>
        <p:nvCxnSpPr>
          <p:cNvPr id="26" name="直接连接符 25"/>
          <p:cNvCxnSpPr/>
          <p:nvPr/>
        </p:nvCxnSpPr>
        <p:spPr>
          <a:xfrm flipV="1">
            <a:off x="1154113" y="1412875"/>
            <a:ext cx="1625600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5" name="图片 19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15900" y="1587500"/>
            <a:ext cx="87122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Kate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No, they aren’t. They’re lychees.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Mum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Yes, they’re lychees.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Kate &amp;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Mum, can we have some </a:t>
            </a:r>
            <a:r>
              <a:rPr lang="en-US" altLang="zh-CN" sz="3200" dirty="0" err="1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longans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             and lychees?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        </a:t>
            </a:r>
            <a:r>
              <a:rPr lang="en-US" altLang="zh-CN" sz="32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Mum</a:t>
            </a: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Sure.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Kate &amp; boy: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+mj-lt"/>
                <a:ea typeface="宋体" panose="02010600030101010101" pitchFamily="2" charset="-122"/>
              </a:rPr>
              <a:t>Thank you, Mum!</a:t>
            </a:r>
          </a:p>
        </p:txBody>
      </p:sp>
      <p:pic>
        <p:nvPicPr>
          <p:cNvPr id="66568" name="图片 9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81838" y="5157788"/>
            <a:ext cx="19367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ALK06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184467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ALK07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565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TALK08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025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ALK09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47593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ALK10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54546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0" y="1076325"/>
            <a:ext cx="5743575" cy="1384995"/>
          </a:xfrm>
          <a:prstGeom prst="rect">
            <a:avLst/>
          </a:prstGeom>
          <a:solidFill>
            <a:schemeClr val="accent1">
              <a:lumMod val="60000"/>
              <a:lumOff val="40000"/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</a:rPr>
              <a:t>yourself </a:t>
            </a: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自读对话一分钟。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68611" name="Group 3"/>
          <p:cNvGrpSpPr/>
          <p:nvPr/>
        </p:nvGrpSpPr>
        <p:grpSpPr bwMode="auto">
          <a:xfrm>
            <a:off x="360363" y="2351088"/>
            <a:ext cx="4319587" cy="3678237"/>
            <a:chOff x="-103" y="181"/>
            <a:chExt cx="3084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68635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ea typeface="幼圆" panose="02010509060101010101" pitchFamily="49" charset="-122"/>
                </a:rPr>
                <a:t>Learning tip :</a:t>
              </a: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66370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8613" name="Oval 8"/>
          <p:cNvSpPr>
            <a:spLocks noChangeArrowheads="1"/>
          </p:cNvSpPr>
          <p:nvPr/>
        </p:nvSpPr>
        <p:spPr bwMode="auto">
          <a:xfrm>
            <a:off x="5086350" y="1947863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8614" name="Oval 9"/>
          <p:cNvSpPr>
            <a:spLocks noChangeArrowheads="1"/>
          </p:cNvSpPr>
          <p:nvPr/>
        </p:nvSpPr>
        <p:spPr bwMode="auto">
          <a:xfrm>
            <a:off x="5148263" y="1960563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" name="Group 10"/>
          <p:cNvGrpSpPr/>
          <p:nvPr/>
        </p:nvGrpSpPr>
        <p:grpSpPr bwMode="auto">
          <a:xfrm>
            <a:off x="5832748" y="5852224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68616" name="Text Box 15"/>
          <p:cNvSpPr txBox="1">
            <a:spLocks noChangeArrowheads="1"/>
          </p:cNvSpPr>
          <p:nvPr/>
        </p:nvSpPr>
        <p:spPr bwMode="auto">
          <a:xfrm>
            <a:off x="7729538" y="249555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8617" name="Text Box 16"/>
          <p:cNvSpPr txBox="1">
            <a:spLocks noChangeArrowheads="1"/>
          </p:cNvSpPr>
          <p:nvPr/>
        </p:nvSpPr>
        <p:spPr bwMode="auto">
          <a:xfrm>
            <a:off x="7937500" y="407352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8618" name="Text Box 17"/>
          <p:cNvSpPr txBox="1">
            <a:spLocks noChangeArrowheads="1"/>
          </p:cNvSpPr>
          <p:nvPr/>
        </p:nvSpPr>
        <p:spPr bwMode="auto">
          <a:xfrm>
            <a:off x="6445250" y="504666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8619" name="WordArt 18"/>
          <p:cNvSpPr>
            <a:spLocks noChangeArrowheads="1" noChangeShapeType="1"/>
          </p:cNvSpPr>
          <p:nvPr/>
        </p:nvSpPr>
        <p:spPr bwMode="auto">
          <a:xfrm>
            <a:off x="5653088" y="135096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一分钟倒计时</a:t>
            </a:r>
          </a:p>
        </p:txBody>
      </p:sp>
      <p:sp>
        <p:nvSpPr>
          <p:cNvPr id="68620" name="Oval 19"/>
          <p:cNvSpPr>
            <a:spLocks noChangeArrowheads="1"/>
          </p:cNvSpPr>
          <p:nvPr/>
        </p:nvSpPr>
        <p:spPr bwMode="auto">
          <a:xfrm>
            <a:off x="5111750" y="194945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936750"/>
            <a:ext cx="3551238" cy="35306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2143125"/>
            <a:ext cx="150812" cy="3206750"/>
            <a:chOff x="0" y="0"/>
            <a:chExt cx="364" cy="1451"/>
          </a:xfrm>
        </p:grpSpPr>
        <p:sp>
          <p:nvSpPr>
            <p:cNvPr id="68632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  <p:sp>
          <p:nvSpPr>
            <p:cNvPr id="68633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>
                <a:latin typeface="Calibri" panose="020F0502020204030204" pitchFamily="34" charset="0"/>
                <a:ea typeface="幼圆" panose="02010509060101010101" pitchFamily="49" charset="-122"/>
              </a:endParaRPr>
            </a:p>
          </p:txBody>
        </p:sp>
      </p:grpSp>
      <p:sp>
        <p:nvSpPr>
          <p:cNvPr id="68623" name="Oval 24"/>
          <p:cNvSpPr>
            <a:spLocks noChangeArrowheads="1"/>
          </p:cNvSpPr>
          <p:nvPr/>
        </p:nvSpPr>
        <p:spPr bwMode="auto">
          <a:xfrm>
            <a:off x="6483350" y="358298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68624" name="Text Box 25"/>
          <p:cNvSpPr txBox="1">
            <a:spLocks noChangeArrowheads="1"/>
          </p:cNvSpPr>
          <p:nvPr/>
        </p:nvSpPr>
        <p:spPr bwMode="auto">
          <a:xfrm>
            <a:off x="8189913" y="2584450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50</a:t>
            </a:r>
          </a:p>
        </p:txBody>
      </p:sp>
      <p:sp>
        <p:nvSpPr>
          <p:cNvPr id="68625" name="Text Box 26"/>
          <p:cNvSpPr txBox="1">
            <a:spLocks noChangeArrowheads="1"/>
          </p:cNvSpPr>
          <p:nvPr/>
        </p:nvSpPr>
        <p:spPr bwMode="auto">
          <a:xfrm>
            <a:off x="8269288" y="417036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40</a:t>
            </a:r>
          </a:p>
        </p:txBody>
      </p:sp>
      <p:sp>
        <p:nvSpPr>
          <p:cNvPr id="68626" name="Text Box 27"/>
          <p:cNvSpPr txBox="1">
            <a:spLocks noChangeArrowheads="1"/>
          </p:cNvSpPr>
          <p:nvPr/>
        </p:nvSpPr>
        <p:spPr bwMode="auto">
          <a:xfrm>
            <a:off x="6564313" y="1590675"/>
            <a:ext cx="64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60</a:t>
            </a:r>
          </a:p>
        </p:txBody>
      </p:sp>
      <p:sp>
        <p:nvSpPr>
          <p:cNvPr id="68627" name="Text Box 28"/>
          <p:cNvSpPr txBox="1">
            <a:spLocks noChangeArrowheads="1"/>
          </p:cNvSpPr>
          <p:nvPr/>
        </p:nvSpPr>
        <p:spPr bwMode="auto">
          <a:xfrm>
            <a:off x="6594475" y="5402263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30</a:t>
            </a:r>
          </a:p>
        </p:txBody>
      </p:sp>
      <p:sp>
        <p:nvSpPr>
          <p:cNvPr id="68628" name="Text Box 29"/>
          <p:cNvSpPr txBox="1">
            <a:spLocks noChangeArrowheads="1"/>
          </p:cNvSpPr>
          <p:nvPr/>
        </p:nvSpPr>
        <p:spPr bwMode="auto">
          <a:xfrm>
            <a:off x="4897438" y="4157663"/>
            <a:ext cx="55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20</a:t>
            </a:r>
          </a:p>
        </p:txBody>
      </p:sp>
      <p:sp>
        <p:nvSpPr>
          <p:cNvPr id="68629" name="Text Box 30"/>
          <p:cNvSpPr txBox="1">
            <a:spLocks noChangeArrowheads="1"/>
          </p:cNvSpPr>
          <p:nvPr/>
        </p:nvSpPr>
        <p:spPr bwMode="auto">
          <a:xfrm>
            <a:off x="5003800" y="2574925"/>
            <a:ext cx="5572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68630" name="标题 8"/>
          <p:cNvSpPr txBox="1"/>
          <p:nvPr/>
        </p:nvSpPr>
        <p:spPr bwMode="auto">
          <a:xfrm>
            <a:off x="340271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31" name="Text Box 52"/>
          <p:cNvSpPr txBox="1">
            <a:spLocks noChangeArrowheads="1"/>
          </p:cNvSpPr>
          <p:nvPr/>
        </p:nvSpPr>
        <p:spPr bwMode="auto">
          <a:xfrm>
            <a:off x="915988" y="3429000"/>
            <a:ext cx="359727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自己读对话，比一比看谁能在一分钟内读完，并且读得准确、流利！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940050" y="1360488"/>
            <a:ext cx="3240088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200" b="1" kern="10">
                <a:ln w="12700">
                  <a:solidFill>
                    <a:schemeClr val="accent1"/>
                  </a:solidFill>
                  <a:round/>
                </a:ln>
                <a:pattFill prst="pct50">
                  <a:fgClr>
                    <a:schemeClr val="accent1"/>
                  </a:fgClr>
                  <a:bgClr>
                    <a:srgbClr val="E9F6DC"/>
                  </a:bgClr>
                </a:pattFill>
                <a:effectLst>
                  <a:outerShdw dist="38100" dir="2639959" algn="bl" rotWithShape="0">
                    <a:schemeClr val="accent1"/>
                  </a:outerShdw>
                </a:effectLst>
                <a:latin typeface="Comic Sans MS" panose="030F0702030302020204"/>
              </a:rPr>
              <a:t>Show time</a:t>
            </a:r>
            <a:endParaRPr lang="zh-CN" altLang="en-US" sz="1200" b="1" kern="10">
              <a:ln w="12700">
                <a:solidFill>
                  <a:schemeClr val="accent1"/>
                </a:solidFill>
                <a:round/>
              </a:ln>
              <a:pattFill prst="pct50">
                <a:fgClr>
                  <a:schemeClr val="accent1"/>
                </a:fgClr>
                <a:bgClr>
                  <a:srgbClr val="E9F6DC"/>
                </a:bgClr>
              </a:pattFill>
              <a:effectLst>
                <a:outerShdw dist="38100" dir="2639959" algn="bl" rotWithShape="0">
                  <a:schemeClr val="accent1"/>
                </a:outerShdw>
              </a:effectLst>
              <a:latin typeface="Comic Sans MS" panose="030F0702030302020204"/>
            </a:endParaRPr>
          </a:p>
        </p:txBody>
      </p:sp>
      <p:sp>
        <p:nvSpPr>
          <p:cNvPr id="14" name="Rectangle 167"/>
          <p:cNvSpPr>
            <a:spLocks noChangeArrowheads="1"/>
          </p:cNvSpPr>
          <p:nvPr/>
        </p:nvSpPr>
        <p:spPr bwMode="auto">
          <a:xfrm>
            <a:off x="1023938" y="1577975"/>
            <a:ext cx="7124700" cy="69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小组合作，练习对话并表演，其他同学评价。</a:t>
            </a:r>
          </a:p>
        </p:txBody>
      </p:sp>
      <p:sp>
        <p:nvSpPr>
          <p:cNvPr id="70660" name="标题 8"/>
          <p:cNvSpPr txBox="1"/>
          <p:nvPr/>
        </p:nvSpPr>
        <p:spPr bwMode="auto">
          <a:xfrm>
            <a:off x="323528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6" name="Group 77"/>
          <p:cNvGraphicFramePr>
            <a:graphicFrameLocks noGrp="1"/>
          </p:cNvGraphicFramePr>
          <p:nvPr/>
        </p:nvGraphicFramePr>
        <p:xfrm>
          <a:off x="900113" y="2289175"/>
          <a:ext cx="7343775" cy="4362451"/>
        </p:xfrm>
        <a:graphic>
          <a:graphicData uri="http://schemas.openxmlformats.org/drawingml/2006/table">
            <a:tbl>
              <a:tblPr/>
              <a:tblGrid>
                <a:gridCol w="2425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02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170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Pronunciation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语音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Fluency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流利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Cooperation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合作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9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9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CC00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L="91428" marR="91428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6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0681" name="Picture 5" descr="IMG319~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89075" y="3455988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2" name="Picture 7" descr="406260~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33538" y="459898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83" name="Picture 11" descr="U_1483~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60513" y="5678488"/>
            <a:ext cx="11525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84" name="Rectangle 81"/>
          <p:cNvSpPr>
            <a:spLocks noChangeArrowheads="1"/>
          </p:cNvSpPr>
          <p:nvPr/>
        </p:nvSpPr>
        <p:spPr bwMode="auto">
          <a:xfrm>
            <a:off x="5081588" y="3524250"/>
            <a:ext cx="1019175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OK!</a:t>
            </a:r>
          </a:p>
        </p:txBody>
      </p:sp>
      <p:sp>
        <p:nvSpPr>
          <p:cNvPr id="70685" name="Rectangle 82"/>
          <p:cNvSpPr>
            <a:spLocks noChangeArrowheads="1"/>
          </p:cNvSpPr>
          <p:nvPr/>
        </p:nvSpPr>
        <p:spPr bwMode="auto">
          <a:xfrm>
            <a:off x="4883150" y="4608513"/>
            <a:ext cx="1687513" cy="1016000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Great!</a:t>
            </a:r>
          </a:p>
        </p:txBody>
      </p:sp>
      <p:sp>
        <p:nvSpPr>
          <p:cNvPr id="70686" name="Rectangle 83"/>
          <p:cNvSpPr>
            <a:spLocks noChangeArrowheads="1"/>
          </p:cNvSpPr>
          <p:nvPr/>
        </p:nvSpPr>
        <p:spPr bwMode="auto">
          <a:xfrm>
            <a:off x="4722813" y="5640388"/>
            <a:ext cx="1720850" cy="1006475"/>
          </a:xfrm>
          <a:prstGeom prst="rect">
            <a:avLst/>
          </a:prstGeom>
          <a:noFill/>
          <a:ln>
            <a:noFill/>
          </a:ln>
          <a:effectLst>
            <a:outerShdw dist="50800" dir="5400000" algn="ctr" rotWithShape="0">
              <a:srgbClr val="D9D9D9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Super!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2706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2707" name="WordArt 10"/>
          <p:cNvSpPr>
            <a:spLocks noChangeArrowheads="1" noChangeShapeType="1" noTextEdit="1"/>
          </p:cNvSpPr>
          <p:nvPr/>
        </p:nvSpPr>
        <p:spPr bwMode="auto">
          <a:xfrm>
            <a:off x="2000250" y="1196975"/>
            <a:ext cx="5041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800" b="1" kern="10" dirty="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Make a conversation</a:t>
            </a:r>
            <a:endParaRPr lang="zh-CN" altLang="en-US" sz="4800" b="1" kern="10" dirty="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9483" y="3170384"/>
            <a:ext cx="4057154" cy="3378572"/>
          </a:xfrm>
          <a:prstGeom prst="ellipse">
            <a:avLst/>
          </a:prstGeom>
        </p:spPr>
      </p:pic>
      <p:grpSp>
        <p:nvGrpSpPr>
          <p:cNvPr id="72709" name="组合 9"/>
          <p:cNvGrpSpPr/>
          <p:nvPr/>
        </p:nvGrpSpPr>
        <p:grpSpPr bwMode="auto">
          <a:xfrm>
            <a:off x="579438" y="1912938"/>
            <a:ext cx="7993062" cy="1060450"/>
            <a:chOff x="579661" y="1912393"/>
            <a:chExt cx="7992888" cy="1061551"/>
          </a:xfrm>
        </p:grpSpPr>
        <p:sp>
          <p:nvSpPr>
            <p:cNvPr id="9" name="圆角矩形 8"/>
            <p:cNvSpPr/>
            <p:nvPr/>
          </p:nvSpPr>
          <p:spPr>
            <a:xfrm>
              <a:off x="579661" y="1912393"/>
              <a:ext cx="7992888" cy="104089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01895" y="1933051"/>
              <a:ext cx="7667458" cy="1040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kern="0" dirty="0" smtClean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假设你和同学一起去水果店购物，仿照本课对话，两人一组，编写一段新的对话并表演。</a:t>
              </a:r>
            </a:p>
          </p:txBody>
        </p:sp>
      </p:grpSp>
      <p:pic>
        <p:nvPicPr>
          <p:cNvPr id="72710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00675" y="3919538"/>
            <a:ext cx="3059113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4181475" cy="420052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</p:pic>
      <p:pic>
        <p:nvPicPr>
          <p:cNvPr id="4813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9475" y="3989388"/>
            <a:ext cx="10350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 flipV="1">
            <a:off x="1154113" y="1412875"/>
            <a:ext cx="21224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guess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508625" y="3213100"/>
            <a:ext cx="25939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6000" dirty="0" smtClean="0">
                <a:solidFill>
                  <a:srgbClr val="0000FF"/>
                </a:solidFill>
                <a:latin typeface="+mj-lt"/>
              </a:rPr>
              <a:t>cherry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3730" name="标题 8"/>
          <p:cNvSpPr txBox="1"/>
          <p:nvPr/>
        </p:nvSpPr>
        <p:spPr bwMode="auto">
          <a:xfrm>
            <a:off x="323849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446088" y="1958975"/>
          <a:ext cx="8259763" cy="47085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8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2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2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52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1081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chemeClr val="accent3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1938"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8" marR="91438" marT="45721" marB="45721">
                    <a:solidFill>
                      <a:srgbClr val="F6FC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1154113" y="1412875"/>
            <a:ext cx="32019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81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812" name="内容占位符 1"/>
          <p:cNvSpPr txBox="1"/>
          <p:nvPr/>
        </p:nvSpPr>
        <p:spPr bwMode="auto">
          <a:xfrm>
            <a:off x="10096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do a survey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3813" name="矩形 11"/>
          <p:cNvSpPr>
            <a:spLocks noChangeArrowheads="1"/>
          </p:cNvSpPr>
          <p:nvPr/>
        </p:nvSpPr>
        <p:spPr bwMode="auto">
          <a:xfrm>
            <a:off x="844550" y="1447800"/>
            <a:ext cx="759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Comic Sans MS" panose="030F0702030302020204" pitchFamily="66" charset="0"/>
              </a:rPr>
              <a:t>What are these/those? Do you like them?</a:t>
            </a:r>
            <a:endParaRPr lang="zh-CN" altLang="en-US" sz="20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3814" name="矩形 13"/>
          <p:cNvSpPr>
            <a:spLocks noChangeArrowheads="1"/>
          </p:cNvSpPr>
          <p:nvPr/>
        </p:nvSpPr>
        <p:spPr bwMode="auto">
          <a:xfrm>
            <a:off x="544513" y="2476500"/>
            <a:ext cx="165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coconuts</a:t>
            </a:r>
            <a:endParaRPr lang="zh-CN" altLang="en-US"/>
          </a:p>
        </p:txBody>
      </p:sp>
      <p:sp>
        <p:nvSpPr>
          <p:cNvPr id="73815" name="矩形 14"/>
          <p:cNvSpPr>
            <a:spLocks noChangeArrowheads="1"/>
          </p:cNvSpPr>
          <p:nvPr/>
        </p:nvSpPr>
        <p:spPr bwMode="auto">
          <a:xfrm>
            <a:off x="393700" y="3871913"/>
            <a:ext cx="2360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strawberries</a:t>
            </a:r>
            <a:endParaRPr lang="zh-CN" altLang="en-US"/>
          </a:p>
        </p:txBody>
      </p:sp>
      <p:sp>
        <p:nvSpPr>
          <p:cNvPr id="73816" name="矩形 15"/>
          <p:cNvSpPr>
            <a:spLocks noChangeArrowheads="1"/>
          </p:cNvSpPr>
          <p:nvPr/>
        </p:nvSpPr>
        <p:spPr bwMode="auto">
          <a:xfrm>
            <a:off x="498475" y="2955925"/>
            <a:ext cx="2187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hami melons</a:t>
            </a:r>
            <a:endParaRPr lang="zh-CN" altLang="en-US"/>
          </a:p>
        </p:txBody>
      </p:sp>
      <p:sp>
        <p:nvSpPr>
          <p:cNvPr id="73817" name="矩形 16"/>
          <p:cNvSpPr>
            <a:spLocks noChangeArrowheads="1"/>
          </p:cNvSpPr>
          <p:nvPr/>
        </p:nvSpPr>
        <p:spPr bwMode="auto">
          <a:xfrm>
            <a:off x="544513" y="3403600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cherries</a:t>
            </a:r>
            <a:endParaRPr lang="zh-CN" altLang="en-US"/>
          </a:p>
        </p:txBody>
      </p:sp>
      <p:sp>
        <p:nvSpPr>
          <p:cNvPr id="73818" name="矩形 17"/>
          <p:cNvSpPr>
            <a:spLocks noChangeArrowheads="1"/>
          </p:cNvSpPr>
          <p:nvPr/>
        </p:nvSpPr>
        <p:spPr bwMode="auto">
          <a:xfrm>
            <a:off x="539750" y="4314825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apples</a:t>
            </a:r>
            <a:endParaRPr lang="zh-CN" altLang="en-US"/>
          </a:p>
        </p:txBody>
      </p:sp>
      <p:sp>
        <p:nvSpPr>
          <p:cNvPr id="73819" name="矩形 18"/>
          <p:cNvSpPr>
            <a:spLocks noChangeArrowheads="1"/>
          </p:cNvSpPr>
          <p:nvPr/>
        </p:nvSpPr>
        <p:spPr bwMode="auto">
          <a:xfrm>
            <a:off x="530225" y="4775200"/>
            <a:ext cx="1520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peaches</a:t>
            </a:r>
            <a:endParaRPr lang="zh-CN" altLang="en-US"/>
          </a:p>
        </p:txBody>
      </p:sp>
      <p:sp>
        <p:nvSpPr>
          <p:cNvPr id="73820" name="矩形 19"/>
          <p:cNvSpPr>
            <a:spLocks noChangeArrowheads="1"/>
          </p:cNvSpPr>
          <p:nvPr/>
        </p:nvSpPr>
        <p:spPr bwMode="auto">
          <a:xfrm>
            <a:off x="420688" y="5237163"/>
            <a:ext cx="2279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watermelons</a:t>
            </a:r>
            <a:endParaRPr lang="zh-CN" altLang="en-US"/>
          </a:p>
        </p:txBody>
      </p:sp>
      <p:sp>
        <p:nvSpPr>
          <p:cNvPr id="73821" name="矩形 20"/>
          <p:cNvSpPr>
            <a:spLocks noChangeArrowheads="1"/>
          </p:cNvSpPr>
          <p:nvPr/>
        </p:nvSpPr>
        <p:spPr bwMode="auto">
          <a:xfrm>
            <a:off x="520700" y="5707063"/>
            <a:ext cx="21097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grapefruits</a:t>
            </a:r>
            <a:endParaRPr lang="zh-CN" altLang="en-US"/>
          </a:p>
        </p:txBody>
      </p:sp>
      <p:sp>
        <p:nvSpPr>
          <p:cNvPr id="73822" name="矩形 21"/>
          <p:cNvSpPr>
            <a:spLocks noChangeArrowheads="1"/>
          </p:cNvSpPr>
          <p:nvPr/>
        </p:nvSpPr>
        <p:spPr bwMode="auto">
          <a:xfrm>
            <a:off x="538163" y="6146800"/>
            <a:ext cx="14811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303030"/>
                </a:solidFill>
                <a:latin typeface="Comic Sans MS" panose="030F0702030302020204" pitchFamily="66" charset="0"/>
              </a:rPr>
              <a:t>oranges</a:t>
            </a:r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446088" y="1971675"/>
            <a:ext cx="2279650" cy="5207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824" name="矩形 31"/>
          <p:cNvSpPr>
            <a:spLocks noChangeArrowheads="1"/>
          </p:cNvSpPr>
          <p:nvPr/>
        </p:nvSpPr>
        <p:spPr bwMode="auto">
          <a:xfrm>
            <a:off x="1484313" y="1868488"/>
            <a:ext cx="1306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Names</a:t>
            </a:r>
            <a:endParaRPr lang="zh-CN" altLang="en-US" sz="2000">
              <a:solidFill>
                <a:srgbClr val="0000FF"/>
              </a:solidFill>
            </a:endParaRPr>
          </a:p>
        </p:txBody>
      </p:sp>
      <p:sp>
        <p:nvSpPr>
          <p:cNvPr id="73825" name="矩形 37"/>
          <p:cNvSpPr>
            <a:spLocks noChangeArrowheads="1"/>
          </p:cNvSpPr>
          <p:nvPr/>
        </p:nvSpPr>
        <p:spPr bwMode="auto">
          <a:xfrm>
            <a:off x="420688" y="2062163"/>
            <a:ext cx="120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00FF"/>
                </a:solidFill>
                <a:latin typeface="Comic Sans MS" panose="030F0702030302020204" pitchFamily="66" charset="0"/>
              </a:rPr>
              <a:t>Fruits</a:t>
            </a:r>
            <a:endParaRPr lang="zh-CN" altLang="en-US" sz="200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887413" y="1309688"/>
            <a:ext cx="7345362" cy="521493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608138"/>
            <a:ext cx="75406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1930400" y="1643063"/>
            <a:ext cx="53784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本课新学习的水果类词汇有：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5781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81163" y="3575050"/>
            <a:ext cx="19542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longan</a:t>
            </a:r>
            <a:endParaRPr lang="zh-CN" altLang="en-US" sz="2000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08625" y="3575050"/>
            <a:ext cx="190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a lychee</a:t>
            </a:r>
            <a:endParaRPr lang="zh-CN" altLang="en-US" sz="2000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17675" y="5695950"/>
            <a:ext cx="1800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longans</a:t>
            </a: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13425" y="2439988"/>
            <a:ext cx="120650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12963" y="2205038"/>
            <a:ext cx="85725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703888" y="5695950"/>
            <a:ext cx="1747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47B6E7"/>
              </a:buClr>
              <a:buSzPct val="90000"/>
            </a:pPr>
            <a:r>
              <a:rPr lang="en-US" altLang="zh-CN" sz="36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lychees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855788" y="4119563"/>
            <a:ext cx="1414462" cy="1552575"/>
            <a:chOff x="997245" y="4109179"/>
            <a:chExt cx="1856582" cy="2123789"/>
          </a:xfrm>
        </p:grpSpPr>
        <p:pic>
          <p:nvPicPr>
            <p:cNvPr id="75793" name="图片 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425575" y="4109179"/>
              <a:ext cx="856660" cy="14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4" name="图片 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997167" y="4798780"/>
              <a:ext cx="856660" cy="14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5" name="图片 5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997245" y="4826145"/>
              <a:ext cx="856660" cy="1406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 bwMode="auto">
          <a:xfrm>
            <a:off x="5572125" y="4297363"/>
            <a:ext cx="1951038" cy="1444625"/>
            <a:chOff x="5136618" y="3812447"/>
            <a:chExt cx="2500558" cy="2028818"/>
          </a:xfrm>
        </p:grpSpPr>
        <p:pic>
          <p:nvPicPr>
            <p:cNvPr id="75790" name="图片 2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19194924" flipH="1">
              <a:off x="5861135" y="3812447"/>
              <a:ext cx="1248252" cy="121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1" name="图片 2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136618" y="4611454"/>
              <a:ext cx="1206078" cy="121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792" name="图片 2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flipH="1">
              <a:off x="6417233" y="4623782"/>
              <a:ext cx="1219943" cy="121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14" grpId="0"/>
      <p:bldP spid="17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00113" y="1557338"/>
            <a:ext cx="7343775" cy="4464050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7827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2276475"/>
            <a:ext cx="7540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2074863" y="2309813"/>
            <a:ext cx="53784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47B6E7"/>
              </a:buClr>
              <a:buSzPct val="90000"/>
            </a:pPr>
            <a:r>
              <a:rPr lang="zh-CN" altLang="en-US" sz="36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本课学习的重点句型：</a:t>
            </a:r>
            <a:endParaRPr lang="en-US" altLang="zh-CN" sz="36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606550" y="3213100"/>
            <a:ext cx="61468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—What are these / those?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—They’re …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73730" name="Rectangle 1"/>
          <p:cNvSpPr>
            <a:spLocks noChangeArrowheads="1"/>
          </p:cNvSpPr>
          <p:nvPr/>
        </p:nvSpPr>
        <p:spPr bwMode="auto">
          <a:xfrm>
            <a:off x="1676400" y="2303711"/>
            <a:ext cx="65976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查找并搜集健康水果的种类，并制作成一套自己的水果类单词卡片。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defRPr/>
            </a:pP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做一做本单元的相关练习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6" name="五角星 15"/>
          <p:cNvSpPr/>
          <p:nvPr/>
        </p:nvSpPr>
        <p:spPr>
          <a:xfrm>
            <a:off x="1212850" y="2317750"/>
            <a:ext cx="287338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7" name="五角星 16"/>
          <p:cNvSpPr/>
          <p:nvPr/>
        </p:nvSpPr>
        <p:spPr>
          <a:xfrm>
            <a:off x="1009650" y="35433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8" name="五角星 17"/>
          <p:cNvSpPr/>
          <p:nvPr/>
        </p:nvSpPr>
        <p:spPr>
          <a:xfrm>
            <a:off x="1365250" y="3543300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0" name="五角星 19"/>
          <p:cNvSpPr/>
          <p:nvPr/>
        </p:nvSpPr>
        <p:spPr>
          <a:xfrm>
            <a:off x="811213" y="4808538"/>
            <a:ext cx="287337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1" name="五角星 20"/>
          <p:cNvSpPr/>
          <p:nvPr/>
        </p:nvSpPr>
        <p:spPr>
          <a:xfrm>
            <a:off x="1143000" y="4808538"/>
            <a:ext cx="287338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2" name="五角星 21"/>
          <p:cNvSpPr/>
          <p:nvPr/>
        </p:nvSpPr>
        <p:spPr>
          <a:xfrm>
            <a:off x="1454150" y="4808538"/>
            <a:ext cx="287338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>
            <a:off x="739775" y="1697038"/>
            <a:ext cx="7648575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988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89838" y="5438775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3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4" name="标题 8"/>
          <p:cNvSpPr txBox="1"/>
          <p:nvPr/>
        </p:nvSpPr>
        <p:spPr bwMode="auto">
          <a:xfrm>
            <a:off x="323850" y="188640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0178" name="标题 8"/>
          <p:cNvSpPr txBox="1"/>
          <p:nvPr/>
        </p:nvSpPr>
        <p:spPr bwMode="auto">
          <a:xfrm>
            <a:off x="323850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1793875"/>
            <a:ext cx="3470275" cy="3313113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</p:pic>
      <p:pic>
        <p:nvPicPr>
          <p:cNvPr id="5018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3650" y="3233738"/>
            <a:ext cx="133350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65413" y="5241925"/>
            <a:ext cx="380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5400" dirty="0" smtClean="0">
                <a:solidFill>
                  <a:srgbClr val="0000FF"/>
                </a:solidFill>
                <a:latin typeface="+mj-lt"/>
              </a:rPr>
              <a:t>strawberry</a:t>
            </a:r>
          </a:p>
        </p:txBody>
      </p:sp>
      <p:pic>
        <p:nvPicPr>
          <p:cNvPr id="50182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1224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2226" name="标题 8"/>
          <p:cNvSpPr txBox="1"/>
          <p:nvPr/>
        </p:nvSpPr>
        <p:spPr bwMode="auto">
          <a:xfrm>
            <a:off x="337989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1063" y="1844675"/>
            <a:ext cx="4754562" cy="324008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</p:pic>
      <p:pic>
        <p:nvPicPr>
          <p:cNvPr id="5222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06825" y="2317750"/>
            <a:ext cx="1901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633663" y="5211763"/>
            <a:ext cx="38084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5400" dirty="0" smtClean="0">
                <a:solidFill>
                  <a:srgbClr val="0000FF"/>
                </a:solidFill>
                <a:latin typeface="+mj-lt"/>
              </a:rPr>
              <a:t>star fruit</a:t>
            </a:r>
          </a:p>
        </p:txBody>
      </p:sp>
      <p:pic>
        <p:nvPicPr>
          <p:cNvPr id="5223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V="1">
            <a:off x="1154113" y="1412875"/>
            <a:ext cx="2122487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guess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D_2014070115084800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6775" y="2894013"/>
            <a:ext cx="3424238" cy="298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 descr="longan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2822575"/>
            <a:ext cx="3052762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806575"/>
            <a:ext cx="385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</a:rPr>
              <a:t>a </a:t>
            </a:r>
            <a:r>
              <a:rPr lang="en-US" altLang="zh-CN" sz="4800" dirty="0" err="1" smtClean="0">
                <a:solidFill>
                  <a:srgbClr val="FF0000"/>
                </a:solidFill>
                <a:latin typeface="+mj-lt"/>
              </a:rPr>
              <a:t>longan</a:t>
            </a:r>
            <a:endParaRPr lang="en-US" altLang="zh-CN" sz="48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643438" y="1806575"/>
            <a:ext cx="3675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+mj-lt"/>
              </a:rPr>
              <a:t>longan</a:t>
            </a:r>
            <a:r>
              <a:rPr lang="en-US" altLang="zh-CN" sz="4800" dirty="0" err="1" smtClean="0">
                <a:solidFill>
                  <a:srgbClr val="0000FF"/>
                </a:solidFill>
                <a:latin typeface="+mj-lt"/>
              </a:rPr>
              <a:t>s</a:t>
            </a:r>
            <a:endParaRPr lang="en-US" altLang="zh-CN" sz="48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4278" name="标题 8"/>
          <p:cNvSpPr txBox="1"/>
          <p:nvPr/>
        </p:nvSpPr>
        <p:spPr bwMode="auto">
          <a:xfrm>
            <a:off x="304081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4279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2" name="longan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70668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5298" name="标题 8"/>
          <p:cNvSpPr txBox="1"/>
          <p:nvPr/>
        </p:nvSpPr>
        <p:spPr bwMode="auto">
          <a:xfrm>
            <a:off x="323850" y="168275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529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68313" y="1989138"/>
            <a:ext cx="51847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is _____?</a:t>
            </a:r>
            <a:endParaRPr kumimoji="0" lang="en-US" altLang="zh-CN" sz="4000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It’s a  ________.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122613" y="2379663"/>
            <a:ext cx="1233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smtClean="0">
                <a:solidFill>
                  <a:srgbClr val="0000FF"/>
                </a:solidFill>
                <a:latin typeface="+mj-lt"/>
              </a:rPr>
              <a:t>this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682875" y="3575050"/>
            <a:ext cx="2105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err="1" smtClean="0">
                <a:solidFill>
                  <a:srgbClr val="0000FF"/>
                </a:solidFill>
                <a:latin typeface="+mj-lt"/>
              </a:rPr>
              <a:t>longan</a:t>
            </a:r>
            <a:endParaRPr kumimoji="0" lang="zh-CN" altLang="en-US" sz="4400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5305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16538" y="1916113"/>
            <a:ext cx="1755775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5" descr="shou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740349">
            <a:off x="7764463" y="2259013"/>
            <a:ext cx="156686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6322" name="Picture 4" descr="AD_2014070115084800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2111375"/>
            <a:ext cx="295116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6324" name="图片 1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23850" y="1773238"/>
            <a:ext cx="67198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are _____?</a:t>
            </a:r>
            <a:endParaRPr kumimoji="0" lang="en-US" altLang="zh-CN" sz="4000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They’re ________.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162300" y="2214563"/>
            <a:ext cx="1849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000" dirty="0" smtClean="0">
                <a:solidFill>
                  <a:srgbClr val="FF0000"/>
                </a:solidFill>
                <a:latin typeface="+mj-lt"/>
              </a:rPr>
              <a:t>these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30525" y="3403600"/>
            <a:ext cx="2338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000" dirty="0" err="1" smtClean="0">
                <a:solidFill>
                  <a:srgbClr val="0000FF"/>
                </a:solidFill>
                <a:latin typeface="+mj-lt"/>
              </a:rPr>
              <a:t>longans</a:t>
            </a:r>
            <a:endParaRPr kumimoji="0" lang="zh-CN" altLang="en-US" sz="4000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6330" name="Picture 5" descr="shou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26388">
            <a:off x="7942263" y="1624013"/>
            <a:ext cx="1566862" cy="184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 bwMode="auto">
          <a:xfrm>
            <a:off x="1871663" y="4941888"/>
            <a:ext cx="5003800" cy="863600"/>
            <a:chOff x="1871700" y="5012792"/>
            <a:chExt cx="5004556" cy="864480"/>
          </a:xfrm>
        </p:grpSpPr>
        <p:sp>
          <p:nvSpPr>
            <p:cNvPr id="4" name="圆角矩形 3"/>
            <p:cNvSpPr/>
            <p:nvPr/>
          </p:nvSpPr>
          <p:spPr>
            <a:xfrm>
              <a:off x="1871700" y="5012792"/>
              <a:ext cx="5004556" cy="86448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2011421" y="5095426"/>
              <a:ext cx="4847369" cy="7087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zh-CN" sz="4000" b="1" kern="0" dirty="0">
                  <a:solidFill>
                    <a:srgbClr val="FF0000"/>
                  </a:solidFill>
                  <a:latin typeface="Arial" panose="020B0604020202020204"/>
                  <a:ea typeface="宋体" panose="02010600030101010101" pitchFamily="2" charset="-122"/>
                </a:rPr>
                <a:t>They’re = They are </a:t>
              </a:r>
              <a:endParaRPr lang="zh-CN" altLang="en-US" b="1" dirty="0">
                <a:solidFill>
                  <a:srgbClr val="FF0000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6" name="the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2895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they’re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59769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806575"/>
            <a:ext cx="3851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4800" dirty="0" smtClean="0">
                <a:solidFill>
                  <a:srgbClr val="0000FF"/>
                </a:solidFill>
                <a:latin typeface="+mj-lt"/>
              </a:rPr>
              <a:t>a </a:t>
            </a:r>
            <a:r>
              <a:rPr lang="en-US" altLang="zh-CN" sz="4800" dirty="0" smtClean="0">
                <a:solidFill>
                  <a:srgbClr val="FF0000"/>
                </a:solidFill>
                <a:latin typeface="+mj-lt"/>
              </a:rPr>
              <a:t>lychee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219700" y="1806575"/>
            <a:ext cx="2593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dirty="0" smtClean="0">
                <a:solidFill>
                  <a:srgbClr val="FF0000"/>
                </a:solidFill>
                <a:latin typeface="+mj-lt"/>
              </a:rPr>
              <a:t>lychee</a:t>
            </a:r>
            <a:r>
              <a:rPr lang="en-US" altLang="zh-CN" sz="4800" dirty="0" smtClean="0">
                <a:solidFill>
                  <a:srgbClr val="0000FF"/>
                </a:solidFill>
                <a:latin typeface="+mj-lt"/>
              </a:rPr>
              <a:t>s</a:t>
            </a:r>
          </a:p>
        </p:txBody>
      </p:sp>
      <p:sp>
        <p:nvSpPr>
          <p:cNvPr id="57348" name="标题 8"/>
          <p:cNvSpPr txBox="1"/>
          <p:nvPr/>
        </p:nvSpPr>
        <p:spPr bwMode="auto">
          <a:xfrm>
            <a:off x="323850" y="14146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7349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10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9013" y="3194050"/>
            <a:ext cx="2232025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2928938"/>
            <a:ext cx="2570163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yche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6860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8370" name="Picture 5" descr="QQ图片20141212224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89335">
            <a:off x="7385050" y="4314825"/>
            <a:ext cx="20669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标题 8"/>
          <p:cNvSpPr txBox="1"/>
          <p:nvPr/>
        </p:nvSpPr>
        <p:spPr bwMode="auto">
          <a:xfrm>
            <a:off x="323850" y="116632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rgbClr val="00206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8372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1154113" y="1423988"/>
            <a:ext cx="2366962" cy="9525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4" name="内容占位符 1"/>
          <p:cNvSpPr txBox="1"/>
          <p:nvPr/>
        </p:nvSpPr>
        <p:spPr bwMode="auto">
          <a:xfrm>
            <a:off x="989013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47675" indent="-44767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851275" y="2122488"/>
            <a:ext cx="518477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A: What is _____?</a:t>
            </a:r>
            <a:endParaRPr kumimoji="0" lang="en-US" altLang="zh-CN" sz="4000" kern="0" dirty="0">
              <a:solidFill>
                <a:srgbClr val="000000"/>
              </a:solidFill>
              <a:latin typeface="+mj-lt"/>
              <a:ea typeface="宋体" panose="02010600030101010101" pitchFamily="2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FontTx/>
              <a:buNone/>
              <a:defRPr/>
            </a:pPr>
            <a:r>
              <a:rPr kumimoji="0" lang="en-US" altLang="zh-CN" sz="4000" kern="0" dirty="0" smtClean="0">
                <a:solidFill>
                  <a:srgbClr val="000000"/>
                </a:solidFill>
                <a:latin typeface="+mj-lt"/>
                <a:ea typeface="宋体" panose="02010600030101010101" pitchFamily="2" charset="-122"/>
              </a:rPr>
              <a:t>B: It’s a  ________.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6443663" y="2493963"/>
            <a:ext cx="12334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smtClean="0">
                <a:solidFill>
                  <a:srgbClr val="0000FF"/>
                </a:solidFill>
                <a:latin typeface="+mj-lt"/>
              </a:rPr>
              <a:t>that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067425" y="3697288"/>
            <a:ext cx="19446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mbria" panose="020405030504060302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0" lang="en-US" altLang="zh-CN" sz="4400" dirty="0" smtClean="0">
                <a:solidFill>
                  <a:srgbClr val="0000FF"/>
                </a:solidFill>
                <a:latin typeface="+mj-lt"/>
              </a:rPr>
              <a:t>lychee</a:t>
            </a:r>
            <a:endParaRPr kumimoji="0" lang="zh-CN" altLang="en-US" sz="4400" dirty="0" smtClean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5837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2314575"/>
            <a:ext cx="2417762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都市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市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540</Words>
  <Application>Microsoft Office PowerPoint</Application>
  <PresentationFormat>全屏显示(4:3)</PresentationFormat>
  <Paragraphs>161</Paragraphs>
  <Slides>23</Slides>
  <Notes>12</Notes>
  <HiddenSlides>0</HiddenSlides>
  <MMClips>16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方正姚体</vt:lpstr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Georgia</vt:lpstr>
      <vt:lpstr>Times New Roman</vt:lpstr>
      <vt:lpstr>Trebuchet MS</vt:lpstr>
      <vt:lpstr>Wingdings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2023-01-17T02:40:20Z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61F8CA78F57549BFAFC73C41538D6C93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