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43" r:id="rId18"/>
    <p:sldId id="344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B8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A970970-B633-48CB-A858-5DEE6B7260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BBC525A-5604-48E8-BAAA-7CF476A15075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7065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9458" name="文本占位符 7065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1945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ADDEEE-51C2-42A7-8783-316B0C13E7E8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66B5932-4273-44F7-ABC7-EAFBD7566357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317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B75775-531B-4FCD-89AF-4EEDC41B0323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43FED-0CA5-45D3-A52F-5DC552ECD1E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363C9-0D73-41DE-B25E-B530CE2EDE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DEE32-3553-4873-AA25-16518FCE354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000500" cy="21732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3925888"/>
            <a:ext cx="4000500" cy="21732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025A-6AF3-4D34-A519-C921CED568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8527-4089-4D27-AC09-A6474AF2B4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09DA6-65C9-4929-92FC-297E335CEA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D0AE6-EAE0-4F8B-BD4D-9EC0359D11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FC30B-52B2-42F8-8115-FD668BE2C4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CAD3D-E5D8-490C-9B79-513A6384F2E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3A4F6-238B-45F4-9B65-5FBF703E60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F3A58-F0B2-4CC2-A7B3-56EA53AE2E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B38E144-6AFF-40A2-96FA-175203F1662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12346" y="2492896"/>
            <a:ext cx="91563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97729" y="814387"/>
            <a:ext cx="7643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第三十章   二次函数</a:t>
            </a: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34377" y="4472843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MH_SubTitle_1"/>
          <p:cNvSpPr>
            <a:spLocks noChangeArrowheads="1"/>
          </p:cNvSpPr>
          <p:nvPr/>
        </p:nvSpPr>
        <p:spPr bwMode="auto">
          <a:xfrm>
            <a:off x="732790" y="474430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81" name="MH_Other_1"/>
          <p:cNvSpPr>
            <a:spLocks noChangeArrowheads="1"/>
          </p:cNvSpPr>
          <p:nvPr/>
        </p:nvSpPr>
        <p:spPr bwMode="auto">
          <a:xfrm>
            <a:off x="2159952" y="491575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21927" y="447125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MH_SubTitle_2"/>
          <p:cNvSpPr>
            <a:spLocks noChangeArrowheads="1"/>
          </p:cNvSpPr>
          <p:nvPr/>
        </p:nvSpPr>
        <p:spPr bwMode="auto">
          <a:xfrm>
            <a:off x="2721927" y="4744306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4" name="MH_Other_2"/>
          <p:cNvSpPr>
            <a:spLocks noChangeArrowheads="1"/>
          </p:cNvSpPr>
          <p:nvPr/>
        </p:nvSpPr>
        <p:spPr bwMode="auto">
          <a:xfrm>
            <a:off x="2756852" y="491258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Other_3"/>
          <p:cNvSpPr>
            <a:spLocks noChangeArrowheads="1"/>
          </p:cNvSpPr>
          <p:nvPr/>
        </p:nvSpPr>
        <p:spPr bwMode="auto">
          <a:xfrm>
            <a:off x="4190365" y="491575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/>
          <p:cNvSpPr>
            <a:spLocks noChangeArrowheads="1"/>
          </p:cNvSpPr>
          <p:nvPr/>
        </p:nvSpPr>
        <p:spPr bwMode="auto">
          <a:xfrm>
            <a:off x="4730115" y="4471256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MH_SubTitle_3"/>
          <p:cNvSpPr>
            <a:spLocks noChangeArrowheads="1"/>
          </p:cNvSpPr>
          <p:nvPr/>
        </p:nvSpPr>
        <p:spPr bwMode="auto">
          <a:xfrm>
            <a:off x="4730115" y="474430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8" name="MH_Other_4"/>
          <p:cNvSpPr>
            <a:spLocks noChangeArrowheads="1"/>
          </p:cNvSpPr>
          <p:nvPr/>
        </p:nvSpPr>
        <p:spPr bwMode="auto">
          <a:xfrm>
            <a:off x="4787265" y="4912581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Other_5"/>
          <p:cNvSpPr>
            <a:spLocks noChangeArrowheads="1"/>
          </p:cNvSpPr>
          <p:nvPr/>
        </p:nvSpPr>
        <p:spPr bwMode="auto">
          <a:xfrm>
            <a:off x="6189027" y="491575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38302" y="447125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SubTitle_4"/>
          <p:cNvSpPr>
            <a:spLocks noChangeArrowheads="1"/>
          </p:cNvSpPr>
          <p:nvPr/>
        </p:nvSpPr>
        <p:spPr bwMode="auto">
          <a:xfrm>
            <a:off x="6738302" y="4744306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2" name="MH_Other_6"/>
          <p:cNvSpPr>
            <a:spLocks noChangeArrowheads="1"/>
          </p:cNvSpPr>
          <p:nvPr/>
        </p:nvSpPr>
        <p:spPr bwMode="auto">
          <a:xfrm>
            <a:off x="6787515" y="491258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3" name="MH_Other_7"/>
          <p:cNvGrpSpPr/>
          <p:nvPr/>
        </p:nvGrpSpPr>
        <p:grpSpPr bwMode="auto">
          <a:xfrm>
            <a:off x="2096452" y="4868131"/>
            <a:ext cx="890588" cy="266700"/>
            <a:chOff x="0" y="0"/>
            <a:chExt cx="561" cy="169"/>
          </a:xfrm>
        </p:grpSpPr>
        <p:pic>
          <p:nvPicPr>
            <p:cNvPr id="3094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94877" y="495703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6" name="MH_Other_9"/>
          <p:cNvGrpSpPr/>
          <p:nvPr/>
        </p:nvGrpSpPr>
        <p:grpSpPr bwMode="auto">
          <a:xfrm>
            <a:off x="4126865" y="4868131"/>
            <a:ext cx="889000" cy="266700"/>
            <a:chOff x="0" y="0"/>
            <a:chExt cx="560" cy="169"/>
          </a:xfrm>
        </p:grpSpPr>
        <p:pic>
          <p:nvPicPr>
            <p:cNvPr id="3098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25290" y="495703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7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25527" y="4868131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6236652" y="4969731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23952" y="495703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2346" y="5805264"/>
            <a:ext cx="915634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323850" y="1268413"/>
            <a:ext cx="2952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二次函数的定义：</a:t>
            </a:r>
          </a:p>
        </p:txBody>
      </p:sp>
      <p:sp>
        <p:nvSpPr>
          <p:cNvPr id="54" name="Text Box 2"/>
          <p:cNvSpPr txBox="1"/>
          <p:nvPr/>
        </p:nvSpPr>
        <p:spPr>
          <a:xfrm>
            <a:off x="395288" y="1844675"/>
            <a:ext cx="8294687" cy="1770063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 一般地，若两个自变量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之间的对应关系可以表示成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²+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是常数,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≠ 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)的形式，则称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395288" y="3824288"/>
            <a:ext cx="1439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温馨提示：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323850" y="4286250"/>
            <a:ext cx="85439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（1）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等号左边是变量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，右边是关于自变量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的整式；</a:t>
            </a: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（2）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为常数，且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 0;</a:t>
            </a: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（3）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等式的右边最高次数为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，可以没有一次项和常数项，但不能没有二次项.</a:t>
            </a:r>
          </a:p>
        </p:txBody>
      </p:sp>
      <p:sp>
        <p:nvSpPr>
          <p:cNvPr id="13317" name="圆角矩形 31"/>
          <p:cNvSpPr>
            <a:spLocks noChangeArrowheads="1"/>
          </p:cNvSpPr>
          <p:nvPr/>
        </p:nvSpPr>
        <p:spPr bwMode="auto">
          <a:xfrm>
            <a:off x="398463" y="620713"/>
            <a:ext cx="1528762" cy="4556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ldLvl="0"/>
      <p:bldP spid="54" grpId="0" bldLvl="0" animBg="1"/>
      <p:bldP spid="55" grpId="0" bldLvl="0"/>
      <p:bldP spid="5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263525" y="1092200"/>
            <a:ext cx="8670925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下列函数中哪些是二次函数？为什么？（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是自变量）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①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②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=3-2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²       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③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</a:p>
          <a:p>
            <a:pPr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④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⑤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²+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³+25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⑥ 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+3)²-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²</a:t>
            </a:r>
          </a:p>
          <a:p>
            <a:pPr>
              <a:lnSpc>
                <a:spcPct val="150000"/>
              </a:lnSpc>
            </a:pP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338" name="Object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6613" y="4292600"/>
          <a:ext cx="8651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3" imgW="395605" imgH="395605" progId="Equation.DSMT4">
                  <p:embed/>
                </p:oleObj>
              </mc:Choice>
              <mc:Fallback>
                <p:oleObj r:id="rId3" imgW="395605" imgH="39560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4292600"/>
                        <a:ext cx="8651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973138" y="3140075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307975" y="3140075"/>
            <a:ext cx="2654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不一定是，缺少</a:t>
            </a:r>
            <a:r>
              <a:rPr lang="zh-CN" altLang="en-US" sz="2400" b="1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≠0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的条件.</a:t>
            </a: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560388" y="5270500"/>
            <a:ext cx="1736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不是，右边是分式.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3379788" y="5156200"/>
            <a:ext cx="21240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不是，</a:t>
            </a:r>
            <a:r>
              <a:rPr lang="zh-CN" altLang="en-US" sz="2400" b="1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的最高次数是</a:t>
            </a:r>
            <a:r>
              <a:rPr lang="zh-CN" altLang="en-US" sz="24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" name="勾_3 387"/>
          <p:cNvSpPr>
            <a:spLocks noChangeArrowheads="1"/>
          </p:cNvSpPr>
          <p:nvPr/>
        </p:nvSpPr>
        <p:spPr bwMode="auto">
          <a:xfrm>
            <a:off x="3925888" y="3140075"/>
            <a:ext cx="576262" cy="5048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" name="勾_3 387"/>
          <p:cNvSpPr>
            <a:spLocks noChangeArrowheads="1"/>
          </p:cNvSpPr>
          <p:nvPr/>
        </p:nvSpPr>
        <p:spPr bwMode="auto">
          <a:xfrm>
            <a:off x="6694488" y="3176588"/>
            <a:ext cx="576262" cy="5048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4" name="AutoShape 23"/>
          <p:cNvSpPr>
            <a:spLocks noChangeArrowheads="1"/>
          </p:cNvSpPr>
          <p:nvPr/>
        </p:nvSpPr>
        <p:spPr bwMode="auto">
          <a:xfrm flipV="1">
            <a:off x="6402388" y="4795838"/>
            <a:ext cx="1797050" cy="1490662"/>
          </a:xfrm>
          <a:prstGeom prst="irregularSeal1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rot="10800000" wrap="none" lIns="90170" tIns="46990" rIns="90170" bIns="46990" anchor="ctr"/>
          <a:lstStyle/>
          <a:p>
            <a:pPr algn="ctr"/>
            <a:r>
              <a:rPr lang="zh-CN" altLang="en-US" sz="2400" b="1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sz="2400" b="1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+9</a:t>
            </a:r>
          </a:p>
        </p:txBody>
      </p:sp>
      <p:sp>
        <p:nvSpPr>
          <p:cNvPr id="14346" name="圆角矩形 31"/>
          <p:cNvSpPr>
            <a:spLocks noChangeArrowheads="1"/>
          </p:cNvSpPr>
          <p:nvPr/>
        </p:nvSpPr>
        <p:spPr bwMode="auto">
          <a:xfrm>
            <a:off x="263525" y="592138"/>
            <a:ext cx="1501775" cy="5000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/>
      <p:bldP spid="69" grpId="0" bldLvl="0"/>
      <p:bldP spid="70" grpId="0" bldLvl="0"/>
      <p:bldP spid="615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86" name="Text Box 24"/>
          <p:cNvSpPr txBox="1"/>
          <p:nvPr/>
        </p:nvSpPr>
        <p:spPr>
          <a:xfrm>
            <a:off x="552450" y="1903413"/>
            <a:ext cx="7848600" cy="267652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判断一个函数是不是二次函数，先看原函数和整理化简后的形式再作判断.除此之外，二次函数除有一般形式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zh-CN" altLang="en-US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≠0)</a:t>
            </a:r>
            <a:r>
              <a:rPr lang="zh-CN" altLang="en-US" sz="2800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外，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还有其特殊形式如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zh-CN" altLang="en-US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zh-CN" altLang="en-US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zh-CN" altLang="en-US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等.</a:t>
            </a:r>
          </a:p>
        </p:txBody>
      </p:sp>
      <p:sp>
        <p:nvSpPr>
          <p:cNvPr id="15363" name="圆角矩形 31"/>
          <p:cNvSpPr>
            <a:spLocks noChangeArrowheads="1"/>
          </p:cNvSpPr>
          <p:nvPr/>
        </p:nvSpPr>
        <p:spPr bwMode="auto">
          <a:xfrm>
            <a:off x="484188" y="1036638"/>
            <a:ext cx="1584325" cy="5318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方法归纳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5693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228B8B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</a:t>
            </a:r>
            <a:r>
              <a:rPr lang="en-US" altLang="zh-CN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二次函数的一般式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ax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２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≠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与一元二次方程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２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＝0（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0）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有什么联系和区别？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47663" y="2413000"/>
            <a:ext cx="81375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联系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等式一边都是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0；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ax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可以看成是函数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ax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时得到的.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30213" y="4581525"/>
            <a:ext cx="82089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区别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前者是函数</a:t>
            </a: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后者是方程</a:t>
            </a: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等式另一边前者是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后者是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6147"/>
          <p:cNvGrpSpPr/>
          <p:nvPr/>
        </p:nvGrpSpPr>
        <p:grpSpPr bwMode="auto">
          <a:xfrm>
            <a:off x="250825" y="260350"/>
            <a:ext cx="3973513" cy="806450"/>
            <a:chOff x="0" y="0"/>
            <a:chExt cx="6257" cy="1269"/>
          </a:xfrm>
        </p:grpSpPr>
        <p:sp>
          <p:nvSpPr>
            <p:cNvPr id="1741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41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380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二次函数定义的应用</a:t>
              </a:r>
            </a:p>
          </p:txBody>
        </p:sp>
        <p:sp>
          <p:nvSpPr>
            <p:cNvPr id="1741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5146" name="Text Box 3"/>
          <p:cNvSpPr txBox="1"/>
          <p:nvPr/>
        </p:nvSpPr>
        <p:spPr>
          <a:xfrm>
            <a:off x="250825" y="1184275"/>
            <a:ext cx="7270750" cy="17700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800" b="1" noProof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b="1" noProof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b="1" noProof="1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  </a:t>
            </a:r>
            <a:endParaRPr lang="zh-CN" altLang="en-US" sz="2800" b="1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（1）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m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取什么值时，此函数是正比例函数？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（2）</a:t>
            </a:r>
            <a:r>
              <a:rPr lang="zh-CN" altLang="en-US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m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取什么值时，此函数是二次函数？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50825" y="3200400"/>
            <a:ext cx="625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958850" y="3187700"/>
            <a:ext cx="2533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（1）由题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可知,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5435600" y="3219450"/>
            <a:ext cx="9731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graphicFrame>
        <p:nvGraphicFramePr>
          <p:cNvPr id="68" name="Object 2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08738" y="3090863"/>
          <a:ext cx="187483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r:id="rId3" imgW="699135" imgH="241300" progId="Equation.DSMT4">
                  <p:embed/>
                </p:oleObj>
              </mc:Choice>
              <mc:Fallback>
                <p:oleObj r:id="rId3" imgW="699135" imgH="241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3090863"/>
                        <a:ext cx="187483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23"/>
          <p:cNvSpPr txBox="1">
            <a:spLocks noChangeArrowheads="1"/>
          </p:cNvSpPr>
          <p:nvPr/>
        </p:nvSpPr>
        <p:spPr bwMode="auto">
          <a:xfrm>
            <a:off x="958850" y="4275138"/>
            <a:ext cx="2614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（2）由题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可知,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556250" y="4275138"/>
            <a:ext cx="973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6529388" y="4275138"/>
            <a:ext cx="1073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800" b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33" name="矩形 75"/>
          <p:cNvSpPr/>
          <p:nvPr/>
        </p:nvSpPr>
        <p:spPr>
          <a:xfrm>
            <a:off x="374650" y="5173663"/>
            <a:ext cx="7991475" cy="1189037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（2）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问易忽略二次项系数</a:t>
            </a:r>
            <a:r>
              <a:rPr lang="zh-CN" altLang="en-US" sz="24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≠0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这一限制条件，从而得出</a:t>
            </a:r>
            <a:r>
              <a:rPr lang="zh-CN" altLang="en-US" sz="2400" b="1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的错误答案，需要引起同学们的重视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" name="组合 38"/>
          <p:cNvGrpSpPr/>
          <p:nvPr/>
        </p:nvGrpSpPr>
        <p:grpSpPr bwMode="auto">
          <a:xfrm>
            <a:off x="374650" y="5275263"/>
            <a:ext cx="698500" cy="649287"/>
            <a:chOff x="579589" y="5301208"/>
            <a:chExt cx="697627" cy="648072"/>
          </a:xfrm>
        </p:grpSpPr>
        <p:grpSp>
          <p:nvGrpSpPr>
            <p:cNvPr id="17425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17426" name="椭圆 33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EB2A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7" name="椭圆 34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FFCC00">
                  <a:alpha val="6274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28" name="TextBox 37"/>
            <p:cNvSpPr txBox="1">
              <a:spLocks noChangeArrowheads="1"/>
            </p:cNvSpPr>
            <p:nvPr/>
          </p:nvSpPr>
          <p:spPr bwMode="auto">
            <a:xfrm>
              <a:off x="579589" y="5373216"/>
              <a:ext cx="6976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</a:t>
              </a:r>
            </a:p>
          </p:txBody>
        </p:sp>
      </p:grpSp>
      <p:graphicFrame>
        <p:nvGraphicFramePr>
          <p:cNvPr id="17429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95388" y="1182688"/>
          <a:ext cx="2641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r:id="rId5" imgW="1068070" imgH="279400" progId="Equation.KSEE3">
                  <p:embed/>
                </p:oleObj>
              </mc:Choice>
              <mc:Fallback>
                <p:oleObj r:id="rId5" imgW="1068070" imgH="2794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1182688"/>
                        <a:ext cx="26416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92500" y="2895600"/>
          <a:ext cx="17557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r:id="rId7" imgW="749935" imgH="483235" progId="Equation.KSEE3">
                  <p:embed/>
                </p:oleObj>
              </mc:Choice>
              <mc:Fallback>
                <p:oleObj r:id="rId7" imgW="749935" imgH="483235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895600"/>
                        <a:ext cx="17557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73450" y="3919538"/>
          <a:ext cx="19780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r:id="rId9" imgW="775335" imgH="483235" progId="Equation.KSEE3">
                  <p:embed/>
                </p:oleObj>
              </mc:Choice>
              <mc:Fallback>
                <p:oleObj r:id="rId9" imgW="775335" imgH="483235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3919538"/>
                        <a:ext cx="197802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/>
      <p:bldP spid="13321" grpId="0" bldLvl="0"/>
      <p:bldP spid="67" grpId="0" bldLvl="0"/>
      <p:bldP spid="13324" grpId="0" bldLvl="0"/>
      <p:bldP spid="74" grpId="0" bldLvl="0"/>
      <p:bldP spid="75" grpId="0" bldLvl="0"/>
      <p:bldP spid="513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69634"/>
          <p:cNvSpPr txBox="1">
            <a:spLocks noChangeArrowheads="1"/>
          </p:cNvSpPr>
          <p:nvPr/>
        </p:nvSpPr>
        <p:spPr bwMode="auto">
          <a:xfrm>
            <a:off x="269875" y="1328738"/>
            <a:ext cx="825817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                       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取什么值时，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的二次函数？</a:t>
            </a:r>
          </a:p>
        </p:txBody>
      </p:sp>
      <p:sp>
        <p:nvSpPr>
          <p:cNvPr id="18434" name="矩形 696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矩形 696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6" name="矩形 696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7" name="矩形 6964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8" name="矩形 6964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9" name="矩形 6964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8440" name="内容占位符 69648"/>
          <p:cNvGraphicFramePr>
            <a:graphicFrameLocks noGrp="1"/>
          </p:cNvGraphicFramePr>
          <p:nvPr>
            <p:ph sz="half" idx="1"/>
          </p:nvPr>
        </p:nvGraphicFramePr>
        <p:xfrm>
          <a:off x="1579563" y="1314450"/>
          <a:ext cx="20828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r:id="rId4" imgW="850900" imgH="254000" progId="Equations">
                  <p:embed/>
                </p:oleObj>
              </mc:Choice>
              <mc:Fallback>
                <p:oleObj r:id="rId4" imgW="850900" imgH="254000" progId="Equations">
                  <p:embed/>
                  <p:pic>
                    <p:nvPicPr>
                      <p:cNvPr id="0" name="内容占位符 6964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1314450"/>
                        <a:ext cx="2082800" cy="620713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55" name="组合 69654"/>
          <p:cNvGrpSpPr/>
          <p:nvPr/>
        </p:nvGrpSpPr>
        <p:grpSpPr bwMode="auto">
          <a:xfrm>
            <a:off x="269875" y="2540000"/>
            <a:ext cx="8280400" cy="681038"/>
            <a:chOff x="236" y="1781"/>
            <a:chExt cx="5216" cy="429"/>
          </a:xfrm>
        </p:grpSpPr>
        <p:sp>
          <p:nvSpPr>
            <p:cNvPr id="18442" name="文本框 69647"/>
            <p:cNvSpPr txBox="1">
              <a:spLocks noChangeArrowheads="1"/>
            </p:cNvSpPr>
            <p:nvPr/>
          </p:nvSpPr>
          <p:spPr bwMode="auto">
            <a:xfrm>
              <a:off x="236" y="1826"/>
              <a:ext cx="521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解：当     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=2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且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k+2≠0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，即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k=-2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时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 y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是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的二次函数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8443" name="内容占位符 69650"/>
            <p:cNvGraphicFramePr>
              <a:graphicFrameLocks noGrp="1"/>
            </p:cNvGraphicFramePr>
            <p:nvPr/>
          </p:nvGraphicFramePr>
          <p:xfrm>
            <a:off x="957" y="1781"/>
            <a:ext cx="290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7" r:id="rId6" imgW="177800" imgH="254000" progId="Equations">
                    <p:embed/>
                  </p:oleObj>
                </mc:Choice>
                <mc:Fallback>
                  <p:oleObj r:id="rId6" imgW="177800" imgH="254000" progId="Equations">
                    <p:embed/>
                    <p:pic>
                      <p:nvPicPr>
                        <p:cNvPr id="0" name="内容占位符 69650"/>
                        <p:cNvPicPr>
                          <a:picLocks noGrp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7" y="1781"/>
                          <a:ext cx="290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4" name="圆角矩形 31"/>
          <p:cNvSpPr>
            <a:spLocks noChangeArrowheads="1"/>
          </p:cNvSpPr>
          <p:nvPr/>
        </p:nvSpPr>
        <p:spPr bwMode="auto">
          <a:xfrm>
            <a:off x="504825" y="700088"/>
            <a:ext cx="1584325" cy="5318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变式训练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445" name="对象 81932"/>
          <p:cNvGraphicFramePr/>
          <p:nvPr/>
        </p:nvGraphicFramePr>
        <p:xfrm>
          <a:off x="336550" y="3446463"/>
          <a:ext cx="655002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r:id="rId8" imgW="2552700" imgH="457200" progId="Equations">
                  <p:embed/>
                </p:oleObj>
              </mc:Choice>
              <mc:Fallback>
                <p:oleObj r:id="rId8" imgW="2552700" imgH="457200" progId="Equations">
                  <p:embed/>
                  <p:pic>
                    <p:nvPicPr>
                      <p:cNvPr id="0" name="对象 8193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446463"/>
                        <a:ext cx="655002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 bwMode="auto">
          <a:xfrm>
            <a:off x="573088" y="4749800"/>
            <a:ext cx="5462587" cy="601663"/>
            <a:chOff x="432" y="1872"/>
            <a:chExt cx="3792" cy="499"/>
          </a:xfrm>
        </p:grpSpPr>
        <p:sp>
          <p:nvSpPr>
            <p:cNvPr id="18447" name="文本框 6"/>
            <p:cNvSpPr txBox="1">
              <a:spLocks noChangeArrowheads="1"/>
            </p:cNvSpPr>
            <p:nvPr/>
          </p:nvSpPr>
          <p:spPr bwMode="auto">
            <a:xfrm>
              <a:off x="432" y="1920"/>
              <a:ext cx="7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60" y="1919"/>
              <a:ext cx="1613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noProof="1">
                  <a:solidFill>
                    <a:srgbClr val="FF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由题意得：</a:t>
              </a:r>
            </a:p>
          </p:txBody>
        </p:sp>
        <p:graphicFrame>
          <p:nvGraphicFramePr>
            <p:cNvPr id="18449" name="对象 8"/>
            <p:cNvGraphicFramePr/>
            <p:nvPr/>
          </p:nvGraphicFramePr>
          <p:xfrm>
            <a:off x="2483" y="1872"/>
            <a:ext cx="174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9" r:id="rId10" imgW="800735" imgH="228600" progId="Equations">
                    <p:embed/>
                  </p:oleObj>
                </mc:Choice>
                <mc:Fallback>
                  <p:oleObj r:id="rId10" imgW="800735" imgH="228600" progId="Equations">
                    <p:embed/>
                    <p:pic>
                      <p:nvPicPr>
                        <p:cNvPr id="0" name="对象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" y="1872"/>
                          <a:ext cx="1741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414463" y="5534025"/>
            <a:ext cx="2743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∴m≠±3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对象 81932"/>
          <p:cNvGraphicFramePr/>
          <p:nvPr/>
        </p:nvGraphicFramePr>
        <p:xfrm>
          <a:off x="4386263" y="893763"/>
          <a:ext cx="3984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r:id="rId3" imgW="114935" imgH="217170" progId="Equations">
                  <p:embed/>
                </p:oleObj>
              </mc:Choice>
              <mc:Fallback>
                <p:oleObj r:id="rId3" imgW="114935" imgH="217170" progId="Equations">
                  <p:embed/>
                  <p:pic>
                    <p:nvPicPr>
                      <p:cNvPr id="0" name="对象 8193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63" y="893763"/>
                        <a:ext cx="3984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对象 3"/>
          <p:cNvGraphicFramePr/>
          <p:nvPr/>
        </p:nvGraphicFramePr>
        <p:xfrm>
          <a:off x="217488" y="625475"/>
          <a:ext cx="7989887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r:id="rId5" imgW="2654300" imgH="482600" progId="Equations">
                  <p:embed/>
                </p:oleObj>
              </mc:Choice>
              <mc:Fallback>
                <p:oleObj r:id="rId5" imgW="2654300" imgH="482600" progId="Equations">
                  <p:embed/>
                  <p:pic>
                    <p:nvPicPr>
                      <p:cNvPr id="0" name="对象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625475"/>
                        <a:ext cx="7989887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38" name="组合 73737"/>
          <p:cNvGrpSpPr/>
          <p:nvPr/>
        </p:nvGrpSpPr>
        <p:grpSpPr bwMode="auto">
          <a:xfrm>
            <a:off x="325438" y="2327275"/>
            <a:ext cx="6192837" cy="939800"/>
            <a:chOff x="331" y="1392"/>
            <a:chExt cx="4133" cy="976"/>
          </a:xfrm>
        </p:grpSpPr>
        <p:sp>
          <p:nvSpPr>
            <p:cNvPr id="73731" name="文本框 73730"/>
            <p:cNvSpPr txBox="1"/>
            <p:nvPr/>
          </p:nvSpPr>
          <p:spPr>
            <a:xfrm>
              <a:off x="331" y="1583"/>
              <a:ext cx="735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noProof="1">
                  <a:solidFill>
                    <a:srgbClr val="FF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解：</a:t>
              </a:r>
            </a:p>
          </p:txBody>
        </p:sp>
        <p:sp>
          <p:nvSpPr>
            <p:cNvPr id="73732" name="文本框 73731"/>
            <p:cNvSpPr txBox="1"/>
            <p:nvPr/>
          </p:nvSpPr>
          <p:spPr>
            <a:xfrm>
              <a:off x="768" y="1583"/>
              <a:ext cx="1568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noProof="1">
                  <a:solidFill>
                    <a:srgbClr val="FF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由题意得：</a:t>
              </a:r>
            </a:p>
          </p:txBody>
        </p:sp>
        <p:graphicFrame>
          <p:nvGraphicFramePr>
            <p:cNvPr id="20486" name="对象 73732"/>
            <p:cNvGraphicFramePr/>
            <p:nvPr/>
          </p:nvGraphicFramePr>
          <p:xfrm>
            <a:off x="2357" y="1392"/>
            <a:ext cx="2107" cy="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6" r:id="rId7" imgW="1042035" imgH="482600" progId="Equations">
                    <p:embed/>
                  </p:oleObj>
                </mc:Choice>
                <mc:Fallback>
                  <p:oleObj r:id="rId7" imgW="1042035" imgH="482600" progId="Equations">
                    <p:embed/>
                    <p:pic>
                      <p:nvPicPr>
                        <p:cNvPr id="0" name="对象 737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" y="1392"/>
                          <a:ext cx="2107" cy="9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3735" name="对象 73734"/>
          <p:cNvGraphicFramePr/>
          <p:nvPr/>
        </p:nvGraphicFramePr>
        <p:xfrm>
          <a:off x="1068388" y="3427413"/>
          <a:ext cx="51181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r:id="rId9" imgW="1522730" imgH="203200" progId="Equation.DSMT4">
                  <p:embed/>
                </p:oleObj>
              </mc:Choice>
              <mc:Fallback>
                <p:oleObj r:id="rId9" imgW="1522730" imgH="203200" progId="Equation.DSMT4">
                  <p:embed/>
                  <p:pic>
                    <p:nvPicPr>
                      <p:cNvPr id="0" name="对象 7373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427413"/>
                        <a:ext cx="51181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 Box 30"/>
          <p:cNvSpPr txBox="1"/>
          <p:nvPr/>
        </p:nvSpPr>
        <p:spPr>
          <a:xfrm>
            <a:off x="430213" y="4681538"/>
            <a:ext cx="8281987" cy="1382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【解题小结】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本题考查正比例函数和二次函数的概念，这类题需紧扣概念的特征进行解题.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3"/>
          <p:cNvGrpSpPr/>
          <p:nvPr/>
        </p:nvGrpSpPr>
        <p:grpSpPr bwMode="auto">
          <a:xfrm>
            <a:off x="406400" y="969963"/>
            <a:ext cx="7381875" cy="522287"/>
            <a:chOff x="1284" y="3173"/>
            <a:chExt cx="10852" cy="822"/>
          </a:xfrm>
        </p:grpSpPr>
        <p:sp>
          <p:nvSpPr>
            <p:cNvPr id="21506" name="文本框 1"/>
            <p:cNvSpPr txBox="1">
              <a:spLocks noChangeArrowheads="1"/>
            </p:cNvSpPr>
            <p:nvPr/>
          </p:nvSpPr>
          <p:spPr bwMode="auto">
            <a:xfrm>
              <a:off x="1284" y="3173"/>
              <a:ext cx="1085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2699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800">
                  <a:solidFill>
                    <a:srgbClr val="2699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一个二次函数                   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1507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093" y="3173"/>
            <a:ext cx="4842" cy="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9" r:id="rId3" imgW="1577340" imgH="254000" progId="Equation.DSMT4">
                    <p:embed/>
                  </p:oleObj>
                </mc:Choice>
                <mc:Fallback>
                  <p:oleObj r:id="rId3" imgW="1577340" imgH="254000" progId="Equation.DSMT4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3" y="3173"/>
                          <a:ext cx="4842" cy="7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08" name="文本框 4"/>
          <p:cNvSpPr txBox="1">
            <a:spLocks noChangeArrowheads="1"/>
          </p:cNvSpPr>
          <p:nvPr/>
        </p:nvSpPr>
        <p:spPr bwMode="auto">
          <a:xfrm>
            <a:off x="1052513" y="1492250"/>
            <a:ext cx="6184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）求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）当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0.5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的值是多少？                  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790575" y="3341688"/>
            <a:ext cx="2892425" cy="473075"/>
            <a:chOff x="1345" y="6140"/>
            <a:chExt cx="4554" cy="745"/>
          </a:xfrm>
        </p:grpSpPr>
        <p:sp>
          <p:nvSpPr>
            <p:cNvPr id="21510" name="Text Box 15"/>
            <p:cNvSpPr txBox="1">
              <a:spLocks noChangeArrowheads="1"/>
            </p:cNvSpPr>
            <p:nvPr/>
          </p:nvSpPr>
          <p:spPr bwMode="auto">
            <a:xfrm>
              <a:off x="1345" y="6140"/>
              <a:ext cx="98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</a:p>
          </p:txBody>
        </p:sp>
        <p:sp>
          <p:nvSpPr>
            <p:cNvPr id="21511" name="Text Box 16"/>
            <p:cNvSpPr txBox="1">
              <a:spLocks noChangeArrowheads="1"/>
            </p:cNvSpPr>
            <p:nvPr/>
          </p:nvSpPr>
          <p:spPr bwMode="auto">
            <a:xfrm>
              <a:off x="1847" y="6165"/>
              <a:ext cx="4053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F8081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rgbClr val="F8081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solidFill>
                    <a:srgbClr val="F8081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）由题意，得</a:t>
              </a:r>
            </a:p>
          </p:txBody>
        </p:sp>
      </p:grp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59163" y="3125788"/>
          <a:ext cx="19399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r:id="rId5" imgW="1029970" imgH="483235" progId="Equation.KSEE3">
                  <p:embed/>
                </p:oleObj>
              </mc:Choice>
              <mc:Fallback>
                <p:oleObj r:id="rId5" imgW="1029970" imgH="483235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3125788"/>
                        <a:ext cx="1939925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5351463" y="3440113"/>
            <a:ext cx="973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graphicFrame>
        <p:nvGraphicFramePr>
          <p:cNvPr id="68" name="Object 2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235700" y="3448050"/>
          <a:ext cx="6619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r:id="rId7" imgW="331470" imgH="203835" progId="Equation.DSMT4">
                  <p:embed/>
                </p:oleObj>
              </mc:Choice>
              <mc:Fallback>
                <p:oleObj r:id="rId7" imgW="331470" imgH="2038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3448050"/>
                        <a:ext cx="6619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 bwMode="auto">
          <a:xfrm>
            <a:off x="1052513" y="4095750"/>
            <a:ext cx="7164387" cy="1104900"/>
            <a:chOff x="1757" y="7328"/>
            <a:chExt cx="11284" cy="1740"/>
          </a:xfrm>
        </p:grpSpPr>
        <p:grpSp>
          <p:nvGrpSpPr>
            <p:cNvPr id="21516" name="组合 14"/>
            <p:cNvGrpSpPr/>
            <p:nvPr/>
          </p:nvGrpSpPr>
          <p:grpSpPr bwMode="auto">
            <a:xfrm>
              <a:off x="1757" y="7328"/>
              <a:ext cx="11284" cy="1740"/>
              <a:chOff x="1757" y="7328"/>
              <a:chExt cx="11284" cy="1740"/>
            </a:xfrm>
          </p:grpSpPr>
          <p:sp>
            <p:nvSpPr>
              <p:cNvPr id="21517" name="Text Box 16"/>
              <p:cNvSpPr txBox="1">
                <a:spLocks noChangeArrowheads="1"/>
              </p:cNvSpPr>
              <p:nvPr/>
            </p:nvSpPr>
            <p:spPr bwMode="auto">
              <a:xfrm>
                <a:off x="1805" y="7353"/>
                <a:ext cx="668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r>
                  <a:rPr lang="zh-CN" altLang="en-US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）当</a:t>
                </a:r>
                <a:r>
                  <a:rPr lang="en-US" altLang="zh-CN" sz="2400" i="1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k</a:t>
                </a:r>
                <a:r>
                  <a:rPr lang="en-US" altLang="zh-CN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=</a:t>
                </a:r>
                <a:r>
                  <a:rPr lang="en-US" altLang="zh-CN" sz="2400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  <a:r>
                  <a:rPr lang="zh-CN" altLang="en-US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时，           </a:t>
                </a:r>
                <a:r>
                  <a:rPr lang="en-US" altLang="zh-CN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</p:txBody>
          </p:sp>
          <p:graphicFrame>
            <p:nvGraphicFramePr>
              <p:cNvPr id="21518" name="对象 10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5158" y="7328"/>
              <a:ext cx="2773" cy="7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42" r:id="rId9" imgW="902970" imgH="229235" progId="Equation.DSMT4">
                      <p:embed/>
                    </p:oleObj>
                  </mc:Choice>
                  <mc:Fallback>
                    <p:oleObj r:id="rId9" imgW="902970" imgH="229235" progId="Equation.DSMT4">
                      <p:embed/>
                      <p:pic>
                        <p:nvPicPr>
                          <p:cNvPr id="0" name="对象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58" y="7328"/>
                            <a:ext cx="2773" cy="7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19" name="Text Box 16"/>
              <p:cNvSpPr txBox="1">
                <a:spLocks noChangeArrowheads="1"/>
              </p:cNvSpPr>
              <p:nvPr/>
            </p:nvSpPr>
            <p:spPr bwMode="auto">
              <a:xfrm>
                <a:off x="1757" y="8348"/>
                <a:ext cx="11284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将</a:t>
                </a:r>
                <a:r>
                  <a:rPr lang="en-US" altLang="zh-CN" sz="2400" i="1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=</a:t>
                </a:r>
                <a:r>
                  <a:rPr lang="en-US" altLang="zh-CN" sz="2400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0.5</a:t>
                </a:r>
                <a:r>
                  <a:rPr lang="zh-CN" altLang="en-US" sz="2400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代入函数关系式中，                                        </a:t>
                </a:r>
                <a:r>
                  <a:rPr lang="en-US" altLang="zh-CN" sz="2400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.</a:t>
                </a:r>
                <a:r>
                  <a:rPr lang="zh-CN" altLang="en-US" sz="2400">
                    <a:solidFill>
                      <a:srgbClr val="F8081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                                       </a:t>
                </a:r>
                <a:r>
                  <a:rPr lang="zh-CN" altLang="en-US" sz="2400">
                    <a:solidFill>
                      <a:srgbClr val="F8081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          </a:t>
                </a:r>
                <a:endParaRPr lang="en-US" altLang="zh-CN" sz="2400">
                  <a:solidFill>
                    <a:srgbClr val="F8081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aphicFrame>
          <p:nvGraphicFramePr>
            <p:cNvPr id="21520" name="对象 1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427" y="8235"/>
            <a:ext cx="5078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3" r:id="rId11" imgW="1651000" imgH="228600" progId="Equation.DSMT4">
                    <p:embed/>
                  </p:oleObj>
                </mc:Choice>
                <mc:Fallback>
                  <p:oleObj r:id="rId11" imgW="1651000" imgH="228600" progId="Equation.DSMT4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7" y="8235"/>
                          <a:ext cx="5078" cy="7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"/>
          <p:cNvSpPr txBox="1">
            <a:spLocks noChangeArrowheads="1"/>
          </p:cNvSpPr>
          <p:nvPr/>
        </p:nvSpPr>
        <p:spPr bwMode="auto">
          <a:xfrm>
            <a:off x="727075" y="2128838"/>
            <a:ext cx="7681913" cy="2330450"/>
          </a:xfrm>
          <a:prstGeom prst="rect">
            <a:avLst/>
          </a:prstGeom>
          <a:noFill/>
          <a:ln w="28575">
            <a:solidFill>
              <a:srgbClr val="3C8C9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此类型题考查二次函数的概念，要抓住二次项系数不为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及自变量指数为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这两个关键条件，求出字母参数的值，得到函数解析式，再用代入法将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的值代入其中，求出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30" name="圆角矩形 31"/>
          <p:cNvSpPr>
            <a:spLocks noChangeArrowheads="1"/>
          </p:cNvSpPr>
          <p:nvPr/>
        </p:nvSpPr>
        <p:spPr bwMode="auto">
          <a:xfrm>
            <a:off x="727075" y="1200150"/>
            <a:ext cx="1552575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99"/>
          <p:cNvSpPr txBox="1">
            <a:spLocks noChangeArrowheads="1"/>
          </p:cNvSpPr>
          <p:nvPr/>
        </p:nvSpPr>
        <p:spPr bwMode="auto">
          <a:xfrm>
            <a:off x="90488" y="493713"/>
            <a:ext cx="8921750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6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6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某工厂生产的某种产品按质量分为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个档次，第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档次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最低档次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的产品一天能生产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95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件，每件利润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元．每提高一个档次，每件利润增加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元，但一天产量减少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件．</a:t>
            </a:r>
          </a:p>
          <a:p>
            <a:pPr>
              <a:lnSpc>
                <a:spcPct val="130000"/>
              </a:lnSpc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若生产第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档次的产品一天的总利润为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其中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为正整数，且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1≤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≤10)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，求出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的函数关系式；</a:t>
            </a:r>
          </a:p>
        </p:txBody>
      </p:sp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90488" y="3289300"/>
            <a:ext cx="8796337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第一档次的产品一天能生产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95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件，每件利润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元，每提高一个档次，每件利润加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元，但一天产量减少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件，</a:t>
            </a:r>
          </a:p>
          <a:p>
            <a:pPr>
              <a:lnSpc>
                <a:spcPct val="13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档次，提高了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档，利润增加了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元．</a:t>
            </a:r>
          </a:p>
          <a:p>
            <a:pPr>
              <a:lnSpc>
                <a:spcPct val="130000"/>
              </a:lnSpc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[6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1)][95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5(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1)]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6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400(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其中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是正整数，且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1≤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≤10)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22263" y="2276475"/>
            <a:ext cx="773906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理解掌握二次函数的概念和一般形式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会利用二次函数的概念解决问题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会列二次函数表达式解决实际问题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99"/>
          <p:cNvSpPr txBox="1">
            <a:spLocks noChangeArrowheads="1"/>
          </p:cNvSpPr>
          <p:nvPr/>
        </p:nvSpPr>
        <p:spPr bwMode="auto">
          <a:xfrm>
            <a:off x="309563" y="514350"/>
            <a:ext cx="85979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若生产第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档次的产品一天的总利润为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1120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元，求该产品的质量档次．</a:t>
            </a:r>
          </a:p>
        </p:txBody>
      </p:sp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309563" y="1873250"/>
            <a:ext cx="8504237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解：由题意可得  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1120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整理得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解得   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舍去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所以，该产品的质量档次为第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档．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6088" y="4826000"/>
            <a:ext cx="7893050" cy="1211263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【方法总结】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charset="0"/>
              </a:rPr>
              <a:t>解决此类问题的关键是要吃透题意，确定变量，建立函数模型．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285750" y="647700"/>
            <a:ext cx="85344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400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自变量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的取值范围是什么？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5750" y="2698750"/>
            <a:ext cx="85344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中，所得出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的函数关系式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，其自变量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的取值范围与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中相同吗？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9725" y="4421188"/>
            <a:ext cx="8424863" cy="1770062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【总结】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二次函数自变量的取值范围一般是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全体实数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，但是在实际问题中，自变量的取值范围应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使实际问题有意义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.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7" grpId="0"/>
      <p:bldP spid="4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250825" y="2386013"/>
            <a:ext cx="8424863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函数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是二次函数的条件是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</a:p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≠0      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</a:p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D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为任何实数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7615238" y="2281238"/>
            <a:ext cx="86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矩形 28"/>
          <p:cNvSpPr>
            <a:spLocks noChangeArrowheads="1"/>
          </p:cNvSpPr>
          <p:nvPr/>
        </p:nvSpPr>
        <p:spPr bwMode="auto">
          <a:xfrm>
            <a:off x="-36513" y="692150"/>
            <a:ext cx="9036051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把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y=(2-3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)(6+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变成一般式，二次项为_____,一次项</a:t>
            </a:r>
          </a:p>
          <a:p>
            <a:pPr indent="266700"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系数为______，常数项为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26629" name="组合 32"/>
          <p:cNvGrpSpPr/>
          <p:nvPr/>
        </p:nvGrpSpPr>
        <p:grpSpPr bwMode="auto">
          <a:xfrm>
            <a:off x="250825" y="4124325"/>
            <a:ext cx="6051550" cy="2030413"/>
            <a:chOff x="179512" y="3579037"/>
            <a:chExt cx="6053448" cy="2030316"/>
          </a:xfrm>
        </p:grpSpPr>
        <p:sp>
          <p:nvSpPr>
            <p:cNvPr id="26630" name="Rectangle 23"/>
            <p:cNvSpPr>
              <a:spLocks noChangeArrowheads="1"/>
            </p:cNvSpPr>
            <p:nvPr/>
          </p:nvSpPr>
          <p:spPr bwMode="auto">
            <a:xfrm>
              <a:off x="179512" y="3579037"/>
              <a:ext cx="6053448" cy="2030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下列函数是二次函数的是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(     )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              B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="1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             D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endPara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6631" name="Object 24"/>
            <p:cNvGraphicFramePr/>
            <p:nvPr/>
          </p:nvGraphicFramePr>
          <p:xfrm>
            <a:off x="3998398" y="4346832"/>
            <a:ext cx="1008111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6" r:id="rId3" imgW="394335" imgH="394335" progId="Equation.DSMT4">
                    <p:embed/>
                  </p:oleObj>
                </mc:Choice>
                <mc:Fallback>
                  <p:oleObj r:id="rId3" imgW="394335" imgH="394335" progId="Equation.DSMT4">
                    <p:embed/>
                    <p:pic>
                      <p:nvPicPr>
                        <p:cNvPr id="0" name="Object 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398" y="4346832"/>
                          <a:ext cx="1008111" cy="649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2" name="Object 25"/>
            <p:cNvGraphicFramePr/>
            <p:nvPr/>
          </p:nvGraphicFramePr>
          <p:xfrm>
            <a:off x="3994351" y="4882639"/>
            <a:ext cx="1960421" cy="726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7" r:id="rId5" imgW="635635" imgH="393700" progId="Equation.DSMT4">
                    <p:embed/>
                  </p:oleObj>
                </mc:Choice>
                <mc:Fallback>
                  <p:oleObj r:id="rId5" imgW="635635" imgH="393700" progId="Equation.DSMT4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4351" y="4882639"/>
                          <a:ext cx="1960421" cy="726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5160963" y="4281488"/>
            <a:ext cx="86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575425" y="773113"/>
            <a:ext cx="86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zh-CN" sz="28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385888" y="1412875"/>
            <a:ext cx="86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-16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297363" y="1412875"/>
            <a:ext cx="86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6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84200" y="746125"/>
            <a:ext cx="8382000" cy="38862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已知函数   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800" baseline="30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2m-1</a:t>
            </a:r>
            <a:r>
              <a:rPr lang="zh-CN" altLang="en-US" sz="2800" noProof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en-US" altLang="zh-CN" sz="2800" b="1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zh-CN" sz="2800" b="1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① 当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m=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＿＿时，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是关于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的一次函数；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② 当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m=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＿＿时，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是关于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的反比例函数；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③ 当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m=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＿＿时，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是关于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的二次函数 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7650" name="Object 25"/>
          <p:cNvGraphicFramePr>
            <a:graphicFrameLocks noChangeAspect="1"/>
          </p:cNvGraphicFramePr>
          <p:nvPr/>
        </p:nvGraphicFramePr>
        <p:xfrm>
          <a:off x="4419600" y="175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r:id="rId3" imgW="2743200" imgH="4267200" progId="Equation.DSMT4">
                  <p:embed/>
                </p:oleObj>
              </mc:Choice>
              <mc:Fallback>
                <p:oleObj r:id="rId3" imgW="2743200" imgH="4267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325688" y="2212975"/>
            <a:ext cx="457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325688" y="2806700"/>
            <a:ext cx="990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0</a:t>
            </a:r>
          </a:p>
        </p:txBody>
      </p:sp>
      <p:graphicFrame>
        <p:nvGraphicFramePr>
          <p:cNvPr id="25605" name="对象 3"/>
          <p:cNvGraphicFramePr/>
          <p:nvPr/>
        </p:nvGraphicFramePr>
        <p:xfrm>
          <a:off x="2305050" y="3181350"/>
          <a:ext cx="4984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r:id="rId5" imgW="347345" imgH="659765" progId="Equation.DSMT4">
                  <p:embed/>
                </p:oleObj>
              </mc:Choice>
              <mc:Fallback>
                <p:oleObj r:id="rId5" imgW="347345" imgH="659765" progId="Equation.DSMT4">
                  <p:embed/>
                  <p:pic>
                    <p:nvPicPr>
                      <p:cNvPr id="0" name="对象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181350"/>
                        <a:ext cx="4984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07950" y="549275"/>
            <a:ext cx="8423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 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个球队参加比赛，每两个队之间进行一场比赛，比赛的场次数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与球队数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有什么关系？</a:t>
            </a: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2135188" y="2033588"/>
          <a:ext cx="2044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r:id="rId5" imgW="902335" imgH="393700" progId="Equation.DSMT4">
                  <p:embed/>
                </p:oleObj>
              </mc:Choice>
              <mc:Fallback>
                <p:oleObj r:id="rId5" imgW="902335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33588"/>
                        <a:ext cx="20447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/>
        </p:nvSpPr>
        <p:spPr bwMode="auto">
          <a:xfrm>
            <a:off x="301625" y="2922588"/>
            <a:ext cx="85407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）假</a:t>
            </a:r>
            <a:r>
              <a:rPr lang="zh-CN" altLang="en-US" sz="2800" b="1">
                <a:solidFill>
                  <a:schemeClr val="tx2"/>
                </a:solidFill>
              </a:rPr>
              <a:t>设人民币一年定期储蓄的年利率是</a:t>
            </a:r>
            <a:r>
              <a:rPr lang="en-US" altLang="zh-CN" sz="2800" b="1">
                <a:solidFill>
                  <a:schemeClr val="tx2"/>
                </a:solidFill>
              </a:rPr>
              <a:t>x,</a:t>
            </a:r>
            <a:r>
              <a:rPr lang="zh-CN" altLang="en-US" sz="2800" b="1">
                <a:solidFill>
                  <a:schemeClr val="tx2"/>
                </a:solidFill>
              </a:rPr>
              <a:t>一年到期后</a:t>
            </a:r>
            <a:r>
              <a:rPr lang="en-US" altLang="zh-CN" sz="2800" b="1">
                <a:solidFill>
                  <a:schemeClr val="tx2"/>
                </a:solidFill>
              </a:rPr>
              <a:t>,</a:t>
            </a:r>
            <a:r>
              <a:rPr lang="zh-CN" altLang="en-US" sz="2800" b="1">
                <a:solidFill>
                  <a:schemeClr val="tx2"/>
                </a:solidFill>
              </a:rPr>
              <a:t>银行将本金和利息自动按一年定期储蓄转存</a:t>
            </a:r>
            <a:r>
              <a:rPr lang="en-US" altLang="zh-CN" sz="2800" b="1">
                <a:solidFill>
                  <a:schemeClr val="tx2"/>
                </a:solidFill>
              </a:rPr>
              <a:t>.</a:t>
            </a:r>
            <a:r>
              <a:rPr lang="zh-CN" altLang="en-US" sz="2800" b="1">
                <a:solidFill>
                  <a:schemeClr val="tx2"/>
                </a:solidFill>
              </a:rPr>
              <a:t>如果存款是</a:t>
            </a:r>
            <a:r>
              <a:rPr lang="en-US" altLang="zh-CN" sz="2800" b="1">
                <a:solidFill>
                  <a:schemeClr val="tx2"/>
                </a:solidFill>
              </a:rPr>
              <a:t>10</a:t>
            </a:r>
            <a:r>
              <a:rPr lang="zh-CN" altLang="en-US" sz="2800" b="1">
                <a:solidFill>
                  <a:schemeClr val="tx2"/>
                </a:solidFill>
              </a:rPr>
              <a:t>（万元）</a:t>
            </a:r>
            <a:r>
              <a:rPr lang="en-US" altLang="zh-CN" sz="2800" b="1">
                <a:solidFill>
                  <a:schemeClr val="tx2"/>
                </a:solidFill>
              </a:rPr>
              <a:t>,</a:t>
            </a:r>
            <a:r>
              <a:rPr lang="zh-CN" altLang="en-US" sz="2800" b="1">
                <a:solidFill>
                  <a:schemeClr val="tx2"/>
                </a:solidFill>
              </a:rPr>
              <a:t>那么请你写出两年后的本息和</a:t>
            </a:r>
            <a:r>
              <a:rPr lang="en-US" altLang="zh-CN" sz="2800" b="1">
                <a:solidFill>
                  <a:schemeClr val="tx2"/>
                </a:solidFill>
              </a:rPr>
              <a:t>y(</a:t>
            </a:r>
            <a:r>
              <a:rPr lang="zh-CN" altLang="en-US" sz="2800" b="1">
                <a:solidFill>
                  <a:schemeClr val="tx2"/>
                </a:solidFill>
              </a:rPr>
              <a:t>万元</a:t>
            </a:r>
            <a:r>
              <a:rPr lang="en-US" altLang="zh-CN" sz="2800" b="1">
                <a:solidFill>
                  <a:schemeClr val="tx2"/>
                </a:solidFill>
              </a:rPr>
              <a:t>)</a:t>
            </a:r>
            <a:r>
              <a:rPr lang="zh-CN" altLang="en-US" sz="2800" b="1">
                <a:solidFill>
                  <a:schemeClr val="tx2"/>
                </a:solidFill>
              </a:rPr>
              <a:t>的表达式</a:t>
            </a:r>
            <a:r>
              <a:rPr lang="en-US" altLang="zh-CN" sz="2800" b="1">
                <a:solidFill>
                  <a:schemeClr val="tx2"/>
                </a:solidFill>
              </a:rPr>
              <a:t>(</a:t>
            </a:r>
            <a:r>
              <a:rPr lang="zh-CN" altLang="en-US" sz="2800" b="1">
                <a:solidFill>
                  <a:schemeClr val="tx2"/>
                </a:solidFill>
              </a:rPr>
              <a:t>不考虑利息税</a:t>
            </a:r>
            <a:r>
              <a:rPr lang="en-US" altLang="zh-CN" sz="2800" b="1">
                <a:solidFill>
                  <a:schemeClr val="tx2"/>
                </a:solidFill>
              </a:rPr>
              <a:t>).</a:t>
            </a:r>
            <a:endParaRPr lang="en-US" altLang="zh-CN" sz="28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/>
        </p:nvSpPr>
        <p:spPr bwMode="auto">
          <a:xfrm>
            <a:off x="1462088" y="5661025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y=10(x+1)²=10x²+20x+10.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4820" grpId="0"/>
      <p:bldP spid="348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0"/>
          <p:cNvSpPr txBox="1">
            <a:spLocks noChangeArrowheads="1"/>
          </p:cNvSpPr>
          <p:nvPr/>
        </p:nvSpPr>
        <p:spPr bwMode="auto">
          <a:xfrm>
            <a:off x="323850" y="793750"/>
            <a:ext cx="863123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矩形的周长为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16cm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它的一边长为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cm),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面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积为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之间的函数解析式及自变量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的取值范围；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时矩形的面积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00075" y="3470275"/>
            <a:ext cx="66944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：(1)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＝(8－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＋8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(0＜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＜8)；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704850" y="4686300"/>
            <a:ext cx="6134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＝－3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＋8×3＝15 cm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  <p:bldP spid="2" grpId="0" bldLvl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18435" name="TextBox 22"/>
          <p:cNvSpPr txBox="1">
            <a:spLocks noChangeArrowheads="1"/>
          </p:cNvSpPr>
          <p:nvPr/>
        </p:nvSpPr>
        <p:spPr bwMode="auto">
          <a:xfrm>
            <a:off x="539750" y="2420938"/>
            <a:ext cx="1416050" cy="461962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</a:p>
        </p:txBody>
      </p:sp>
      <p:sp>
        <p:nvSpPr>
          <p:cNvPr id="18436" name="TextBox 23"/>
          <p:cNvSpPr txBox="1">
            <a:spLocks noChangeArrowheads="1"/>
          </p:cNvSpPr>
          <p:nvPr/>
        </p:nvSpPr>
        <p:spPr bwMode="auto">
          <a:xfrm>
            <a:off x="2627313" y="1125538"/>
            <a:ext cx="1262062" cy="460375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   义</a:t>
            </a:r>
          </a:p>
        </p:txBody>
      </p:sp>
      <p:sp>
        <p:nvSpPr>
          <p:cNvPr id="21508" name="TextBox 24"/>
          <p:cNvSpPr txBox="1">
            <a:spLocks noChangeArrowheads="1"/>
          </p:cNvSpPr>
          <p:nvPr/>
        </p:nvSpPr>
        <p:spPr bwMode="auto">
          <a:xfrm>
            <a:off x="4572000" y="2927350"/>
            <a:ext cx="4572000" cy="665163"/>
          </a:xfrm>
          <a:prstGeom prst="rect">
            <a:avLst/>
          </a:prstGeom>
          <a:noFill/>
          <a:ln w="25400">
            <a:solidFill>
              <a:srgbClr val="00B0F0">
                <a:alpha val="34116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+c(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r>
              <a:rPr lang="zh-CN" altLang="en-US" sz="2400">
                <a:solidFill>
                  <a:srgbClr val="EB2A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8438" name="TextBox 25"/>
          <p:cNvSpPr txBox="1">
            <a:spLocks noChangeArrowheads="1"/>
          </p:cNvSpPr>
          <p:nvPr/>
        </p:nvSpPr>
        <p:spPr bwMode="auto">
          <a:xfrm>
            <a:off x="2662238" y="3141663"/>
            <a:ext cx="1416050" cy="460375"/>
          </a:xfrm>
          <a:prstGeom prst="rect">
            <a:avLst/>
          </a:prstGeom>
          <a:noFill/>
          <a:ln w="25400">
            <a:solidFill>
              <a:srgbClr val="FFFF6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一般形式</a:t>
            </a:r>
          </a:p>
        </p:txBody>
      </p:sp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4500563" y="549275"/>
            <a:ext cx="3384550" cy="1736725"/>
          </a:xfrm>
          <a:prstGeom prst="rect">
            <a:avLst/>
          </a:prstGeom>
          <a:noFill/>
          <a:ln w="25400">
            <a:solidFill>
              <a:srgbClr val="00B0F0">
                <a:alpha val="38823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右边是整式；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自变量的指数是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二次项系数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0" name="TextBox 27"/>
          <p:cNvSpPr txBox="1">
            <a:spLocks noChangeArrowheads="1"/>
          </p:cNvSpPr>
          <p:nvPr/>
        </p:nvSpPr>
        <p:spPr bwMode="auto">
          <a:xfrm>
            <a:off x="2700338" y="4622800"/>
            <a:ext cx="1414462" cy="461963"/>
          </a:xfrm>
          <a:prstGeom prst="rect">
            <a:avLst/>
          </a:prstGeom>
          <a:noFill/>
          <a:ln w="25400">
            <a:solidFill>
              <a:srgbClr val="FFFF63">
                <a:alpha val="35999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特殊形式</a:t>
            </a:r>
          </a:p>
        </p:txBody>
      </p:sp>
      <p:sp>
        <p:nvSpPr>
          <p:cNvPr id="18441" name="TextBox 28"/>
          <p:cNvSpPr txBox="1">
            <a:spLocks noChangeArrowheads="1"/>
          </p:cNvSpPr>
          <p:nvPr/>
        </p:nvSpPr>
        <p:spPr bwMode="auto">
          <a:xfrm>
            <a:off x="4645025" y="4149725"/>
            <a:ext cx="4198938" cy="1736725"/>
          </a:xfrm>
          <a:prstGeom prst="rect">
            <a:avLst/>
          </a:prstGeom>
          <a:noFill/>
          <a:ln w="25400">
            <a:solidFill>
              <a:srgbClr val="00B0F0">
                <a:alpha val="20000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42" name="左大括号 29"/>
          <p:cNvSpPr/>
          <p:nvPr/>
        </p:nvSpPr>
        <p:spPr bwMode="auto">
          <a:xfrm>
            <a:off x="2339975" y="1341438"/>
            <a:ext cx="188913" cy="2087562"/>
          </a:xfrm>
          <a:prstGeom prst="leftBrace">
            <a:avLst>
              <a:gd name="adj1" fmla="val 7879"/>
              <a:gd name="adj2" fmla="val 50000"/>
            </a:avLst>
          </a:prstGeom>
          <a:solidFill>
            <a:schemeClr val="accent1"/>
          </a:solidFill>
          <a:ln w="25400">
            <a:solidFill>
              <a:srgbClr val="00B0F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右箭头 30"/>
          <p:cNvSpPr>
            <a:spLocks noChangeArrowheads="1"/>
          </p:cNvSpPr>
          <p:nvPr/>
        </p:nvSpPr>
        <p:spPr bwMode="auto">
          <a:xfrm>
            <a:off x="4067175" y="1196975"/>
            <a:ext cx="2889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右箭头 31"/>
          <p:cNvSpPr>
            <a:spLocks noChangeArrowheads="1"/>
          </p:cNvSpPr>
          <p:nvPr/>
        </p:nvSpPr>
        <p:spPr bwMode="auto">
          <a:xfrm>
            <a:off x="4140200" y="3141663"/>
            <a:ext cx="287338" cy="3587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右箭头 32"/>
          <p:cNvSpPr>
            <a:spLocks noChangeArrowheads="1"/>
          </p:cNvSpPr>
          <p:nvPr/>
        </p:nvSpPr>
        <p:spPr bwMode="auto">
          <a:xfrm>
            <a:off x="4211638" y="4652963"/>
            <a:ext cx="2889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下箭头 33"/>
          <p:cNvSpPr>
            <a:spLocks noChangeArrowheads="1"/>
          </p:cNvSpPr>
          <p:nvPr/>
        </p:nvSpPr>
        <p:spPr bwMode="auto">
          <a:xfrm>
            <a:off x="3203575" y="3789363"/>
            <a:ext cx="431800" cy="503237"/>
          </a:xfrm>
          <a:prstGeom prst="downArrow">
            <a:avLst>
              <a:gd name="adj1" fmla="val 50000"/>
              <a:gd name="adj2" fmla="val 49893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 animBg="1"/>
      <p:bldP spid="18436" grpId="0" bldLvl="0" animBg="1"/>
      <p:bldP spid="21508" grpId="0" bldLvl="0" animBg="1"/>
      <p:bldP spid="18438" grpId="0" bldLvl="0" animBg="1"/>
      <p:bldP spid="18439" grpId="0" bldLvl="0" animBg="1"/>
      <p:bldP spid="18440" grpId="0" bldLvl="0" animBg="1"/>
      <p:bldP spid="18441" grpId="0" bldLvl="0" animBg="1"/>
      <p:bldP spid="18442" grpId="0" bldLvl="0" animBg="1"/>
      <p:bldP spid="18443" grpId="0" bldLvl="0" animBg="1"/>
      <p:bldP spid="18444" grpId="0" bldLvl="0" animBg="1"/>
      <p:bldP spid="18445" grpId="0" bldLvl="0" animBg="1"/>
      <p:bldP spid="1844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854075" y="2012950"/>
            <a:ext cx="74358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雨后天空的彩虹，公园里的喷泉，跳绳等都会形成一条曲线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这些曲线能否用函数关系式表示？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726" y="1700807"/>
            <a:ext cx="6192688" cy="464450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  <a:headEnd/>
            <a:tailEnd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7654" y="1701443"/>
            <a:ext cx="6408708" cy="4680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5125" name="圆角矩形 31"/>
          <p:cNvSpPr>
            <a:spLocks noChangeArrowheads="1"/>
          </p:cNvSpPr>
          <p:nvPr/>
        </p:nvSpPr>
        <p:spPr bwMode="auto">
          <a:xfrm>
            <a:off x="428625" y="857250"/>
            <a:ext cx="1624013" cy="4445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pic>
        <p:nvPicPr>
          <p:cNvPr id="21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860" y="1880766"/>
            <a:ext cx="5760640" cy="4320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Rot="1" noChangeArrowheads="1"/>
          </p:cNvSpPr>
          <p:nvPr/>
        </p:nvSpPr>
        <p:spPr bwMode="auto">
          <a:xfrm>
            <a:off x="468313" y="620713"/>
            <a:ext cx="2232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什么叫函数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0" name="Rectangle 3"/>
          <p:cNvSpPr>
            <a:spLocks noGrp="1" noRot="1" noChangeArrowheads="1"/>
          </p:cNvSpPr>
          <p:nvPr/>
        </p:nvSpPr>
        <p:spPr bwMode="auto">
          <a:xfrm>
            <a:off x="269875" y="908050"/>
            <a:ext cx="85502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一般地，在一个变化的过程中，如果有两个变量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，并且对于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的每一个确定的值，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都有唯一确定的值与其对应，那么我们就说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是自变量，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682625" y="4797425"/>
            <a:ext cx="539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一元二次方程的一般形式是什么？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755650" y="3330575"/>
            <a:ext cx="7416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一般地，形如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k,b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≠0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）的函数叫做一次函数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时，一次函数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就叫做正比例函数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84213" y="2971800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什么是一次函数？正比例函数？</a:t>
            </a:r>
            <a:endParaRPr lang="zh-CN" altLang="en-US" dirty="0">
              <a:cs typeface="Times New Roman" panose="02020603050405020304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042988" y="5373688"/>
            <a:ext cx="2754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zh-CN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=0    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≠0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3" grpId="0" bldLvl="0"/>
      <p:bldP spid="14" grpId="0" bldLvl="0"/>
      <p:bldP spid="15" grpId="0" bldLvl="0"/>
      <p:bldP spid="19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/>
        </p:nvSpPr>
        <p:spPr bwMode="auto">
          <a:xfrm>
            <a:off x="250825" y="1714500"/>
            <a:ext cx="83058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5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zh-CN" altLang="en-US" sz="28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某果园有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棵橙子树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每一棵树平均结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现准备多种一些橙子树以提高产量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但是如果多种树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那么树之间的距离和每一棵树所接受的阳光就会减少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根据经验估计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每多种一棵树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平均每棵树就会少结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/>
        </p:nvSpPr>
        <p:spPr bwMode="auto">
          <a:xfrm>
            <a:off x="325438" y="4441825"/>
            <a:ext cx="55086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问题中有那些变量？其中哪些是自变量？哪些是因变量？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7171" name="Picture 6" descr="c:\users\ADMINI~1\appdata\roaming\360se6\USERDA~1\Temp\256170~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3881438"/>
            <a:ext cx="2678113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7173" name="组合 6147"/>
          <p:cNvGrpSpPr/>
          <p:nvPr/>
        </p:nvGrpSpPr>
        <p:grpSpPr bwMode="auto">
          <a:xfrm>
            <a:off x="325438" y="260350"/>
            <a:ext cx="3254375" cy="806450"/>
            <a:chOff x="0" y="0"/>
            <a:chExt cx="5126" cy="1269"/>
          </a:xfrm>
        </p:grpSpPr>
        <p:sp>
          <p:nvSpPr>
            <p:cNvPr id="717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4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二次函数的定义</a:t>
              </a:r>
            </a:p>
          </p:txBody>
        </p:sp>
        <p:sp>
          <p:nvSpPr>
            <p:cNvPr id="717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9" name="圆角矩形 31"/>
          <p:cNvSpPr>
            <a:spLocks noChangeArrowheads="1"/>
          </p:cNvSpPr>
          <p:nvPr/>
        </p:nvSpPr>
        <p:spPr bwMode="auto">
          <a:xfrm>
            <a:off x="250825" y="1128713"/>
            <a:ext cx="1466850" cy="5000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探究归纳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/>
        </p:nvSpPr>
        <p:spPr bwMode="auto">
          <a:xfrm>
            <a:off x="152400" y="468313"/>
            <a:ext cx="876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假设果园增种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棵橙子树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那么果园共有多少棵橙子树？这时平均每棵树结多少个橙子？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/>
        </p:nvSpPr>
        <p:spPr bwMode="auto">
          <a:xfrm>
            <a:off x="152400" y="2201863"/>
            <a:ext cx="86868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如果要使得果园橙子的总产量为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60320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那么应该增种多少棵橙子树？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52400" y="4059238"/>
            <a:ext cx="885031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如果果园橙子的总产量为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那么请你写出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之间的关系式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804" name="Rectangle 12"/>
          <p:cNvSpPr>
            <a:spLocks noGrp="1" noChangeArrowheads="1"/>
          </p:cNvSpPr>
          <p:nvPr/>
        </p:nvSpPr>
        <p:spPr bwMode="auto">
          <a:xfrm>
            <a:off x="190500" y="1566863"/>
            <a:ext cx="83264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果园共有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(100+x)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棵树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平均每棵树结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(600-5x)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个橙子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/>
        </p:nvSpPr>
        <p:spPr bwMode="auto">
          <a:xfrm>
            <a:off x="2187575" y="5070475"/>
            <a:ext cx="4330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y=(100+x)(600-5x)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=-5x²+100x+60000.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52400" y="3265488"/>
            <a:ext cx="50101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(100+x)(600-5x)=60320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解得，</a:t>
            </a:r>
          </a:p>
        </p:txBody>
      </p:sp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5656263" y="3270250"/>
          <a:ext cx="24638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4" imgW="876300" imgH="228600" progId="Equation.DSMT4">
                  <p:embed/>
                </p:oleObj>
              </mc:Choice>
              <mc:Fallback>
                <p:oleObj r:id="rId4" imgW="87630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3270250"/>
                        <a:ext cx="24638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4" grpId="0"/>
      <p:bldP spid="33805" grpId="0" build="allAtOnce"/>
      <p:bldP spid="338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50825" y="642938"/>
            <a:ext cx="84232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正方体六个面是全等的正方形，设正方体棱长为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，表面积为 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 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的关系式为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171575" y="1976438"/>
            <a:ext cx="11922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b="1" i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2800" b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=6</a:t>
            </a:r>
            <a:r>
              <a:rPr lang="zh-CN" altLang="en-US" sz="2800" b="1" i="1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2800" b="1" baseline="30000" dirty="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endParaRPr lang="zh-CN" altLang="en-US" sz="2800" b="1" u="sng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763588" y="2852738"/>
            <a:ext cx="4032250" cy="3014662"/>
            <a:chOff x="0" y="8"/>
            <a:chExt cx="2540" cy="1899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0" y="641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635" y="641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270" y="641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905" y="641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630" y="8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635" y="1272"/>
              <a:ext cx="635" cy="6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435600" y="2781300"/>
            <a:ext cx="3097213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此式表示了正方体表面积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与正方体棱长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之间的关系，对于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的每一个值，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都有唯一的一个对应值，即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/>
      <p:bldP spid="20" grpId="1"/>
      <p:bldP spid="21" grpId="0" bldLvl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44463" y="549275"/>
            <a:ext cx="842327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某水产养殖户用长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40m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的围网，在水库中围一块矩形的水面，投放鱼苗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要使围成的水面面积最大，则它的边长应是多少米？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219075" y="2319338"/>
            <a:ext cx="814705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设围成的矩形水面的一边长为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m,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那么，矩形水面的另一边长应为（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20-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若它的面积是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m</a:t>
            </a:r>
            <a:r>
              <a:rPr lang="en-US" altLang="zh-CN" sz="28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，则有</a:t>
            </a:r>
            <a:endParaRPr lang="zh-CN" altLang="en-US" sz="2800" baseline="30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0" name="Object 21"/>
          <p:cNvGraphicFramePr>
            <a:graphicFrameLocks noChangeAspect="1"/>
          </p:cNvGraphicFramePr>
          <p:nvPr/>
        </p:nvGraphicFramePr>
        <p:xfrm>
          <a:off x="1404938" y="3929063"/>
          <a:ext cx="25114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4" imgW="889000" imgH="254000" progId="Equation.DSMT4">
                  <p:embed/>
                </p:oleObj>
              </mc:Choice>
              <mc:Fallback>
                <p:oleObj r:id="rId4" imgW="889000" imgH="254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3929063"/>
                        <a:ext cx="25114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utoShape 23"/>
          <p:cNvSpPr>
            <a:spLocks noChangeArrowheads="1"/>
          </p:cNvSpPr>
          <p:nvPr/>
        </p:nvSpPr>
        <p:spPr bwMode="auto">
          <a:xfrm>
            <a:off x="4040188" y="4178300"/>
            <a:ext cx="504825" cy="217488"/>
          </a:xfrm>
          <a:prstGeom prst="rightArrow">
            <a:avLst>
              <a:gd name="adj1" fmla="val 50000"/>
              <a:gd name="adj2" fmla="val 579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4738688" y="3930650"/>
          <a:ext cx="2581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6" imgW="901700" imgH="203200" progId="Equation.DSMT4">
                  <p:embed/>
                </p:oleObj>
              </mc:Choice>
              <mc:Fallback>
                <p:oleObj r:id="rId6" imgW="9017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930650"/>
                        <a:ext cx="25812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云形标注 7"/>
          <p:cNvSpPr/>
          <p:nvPr/>
        </p:nvSpPr>
        <p:spPr bwMode="auto">
          <a:xfrm>
            <a:off x="1490663" y="4929188"/>
            <a:ext cx="7224712" cy="1550987"/>
          </a:xfrm>
          <a:prstGeom prst="cloudCallout">
            <a:avLst>
              <a:gd name="adj1" fmla="val -4038"/>
              <a:gd name="adj2" fmla="val -96213"/>
            </a:avLst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14563" y="5072063"/>
            <a:ext cx="63579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此式表示了边长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与围网的面积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之间的关系，对于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的每一个值，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都有唯一的一个对应值，即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S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20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bldLvl="0"/>
      <p:bldP spid="57" grpId="1" bldLvl="0"/>
      <p:bldP spid="62" grpId="0" bldLvl="0" animBg="1"/>
      <p:bldP spid="8" grpId="0" bldLvl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684213" y="1527175"/>
            <a:ext cx="7561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函数①②③有什么共同点?</a:t>
            </a:r>
          </a:p>
        </p:txBody>
      </p:sp>
      <p:sp>
        <p:nvSpPr>
          <p:cNvPr id="53" name="圆角矩形标注1 317"/>
          <p:cNvSpPr>
            <a:spLocks noChangeArrowheads="1"/>
          </p:cNvSpPr>
          <p:nvPr/>
        </p:nvSpPr>
        <p:spPr bwMode="auto">
          <a:xfrm>
            <a:off x="5969000" y="1485900"/>
            <a:ext cx="3040063" cy="1439863"/>
          </a:xfrm>
          <a:prstGeom prst="wedgeRoundRectCallout">
            <a:avLst>
              <a:gd name="adj1" fmla="val -100273"/>
              <a:gd name="adj2" fmla="val 4520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函数都是用</a:t>
            </a:r>
          </a:p>
          <a:p>
            <a:pPr algn="ctr"/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自变量的二次整式表示</a:t>
            </a:r>
            <a:r>
              <a:rPr lang="zh-CN" altLang="en-US" sz="28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942975" y="3167063"/>
            <a:ext cx="1173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b="1" i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2800" b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=6</a:t>
            </a:r>
            <a:r>
              <a:rPr lang="zh-CN" altLang="en-US" sz="2800" i="1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2800" b="1" baseline="30000">
                <a:solidFill>
                  <a:srgbClr val="F8081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endParaRPr lang="zh-CN" altLang="en-US" sz="2800" b="1" u="sng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3805" name="Rectangle 13"/>
          <p:cNvSpPr>
            <a:spLocks noGrp="1" noChangeArrowheads="1"/>
          </p:cNvSpPr>
          <p:nvPr/>
        </p:nvSpPr>
        <p:spPr bwMode="auto">
          <a:xfrm>
            <a:off x="538163" y="2260600"/>
            <a:ext cx="433228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y=-5x²+100x+60000.</a:t>
            </a:r>
          </a:p>
        </p:txBody>
      </p:sp>
      <p:graphicFrame>
        <p:nvGraphicFramePr>
          <p:cNvPr id="63" name="Object 24"/>
          <p:cNvGraphicFramePr>
            <a:graphicFrameLocks noChangeAspect="1"/>
          </p:cNvGraphicFramePr>
          <p:nvPr/>
        </p:nvGraphicFramePr>
        <p:xfrm>
          <a:off x="1011238" y="3930650"/>
          <a:ext cx="2581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3" imgW="901700" imgH="203200" progId="Equation.DSMT4">
                  <p:embed/>
                </p:oleObj>
              </mc:Choice>
              <mc:Fallback>
                <p:oleObj r:id="rId3" imgW="9017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930650"/>
                        <a:ext cx="25812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/>
      <p:bldP spid="53" grpId="0" bldLvl="0" animBg="1"/>
      <p:bldP spid="59" grpId="0" bldLvl="0"/>
      <p:bldP spid="33805" grpId="0" build="allAtOnce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2163</Words>
  <Application>Microsoft Office PowerPoint</Application>
  <PresentationFormat>全屏显示(4:3)</PresentationFormat>
  <Paragraphs>160</Paragraphs>
  <Slides>26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方正姚体</vt:lpstr>
      <vt:lpstr>仿宋_GB2312</vt:lpstr>
      <vt:lpstr>黑体</vt:lpstr>
      <vt:lpstr>华文楷体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2016-08-20T02:37:00Z</dcterms:created>
  <dcterms:modified xsi:type="dcterms:W3CDTF">2023-01-17T02:40:27Z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DA469CA89B3044A697C6BC89290D2321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