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6" r:id="rId2"/>
    <p:sldId id="257" r:id="rId3"/>
    <p:sldId id="258" r:id="rId4"/>
    <p:sldId id="259" r:id="rId5"/>
    <p:sldId id="313" r:id="rId6"/>
    <p:sldId id="314" r:id="rId7"/>
    <p:sldId id="315" r:id="rId8"/>
    <p:sldId id="316" r:id="rId9"/>
    <p:sldId id="319" r:id="rId10"/>
    <p:sldId id="296" r:id="rId11"/>
    <p:sldId id="262" r:id="rId12"/>
    <p:sldId id="263" r:id="rId13"/>
    <p:sldId id="265" r:id="rId14"/>
    <p:sldId id="264" r:id="rId15"/>
    <p:sldId id="266" r:id="rId16"/>
    <p:sldId id="270" r:id="rId17"/>
    <p:sldId id="271" r:id="rId18"/>
    <p:sldId id="272" r:id="rId19"/>
    <p:sldId id="273" r:id="rId20"/>
    <p:sldId id="312" r:id="rId21"/>
    <p:sldId id="318" r:id="rId22"/>
    <p:sldId id="268" r:id="rId23"/>
    <p:sldId id="267" r:id="rId24"/>
    <p:sldId id="269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60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CE2F584-0495-4598-90C8-E5F9C6C1363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34145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>
            <a:miter lim="800000"/>
          </a:ln>
        </p:spPr>
      </p:sp>
      <p:sp>
        <p:nvSpPr>
          <p:cNvPr id="4098" name="文本占位符 134146"/>
          <p:cNvSpPr>
            <a:spLocks noGrp="1" noChangeArrowheads="1"/>
          </p:cNvSpPr>
          <p:nvPr>
            <p:ph type="body" idx="4294967295"/>
          </p:nvPr>
        </p:nvSpPr>
        <p:spPr>
          <a:solidFill>
            <a:srgbClr val="FFFFFF"/>
          </a:solidFill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A4F-CEA4-4EBB-9EED-B90173AFDA8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2521-C914-48A4-A4A9-1011B19CCD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2521-C914-48A4-A4A9-1011B19CCD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A4A-0B01-4708-9A30-A80FD3D80C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931D-6BD5-4BE9-9B38-959C7ED35F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A668-5A92-4E43-B334-49FCA75A6EC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CFD8F-81F4-44A9-A87F-648CF08440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7169-C46A-4F57-980C-5A3FDB3CFB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2521-C914-48A4-A4A9-1011B19CC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E4B4-70E0-4384-8708-6774E98AE5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2D2521-C914-48A4-A4A9-1011B19CCD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" Target="slide2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24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矩形 77826"/>
          <p:cNvSpPr>
            <a:spLocks noChangeArrowheads="1" noChangeShapeType="1" noTextEdit="1"/>
          </p:cNvSpPr>
          <p:nvPr/>
        </p:nvSpPr>
        <p:spPr bwMode="auto">
          <a:xfrm>
            <a:off x="2438401" y="900112"/>
            <a:ext cx="402515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500" b="1" kern="10" dirty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</a:t>
            </a:r>
            <a:r>
              <a:rPr lang="en-US" altLang="zh-CN" sz="4500" b="1" kern="10" dirty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8</a:t>
            </a:r>
            <a:r>
              <a:rPr lang="zh-CN" altLang="en-US" sz="4500" b="1" kern="10" dirty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章  投影与视图</a:t>
            </a:r>
          </a:p>
        </p:txBody>
      </p:sp>
      <p:sp>
        <p:nvSpPr>
          <p:cNvPr id="4" name="矩形 3"/>
          <p:cNvSpPr/>
          <p:nvPr/>
        </p:nvSpPr>
        <p:spPr>
          <a:xfrm>
            <a:off x="1407081" y="2247899"/>
            <a:ext cx="63690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dist="25400" dir="5400000" algn="ctr" rotWithShape="0">
                    <a:srgbClr val="6E747A">
                      <a:alpha val="42999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物体的三视图</a:t>
            </a:r>
            <a:endParaRPr lang="zh-CN" altLang="en-US" sz="80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dist="25400" dir="5400000" algn="ctr" rotWithShape="0">
                  <a:srgbClr val="6E747A">
                    <a:alpha val="42999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14517" y="538917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9375" y="951707"/>
            <a:ext cx="7886700" cy="1324776"/>
          </a:xfrm>
        </p:spPr>
        <p:txBody>
          <a:bodyPr/>
          <a:lstStyle/>
          <a:p>
            <a:pPr fontAlgn="auto"/>
            <a:r>
              <a:rPr lang="zh-CN" altLang="en-US" sz="3670" noProof="1"/>
              <a:t>分别说出下列物体的三视图</a:t>
            </a:r>
            <a:endParaRPr lang="zh-CN" altLang="en-US" noProof="1"/>
          </a:p>
        </p:txBody>
      </p:sp>
      <p:pic>
        <p:nvPicPr>
          <p:cNvPr id="21507" name="内容占位符 2150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lum contrast="6000"/>
          </a:blip>
          <a:stretch>
            <a:fillRect/>
          </a:stretch>
        </p:blipFill>
        <p:spPr>
          <a:xfrm>
            <a:off x="2609850" y="3321050"/>
            <a:ext cx="3924300" cy="1435100"/>
          </a:xfrm>
          <a:ln>
            <a:miter/>
          </a:ln>
          <a:scene3d>
            <a:camera prst="orthographicFront"/>
            <a:lightRig rig="threePt" dir="t"/>
          </a:scene3d>
          <a:sp3d extrusionH="82550" contourW="44450" prstMaterial="dkEdge"/>
        </p:spPr>
      </p:pic>
      <p:sp>
        <p:nvSpPr>
          <p:cNvPr id="4" name="矩形 3"/>
          <p:cNvSpPr/>
          <p:nvPr/>
        </p:nvSpPr>
        <p:spPr>
          <a:xfrm>
            <a:off x="200025" y="140091"/>
            <a:ext cx="2325370" cy="830997"/>
          </a:xfrm>
          <a:prstGeom prst="rect">
            <a:avLst/>
          </a:prstGeom>
          <a:noFill/>
          <a:ln>
            <a:gradFill>
              <a:gsLst>
                <a:gs pos="5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  <a:alpha val="10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5720000" scaled="1"/>
            </a:gradFill>
          </a:ln>
        </p:spPr>
        <p:txBody>
          <a:bodyPr>
            <a:spAutoFit/>
          </a:bodyPr>
          <a:lstStyle/>
          <a:p>
            <a:pPr algn="ctr"/>
            <a:r>
              <a:rPr lang="zh-CN" altLang="en-US" sz="4800" noProof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小练习</a:t>
            </a:r>
            <a:endParaRPr lang="zh-CN" altLang="en-US" sz="4800" noProof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0241"/>
          <p:cNvSpPr>
            <a:spLocks noChangeArrowheads="1"/>
          </p:cNvSpPr>
          <p:nvPr/>
        </p:nvSpPr>
        <p:spPr bwMode="auto">
          <a:xfrm>
            <a:off x="5153025" y="1518924"/>
            <a:ext cx="1028700" cy="157602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3" name="文本框 10242"/>
          <p:cNvSpPr txBox="1">
            <a:spLocks noChangeArrowheads="1"/>
          </p:cNvSpPr>
          <p:nvPr/>
        </p:nvSpPr>
        <p:spPr bwMode="auto">
          <a:xfrm>
            <a:off x="5186363" y="3192025"/>
            <a:ext cx="102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主 视 图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6721475" y="1467532"/>
            <a:ext cx="1028700" cy="1576027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0245" name="文本框 10244"/>
          <p:cNvSpPr txBox="1">
            <a:spLocks noChangeArrowheads="1"/>
          </p:cNvSpPr>
          <p:nvPr/>
        </p:nvSpPr>
        <p:spPr bwMode="auto">
          <a:xfrm>
            <a:off x="6423025" y="3243418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左 视 图</a:t>
            </a:r>
          </a:p>
        </p:txBody>
      </p:sp>
      <p:sp>
        <p:nvSpPr>
          <p:cNvPr id="10246" name="椭圆 10245"/>
          <p:cNvSpPr/>
          <p:nvPr/>
        </p:nvSpPr>
        <p:spPr>
          <a:xfrm>
            <a:off x="5172075" y="3915323"/>
            <a:ext cx="1028700" cy="1233412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0247" name="文本框 10246"/>
          <p:cNvSpPr txBox="1">
            <a:spLocks noChangeArrowheads="1"/>
          </p:cNvSpPr>
          <p:nvPr/>
        </p:nvSpPr>
        <p:spPr bwMode="auto">
          <a:xfrm>
            <a:off x="5040313" y="5556065"/>
            <a:ext cx="1200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俯 视 图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8" name="圆柱形 10247" descr="绿色大理石"/>
          <p:cNvSpPr/>
          <p:nvPr/>
        </p:nvSpPr>
        <p:spPr>
          <a:xfrm>
            <a:off x="2405063" y="1574124"/>
            <a:ext cx="1028700" cy="1987164"/>
          </a:xfrm>
          <a:prstGeom prst="can">
            <a:avLst>
              <a:gd name="adj" fmla="val 40278"/>
            </a:avLst>
          </a:prstGeom>
          <a:blipFill rotWithShape="1">
            <a:blip r:embed="rId2"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0249" name="标题 10248"/>
          <p:cNvSpPr>
            <a:spLocks noGrp="1"/>
          </p:cNvSpPr>
          <p:nvPr>
            <p:ph type="title"/>
          </p:nvPr>
        </p:nvSpPr>
        <p:spPr>
          <a:xfrm>
            <a:off x="1144588" y="462531"/>
            <a:ext cx="3429000" cy="925059"/>
          </a:xfrm>
          <a:ln>
            <a:miter/>
          </a:ln>
        </p:spPr>
        <p:txBody>
          <a:bodyPr wrap="square" numCol="1" anchor="b" anchorCtr="0" compatLnSpc="1"/>
          <a:lstStyle/>
          <a:p>
            <a:r>
              <a:rPr lang="zh-CN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圆柱的三视图：</a:t>
            </a:r>
          </a:p>
        </p:txBody>
      </p:sp>
      <p:sp>
        <p:nvSpPr>
          <p:cNvPr id="14345" name="文本框 10249"/>
          <p:cNvSpPr txBox="1">
            <a:spLocks noChangeArrowheads="1"/>
          </p:cNvSpPr>
          <p:nvPr/>
        </p:nvSpPr>
        <p:spPr bwMode="auto">
          <a:xfrm>
            <a:off x="500063" y="4086906"/>
            <a:ext cx="4252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正视图：由前向后看到的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左视图：由左向右看到的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俯视图：由上向下看到的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 animBg="1"/>
      <p:bldP spid="10242" grpId="1" animBg="1"/>
      <p:bldP spid="10243" grpId="0"/>
      <p:bldP spid="10245" grpId="0"/>
      <p:bldP spid="102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棱台 11265" descr="画布"/>
          <p:cNvSpPr/>
          <p:nvPr/>
        </p:nvSpPr>
        <p:spPr>
          <a:xfrm>
            <a:off x="5284788" y="808952"/>
            <a:ext cx="3949700" cy="4492056"/>
          </a:xfrm>
          <a:prstGeom prst="bevel">
            <a:avLst>
              <a:gd name="adj" fmla="val 131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5362" name="文本框 11294"/>
          <p:cNvSpPr txBox="1">
            <a:spLocks noChangeArrowheads="1"/>
          </p:cNvSpPr>
          <p:nvPr/>
        </p:nvSpPr>
        <p:spPr bwMode="auto">
          <a:xfrm>
            <a:off x="244476" y="1282901"/>
            <a:ext cx="37834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1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    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三视图位置有规定，</a:t>
            </a:r>
          </a:p>
          <a:p>
            <a:pPr eaLnBrk="0" hangingPunct="0"/>
            <a:r>
              <a:rPr lang="zh-CN" altLang="en-US" sz="2700" b="1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主视图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要在</a:t>
            </a:r>
            <a:r>
              <a:rPr lang="zh-CN" altLang="en-US" sz="27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左上边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，它</a:t>
            </a:r>
          </a:p>
          <a:p>
            <a:pPr eaLnBrk="0" hangingPunct="0"/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的</a:t>
            </a:r>
            <a:r>
              <a:rPr lang="zh-CN" altLang="en-US" sz="27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下方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应是</a:t>
            </a:r>
            <a:r>
              <a:rPr lang="zh-CN" altLang="en-US" sz="2700" b="1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俯视图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，</a:t>
            </a:r>
            <a:r>
              <a:rPr lang="zh-CN" altLang="en-US" sz="2700" b="1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左</a:t>
            </a:r>
          </a:p>
          <a:p>
            <a:pPr eaLnBrk="0" hangingPunct="0"/>
            <a:r>
              <a:rPr lang="zh-CN" altLang="en-US" sz="2700" b="1" dirty="0">
                <a:solidFill>
                  <a:srgbClr val="0000FF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视图</a:t>
            </a:r>
            <a:r>
              <a:rPr lang="zh-CN" altLang="en-US" sz="2700" b="1" dirty="0">
                <a:solidFill>
                  <a:srgbClr val="9900CC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坐落在</a:t>
            </a:r>
            <a:r>
              <a:rPr lang="zh-CN" altLang="en-US" sz="27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右边</a:t>
            </a:r>
          </a:p>
        </p:txBody>
      </p:sp>
      <p:grpSp>
        <p:nvGrpSpPr>
          <p:cNvPr id="15363" name="组合 9"/>
          <p:cNvGrpSpPr/>
          <p:nvPr/>
        </p:nvGrpSpPr>
        <p:grpSpPr bwMode="auto">
          <a:xfrm>
            <a:off x="5991226" y="1372362"/>
            <a:ext cx="3152775" cy="3402292"/>
            <a:chOff x="8735" y="1843"/>
            <a:chExt cx="3561" cy="3465"/>
          </a:xfrm>
        </p:grpSpPr>
        <p:grpSp>
          <p:nvGrpSpPr>
            <p:cNvPr id="15364" name="组合 8"/>
            <p:cNvGrpSpPr/>
            <p:nvPr/>
          </p:nvGrpSpPr>
          <p:grpSpPr bwMode="auto">
            <a:xfrm>
              <a:off x="8735" y="1843"/>
              <a:ext cx="3561" cy="3465"/>
              <a:chOff x="8735" y="1843"/>
              <a:chExt cx="3561" cy="3465"/>
            </a:xfrm>
          </p:grpSpPr>
          <p:sp>
            <p:nvSpPr>
              <p:cNvPr id="15365" name="文本框 11267"/>
              <p:cNvSpPr txBox="1">
                <a:spLocks noChangeArrowheads="1"/>
              </p:cNvSpPr>
              <p:nvPr/>
            </p:nvSpPr>
            <p:spPr bwMode="auto">
              <a:xfrm>
                <a:off x="8735" y="1843"/>
                <a:ext cx="116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b="1">
                    <a:latin typeface="Comic Sans MS" panose="030F0702030302020204" pitchFamily="66" charset="0"/>
                  </a:rPr>
                  <a:t>主视图</a:t>
                </a:r>
              </a:p>
            </p:txBody>
          </p:sp>
          <p:sp>
            <p:nvSpPr>
              <p:cNvPr id="15366" name="文本框 11268"/>
              <p:cNvSpPr txBox="1">
                <a:spLocks noChangeArrowheads="1"/>
              </p:cNvSpPr>
              <p:nvPr/>
            </p:nvSpPr>
            <p:spPr bwMode="auto">
              <a:xfrm>
                <a:off x="8750" y="4963"/>
                <a:ext cx="143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b="1">
                    <a:latin typeface="Comic Sans MS" panose="030F0702030302020204" pitchFamily="66" charset="0"/>
                  </a:rPr>
                  <a:t>俯视图</a:t>
                </a:r>
              </a:p>
            </p:txBody>
          </p:sp>
          <p:sp>
            <p:nvSpPr>
              <p:cNvPr id="15367" name="文本框 11269"/>
              <p:cNvSpPr txBox="1">
                <a:spLocks noChangeArrowheads="1"/>
              </p:cNvSpPr>
              <p:nvPr/>
            </p:nvSpPr>
            <p:spPr bwMode="auto">
              <a:xfrm>
                <a:off x="10753" y="1865"/>
                <a:ext cx="1543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b="1">
                    <a:latin typeface="Comic Sans MS" panose="030F0702030302020204" pitchFamily="66" charset="0"/>
                  </a:rPr>
                  <a:t>左视图</a:t>
                </a:r>
              </a:p>
            </p:txBody>
          </p:sp>
          <p:grpSp>
            <p:nvGrpSpPr>
              <p:cNvPr id="15368" name="组合 11279"/>
              <p:cNvGrpSpPr/>
              <p:nvPr/>
            </p:nvGrpSpPr>
            <p:grpSpPr bwMode="auto">
              <a:xfrm>
                <a:off x="8735" y="3472"/>
                <a:ext cx="1027" cy="760"/>
                <a:chOff x="0" y="0"/>
                <a:chExt cx="780" cy="405"/>
              </a:xfrm>
            </p:grpSpPr>
            <p:sp>
              <p:nvSpPr>
                <p:cNvPr id="11281" name="直接连接符 11280"/>
                <p:cNvSpPr/>
                <p:nvPr/>
              </p:nvSpPr>
              <p:spPr>
                <a:xfrm>
                  <a:off x="1" y="0"/>
                  <a:ext cx="0" cy="141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82" name="直接连接符 11281"/>
                <p:cNvSpPr/>
                <p:nvPr/>
              </p:nvSpPr>
              <p:spPr>
                <a:xfrm>
                  <a:off x="780" y="0"/>
                  <a:ext cx="0" cy="141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83" name="直接连接符 11282"/>
                <p:cNvSpPr/>
                <p:nvPr/>
              </p:nvSpPr>
              <p:spPr>
                <a:xfrm>
                  <a:off x="778" y="264"/>
                  <a:ext cx="0" cy="141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84" name="直接连接符 11283"/>
                <p:cNvSpPr/>
                <p:nvPr/>
              </p:nvSpPr>
              <p:spPr>
                <a:xfrm>
                  <a:off x="0" y="264"/>
                  <a:ext cx="0" cy="141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85" name="直接连接符 11284"/>
                <p:cNvSpPr/>
                <p:nvPr/>
              </p:nvSpPr>
              <p:spPr>
                <a:xfrm>
                  <a:off x="1" y="56"/>
                  <a:ext cx="767" cy="0"/>
                </a:xfrm>
                <a:prstGeom prst="line">
                  <a:avLst/>
                </a:prstGeom>
                <a:ln w="6350" cap="flat" cmpd="sng">
                  <a:solidFill>
                    <a:srgbClr val="FF0000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86" name="直接连接符 11285"/>
                <p:cNvSpPr/>
                <p:nvPr/>
              </p:nvSpPr>
              <p:spPr>
                <a:xfrm>
                  <a:off x="1" y="339"/>
                  <a:ext cx="767" cy="0"/>
                </a:xfrm>
                <a:prstGeom prst="line">
                  <a:avLst/>
                </a:prstGeom>
                <a:ln w="6350" cap="flat" cmpd="sng">
                  <a:solidFill>
                    <a:srgbClr val="FF0000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75" name="文本框 11286"/>
                <p:cNvSpPr txBox="1">
                  <a:spLocks noChangeArrowheads="1"/>
                </p:cNvSpPr>
                <p:nvPr/>
              </p:nvSpPr>
              <p:spPr bwMode="auto">
                <a:xfrm>
                  <a:off x="257" y="57"/>
                  <a:ext cx="312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zh-CN" altLang="en-US" sz="1600" b="1">
                      <a:latin typeface="Comic Sans MS" panose="030F0702030302020204" pitchFamily="66" charset="0"/>
                    </a:rPr>
                    <a:t>长</a:t>
                  </a:r>
                </a:p>
              </p:txBody>
            </p:sp>
          </p:grpSp>
          <p:sp>
            <p:nvSpPr>
              <p:cNvPr id="11291" name="直接连接符 11290"/>
              <p:cNvSpPr/>
              <p:nvPr/>
            </p:nvSpPr>
            <p:spPr>
              <a:xfrm>
                <a:off x="10770" y="3677"/>
                <a:ext cx="852" cy="0"/>
              </a:xfrm>
              <a:prstGeom prst="line">
                <a:avLst/>
              </a:prstGeom>
              <a:ln w="6350" cap="flat" cmpd="sng">
                <a:solidFill>
                  <a:srgbClr val="FF0000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1292" name="直接连接符 11291"/>
              <p:cNvSpPr/>
              <p:nvPr/>
            </p:nvSpPr>
            <p:spPr>
              <a:xfrm>
                <a:off x="9900" y="4109"/>
                <a:ext cx="0" cy="851"/>
              </a:xfrm>
              <a:prstGeom prst="line">
                <a:avLst/>
              </a:prstGeom>
              <a:ln w="6350" cap="flat" cmpd="sng">
                <a:solidFill>
                  <a:srgbClr val="FF0000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78" name="文本框 11293"/>
              <p:cNvSpPr txBox="1">
                <a:spLocks noChangeArrowheads="1"/>
              </p:cNvSpPr>
              <p:nvPr/>
            </p:nvSpPr>
            <p:spPr bwMode="auto">
              <a:xfrm>
                <a:off x="10998" y="3617"/>
                <a:ext cx="478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b="1">
                    <a:latin typeface="Comic Sans MS" panose="030F0702030302020204" pitchFamily="66" charset="0"/>
                  </a:rPr>
                  <a:t>宽</a:t>
                </a:r>
              </a:p>
            </p:txBody>
          </p:sp>
        </p:grpSp>
        <p:grpSp>
          <p:nvGrpSpPr>
            <p:cNvPr id="15379" name="组合 6"/>
            <p:cNvGrpSpPr/>
            <p:nvPr/>
          </p:nvGrpSpPr>
          <p:grpSpPr bwMode="auto">
            <a:xfrm>
              <a:off x="8768" y="2195"/>
              <a:ext cx="2857" cy="2852"/>
              <a:chOff x="8750" y="2215"/>
              <a:chExt cx="2857" cy="2852"/>
            </a:xfrm>
          </p:grpSpPr>
          <p:sp>
            <p:nvSpPr>
              <p:cNvPr id="15380" name="矩形 11266"/>
              <p:cNvSpPr>
                <a:spLocks noChangeArrowheads="1"/>
              </p:cNvSpPr>
              <p:nvPr/>
            </p:nvSpPr>
            <p:spPr bwMode="auto">
              <a:xfrm>
                <a:off x="10755" y="2215"/>
                <a:ext cx="852" cy="139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600" b="1"/>
              </a:p>
            </p:txBody>
          </p:sp>
          <p:sp>
            <p:nvSpPr>
              <p:cNvPr id="15381" name="矩形 11270"/>
              <p:cNvSpPr>
                <a:spLocks noChangeArrowheads="1"/>
              </p:cNvSpPr>
              <p:nvPr/>
            </p:nvSpPr>
            <p:spPr bwMode="auto">
              <a:xfrm>
                <a:off x="8750" y="2215"/>
                <a:ext cx="1010" cy="13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600" b="1"/>
              </a:p>
            </p:txBody>
          </p:sp>
          <p:grpSp>
            <p:nvGrpSpPr>
              <p:cNvPr id="15382" name="组合 11271"/>
              <p:cNvGrpSpPr/>
              <p:nvPr/>
            </p:nvGrpSpPr>
            <p:grpSpPr bwMode="auto">
              <a:xfrm>
                <a:off x="10002" y="2215"/>
                <a:ext cx="805" cy="1398"/>
                <a:chOff x="0" y="0"/>
                <a:chExt cx="430" cy="493"/>
              </a:xfrm>
            </p:grpSpPr>
            <p:sp>
              <p:nvSpPr>
                <p:cNvPr id="11273" name="直接连接符 11272"/>
                <p:cNvSpPr/>
                <p:nvPr/>
              </p:nvSpPr>
              <p:spPr>
                <a:xfrm>
                  <a:off x="6" y="0"/>
                  <a:ext cx="170" cy="0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74" name="直接连接符 11273"/>
                <p:cNvSpPr/>
                <p:nvPr/>
              </p:nvSpPr>
              <p:spPr>
                <a:xfrm>
                  <a:off x="0" y="493"/>
                  <a:ext cx="170" cy="0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75" name="直接连接符 11274"/>
                <p:cNvSpPr/>
                <p:nvPr/>
              </p:nvSpPr>
              <p:spPr>
                <a:xfrm>
                  <a:off x="233" y="0"/>
                  <a:ext cx="170" cy="0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76" name="直接连接符 11275"/>
                <p:cNvSpPr/>
                <p:nvPr/>
              </p:nvSpPr>
              <p:spPr>
                <a:xfrm>
                  <a:off x="260" y="493"/>
                  <a:ext cx="170" cy="0"/>
                </a:xfrm>
                <a:prstGeom prst="line">
                  <a:avLst/>
                </a:prstGeom>
                <a:ln w="6350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77" name="直接连接符 11276"/>
                <p:cNvSpPr/>
                <p:nvPr/>
              </p:nvSpPr>
              <p:spPr>
                <a:xfrm>
                  <a:off x="91" y="0"/>
                  <a:ext cx="0" cy="482"/>
                </a:xfrm>
                <a:prstGeom prst="line">
                  <a:avLst/>
                </a:prstGeom>
                <a:ln w="6350" cap="flat" cmpd="sng">
                  <a:solidFill>
                    <a:srgbClr val="FF0000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1278" name="直接连接符 11277"/>
                <p:cNvSpPr/>
                <p:nvPr/>
              </p:nvSpPr>
              <p:spPr>
                <a:xfrm>
                  <a:off x="328" y="3"/>
                  <a:ext cx="0" cy="483"/>
                </a:xfrm>
                <a:prstGeom prst="line">
                  <a:avLst/>
                </a:prstGeom>
                <a:ln w="6350" cap="flat" cmpd="sng">
                  <a:solidFill>
                    <a:srgbClr val="FF0000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9" name="文本框 11278"/>
                <p:cNvSpPr txBox="1">
                  <a:spLocks noChangeArrowheads="1"/>
                </p:cNvSpPr>
                <p:nvPr/>
              </p:nvSpPr>
              <p:spPr bwMode="auto">
                <a:xfrm>
                  <a:off x="66" y="106"/>
                  <a:ext cx="200" cy="1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zh-CN" altLang="en-US" sz="1600" b="1">
                      <a:latin typeface="Comic Sans MS" panose="030F0702030302020204" pitchFamily="66" charset="0"/>
                    </a:rPr>
                    <a:t>高</a:t>
                  </a:r>
                </a:p>
              </p:txBody>
            </p:sp>
          </p:grpSp>
          <p:grpSp>
            <p:nvGrpSpPr>
              <p:cNvPr id="15390" name="组合 11287"/>
              <p:cNvGrpSpPr/>
              <p:nvPr/>
            </p:nvGrpSpPr>
            <p:grpSpPr bwMode="auto">
              <a:xfrm>
                <a:off x="9900" y="3325"/>
                <a:ext cx="1707" cy="1667"/>
                <a:chOff x="0" y="0"/>
                <a:chExt cx="910" cy="889"/>
              </a:xfrm>
            </p:grpSpPr>
            <p:sp>
              <p:nvSpPr>
                <p:cNvPr id="15391" name="任意多边形 11288"/>
                <p:cNvSpPr>
                  <a:spLocks noChangeArrowheads="1"/>
                </p:cNvSpPr>
                <p:nvPr/>
              </p:nvSpPr>
              <p:spPr bwMode="auto">
                <a:xfrm rot="5400000">
                  <a:off x="7" y="-6"/>
                  <a:ext cx="438" cy="451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  <a:path w="21600" h="21600" stroke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6350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2" name="任意多边形 11289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910" cy="889"/>
                </a:xfrm>
                <a:custGeom>
                  <a:avLst/>
                  <a:gdLst>
                    <a:gd name="T0" fmla="*/ 0 w 21813"/>
                    <a:gd name="T1" fmla="*/ 1 h 21816"/>
                    <a:gd name="T2" fmla="*/ 0 w 21813"/>
                    <a:gd name="T3" fmla="*/ 1 h 21816"/>
                    <a:gd name="T4" fmla="*/ 21600 w 21813"/>
                    <a:gd name="T5" fmla="*/ 21601 h 21816"/>
                    <a:gd name="T6" fmla="*/ 21599 w 21813"/>
                    <a:gd name="T7" fmla="*/ 21817 h 21816"/>
                    <a:gd name="T8" fmla="*/ 0 w 21813"/>
                    <a:gd name="T9" fmla="*/ 1 h 21816"/>
                    <a:gd name="T10" fmla="*/ 0 w 21813"/>
                    <a:gd name="T11" fmla="*/ 1 h 21816"/>
                    <a:gd name="T12" fmla="*/ 21600 w 21813"/>
                    <a:gd name="T13" fmla="*/ 21601 h 21816"/>
                    <a:gd name="T14" fmla="*/ 21599 w 21813"/>
                    <a:gd name="T15" fmla="*/ 21817 h 21816"/>
                    <a:gd name="T16" fmla="*/ 213 w 21813"/>
                    <a:gd name="T17" fmla="*/ 21600 h 21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813" h="21816" fill="none">
                      <a:moveTo>
                        <a:pt x="0" y="1"/>
                      </a:moveTo>
                      <a:cubicBezTo>
                        <a:pt x="-142" y="1"/>
                        <a:pt x="-71" y="1"/>
                        <a:pt x="0" y="1"/>
                      </a:cubicBezTo>
                      <a:cubicBezTo>
                        <a:pt x="11929" y="1"/>
                        <a:pt x="21600" y="9672"/>
                        <a:pt x="21600" y="21601"/>
                      </a:cubicBezTo>
                      <a:cubicBezTo>
                        <a:pt x="21600" y="21673"/>
                        <a:pt x="21600" y="21746"/>
                        <a:pt x="21599" y="21817"/>
                      </a:cubicBezTo>
                    </a:path>
                    <a:path w="21813" h="21816" stroke="0">
                      <a:moveTo>
                        <a:pt x="0" y="1"/>
                      </a:moveTo>
                      <a:cubicBezTo>
                        <a:pt x="-142" y="1"/>
                        <a:pt x="-71" y="1"/>
                        <a:pt x="0" y="1"/>
                      </a:cubicBezTo>
                      <a:cubicBezTo>
                        <a:pt x="11929" y="1"/>
                        <a:pt x="21600" y="9672"/>
                        <a:pt x="21600" y="21601"/>
                      </a:cubicBezTo>
                      <a:cubicBezTo>
                        <a:pt x="21600" y="21673"/>
                        <a:pt x="21600" y="21746"/>
                        <a:pt x="21599" y="21817"/>
                      </a:cubicBezTo>
                      <a:lnTo>
                        <a:pt x="213" y="21600"/>
                      </a:lnTo>
                      <a:close/>
                    </a:path>
                  </a:pathLst>
                </a:custGeom>
                <a:noFill/>
                <a:ln w="6350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393" name="文本框 11292"/>
              <p:cNvSpPr txBox="1">
                <a:spLocks noChangeArrowheads="1"/>
              </p:cNvSpPr>
              <p:nvPr/>
            </p:nvSpPr>
            <p:spPr bwMode="auto">
              <a:xfrm>
                <a:off x="10003" y="4373"/>
                <a:ext cx="47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b="1">
                    <a:latin typeface="Comic Sans MS" panose="030F0702030302020204" pitchFamily="66" charset="0"/>
                  </a:rPr>
                  <a:t>宽</a:t>
                </a:r>
              </a:p>
            </p:txBody>
          </p:sp>
          <p:sp>
            <p:nvSpPr>
              <p:cNvPr id="15394" name="椭圆 11295"/>
              <p:cNvSpPr>
                <a:spLocks noChangeArrowheads="1"/>
              </p:cNvSpPr>
              <p:nvPr/>
            </p:nvSpPr>
            <p:spPr bwMode="auto">
              <a:xfrm>
                <a:off x="8750" y="4110"/>
                <a:ext cx="1010" cy="95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600" b="1"/>
              </a:p>
            </p:txBody>
          </p:sp>
        </p:grpSp>
      </p:grpSp>
      <p:sp>
        <p:nvSpPr>
          <p:cNvPr id="15395" name="文本框 11296"/>
          <p:cNvSpPr txBox="1">
            <a:spLocks noChangeArrowheads="1"/>
          </p:cNvSpPr>
          <p:nvPr/>
        </p:nvSpPr>
        <p:spPr bwMode="auto">
          <a:xfrm>
            <a:off x="261939" y="4128222"/>
            <a:ext cx="42449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大小：与图上物体尺寸相</a:t>
            </a:r>
            <a:r>
              <a:rPr lang="zh-CN" altLang="en-US" sz="2800" b="1" dirty="0" smtClean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同或</a:t>
            </a:r>
            <a:r>
              <a:rPr lang="zh-CN" altLang="en-US" sz="28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成比例</a:t>
            </a:r>
            <a:r>
              <a:rPr lang="zh-CN" altLang="en-US" sz="2800" b="1" dirty="0" smtClean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zh-CN" altLang="en-US" sz="2800" b="1" dirty="0">
              <a:solidFill>
                <a:schemeClr val="hlin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248" name="圆柱形 10247" descr="绿色大理石"/>
          <p:cNvSpPr/>
          <p:nvPr/>
        </p:nvSpPr>
        <p:spPr>
          <a:xfrm>
            <a:off x="4022726" y="1515117"/>
            <a:ext cx="968375" cy="1690231"/>
          </a:xfrm>
          <a:prstGeom prst="can">
            <a:avLst>
              <a:gd name="adj" fmla="val 40278"/>
            </a:avLst>
          </a:prstGeom>
          <a:blipFill rotWithShape="1">
            <a:blip r:embed="rId2"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13313"/>
          <p:cNvGrpSpPr/>
          <p:nvPr/>
        </p:nvGrpSpPr>
        <p:grpSpPr bwMode="auto">
          <a:xfrm>
            <a:off x="1541464" y="1490374"/>
            <a:ext cx="1590675" cy="1233412"/>
            <a:chOff x="0" y="0"/>
            <a:chExt cx="1392" cy="912"/>
          </a:xfrm>
        </p:grpSpPr>
        <p:sp>
          <p:nvSpPr>
            <p:cNvPr id="13315" name="立方体 13314"/>
            <p:cNvSpPr/>
            <p:nvPr/>
          </p:nvSpPr>
          <p:spPr>
            <a:xfrm>
              <a:off x="0" y="0"/>
              <a:ext cx="1392" cy="912"/>
            </a:xfrm>
            <a:prstGeom prst="cube">
              <a:avLst>
                <a:gd name="adj" fmla="val 25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16" name="直接连接符 13315"/>
            <p:cNvSpPr/>
            <p:nvPr/>
          </p:nvSpPr>
          <p:spPr>
            <a:xfrm>
              <a:off x="240" y="0"/>
              <a:ext cx="0" cy="67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17" name="直接连接符 13316"/>
            <p:cNvSpPr/>
            <p:nvPr/>
          </p:nvSpPr>
          <p:spPr>
            <a:xfrm flipV="1">
              <a:off x="0" y="671"/>
              <a:ext cx="240" cy="24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18" name="直接连接符 13317"/>
            <p:cNvSpPr/>
            <p:nvPr/>
          </p:nvSpPr>
          <p:spPr>
            <a:xfrm>
              <a:off x="240" y="671"/>
              <a:ext cx="115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grpSp>
        <p:nvGrpSpPr>
          <p:cNvPr id="13319" name="组合 13318"/>
          <p:cNvGrpSpPr/>
          <p:nvPr/>
        </p:nvGrpSpPr>
        <p:grpSpPr bwMode="auto">
          <a:xfrm>
            <a:off x="4914900" y="911736"/>
            <a:ext cx="1316038" cy="1500465"/>
            <a:chOff x="0" y="0"/>
            <a:chExt cx="1152" cy="1109"/>
          </a:xfrm>
        </p:grpSpPr>
        <p:sp>
          <p:nvSpPr>
            <p:cNvPr id="13320" name="矩形 13319"/>
            <p:cNvSpPr/>
            <p:nvPr/>
          </p:nvSpPr>
          <p:spPr>
            <a:xfrm>
              <a:off x="0" y="0"/>
              <a:ext cx="1152" cy="672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21" name="文本框 13320"/>
            <p:cNvSpPr txBox="1"/>
            <p:nvPr/>
          </p:nvSpPr>
          <p:spPr>
            <a:xfrm>
              <a:off x="192" y="864"/>
              <a:ext cx="816" cy="24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主 视 图</a:t>
              </a:r>
            </a:p>
          </p:txBody>
        </p:sp>
      </p:grpSp>
      <p:grpSp>
        <p:nvGrpSpPr>
          <p:cNvPr id="13322" name="组合 13321"/>
          <p:cNvGrpSpPr/>
          <p:nvPr/>
        </p:nvGrpSpPr>
        <p:grpSpPr bwMode="auto">
          <a:xfrm>
            <a:off x="6330951" y="892702"/>
            <a:ext cx="931863" cy="1497286"/>
            <a:chOff x="0" y="0"/>
            <a:chExt cx="816" cy="1108"/>
          </a:xfrm>
        </p:grpSpPr>
        <p:sp>
          <p:nvSpPr>
            <p:cNvPr id="13323" name="矩形 13322"/>
            <p:cNvSpPr/>
            <p:nvPr/>
          </p:nvSpPr>
          <p:spPr>
            <a:xfrm>
              <a:off x="192" y="0"/>
              <a:ext cx="336" cy="672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24" name="文本框 13323"/>
            <p:cNvSpPr txBox="1"/>
            <p:nvPr/>
          </p:nvSpPr>
          <p:spPr>
            <a:xfrm>
              <a:off x="0" y="863"/>
              <a:ext cx="816" cy="24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左 视 图</a:t>
              </a:r>
            </a:p>
          </p:txBody>
        </p:sp>
      </p:grpSp>
      <p:grpSp>
        <p:nvGrpSpPr>
          <p:cNvPr id="13325" name="组合 13324"/>
          <p:cNvGrpSpPr/>
          <p:nvPr/>
        </p:nvGrpSpPr>
        <p:grpSpPr bwMode="auto">
          <a:xfrm>
            <a:off x="4924425" y="3289099"/>
            <a:ext cx="1316038" cy="1111192"/>
            <a:chOff x="0" y="0"/>
            <a:chExt cx="1152" cy="823"/>
          </a:xfrm>
        </p:grpSpPr>
        <p:sp>
          <p:nvSpPr>
            <p:cNvPr id="13326" name="矩形 13325"/>
            <p:cNvSpPr/>
            <p:nvPr/>
          </p:nvSpPr>
          <p:spPr>
            <a:xfrm>
              <a:off x="0" y="0"/>
              <a:ext cx="1152" cy="336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3327" name="文本框 13326"/>
            <p:cNvSpPr txBox="1"/>
            <p:nvPr/>
          </p:nvSpPr>
          <p:spPr>
            <a:xfrm>
              <a:off x="145" y="577"/>
              <a:ext cx="912" cy="24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俯 视 图</a:t>
              </a:r>
            </a:p>
          </p:txBody>
        </p:sp>
      </p:grpSp>
      <p:sp>
        <p:nvSpPr>
          <p:cNvPr id="13328" name="云形标注 13327"/>
          <p:cNvSpPr>
            <a:spLocks noChangeArrowheads="1"/>
          </p:cNvSpPr>
          <p:nvPr/>
        </p:nvSpPr>
        <p:spPr bwMode="auto">
          <a:xfrm>
            <a:off x="1752601" y="3355719"/>
            <a:ext cx="1914525" cy="1079235"/>
          </a:xfrm>
          <a:prstGeom prst="cloudCallout">
            <a:avLst>
              <a:gd name="adj1" fmla="val 105208"/>
              <a:gd name="adj2" fmla="val -74338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长对正</a:t>
            </a:r>
          </a:p>
        </p:txBody>
      </p:sp>
      <p:sp>
        <p:nvSpPr>
          <p:cNvPr id="14351" name="文本框 12303"/>
          <p:cNvSpPr txBox="1"/>
          <p:nvPr/>
        </p:nvSpPr>
        <p:spPr>
          <a:xfrm>
            <a:off x="263525" y="355939"/>
            <a:ext cx="3525838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想一想</a:t>
            </a:r>
            <a:r>
              <a:rPr lang="en-US" altLang="zh-CN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,</a:t>
            </a:r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再动手画一画：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5" name="直接连接符 12304"/>
          <p:cNvSpPr/>
          <p:nvPr/>
        </p:nvSpPr>
        <p:spPr>
          <a:xfrm flipH="1" flipV="1">
            <a:off x="4375150" y="1817761"/>
            <a:ext cx="2984500" cy="26648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2306" name="直接连接符 12305"/>
          <p:cNvSpPr/>
          <p:nvPr/>
        </p:nvSpPr>
        <p:spPr>
          <a:xfrm flipH="1">
            <a:off x="4300539" y="907929"/>
            <a:ext cx="2886075" cy="1903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2" name="直接连接符 1"/>
          <p:cNvSpPr/>
          <p:nvPr/>
        </p:nvSpPr>
        <p:spPr>
          <a:xfrm flipV="1">
            <a:off x="4908550" y="569122"/>
            <a:ext cx="0" cy="4145635"/>
          </a:xfrm>
          <a:prstGeom prst="line">
            <a:avLst/>
          </a:prstGeom>
          <a:ln w="44450" cap="sq" cmpd="sng">
            <a:solidFill>
              <a:srgbClr val="0000FF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3" name="直接连接符 2"/>
          <p:cNvSpPr/>
          <p:nvPr/>
        </p:nvSpPr>
        <p:spPr>
          <a:xfrm flipV="1">
            <a:off x="6237288" y="470145"/>
            <a:ext cx="0" cy="4334072"/>
          </a:xfrm>
          <a:prstGeom prst="line">
            <a:avLst/>
          </a:prstGeom>
          <a:ln w="44450" cap="sq" cmpd="sng">
            <a:solidFill>
              <a:srgbClr val="0000FF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2307" name="云形标注 12306"/>
          <p:cNvSpPr>
            <a:spLocks noChangeArrowheads="1"/>
          </p:cNvSpPr>
          <p:nvPr/>
        </p:nvSpPr>
        <p:spPr bwMode="auto">
          <a:xfrm>
            <a:off x="7389814" y="258865"/>
            <a:ext cx="1971675" cy="993582"/>
          </a:xfrm>
          <a:prstGeom prst="cloudCallout">
            <a:avLst>
              <a:gd name="adj1" fmla="val -50241"/>
              <a:gd name="adj2" fmla="val 69972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高平齐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bldLvl="0" animBg="1"/>
      <p:bldP spid="1230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12289"/>
          <p:cNvGrpSpPr/>
          <p:nvPr/>
        </p:nvGrpSpPr>
        <p:grpSpPr bwMode="auto">
          <a:xfrm>
            <a:off x="4181476" y="1454209"/>
            <a:ext cx="1262063" cy="1694638"/>
            <a:chOff x="0" y="0"/>
            <a:chExt cx="1104" cy="1253"/>
          </a:xfrm>
        </p:grpSpPr>
        <p:sp>
          <p:nvSpPr>
            <p:cNvPr id="12291" name="矩形 12290"/>
            <p:cNvSpPr/>
            <p:nvPr/>
          </p:nvSpPr>
          <p:spPr>
            <a:xfrm>
              <a:off x="0" y="0"/>
              <a:ext cx="1008" cy="864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292" name="文本框 12291"/>
            <p:cNvSpPr txBox="1"/>
            <p:nvPr/>
          </p:nvSpPr>
          <p:spPr>
            <a:xfrm>
              <a:off x="0" y="1008"/>
              <a:ext cx="1104" cy="24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主 视 图</a:t>
              </a:r>
            </a:p>
          </p:txBody>
        </p:sp>
      </p:grpSp>
      <p:grpSp>
        <p:nvGrpSpPr>
          <p:cNvPr id="12293" name="组合 12292"/>
          <p:cNvGrpSpPr/>
          <p:nvPr/>
        </p:nvGrpSpPr>
        <p:grpSpPr bwMode="auto">
          <a:xfrm>
            <a:off x="6124576" y="1454208"/>
            <a:ext cx="1401763" cy="1726380"/>
            <a:chOff x="0" y="0"/>
            <a:chExt cx="1177" cy="1209"/>
          </a:xfrm>
        </p:grpSpPr>
        <p:sp>
          <p:nvSpPr>
            <p:cNvPr id="12294" name="矩形 12293"/>
            <p:cNvSpPr/>
            <p:nvPr/>
          </p:nvSpPr>
          <p:spPr>
            <a:xfrm>
              <a:off x="52" y="0"/>
              <a:ext cx="968" cy="818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295" name="文本框 12294"/>
            <p:cNvSpPr txBox="1"/>
            <p:nvPr/>
          </p:nvSpPr>
          <p:spPr>
            <a:xfrm>
              <a:off x="0" y="977"/>
              <a:ext cx="1177" cy="23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algn="ctr"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左 视 图</a:t>
              </a:r>
              <a:endParaRPr lang="zh-CN" altLang="en-US" sz="1725" noProof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296" name="组合 12295"/>
          <p:cNvGrpSpPr/>
          <p:nvPr/>
        </p:nvGrpSpPr>
        <p:grpSpPr bwMode="auto">
          <a:xfrm>
            <a:off x="4179888" y="3886771"/>
            <a:ext cx="1357312" cy="1726380"/>
            <a:chOff x="0" y="0"/>
            <a:chExt cx="1140" cy="1209"/>
          </a:xfrm>
        </p:grpSpPr>
        <p:sp>
          <p:nvSpPr>
            <p:cNvPr id="12297" name="矩形 12296"/>
            <p:cNvSpPr/>
            <p:nvPr/>
          </p:nvSpPr>
          <p:spPr>
            <a:xfrm>
              <a:off x="4" y="0"/>
              <a:ext cx="968" cy="818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298" name="文本框 12297"/>
            <p:cNvSpPr txBox="1"/>
            <p:nvPr/>
          </p:nvSpPr>
          <p:spPr>
            <a:xfrm>
              <a:off x="0" y="977"/>
              <a:ext cx="1140" cy="23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5459" tIns="32730" rIns="65459" bIns="32730">
              <a:spAutoFit/>
            </a:bodyPr>
            <a:lstStyle/>
            <a:p>
              <a:pPr algn="ctr" defTabSz="873125" eaLnBrk="0" fontAlgn="auto" hangingPunct="0">
                <a:spcBef>
                  <a:spcPct val="50000"/>
                </a:spcBef>
              </a:pPr>
              <a:r>
                <a:rPr lang="zh-CN" altLang="en-US" sz="1725" b="1" noProof="1">
                  <a:latin typeface="Times New Roman" panose="02020603050405020304" pitchFamily="18" charset="0"/>
                </a:rPr>
                <a:t>俯 视 图</a:t>
              </a:r>
              <a:endParaRPr lang="zh-CN" altLang="en-US" sz="1725" noProof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299" name="组合 12298"/>
          <p:cNvGrpSpPr/>
          <p:nvPr/>
        </p:nvGrpSpPr>
        <p:grpSpPr bwMode="auto">
          <a:xfrm>
            <a:off x="1608139" y="1438981"/>
            <a:ext cx="1481137" cy="1627419"/>
            <a:chOff x="0" y="0"/>
            <a:chExt cx="1296" cy="1203"/>
          </a:xfrm>
        </p:grpSpPr>
        <p:sp>
          <p:nvSpPr>
            <p:cNvPr id="12300" name="立方体 12299"/>
            <p:cNvSpPr/>
            <p:nvPr/>
          </p:nvSpPr>
          <p:spPr>
            <a:xfrm>
              <a:off x="0" y="3"/>
              <a:ext cx="1296" cy="1200"/>
            </a:xfrm>
            <a:prstGeom prst="cube">
              <a:avLst>
                <a:gd name="adj" fmla="val 25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301" name="任意多边形 12300"/>
            <p:cNvSpPr/>
            <p:nvPr/>
          </p:nvSpPr>
          <p:spPr>
            <a:xfrm>
              <a:off x="0" y="910"/>
              <a:ext cx="308" cy="293"/>
            </a:xfrm>
            <a:custGeom>
              <a:avLst/>
              <a:gdLst/>
              <a:ahLst/>
              <a:cxnLst/>
              <a:rect l="0" t="0" r="0" b="0"/>
              <a:pathLst>
                <a:path w="309" h="292">
                  <a:moveTo>
                    <a:pt x="0" y="292"/>
                  </a:moveTo>
                  <a:lnTo>
                    <a:pt x="309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302" name="直接连接符 12301"/>
            <p:cNvSpPr/>
            <p:nvPr/>
          </p:nvSpPr>
          <p:spPr>
            <a:xfrm>
              <a:off x="336" y="915"/>
              <a:ext cx="960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2303" name="任意多边形 12302"/>
            <p:cNvSpPr/>
            <p:nvPr/>
          </p:nvSpPr>
          <p:spPr>
            <a:xfrm>
              <a:off x="308" y="0"/>
              <a:ext cx="1" cy="924"/>
            </a:xfrm>
            <a:custGeom>
              <a:avLst/>
              <a:gdLst/>
              <a:ahLst/>
              <a:cxnLst/>
              <a:rect l="0" t="0" r="0" b="0"/>
              <a:pathLst>
                <a:path w="1" h="924">
                  <a:moveTo>
                    <a:pt x="0" y="0"/>
                  </a:moveTo>
                  <a:lnTo>
                    <a:pt x="0" y="92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sp>
        <p:nvSpPr>
          <p:cNvPr id="14351" name="文本框 12303"/>
          <p:cNvSpPr txBox="1"/>
          <p:nvPr/>
        </p:nvSpPr>
        <p:spPr>
          <a:xfrm>
            <a:off x="263525" y="355939"/>
            <a:ext cx="3525838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想一想</a:t>
            </a:r>
            <a:r>
              <a:rPr lang="en-US" altLang="zh-CN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,</a:t>
            </a:r>
            <a:r>
              <a:rPr lang="zh-CN" altLang="en-US" sz="24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再动手画一画：</a:t>
            </a:r>
            <a:endParaRPr lang="zh-CN" altLang="en-US" sz="24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5" name="直接连接符 12304"/>
          <p:cNvSpPr/>
          <p:nvPr/>
        </p:nvSpPr>
        <p:spPr>
          <a:xfrm flipH="1">
            <a:off x="3486150" y="2624808"/>
            <a:ext cx="4514850" cy="0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2306" name="直接连接符 12305"/>
          <p:cNvSpPr/>
          <p:nvPr/>
        </p:nvSpPr>
        <p:spPr>
          <a:xfrm flipH="1">
            <a:off x="3486150" y="1471339"/>
            <a:ext cx="4514850" cy="0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2307" name="云形标注 12306"/>
          <p:cNvSpPr>
            <a:spLocks noChangeArrowheads="1"/>
          </p:cNvSpPr>
          <p:nvPr/>
        </p:nvSpPr>
        <p:spPr bwMode="auto">
          <a:xfrm>
            <a:off x="5243514" y="346422"/>
            <a:ext cx="1971675" cy="993582"/>
          </a:xfrm>
          <a:prstGeom prst="cloudCallout">
            <a:avLst>
              <a:gd name="adj1" fmla="val -50241"/>
              <a:gd name="adj2" fmla="val 69972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高平齐</a:t>
            </a:r>
          </a:p>
        </p:txBody>
      </p:sp>
      <p:sp>
        <p:nvSpPr>
          <p:cNvPr id="13329" name="直接连接符 13328"/>
          <p:cNvSpPr/>
          <p:nvPr/>
        </p:nvSpPr>
        <p:spPr>
          <a:xfrm flipV="1">
            <a:off x="4173538" y="1103980"/>
            <a:ext cx="0" cy="4145635"/>
          </a:xfrm>
          <a:prstGeom prst="line">
            <a:avLst/>
          </a:prstGeom>
          <a:ln w="44450" cap="sq" cmpd="sng">
            <a:solidFill>
              <a:srgbClr val="0000FF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3330" name="直接连接符 13329"/>
          <p:cNvSpPr/>
          <p:nvPr/>
        </p:nvSpPr>
        <p:spPr>
          <a:xfrm flipV="1">
            <a:off x="5357813" y="1035457"/>
            <a:ext cx="0" cy="4334073"/>
          </a:xfrm>
          <a:prstGeom prst="line">
            <a:avLst/>
          </a:prstGeom>
          <a:ln w="44450" cap="sq" cmpd="sng">
            <a:solidFill>
              <a:srgbClr val="0000FF"/>
            </a:solidFill>
            <a:prstDash val="solid"/>
            <a:headEnd type="none" w="med" len="med"/>
            <a:tailEnd type="triangle" w="sm" len="sm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3328" name="云形标注 13327"/>
          <p:cNvSpPr>
            <a:spLocks noChangeArrowheads="1"/>
          </p:cNvSpPr>
          <p:nvPr/>
        </p:nvSpPr>
        <p:spPr bwMode="auto">
          <a:xfrm>
            <a:off x="1874839" y="4065692"/>
            <a:ext cx="1914525" cy="1079236"/>
          </a:xfrm>
          <a:prstGeom prst="cloudCallout">
            <a:avLst>
              <a:gd name="adj1" fmla="val 63944"/>
              <a:gd name="adj2" fmla="val -101782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长对正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bldLvl="0" animBg="1"/>
      <p:bldP spid="1332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632200" y="3066400"/>
            <a:ext cx="1028700" cy="1233412"/>
          </a:xfrm>
          <a:prstGeom prst="ellipse">
            <a:avLst/>
          </a:prstGeom>
          <a:noFill/>
          <a:ln w="34925" cap="flat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4338" name="矩形 14337"/>
          <p:cNvSpPr>
            <a:spLocks noChangeArrowheads="1"/>
          </p:cNvSpPr>
          <p:nvPr/>
        </p:nvSpPr>
        <p:spPr bwMode="auto">
          <a:xfrm>
            <a:off x="3609975" y="761365"/>
            <a:ext cx="1028700" cy="157602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9" name="文本框 14338"/>
          <p:cNvSpPr txBox="1">
            <a:spLocks noChangeArrowheads="1"/>
          </p:cNvSpPr>
          <p:nvPr/>
        </p:nvSpPr>
        <p:spPr bwMode="auto">
          <a:xfrm>
            <a:off x="3609975" y="2542961"/>
            <a:ext cx="102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主 视 图</a:t>
            </a:r>
          </a:p>
        </p:txBody>
      </p:sp>
      <p:sp>
        <p:nvSpPr>
          <p:cNvPr id="14340" name="矩形 14339"/>
          <p:cNvSpPr/>
          <p:nvPr/>
        </p:nvSpPr>
        <p:spPr>
          <a:xfrm>
            <a:off x="5067300" y="761365"/>
            <a:ext cx="1028700" cy="1576027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4341" name="文本框 14340"/>
          <p:cNvSpPr txBox="1">
            <a:spLocks noChangeArrowheads="1"/>
          </p:cNvSpPr>
          <p:nvPr/>
        </p:nvSpPr>
        <p:spPr bwMode="auto">
          <a:xfrm>
            <a:off x="4881563" y="2525831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左 视 图</a:t>
            </a:r>
          </a:p>
        </p:txBody>
      </p:sp>
      <p:sp>
        <p:nvSpPr>
          <p:cNvPr id="14342" name="椭圆 14341"/>
          <p:cNvSpPr/>
          <p:nvPr/>
        </p:nvSpPr>
        <p:spPr>
          <a:xfrm>
            <a:off x="3638550" y="3074014"/>
            <a:ext cx="1028700" cy="1233412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4343" name="文本框 14342"/>
          <p:cNvSpPr txBox="1">
            <a:spLocks noChangeArrowheads="1"/>
          </p:cNvSpPr>
          <p:nvPr/>
        </p:nvSpPr>
        <p:spPr bwMode="auto">
          <a:xfrm>
            <a:off x="3595688" y="4427341"/>
            <a:ext cx="1200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俯 视 图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grpSp>
        <p:nvGrpSpPr>
          <p:cNvPr id="14344" name="组合 14343"/>
          <p:cNvGrpSpPr/>
          <p:nvPr/>
        </p:nvGrpSpPr>
        <p:grpSpPr bwMode="auto">
          <a:xfrm>
            <a:off x="1152525" y="654774"/>
            <a:ext cx="1028700" cy="1935772"/>
            <a:chOff x="0" y="0"/>
            <a:chExt cx="864" cy="1552"/>
          </a:xfrm>
        </p:grpSpPr>
        <p:sp>
          <p:nvSpPr>
            <p:cNvPr id="14345" name="圆柱形 14344"/>
            <p:cNvSpPr/>
            <p:nvPr/>
          </p:nvSpPr>
          <p:spPr>
            <a:xfrm>
              <a:off x="0" y="0"/>
              <a:ext cx="864" cy="1392"/>
            </a:xfrm>
            <a:prstGeom prst="can">
              <a:avLst>
                <a:gd name="adj" fmla="val 40278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4346" name="任意多边形 14345"/>
            <p:cNvSpPr/>
            <p:nvPr/>
          </p:nvSpPr>
          <p:spPr>
            <a:xfrm rot="-8548646" flipV="1">
              <a:off x="49" y="900"/>
              <a:ext cx="673" cy="652"/>
            </a:xfrm>
            <a:custGeom>
              <a:avLst/>
              <a:gdLst>
                <a:gd name="txL" fmla="*/ 0 w 21393"/>
                <a:gd name="txT" fmla="*/ 0 h 21599"/>
                <a:gd name="txR" fmla="*/ 21393 w 21393"/>
                <a:gd name="txB" fmla="*/ 21599 h 21599"/>
              </a:gdLst>
              <a:ahLst/>
              <a:cxnLst>
                <a:cxn ang="270">
                  <a:pos x="230" y="0"/>
                </a:cxn>
                <a:cxn ang="0">
                  <a:pos x="21392" y="18612"/>
                </a:cxn>
                <a:cxn ang="180">
                  <a:pos x="0" y="21599"/>
                </a:cxn>
              </a:cxnLst>
              <a:rect l="txL" t="txT" r="txR" b="txB"/>
              <a:pathLst>
                <a:path w="21393" h="21599" fill="none">
                  <a:moveTo>
                    <a:pt x="230" y="0"/>
                  </a:moveTo>
                  <a:arcTo wR="21600" hR="21600" stAng="-5363394" swAng="4886459"/>
                </a:path>
                <a:path w="21393" h="21599" stroke="0">
                  <a:moveTo>
                    <a:pt x="230" y="0"/>
                  </a:moveTo>
                  <a:arcTo wR="21600" hR="21600" stAng="-5363394" swAng="4886459"/>
                  <a:lnTo>
                    <a:pt x="0" y="21599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sp>
        <p:nvSpPr>
          <p:cNvPr id="14347" name="云形标注 14346"/>
          <p:cNvSpPr>
            <a:spLocks noChangeArrowheads="1"/>
          </p:cNvSpPr>
          <p:nvPr/>
        </p:nvSpPr>
        <p:spPr bwMode="auto">
          <a:xfrm>
            <a:off x="6338889" y="1035458"/>
            <a:ext cx="1785937" cy="1147759"/>
          </a:xfrm>
          <a:prstGeom prst="cloudCallout">
            <a:avLst>
              <a:gd name="adj1" fmla="val -59935"/>
              <a:gd name="adj2" fmla="val 63185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宽相等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95 0.001504 C 0.096454 -0.043876 0.130511 -0.089005 0.145888 -0.135601 C 0.161271 -0.182188 0.157974 -0.230231 0.154676 -0.278043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ldLvl="0" animBg="1"/>
      <p:bldP spid="14338" grpId="0" bldLvl="0" animBg="1"/>
      <p:bldP spid="14338" grpId="1" animBg="1"/>
      <p:bldP spid="14339" grpId="0"/>
      <p:bldP spid="14341" grpId="0"/>
      <p:bldP spid="14343" grpId="0"/>
      <p:bldP spid="1434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8433"/>
          <p:cNvSpPr txBox="1">
            <a:spLocks noChangeArrowheads="1"/>
          </p:cNvSpPr>
          <p:nvPr/>
        </p:nvSpPr>
        <p:spPr bwMode="auto">
          <a:xfrm>
            <a:off x="3343275" y="954649"/>
            <a:ext cx="4695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、画出下列立体图形的三视图。</a:t>
            </a:r>
          </a:p>
        </p:txBody>
      </p:sp>
      <p:graphicFrame>
        <p:nvGraphicFramePr>
          <p:cNvPr id="19458" name="对象 1843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000251" y="1596965"/>
          <a:ext cx="1025525" cy="122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r:id="rId4" imgW="1976120" imgH="1976120" progId="Flash.Movie">
                  <p:embed/>
                </p:oleObj>
              </mc:Choice>
              <mc:Fallback>
                <p:oleObj r:id="rId4" imgW="1976120" imgH="1976120" progId="Flash.Movie">
                  <p:embed/>
                  <p:pic>
                    <p:nvPicPr>
                      <p:cNvPr id="0" name="对象 18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1596965"/>
                        <a:ext cx="1025525" cy="1229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对象 18435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4614863" y="1477049"/>
          <a:ext cx="1060450" cy="1370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r:id="rId7" imgW="1104900" imgH="1190625" progId="Paint.Picture">
                  <p:embed/>
                </p:oleObj>
              </mc:Choice>
              <mc:Fallback>
                <p:oleObj r:id="rId7" imgW="1104900" imgH="1190625" progId="Paint.Picture">
                  <p:embed/>
                  <p:pic>
                    <p:nvPicPr>
                      <p:cNvPr id="0" name="对象 18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1477049"/>
                        <a:ext cx="1060450" cy="1370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文本框 18436"/>
          <p:cNvSpPr txBox="1">
            <a:spLocks noChangeArrowheads="1"/>
          </p:cNvSpPr>
          <p:nvPr/>
        </p:nvSpPr>
        <p:spPr bwMode="auto">
          <a:xfrm>
            <a:off x="1257300" y="3128996"/>
            <a:ext cx="678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、指出左面三个平面图形是右面这个物体的三视图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中的</a:t>
            </a:r>
            <a:r>
              <a:rPr lang="zh-CN" altLang="en-US" sz="2400" b="1" dirty="0">
                <a:latin typeface="Times New Roman" panose="02020603050405020304" pitchFamily="18" charset="0"/>
              </a:rPr>
              <a:t>哪个视图。</a:t>
            </a:r>
          </a:p>
        </p:txBody>
      </p:sp>
      <p:grpSp>
        <p:nvGrpSpPr>
          <p:cNvPr id="19461" name="组合 18437"/>
          <p:cNvGrpSpPr/>
          <p:nvPr/>
        </p:nvGrpSpPr>
        <p:grpSpPr bwMode="auto">
          <a:xfrm flipV="1">
            <a:off x="3086100" y="4320749"/>
            <a:ext cx="1028700" cy="1096366"/>
            <a:chOff x="0" y="0"/>
            <a:chExt cx="864" cy="768"/>
          </a:xfrm>
        </p:grpSpPr>
        <p:sp>
          <p:nvSpPr>
            <p:cNvPr id="18439" name="矩形 18438"/>
            <p:cNvSpPr/>
            <p:nvPr/>
          </p:nvSpPr>
          <p:spPr>
            <a:xfrm>
              <a:off x="0" y="384"/>
              <a:ext cx="864" cy="384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8440" name="矩形 18439"/>
            <p:cNvSpPr/>
            <p:nvPr/>
          </p:nvSpPr>
          <p:spPr>
            <a:xfrm>
              <a:off x="0" y="0"/>
              <a:ext cx="432" cy="76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grpSp>
        <p:nvGrpSpPr>
          <p:cNvPr id="19464" name="组合 18440"/>
          <p:cNvGrpSpPr/>
          <p:nvPr/>
        </p:nvGrpSpPr>
        <p:grpSpPr bwMode="auto">
          <a:xfrm>
            <a:off x="4743450" y="4320749"/>
            <a:ext cx="1028700" cy="1096366"/>
            <a:chOff x="0" y="0"/>
            <a:chExt cx="864" cy="768"/>
          </a:xfrm>
        </p:grpSpPr>
        <p:sp>
          <p:nvSpPr>
            <p:cNvPr id="18442" name="矩形 18441"/>
            <p:cNvSpPr/>
            <p:nvPr/>
          </p:nvSpPr>
          <p:spPr>
            <a:xfrm>
              <a:off x="0" y="384"/>
              <a:ext cx="864" cy="384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8443" name="矩形 18442"/>
            <p:cNvSpPr/>
            <p:nvPr/>
          </p:nvSpPr>
          <p:spPr>
            <a:xfrm>
              <a:off x="0" y="0"/>
              <a:ext cx="432" cy="76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grpSp>
        <p:nvGrpSpPr>
          <p:cNvPr id="19467" name="组合 18443"/>
          <p:cNvGrpSpPr/>
          <p:nvPr/>
        </p:nvGrpSpPr>
        <p:grpSpPr bwMode="auto">
          <a:xfrm>
            <a:off x="1485900" y="4320749"/>
            <a:ext cx="1028700" cy="1096366"/>
            <a:chOff x="0" y="0"/>
            <a:chExt cx="864" cy="768"/>
          </a:xfrm>
        </p:grpSpPr>
        <p:sp>
          <p:nvSpPr>
            <p:cNvPr id="18445" name="矩形 18444"/>
            <p:cNvSpPr/>
            <p:nvPr/>
          </p:nvSpPr>
          <p:spPr>
            <a:xfrm>
              <a:off x="0" y="384"/>
              <a:ext cx="864" cy="384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8446" name="矩形 18445"/>
            <p:cNvSpPr/>
            <p:nvPr/>
          </p:nvSpPr>
          <p:spPr>
            <a:xfrm>
              <a:off x="0" y="0"/>
              <a:ext cx="432" cy="76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sp>
        <p:nvSpPr>
          <p:cNvPr id="18447" name="立方体 18446"/>
          <p:cNvSpPr/>
          <p:nvPr/>
        </p:nvSpPr>
        <p:spPr>
          <a:xfrm>
            <a:off x="6516689" y="4271260"/>
            <a:ext cx="657225" cy="679519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8448" name="立方体 18447"/>
          <p:cNvSpPr/>
          <p:nvPr/>
        </p:nvSpPr>
        <p:spPr>
          <a:xfrm>
            <a:off x="6351588" y="4937455"/>
            <a:ext cx="677862" cy="679519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8449" name="立方体 18448"/>
          <p:cNvSpPr/>
          <p:nvPr/>
        </p:nvSpPr>
        <p:spPr>
          <a:xfrm>
            <a:off x="7021514" y="4773762"/>
            <a:ext cx="657225" cy="679519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8453" name="文本框 18452"/>
          <p:cNvSpPr txBox="1">
            <a:spLocks noChangeArrowheads="1"/>
          </p:cNvSpPr>
          <p:nvPr/>
        </p:nvSpPr>
        <p:spPr bwMode="auto">
          <a:xfrm>
            <a:off x="1393826" y="5626491"/>
            <a:ext cx="134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正视图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4" name="文本框 18453"/>
          <p:cNvSpPr txBox="1">
            <a:spLocks noChangeArrowheads="1"/>
          </p:cNvSpPr>
          <p:nvPr/>
        </p:nvSpPr>
        <p:spPr bwMode="auto">
          <a:xfrm>
            <a:off x="3006726" y="5613167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俯视图</a:t>
            </a: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18455" name="文本框 18454"/>
          <p:cNvSpPr txBox="1">
            <a:spLocks noChangeArrowheads="1"/>
          </p:cNvSpPr>
          <p:nvPr/>
        </p:nvSpPr>
        <p:spPr bwMode="auto">
          <a:xfrm>
            <a:off x="4738688" y="5658849"/>
            <a:ext cx="1174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</a:rPr>
              <a:t>左视图</a:t>
            </a: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19476" name="矩形 18456"/>
          <p:cNvSpPr>
            <a:spLocks noChangeArrowheads="1" noChangeShapeType="1" noTextEdit="1"/>
          </p:cNvSpPr>
          <p:nvPr/>
        </p:nvSpPr>
        <p:spPr bwMode="auto">
          <a:xfrm>
            <a:off x="541337" y="520670"/>
            <a:ext cx="1889125" cy="8679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5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随堂练习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60" grpId="0"/>
      <p:bldP spid="18447" grpId="0" animBg="1"/>
      <p:bldP spid="18448" grpId="0" animBg="1"/>
      <p:bldP spid="18449" grpId="0" animBg="1"/>
      <p:bldP spid="18453" grpId="0"/>
      <p:bldP spid="18454" grpId="0"/>
      <p:bldP spid="184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19457"/>
          <p:cNvGrpSpPr/>
          <p:nvPr/>
        </p:nvGrpSpPr>
        <p:grpSpPr bwMode="auto">
          <a:xfrm>
            <a:off x="4171950" y="1374265"/>
            <a:ext cx="1314450" cy="2167260"/>
            <a:chOff x="0" y="0"/>
            <a:chExt cx="1104" cy="1909"/>
          </a:xfrm>
        </p:grpSpPr>
        <p:sp>
          <p:nvSpPr>
            <p:cNvPr id="19459" name="等腰三角形 19458"/>
            <p:cNvSpPr/>
            <p:nvPr/>
          </p:nvSpPr>
          <p:spPr>
            <a:xfrm>
              <a:off x="0" y="0"/>
              <a:ext cx="1104" cy="1440"/>
            </a:xfrm>
            <a:prstGeom prst="triangle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0483" name="文本框 19459"/>
            <p:cNvSpPr txBox="1">
              <a:spLocks noChangeArrowheads="1"/>
            </p:cNvSpPr>
            <p:nvPr/>
          </p:nvSpPr>
          <p:spPr bwMode="auto">
            <a:xfrm>
              <a:off x="96" y="1584"/>
              <a:ext cx="864" cy="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b="1">
                  <a:latin typeface="Times New Roman" panose="02020603050405020304" pitchFamily="18" charset="0"/>
                </a:rPr>
                <a:t>正 视 图</a:t>
              </a:r>
            </a:p>
          </p:txBody>
        </p:sp>
      </p:grpSp>
      <p:grpSp>
        <p:nvGrpSpPr>
          <p:cNvPr id="19461" name="组合 19460"/>
          <p:cNvGrpSpPr/>
          <p:nvPr/>
        </p:nvGrpSpPr>
        <p:grpSpPr bwMode="auto">
          <a:xfrm>
            <a:off x="6115050" y="1374265"/>
            <a:ext cx="1314450" cy="2169103"/>
            <a:chOff x="0" y="0"/>
            <a:chExt cx="1152" cy="1909"/>
          </a:xfrm>
        </p:grpSpPr>
        <p:sp>
          <p:nvSpPr>
            <p:cNvPr id="19462" name="等腰三角形 19461"/>
            <p:cNvSpPr/>
            <p:nvPr/>
          </p:nvSpPr>
          <p:spPr>
            <a:xfrm>
              <a:off x="0" y="0"/>
              <a:ext cx="1105" cy="1441"/>
            </a:xfrm>
            <a:prstGeom prst="triangle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0486" name="文本框 19462"/>
            <p:cNvSpPr txBox="1">
              <a:spLocks noChangeArrowheads="1"/>
            </p:cNvSpPr>
            <p:nvPr/>
          </p:nvSpPr>
          <p:spPr bwMode="auto">
            <a:xfrm>
              <a:off x="192" y="1584"/>
              <a:ext cx="960" cy="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b="1">
                  <a:latin typeface="Times New Roman" panose="02020603050405020304" pitchFamily="18" charset="0"/>
                </a:rPr>
                <a:t>左 视 图</a:t>
              </a:r>
            </a:p>
          </p:txBody>
        </p:sp>
      </p:grpSp>
      <p:grpSp>
        <p:nvGrpSpPr>
          <p:cNvPr id="19464" name="组合 19463"/>
          <p:cNvGrpSpPr/>
          <p:nvPr/>
        </p:nvGrpSpPr>
        <p:grpSpPr bwMode="auto">
          <a:xfrm>
            <a:off x="4171950" y="3852510"/>
            <a:ext cx="1371600" cy="2242649"/>
            <a:chOff x="0" y="0"/>
            <a:chExt cx="1200" cy="1666"/>
          </a:xfrm>
        </p:grpSpPr>
        <p:grpSp>
          <p:nvGrpSpPr>
            <p:cNvPr id="20488" name="组合 19464"/>
            <p:cNvGrpSpPr/>
            <p:nvPr/>
          </p:nvGrpSpPr>
          <p:grpSpPr bwMode="auto">
            <a:xfrm>
              <a:off x="0" y="0"/>
              <a:ext cx="1104" cy="1152"/>
              <a:chOff x="0" y="0"/>
              <a:chExt cx="1104" cy="1152"/>
            </a:xfrm>
          </p:grpSpPr>
          <p:sp>
            <p:nvSpPr>
              <p:cNvPr id="19466" name="矩形 19465"/>
              <p:cNvSpPr/>
              <p:nvPr/>
            </p:nvSpPr>
            <p:spPr>
              <a:xfrm>
                <a:off x="0" y="0"/>
                <a:ext cx="1104" cy="1152"/>
              </a:xfrm>
              <a:prstGeom prst="rect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grpSp>
            <p:nvGrpSpPr>
              <p:cNvPr id="20490" name="组合 19466"/>
              <p:cNvGrpSpPr/>
              <p:nvPr/>
            </p:nvGrpSpPr>
            <p:grpSpPr bwMode="auto">
              <a:xfrm>
                <a:off x="0" y="0"/>
                <a:ext cx="1104" cy="1152"/>
                <a:chOff x="0" y="0"/>
                <a:chExt cx="1104" cy="1152"/>
              </a:xfrm>
            </p:grpSpPr>
            <p:sp>
              <p:nvSpPr>
                <p:cNvPr id="19468" name="直接连接符 19467"/>
                <p:cNvSpPr/>
                <p:nvPr/>
              </p:nvSpPr>
              <p:spPr>
                <a:xfrm>
                  <a:off x="0" y="0"/>
                  <a:ext cx="1104" cy="1152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9469" name="直接连接符 19468"/>
                <p:cNvSpPr/>
                <p:nvPr/>
              </p:nvSpPr>
              <p:spPr>
                <a:xfrm flipH="1">
                  <a:off x="0" y="0"/>
                  <a:ext cx="1104" cy="1152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</p:grpSp>
        </p:grpSp>
        <p:sp>
          <p:nvSpPr>
            <p:cNvPr id="20493" name="文本框 19469"/>
            <p:cNvSpPr txBox="1">
              <a:spLocks noChangeArrowheads="1"/>
            </p:cNvSpPr>
            <p:nvPr/>
          </p:nvSpPr>
          <p:spPr bwMode="auto">
            <a:xfrm>
              <a:off x="0" y="1392"/>
              <a:ext cx="1200" cy="2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b="1">
                  <a:latin typeface="Times New Roman" panose="02020603050405020304" pitchFamily="18" charset="0"/>
                </a:rPr>
                <a:t>俯 视 图</a:t>
              </a:r>
              <a:endParaRPr lang="zh-CN" altLang="en-US">
                <a:latin typeface="Times New Roman" panose="02020603050405020304" pitchFamily="18" charset="0"/>
              </a:endParaRPr>
            </a:p>
          </p:txBody>
        </p:sp>
      </p:grpSp>
      <p:pic>
        <p:nvPicPr>
          <p:cNvPr id="20494" name="图片 194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1716879"/>
            <a:ext cx="1885950" cy="191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2" name="标题 19471"/>
          <p:cNvSpPr>
            <a:spLocks noGrp="1"/>
          </p:cNvSpPr>
          <p:nvPr>
            <p:ph type="title"/>
          </p:nvPr>
        </p:nvSpPr>
        <p:spPr>
          <a:xfrm>
            <a:off x="979488" y="348326"/>
            <a:ext cx="4367212" cy="917445"/>
          </a:xfrm>
          <a:ln>
            <a:miter/>
          </a:ln>
        </p:spPr>
        <p:txBody>
          <a:bodyPr wrap="square" numCol="1" anchor="b" anchorCtr="0" compatLnSpc="1">
            <a:normAutofit/>
          </a:bodyPr>
          <a:lstStyle/>
          <a:p>
            <a:r>
              <a:rPr lang="zh-CN" altLang="en-US" sz="4400" dirty="0">
                <a:ea typeface="隶书" panose="02010509060101010101" pitchFamily="49" charset="-122"/>
              </a:rPr>
              <a:t>3、</a:t>
            </a:r>
            <a:r>
              <a:rPr lang="zh-CN" altLang="en-US" sz="3200" dirty="0" smtClean="0">
                <a:ea typeface="隶书" panose="02010509060101010101" pitchFamily="49" charset="-122"/>
              </a:rPr>
              <a:t>四菱锥的三视图</a:t>
            </a:r>
            <a:r>
              <a:rPr lang="zh-CN" altLang="en-US" sz="4400" dirty="0" smtClean="0">
                <a:ea typeface="隶书" panose="02010509060101010101" pitchFamily="49" charset="-122"/>
              </a:rPr>
              <a:t>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占位符 20481"/>
          <p:cNvSpPr>
            <a:spLocks noGrp="1"/>
          </p:cNvSpPr>
          <p:nvPr>
            <p:ph idx="1"/>
          </p:nvPr>
        </p:nvSpPr>
        <p:spPr>
          <a:xfrm>
            <a:off x="1327150" y="664291"/>
            <a:ext cx="6172200" cy="706167"/>
          </a:xfrm>
          <a:ln>
            <a:miter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noProof="1"/>
              <a:t>4、找出图中每一物品所对应的主视图。</a:t>
            </a:r>
            <a:endParaRPr lang="zh-CN" altLang="en-US" sz="3200" noProof="1"/>
          </a:p>
        </p:txBody>
      </p:sp>
      <p:pic>
        <p:nvPicPr>
          <p:cNvPr id="21506" name="图片 20482" descr="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7150" y="1370458"/>
            <a:ext cx="6515100" cy="194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组合 20483"/>
          <p:cNvGrpSpPr/>
          <p:nvPr/>
        </p:nvGrpSpPr>
        <p:grpSpPr bwMode="auto">
          <a:xfrm>
            <a:off x="1741488" y="3637424"/>
            <a:ext cx="971550" cy="1615548"/>
            <a:chOff x="0" y="0"/>
            <a:chExt cx="816" cy="1132"/>
          </a:xfrm>
        </p:grpSpPr>
        <p:sp>
          <p:nvSpPr>
            <p:cNvPr id="20485" name="任意多边形 20484"/>
            <p:cNvSpPr/>
            <p:nvPr/>
          </p:nvSpPr>
          <p:spPr>
            <a:xfrm>
              <a:off x="0" y="0"/>
              <a:ext cx="816" cy="816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1509" name="文本框 20485"/>
            <p:cNvSpPr txBox="1">
              <a:spLocks noChangeArrowheads="1"/>
            </p:cNvSpPr>
            <p:nvPr/>
          </p:nvSpPr>
          <p:spPr bwMode="auto">
            <a:xfrm>
              <a:off x="91" y="873"/>
              <a:ext cx="68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b="1">
                  <a:latin typeface="Comic Sans MS" panose="030F0702030302020204" pitchFamily="66" charset="0"/>
                </a:rPr>
                <a:t>（</a:t>
              </a:r>
              <a:r>
                <a:rPr lang="en-US" altLang="zh-CN" b="1">
                  <a:latin typeface="Comic Sans MS" panose="030F0702030302020204" pitchFamily="66" charset="0"/>
                </a:rPr>
                <a:t>A</a:t>
              </a:r>
              <a:r>
                <a:rPr lang="zh-CN" altLang="en-US" b="1">
                  <a:latin typeface="Comic Sans MS" panose="030F0702030302020204" pitchFamily="66" charset="0"/>
                </a:rPr>
                <a:t>）</a:t>
              </a:r>
            </a:p>
          </p:txBody>
        </p:sp>
      </p:grpSp>
      <p:grpSp>
        <p:nvGrpSpPr>
          <p:cNvPr id="21510" name="组合 20486"/>
          <p:cNvGrpSpPr/>
          <p:nvPr/>
        </p:nvGrpSpPr>
        <p:grpSpPr bwMode="auto">
          <a:xfrm>
            <a:off x="3200400" y="3570805"/>
            <a:ext cx="1079500" cy="1706912"/>
            <a:chOff x="0" y="0"/>
            <a:chExt cx="907" cy="1196"/>
          </a:xfrm>
        </p:grpSpPr>
        <p:sp>
          <p:nvSpPr>
            <p:cNvPr id="20488" name="椭圆 20487"/>
            <p:cNvSpPr/>
            <p:nvPr/>
          </p:nvSpPr>
          <p:spPr>
            <a:xfrm>
              <a:off x="0" y="0"/>
              <a:ext cx="907" cy="907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1512" name="文本框 20488"/>
            <p:cNvSpPr txBox="1">
              <a:spLocks noChangeArrowheads="1"/>
            </p:cNvSpPr>
            <p:nvPr/>
          </p:nvSpPr>
          <p:spPr bwMode="auto">
            <a:xfrm>
              <a:off x="136" y="937"/>
              <a:ext cx="66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b="1">
                  <a:latin typeface="Comic Sans MS" panose="030F0702030302020204" pitchFamily="66" charset="0"/>
                </a:rPr>
                <a:t>（</a:t>
              </a:r>
              <a:r>
                <a:rPr lang="en-US" altLang="zh-CN" b="1">
                  <a:latin typeface="Comic Sans MS" panose="030F0702030302020204" pitchFamily="66" charset="0"/>
                </a:rPr>
                <a:t>B</a:t>
              </a:r>
              <a:r>
                <a:rPr lang="zh-CN" altLang="en-US" b="1">
                  <a:latin typeface="Comic Sans MS" panose="030F0702030302020204" pitchFamily="66" charset="0"/>
                </a:rPr>
                <a:t>）</a:t>
              </a:r>
            </a:p>
          </p:txBody>
        </p:sp>
      </p:grpSp>
      <p:grpSp>
        <p:nvGrpSpPr>
          <p:cNvPr id="21513" name="组合 20489"/>
          <p:cNvGrpSpPr/>
          <p:nvPr/>
        </p:nvGrpSpPr>
        <p:grpSpPr bwMode="auto">
          <a:xfrm>
            <a:off x="4983164" y="3506088"/>
            <a:ext cx="792555" cy="1771602"/>
            <a:chOff x="0" y="0"/>
            <a:chExt cx="666" cy="1241"/>
          </a:xfrm>
        </p:grpSpPr>
        <p:sp>
          <p:nvSpPr>
            <p:cNvPr id="20491" name="矩形 20490"/>
            <p:cNvSpPr/>
            <p:nvPr/>
          </p:nvSpPr>
          <p:spPr>
            <a:xfrm>
              <a:off x="0" y="0"/>
              <a:ext cx="635" cy="90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1515" name="文本框 20491"/>
            <p:cNvSpPr txBox="1">
              <a:spLocks noChangeArrowheads="1"/>
            </p:cNvSpPr>
            <p:nvPr/>
          </p:nvSpPr>
          <p:spPr bwMode="auto">
            <a:xfrm>
              <a:off x="0" y="982"/>
              <a:ext cx="66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b="1">
                  <a:latin typeface="Comic Sans MS" panose="030F0702030302020204" pitchFamily="66" charset="0"/>
                </a:rPr>
                <a:t>（</a:t>
              </a:r>
              <a:r>
                <a:rPr lang="en-US" altLang="zh-CN" b="1">
                  <a:latin typeface="Comic Sans MS" panose="030F0702030302020204" pitchFamily="66" charset="0"/>
                </a:rPr>
                <a:t>C</a:t>
              </a:r>
              <a:r>
                <a:rPr lang="zh-CN" altLang="en-US" b="1">
                  <a:latin typeface="Comic Sans MS" panose="030F0702030302020204" pitchFamily="66" charset="0"/>
                </a:rPr>
                <a:t>）</a:t>
              </a:r>
            </a:p>
          </p:txBody>
        </p:sp>
      </p:grpSp>
      <p:grpSp>
        <p:nvGrpSpPr>
          <p:cNvPr id="21516" name="组合 20492"/>
          <p:cNvGrpSpPr/>
          <p:nvPr/>
        </p:nvGrpSpPr>
        <p:grpSpPr bwMode="auto">
          <a:xfrm>
            <a:off x="6656389" y="3443277"/>
            <a:ext cx="816380" cy="1794443"/>
            <a:chOff x="0" y="0"/>
            <a:chExt cx="685" cy="1257"/>
          </a:xfrm>
        </p:grpSpPr>
        <p:sp>
          <p:nvSpPr>
            <p:cNvPr id="20494" name="等腰三角形 20493"/>
            <p:cNvSpPr/>
            <p:nvPr/>
          </p:nvSpPr>
          <p:spPr>
            <a:xfrm>
              <a:off x="0" y="0"/>
              <a:ext cx="635" cy="90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21518" name="文本框 20494"/>
            <p:cNvSpPr txBox="1">
              <a:spLocks noChangeArrowheads="1"/>
            </p:cNvSpPr>
            <p:nvPr/>
          </p:nvSpPr>
          <p:spPr bwMode="auto">
            <a:xfrm>
              <a:off x="0" y="998"/>
              <a:ext cx="685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b="1">
                  <a:latin typeface="Comic Sans MS" panose="030F0702030302020204" pitchFamily="66" charset="0"/>
                </a:rPr>
                <a:t>（</a:t>
              </a:r>
              <a:r>
                <a:rPr lang="en-US" altLang="zh-CN" b="1">
                  <a:latin typeface="Comic Sans MS" panose="030F0702030302020204" pitchFamily="66" charset="0"/>
                </a:rPr>
                <a:t>D</a:t>
              </a:r>
              <a:r>
                <a:rPr lang="zh-CN" altLang="en-US" b="1">
                  <a:latin typeface="Comic Sans MS" panose="030F0702030302020204" pitchFamily="66" charset="0"/>
                </a:rPr>
                <a:t>）</a:t>
              </a:r>
            </a:p>
          </p:txBody>
        </p:sp>
      </p:grpSp>
      <p:sp>
        <p:nvSpPr>
          <p:cNvPr id="20496" name="直接连接符 20495"/>
          <p:cNvSpPr/>
          <p:nvPr/>
        </p:nvSpPr>
        <p:spPr>
          <a:xfrm flipV="1">
            <a:off x="2498725" y="2729496"/>
            <a:ext cx="3995738" cy="1102077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20497" name="直接连接符 20496"/>
          <p:cNvSpPr/>
          <p:nvPr/>
        </p:nvSpPr>
        <p:spPr>
          <a:xfrm flipH="1" flipV="1">
            <a:off x="3686176" y="2664780"/>
            <a:ext cx="53975" cy="1102077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20498" name="直接连接符 20497"/>
          <p:cNvSpPr/>
          <p:nvPr/>
        </p:nvSpPr>
        <p:spPr>
          <a:xfrm flipH="1" flipV="1">
            <a:off x="2282826" y="2535348"/>
            <a:ext cx="3078163" cy="1231509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20499" name="直接连接符 20498"/>
          <p:cNvSpPr/>
          <p:nvPr/>
        </p:nvSpPr>
        <p:spPr>
          <a:xfrm flipH="1" flipV="1">
            <a:off x="5251451" y="2535348"/>
            <a:ext cx="1838325" cy="1490373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21505"/>
          <p:cNvSpPr>
            <a:spLocks noGrp="1" noChangeArrowheads="1"/>
          </p:cNvSpPr>
          <p:nvPr>
            <p:ph type="title"/>
          </p:nvPr>
        </p:nvSpPr>
        <p:spPr bwMode="auto">
          <a:xfrm>
            <a:off x="1101726" y="624281"/>
            <a:ext cx="3927475" cy="6433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noAutofit/>
          </a:bodyPr>
          <a:lstStyle/>
          <a:p>
            <a:r>
              <a:rPr lang="zh-CN" altLang="en-US" sz="4400" dirty="0" smtClean="0">
                <a:ea typeface="隶书" panose="02010509060101010101" pitchFamily="49" charset="-122"/>
              </a:rPr>
              <a:t>小  结</a:t>
            </a:r>
          </a:p>
        </p:txBody>
      </p:sp>
      <p:sp>
        <p:nvSpPr>
          <p:cNvPr id="21507" name="矩形 21506"/>
          <p:cNvSpPr>
            <a:spLocks noChangeArrowheads="1"/>
          </p:cNvSpPr>
          <p:nvPr/>
        </p:nvSpPr>
        <p:spPr bwMode="auto">
          <a:xfrm>
            <a:off x="1101726" y="1511564"/>
            <a:ext cx="7156449" cy="325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57400" lvl="4" indent="-2286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三视图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正视图——从正面看到的图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左视图——从左面看到的图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俯视图——从上面看到的图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画物体的三视图时,要符合如下原则: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位置：</a:t>
            </a:r>
            <a:r>
              <a:rPr lang="zh-CN" altLang="en-US" sz="3200" b="1" u="sng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正视</a:t>
            </a:r>
            <a:r>
              <a:rPr lang="zh-CN" altLang="en-US" sz="3200" b="1" u="sng" dirty="0" smtClean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  侧</a:t>
            </a:r>
            <a:r>
              <a:rPr lang="zh-CN" altLang="en-US" sz="3200" b="1" u="sng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视</a:t>
            </a:r>
            <a:r>
              <a:rPr lang="zh-CN" altLang="en-US" sz="3200" b="1" u="sng" dirty="0" smtClean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  俯</a:t>
            </a:r>
            <a:r>
              <a:rPr lang="zh-CN" altLang="en-US" sz="3200" b="1" u="sng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视图</a:t>
            </a:r>
          </a:p>
          <a:p>
            <a:pPr marL="342900" indent="-342900" eaLnBrk="0" hangingPunct="0">
              <a:buClr>
                <a:schemeClr val="tx1"/>
              </a:buClr>
              <a:buSzPct val="90000"/>
            </a:pP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大小：</a:t>
            </a: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长对正,高平齐,宽相等</a:t>
            </a:r>
            <a:r>
              <a:rPr lang="zh-CN" altLang="en-US" sz="32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5121"/>
          <p:cNvPicPr>
            <a:picLocks noChangeAspect="1" noChangeArrowheads="1"/>
          </p:cNvPicPr>
          <p:nvPr/>
        </p:nvPicPr>
        <p:blipFill>
          <a:blip r:embed="rId2" cstate="email"/>
          <a:srcRect b="10736"/>
          <a:stretch>
            <a:fillRect/>
          </a:stretch>
        </p:blipFill>
        <p:spPr bwMode="auto">
          <a:xfrm>
            <a:off x="3659188" y="622417"/>
            <a:ext cx="4125912" cy="57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文本框 5122"/>
          <p:cNvSpPr txBox="1">
            <a:spLocks noChangeArrowheads="1"/>
          </p:cNvSpPr>
          <p:nvPr/>
        </p:nvSpPr>
        <p:spPr bwMode="auto">
          <a:xfrm>
            <a:off x="1758820" y="1747333"/>
            <a:ext cx="600164" cy="485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700" b="1" dirty="0">
                <a:latin typeface="Arial" panose="020B0604020202020204" pitchFamily="34" charset="0"/>
              </a:rPr>
              <a:t>猜猜他们是什么关系？</a:t>
            </a:r>
          </a:p>
        </p:txBody>
      </p:sp>
      <p:sp>
        <p:nvSpPr>
          <p:cNvPr id="5123" name="矩形 5123"/>
          <p:cNvSpPr>
            <a:spLocks noChangeArrowheads="1" noChangeShapeType="1" noTextEdit="1"/>
          </p:cNvSpPr>
          <p:nvPr/>
        </p:nvSpPr>
        <p:spPr bwMode="auto">
          <a:xfrm>
            <a:off x="425451" y="622417"/>
            <a:ext cx="2536823" cy="1001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5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情境引入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701676" y="805144"/>
            <a:ext cx="6732588" cy="601479"/>
          </a:xfrm>
        </p:spPr>
        <p:txBody>
          <a:bodyPr anchor="b">
            <a:normAutofit fontScale="90000"/>
          </a:bodyPr>
          <a:lstStyle/>
          <a:p>
            <a:pPr fontAlgn="auto"/>
            <a:r>
              <a:rPr lang="zh-CN" altLang="en-US" sz="3335" noProof="1">
                <a:solidFill>
                  <a:srgbClr val="FF0000"/>
                </a:solidFill>
              </a:rPr>
              <a:t>练习</a:t>
            </a:r>
            <a:r>
              <a:rPr lang="zh-CN" altLang="en-US" sz="3335" noProof="1"/>
              <a:t>：下面的四组图中，如图所示的圆柱体的三视图是（   ）</a:t>
            </a:r>
          </a:p>
        </p:txBody>
      </p:sp>
      <p:sp>
        <p:nvSpPr>
          <p:cNvPr id="12291" name="圆柱形 12290"/>
          <p:cNvSpPr>
            <a:spLocks noChangeArrowheads="1"/>
          </p:cNvSpPr>
          <p:nvPr/>
        </p:nvSpPr>
        <p:spPr bwMode="auto">
          <a:xfrm rot="5400000">
            <a:off x="7632702" y="787498"/>
            <a:ext cx="765172" cy="1238250"/>
          </a:xfrm>
          <a:prstGeom prst="can">
            <a:avLst>
              <a:gd name="adj" fmla="val 33811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/>
            <a:endParaRPr lang="zh-CN" altLang="zh-CN" sz="230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2292" name="矩形 12291"/>
          <p:cNvSpPr>
            <a:spLocks noChangeArrowheads="1"/>
          </p:cNvSpPr>
          <p:nvPr/>
        </p:nvSpPr>
        <p:spPr bwMode="auto">
          <a:xfrm>
            <a:off x="874714" y="1800630"/>
            <a:ext cx="1201737" cy="76517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293" name="矩形 12292"/>
          <p:cNvSpPr>
            <a:spLocks noChangeArrowheads="1"/>
          </p:cNvSpPr>
          <p:nvPr/>
        </p:nvSpPr>
        <p:spPr bwMode="auto">
          <a:xfrm>
            <a:off x="2376489" y="1800630"/>
            <a:ext cx="1201737" cy="76517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294" name="椭圆 12293"/>
          <p:cNvSpPr>
            <a:spLocks noChangeArrowheads="1"/>
          </p:cNvSpPr>
          <p:nvPr/>
        </p:nvSpPr>
        <p:spPr bwMode="auto">
          <a:xfrm>
            <a:off x="1250951" y="3172992"/>
            <a:ext cx="638175" cy="76517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295" name="文本框 12294"/>
          <p:cNvSpPr txBox="1"/>
          <p:nvPr/>
        </p:nvSpPr>
        <p:spPr>
          <a:xfrm>
            <a:off x="855663" y="2664779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主视图</a:t>
            </a:r>
          </a:p>
        </p:txBody>
      </p:sp>
      <p:sp>
        <p:nvSpPr>
          <p:cNvPr id="12296" name="文本框 12295"/>
          <p:cNvSpPr txBox="1"/>
          <p:nvPr/>
        </p:nvSpPr>
        <p:spPr>
          <a:xfrm>
            <a:off x="2601913" y="2700945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左视图</a:t>
            </a:r>
          </a:p>
        </p:txBody>
      </p:sp>
      <p:sp>
        <p:nvSpPr>
          <p:cNvPr id="12297" name="文本框 12296"/>
          <p:cNvSpPr txBox="1"/>
          <p:nvPr/>
        </p:nvSpPr>
        <p:spPr>
          <a:xfrm>
            <a:off x="1136650" y="3938164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俯视图</a:t>
            </a:r>
          </a:p>
        </p:txBody>
      </p:sp>
      <p:sp>
        <p:nvSpPr>
          <p:cNvPr id="12298" name="文本框 12297"/>
          <p:cNvSpPr txBox="1"/>
          <p:nvPr/>
        </p:nvSpPr>
        <p:spPr>
          <a:xfrm>
            <a:off x="2601914" y="3409015"/>
            <a:ext cx="431528" cy="5032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en-US" altLang="zh-CN" sz="2670" b="1" noProof="1">
                <a:solidFill>
                  <a:srgbClr val="9900CC"/>
                </a:solidFill>
                <a:latin typeface="Arial" panose="020B0604020202020204" pitchFamily="34" charset="0"/>
                <a:ea typeface="隶书" panose="02010509060101010101" pitchFamily="49" charset="-122"/>
                <a:cs typeface="+mn-ea"/>
              </a:rPr>
              <a:t>A</a:t>
            </a:r>
            <a:endParaRPr lang="en-US" altLang="zh-CN" sz="2670" b="1" noProof="1">
              <a:solidFill>
                <a:srgbClr val="99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2299" name="矩形 12298"/>
          <p:cNvSpPr>
            <a:spLocks noChangeArrowheads="1"/>
          </p:cNvSpPr>
          <p:nvPr/>
        </p:nvSpPr>
        <p:spPr bwMode="auto">
          <a:xfrm>
            <a:off x="4592638" y="1764466"/>
            <a:ext cx="1200150" cy="7651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0" name="矩形 12299"/>
          <p:cNvSpPr>
            <a:spLocks noChangeArrowheads="1"/>
          </p:cNvSpPr>
          <p:nvPr/>
        </p:nvSpPr>
        <p:spPr bwMode="auto">
          <a:xfrm>
            <a:off x="4592638" y="3060690"/>
            <a:ext cx="1200150" cy="7651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1" name="椭圆 12300"/>
          <p:cNvSpPr>
            <a:spLocks noChangeArrowheads="1"/>
          </p:cNvSpPr>
          <p:nvPr/>
        </p:nvSpPr>
        <p:spPr bwMode="auto">
          <a:xfrm>
            <a:off x="6073776" y="1764466"/>
            <a:ext cx="638175" cy="76517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2" name="文本框 12301"/>
          <p:cNvSpPr txBox="1"/>
          <p:nvPr/>
        </p:nvSpPr>
        <p:spPr>
          <a:xfrm>
            <a:off x="4827588" y="2529638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主视图</a:t>
            </a:r>
          </a:p>
        </p:txBody>
      </p:sp>
      <p:sp>
        <p:nvSpPr>
          <p:cNvPr id="12303" name="文本框 12302"/>
          <p:cNvSpPr txBox="1"/>
          <p:nvPr/>
        </p:nvSpPr>
        <p:spPr>
          <a:xfrm>
            <a:off x="5997575" y="2664779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左视图</a:t>
            </a:r>
          </a:p>
        </p:txBody>
      </p:sp>
      <p:sp>
        <p:nvSpPr>
          <p:cNvPr id="12304" name="文本框 12303"/>
          <p:cNvSpPr txBox="1"/>
          <p:nvPr/>
        </p:nvSpPr>
        <p:spPr>
          <a:xfrm>
            <a:off x="4864100" y="3825862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俯视图</a:t>
            </a:r>
          </a:p>
        </p:txBody>
      </p:sp>
      <p:sp>
        <p:nvSpPr>
          <p:cNvPr id="12305" name="文本框 12304"/>
          <p:cNvSpPr txBox="1"/>
          <p:nvPr/>
        </p:nvSpPr>
        <p:spPr>
          <a:xfrm>
            <a:off x="6294439" y="3359526"/>
            <a:ext cx="431528" cy="5032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en-US" altLang="zh-CN" sz="2670" b="1" noProof="1">
                <a:solidFill>
                  <a:srgbClr val="9900CC"/>
                </a:solidFill>
                <a:latin typeface="Arial" panose="020B0604020202020204" pitchFamily="34" charset="0"/>
                <a:ea typeface="隶书" panose="02010509060101010101" pitchFamily="49" charset="-122"/>
                <a:cs typeface="+mn-ea"/>
              </a:rPr>
              <a:t>B</a:t>
            </a:r>
            <a:endParaRPr lang="en-US" altLang="zh-CN" sz="2670" b="1" noProof="1">
              <a:solidFill>
                <a:srgbClr val="99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2306" name="矩形 12305"/>
          <p:cNvSpPr>
            <a:spLocks noChangeArrowheads="1"/>
          </p:cNvSpPr>
          <p:nvPr/>
        </p:nvSpPr>
        <p:spPr bwMode="auto">
          <a:xfrm>
            <a:off x="931864" y="5632202"/>
            <a:ext cx="1201737" cy="7651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7" name="矩形 12306"/>
          <p:cNvSpPr>
            <a:spLocks noChangeArrowheads="1"/>
          </p:cNvSpPr>
          <p:nvPr/>
        </p:nvSpPr>
        <p:spPr bwMode="auto">
          <a:xfrm>
            <a:off x="2470150" y="4335977"/>
            <a:ext cx="1201738" cy="7651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8" name="椭圆 12307"/>
          <p:cNvSpPr>
            <a:spLocks noChangeArrowheads="1"/>
          </p:cNvSpPr>
          <p:nvPr/>
        </p:nvSpPr>
        <p:spPr bwMode="auto">
          <a:xfrm>
            <a:off x="1287463" y="4396886"/>
            <a:ext cx="639762" cy="76517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09" name="文本框 12308"/>
          <p:cNvSpPr txBox="1"/>
          <p:nvPr/>
        </p:nvSpPr>
        <p:spPr>
          <a:xfrm>
            <a:off x="1136650" y="5200126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主视图</a:t>
            </a:r>
          </a:p>
        </p:txBody>
      </p:sp>
      <p:sp>
        <p:nvSpPr>
          <p:cNvPr id="12310" name="文本框 12309"/>
          <p:cNvSpPr txBox="1"/>
          <p:nvPr/>
        </p:nvSpPr>
        <p:spPr>
          <a:xfrm>
            <a:off x="2695575" y="5236292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左视图</a:t>
            </a:r>
          </a:p>
        </p:txBody>
      </p:sp>
      <p:sp>
        <p:nvSpPr>
          <p:cNvPr id="12311" name="文本框 12310"/>
          <p:cNvSpPr txBox="1"/>
          <p:nvPr/>
        </p:nvSpPr>
        <p:spPr>
          <a:xfrm>
            <a:off x="1136650" y="6437345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俯视图</a:t>
            </a:r>
          </a:p>
        </p:txBody>
      </p:sp>
      <p:sp>
        <p:nvSpPr>
          <p:cNvPr id="12312" name="文本框 12311"/>
          <p:cNvSpPr txBox="1"/>
          <p:nvPr/>
        </p:nvSpPr>
        <p:spPr>
          <a:xfrm>
            <a:off x="2695576" y="5858707"/>
            <a:ext cx="431528" cy="5032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en-US" altLang="zh-CN" sz="2670" b="1" noProof="1">
                <a:solidFill>
                  <a:srgbClr val="9900CC"/>
                </a:solidFill>
                <a:latin typeface="Arial" panose="020B0604020202020204" pitchFamily="34" charset="0"/>
                <a:ea typeface="隶书" panose="02010509060101010101" pitchFamily="49" charset="-122"/>
                <a:cs typeface="+mn-ea"/>
              </a:rPr>
              <a:t>C</a:t>
            </a:r>
            <a:endParaRPr lang="en-US" altLang="zh-CN" sz="2670" b="1" noProof="1">
              <a:solidFill>
                <a:srgbClr val="99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2313" name="矩形 12312"/>
          <p:cNvSpPr>
            <a:spLocks noChangeArrowheads="1"/>
          </p:cNvSpPr>
          <p:nvPr/>
        </p:nvSpPr>
        <p:spPr bwMode="auto">
          <a:xfrm>
            <a:off x="6311900" y="4299813"/>
            <a:ext cx="1200150" cy="76517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14" name="椭圆 12313"/>
          <p:cNvSpPr>
            <a:spLocks noChangeArrowheads="1"/>
          </p:cNvSpPr>
          <p:nvPr/>
        </p:nvSpPr>
        <p:spPr bwMode="auto">
          <a:xfrm>
            <a:off x="4979989" y="5460895"/>
            <a:ext cx="638175" cy="76517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500"/>
          </a:p>
        </p:txBody>
      </p:sp>
      <p:sp>
        <p:nvSpPr>
          <p:cNvPr id="12315" name="文本框 12314"/>
          <p:cNvSpPr txBox="1"/>
          <p:nvPr/>
        </p:nvSpPr>
        <p:spPr>
          <a:xfrm>
            <a:off x="4827588" y="5064984"/>
            <a:ext cx="825500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主视图</a:t>
            </a:r>
          </a:p>
        </p:txBody>
      </p:sp>
      <p:sp>
        <p:nvSpPr>
          <p:cNvPr id="12316" name="文本框 12315"/>
          <p:cNvSpPr txBox="1"/>
          <p:nvPr/>
        </p:nvSpPr>
        <p:spPr>
          <a:xfrm>
            <a:off x="6537325" y="5200126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左视图</a:t>
            </a:r>
          </a:p>
        </p:txBody>
      </p:sp>
      <p:sp>
        <p:nvSpPr>
          <p:cNvPr id="12317" name="文本框 12316"/>
          <p:cNvSpPr txBox="1"/>
          <p:nvPr/>
        </p:nvSpPr>
        <p:spPr>
          <a:xfrm>
            <a:off x="4903788" y="6226067"/>
            <a:ext cx="800219" cy="338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zh-CN" altLang="en-US" sz="1600">
                <a:latin typeface="Arial" panose="020B0604020202020204" pitchFamily="34" charset="0"/>
                <a:ea typeface="隶书" panose="02010509060101010101" pitchFamily="49" charset="-122"/>
              </a:rPr>
              <a:t>俯视图</a:t>
            </a:r>
          </a:p>
        </p:txBody>
      </p:sp>
      <p:sp>
        <p:nvSpPr>
          <p:cNvPr id="12318" name="文本框 12317"/>
          <p:cNvSpPr txBox="1"/>
          <p:nvPr/>
        </p:nvSpPr>
        <p:spPr>
          <a:xfrm>
            <a:off x="5916614" y="5908196"/>
            <a:ext cx="431528" cy="5032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en-US" altLang="zh-CN" sz="2670" b="1" noProof="1">
                <a:solidFill>
                  <a:srgbClr val="9900CC"/>
                </a:solidFill>
                <a:latin typeface="Arial" panose="020B0604020202020204" pitchFamily="34" charset="0"/>
                <a:ea typeface="隶书" panose="02010509060101010101" pitchFamily="49" charset="-122"/>
                <a:cs typeface="+mn-ea"/>
              </a:rPr>
              <a:t>D</a:t>
            </a:r>
            <a:endParaRPr lang="en-US" altLang="zh-CN" sz="2670" b="1" noProof="1">
              <a:solidFill>
                <a:srgbClr val="9900CC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2319" name="椭圆 12318"/>
          <p:cNvSpPr>
            <a:spLocks noChangeArrowheads="1"/>
          </p:cNvSpPr>
          <p:nvPr/>
        </p:nvSpPr>
        <p:spPr bwMode="auto">
          <a:xfrm>
            <a:off x="4999039" y="4299813"/>
            <a:ext cx="638175" cy="76517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5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2" grpId="0" animBg="1"/>
      <p:bldP spid="12293" grpId="0" animBg="1"/>
      <p:bldP spid="12294" grpId="0" animBg="1"/>
      <p:bldP spid="12295" grpId="0"/>
      <p:bldP spid="12296" grpId="0"/>
      <p:bldP spid="12297" grpId="0"/>
      <p:bldP spid="12298" grpId="0"/>
      <p:bldP spid="12299" grpId="0" animBg="1"/>
      <p:bldP spid="12300" grpId="0" animBg="1"/>
      <p:bldP spid="12301" grpId="0" animBg="1"/>
      <p:bldP spid="12302" grpId="0"/>
      <p:bldP spid="12303" grpId="0"/>
      <p:bldP spid="12304" grpId="0"/>
      <p:bldP spid="12305" grpId="0"/>
      <p:bldP spid="12306" grpId="0" animBg="1"/>
      <p:bldP spid="12307" grpId="0" animBg="1"/>
      <p:bldP spid="12308" grpId="0" animBg="1"/>
      <p:bldP spid="12309" grpId="0"/>
      <p:bldP spid="12310" grpId="0"/>
      <p:bldP spid="12311" grpId="0"/>
      <p:bldP spid="12312" grpId="0"/>
      <p:bldP spid="12313" grpId="0" animBg="1"/>
      <p:bldP spid="12314" grpId="0" animBg="1"/>
      <p:bldP spid="12315" grpId="0"/>
      <p:bldP spid="12316" grpId="0"/>
      <p:bldP spid="12317" grpId="0"/>
      <p:bldP spid="12318" grpId="0"/>
      <p:bldP spid="123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pPr fontAlgn="auto"/>
            <a:r>
              <a:rPr lang="zh-CN" altLang="en-US" sz="367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回顾与反思</a:t>
            </a:r>
            <a:endParaRPr lang="zh-CN" altLang="en-US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5285" y="2342451"/>
            <a:ext cx="5160644" cy="3332497"/>
          </a:xfrm>
        </p:spPr>
        <p:txBody>
          <a:bodyPr/>
          <a:lstStyle/>
          <a:p>
            <a:pPr fontAlgn="auto"/>
            <a:r>
              <a:rPr lang="zh-CN" altLang="en-US" sz="3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我学到了</a:t>
            </a:r>
            <a:r>
              <a:rPr lang="en-US" altLang="zh-CN" sz="3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……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16386"/>
          <p:cNvSpPr>
            <a:spLocks noGrp="1" noChangeArrowheads="1"/>
          </p:cNvSpPr>
          <p:nvPr/>
        </p:nvSpPr>
        <p:spPr bwMode="auto">
          <a:xfrm>
            <a:off x="4057650" y="3224383"/>
            <a:ext cx="1257300" cy="4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zh-CN" altLang="en-US" b="1">
                <a:latin typeface="Times New Roman" panose="02020603050405020304" pitchFamily="18" charset="0"/>
              </a:rPr>
              <a:t>主视图</a:t>
            </a:r>
          </a:p>
        </p:txBody>
      </p:sp>
      <p:sp>
        <p:nvSpPr>
          <p:cNvPr id="16388" name="矩形 16387"/>
          <p:cNvSpPr>
            <a:spLocks noGrp="1" noChangeArrowheads="1"/>
          </p:cNvSpPr>
          <p:nvPr/>
        </p:nvSpPr>
        <p:spPr bwMode="auto">
          <a:xfrm>
            <a:off x="6229350" y="3224383"/>
            <a:ext cx="1085850" cy="4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b="1">
                <a:latin typeface="Times New Roman" panose="02020603050405020304" pitchFamily="18" charset="0"/>
              </a:rPr>
              <a:t>左视图</a:t>
            </a:r>
          </a:p>
        </p:txBody>
      </p:sp>
      <p:sp>
        <p:nvSpPr>
          <p:cNvPr id="16389" name="矩形 16388"/>
          <p:cNvSpPr>
            <a:spLocks noGrp="1" noChangeArrowheads="1"/>
          </p:cNvSpPr>
          <p:nvPr/>
        </p:nvSpPr>
        <p:spPr bwMode="auto">
          <a:xfrm>
            <a:off x="4114800" y="5554161"/>
            <a:ext cx="1200150" cy="34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zh-CN" altLang="en-US" b="1">
                <a:latin typeface="Times New Roman" panose="02020603050405020304" pitchFamily="18" charset="0"/>
              </a:rPr>
              <a:t>俯视图</a:t>
            </a:r>
          </a:p>
        </p:txBody>
      </p:sp>
      <p:sp>
        <p:nvSpPr>
          <p:cNvPr id="16390" name="椭圆 16389"/>
          <p:cNvSpPr/>
          <p:nvPr/>
        </p:nvSpPr>
        <p:spPr>
          <a:xfrm>
            <a:off x="4171950" y="1785402"/>
            <a:ext cx="1085850" cy="130193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6391" name="椭圆 16390"/>
          <p:cNvSpPr/>
          <p:nvPr/>
        </p:nvSpPr>
        <p:spPr>
          <a:xfrm>
            <a:off x="4171950" y="4115180"/>
            <a:ext cx="1085850" cy="130193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6392" name="椭圆 16391"/>
          <p:cNvSpPr/>
          <p:nvPr/>
        </p:nvSpPr>
        <p:spPr>
          <a:xfrm>
            <a:off x="6115050" y="1785402"/>
            <a:ext cx="1085850" cy="130193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6393" name="标题 16392"/>
          <p:cNvSpPr>
            <a:spLocks noGrp="1"/>
          </p:cNvSpPr>
          <p:nvPr>
            <p:ph type="title"/>
          </p:nvPr>
        </p:nvSpPr>
        <p:spPr>
          <a:xfrm>
            <a:off x="1395413" y="782304"/>
            <a:ext cx="3028950" cy="685229"/>
          </a:xfrm>
          <a:ln>
            <a:miter/>
          </a:ln>
        </p:spPr>
        <p:txBody>
          <a:bodyPr wrap="square" numCol="1" anchor="b" anchorCtr="0" compatLnSpc="1"/>
          <a:lstStyle/>
          <a:p>
            <a:r>
              <a:rPr lang="zh-CN" altLang="en-US" sz="3400" smtClean="0">
                <a:ea typeface="隶书" panose="02010509060101010101" pitchFamily="49" charset="-122"/>
              </a:rPr>
              <a:t>球的三视图：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3841751" y="2436369"/>
            <a:ext cx="37941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4683126" y="1058298"/>
            <a:ext cx="49213" cy="5689304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697289" y="4811830"/>
            <a:ext cx="37941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6646863" y="1180116"/>
            <a:ext cx="17462" cy="3009298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12" name="对象 1843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889126" y="1893898"/>
          <a:ext cx="1025525" cy="122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r:id="rId4" imgW="1976120" imgH="1976120" progId="Flash.Movie">
                  <p:embed/>
                </p:oleObj>
              </mc:Choice>
              <mc:Fallback>
                <p:oleObj r:id="rId4" imgW="1976120" imgH="1976120" progId="Flash.Movie">
                  <p:embed/>
                  <p:pic>
                    <p:nvPicPr>
                      <p:cNvPr id="0" name="对象 18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6" y="1893898"/>
                        <a:ext cx="1025525" cy="1229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5361"/>
          <p:cNvGrpSpPr/>
          <p:nvPr/>
        </p:nvGrpSpPr>
        <p:grpSpPr bwMode="auto">
          <a:xfrm>
            <a:off x="4302125" y="1486567"/>
            <a:ext cx="3511550" cy="4337879"/>
            <a:chOff x="0" y="0"/>
            <a:chExt cx="2949" cy="3039"/>
          </a:xfrm>
        </p:grpSpPr>
        <p:grpSp>
          <p:nvGrpSpPr>
            <p:cNvPr id="26626" name="组合 15362"/>
            <p:cNvGrpSpPr/>
            <p:nvPr/>
          </p:nvGrpSpPr>
          <p:grpSpPr bwMode="auto">
            <a:xfrm>
              <a:off x="0" y="0"/>
              <a:ext cx="2949" cy="3039"/>
              <a:chOff x="0" y="0"/>
              <a:chExt cx="2949" cy="3039"/>
            </a:xfrm>
          </p:grpSpPr>
          <p:pic>
            <p:nvPicPr>
              <p:cNvPr id="26627" name="图片 15363" descr="3-4-f-7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46"/>
                <a:ext cx="2541" cy="2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65" name="直接连接符 15364"/>
              <p:cNvSpPr/>
              <p:nvPr/>
            </p:nvSpPr>
            <p:spPr>
              <a:xfrm>
                <a:off x="0" y="1542"/>
                <a:ext cx="294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66" name="直接连接符 15365"/>
              <p:cNvSpPr/>
              <p:nvPr/>
            </p:nvSpPr>
            <p:spPr>
              <a:xfrm>
                <a:off x="1542" y="0"/>
                <a:ext cx="0" cy="3039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67" name="直接连接符 15366"/>
              <p:cNvSpPr/>
              <p:nvPr/>
            </p:nvSpPr>
            <p:spPr>
              <a:xfrm>
                <a:off x="1542" y="1542"/>
                <a:ext cx="1269" cy="12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</p:grpSp>
        <p:grpSp>
          <p:nvGrpSpPr>
            <p:cNvPr id="26631" name="组合 15367"/>
            <p:cNvGrpSpPr/>
            <p:nvPr/>
          </p:nvGrpSpPr>
          <p:grpSpPr bwMode="auto">
            <a:xfrm>
              <a:off x="862" y="227"/>
              <a:ext cx="1315" cy="998"/>
              <a:chOff x="0" y="0"/>
              <a:chExt cx="1315" cy="998"/>
            </a:xfrm>
          </p:grpSpPr>
          <p:sp>
            <p:nvSpPr>
              <p:cNvPr id="15369" name="直接连接符 15368"/>
              <p:cNvSpPr/>
              <p:nvPr/>
            </p:nvSpPr>
            <p:spPr>
              <a:xfrm>
                <a:off x="1" y="0"/>
                <a:ext cx="131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70" name="直接连接符 15369"/>
              <p:cNvSpPr/>
              <p:nvPr/>
            </p:nvSpPr>
            <p:spPr>
              <a:xfrm>
                <a:off x="499" y="998"/>
                <a:ext cx="36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</p:grpSp>
      </p:grpSp>
      <p:grpSp>
        <p:nvGrpSpPr>
          <p:cNvPr id="26634" name="组合 15370"/>
          <p:cNvGrpSpPr/>
          <p:nvPr/>
        </p:nvGrpSpPr>
        <p:grpSpPr bwMode="auto">
          <a:xfrm>
            <a:off x="1119188" y="1324776"/>
            <a:ext cx="3128962" cy="4226556"/>
            <a:chOff x="0" y="0"/>
            <a:chExt cx="2631" cy="2961"/>
          </a:xfrm>
        </p:grpSpPr>
        <p:grpSp>
          <p:nvGrpSpPr>
            <p:cNvPr id="26635" name="组合 15371"/>
            <p:cNvGrpSpPr/>
            <p:nvPr/>
          </p:nvGrpSpPr>
          <p:grpSpPr bwMode="auto">
            <a:xfrm>
              <a:off x="0" y="0"/>
              <a:ext cx="1950" cy="2961"/>
              <a:chOff x="0" y="0"/>
              <a:chExt cx="1950" cy="2961"/>
            </a:xfrm>
          </p:grpSpPr>
          <p:sp>
            <p:nvSpPr>
              <p:cNvPr id="15373" name="直接连接符 15372"/>
              <p:cNvSpPr/>
              <p:nvPr/>
            </p:nvSpPr>
            <p:spPr>
              <a:xfrm flipV="1">
                <a:off x="226" y="0"/>
                <a:ext cx="841" cy="1678"/>
              </a:xfrm>
              <a:prstGeom prst="line">
                <a:avLst/>
              </a:prstGeom>
              <a:ln w="8255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74" name="直接连接符 15373"/>
              <p:cNvSpPr/>
              <p:nvPr/>
            </p:nvSpPr>
            <p:spPr>
              <a:xfrm>
                <a:off x="1087" y="0"/>
                <a:ext cx="840" cy="1678"/>
              </a:xfrm>
              <a:prstGeom prst="line">
                <a:avLst/>
              </a:prstGeom>
              <a:ln w="7620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75" name="任意多边形 15374"/>
              <p:cNvSpPr/>
              <p:nvPr/>
            </p:nvSpPr>
            <p:spPr>
              <a:xfrm>
                <a:off x="238" y="1674"/>
                <a:ext cx="1671" cy="420"/>
              </a:xfrm>
              <a:custGeom>
                <a:avLst/>
                <a:gdLst>
                  <a:gd name="txL" fmla="*/ 0 w 43200"/>
                  <a:gd name="txT" fmla="*/ 0 h 21901"/>
                  <a:gd name="txR" fmla="*/ 43200 w 43200"/>
                  <a:gd name="txB" fmla="*/ 21901 h 21901"/>
                </a:gdLst>
                <a:ahLst/>
                <a:cxnLst>
                  <a:cxn ang="0">
                    <a:pos x="43197" y="0"/>
                  </a:cxn>
                  <a:cxn ang="180">
                    <a:pos x="0" y="401"/>
                  </a:cxn>
                  <a:cxn ang="0">
                    <a:pos x="21600" y="301"/>
                  </a:cxn>
                </a:cxnLst>
                <a:rect l="txL" t="txT" r="txR" b="txB"/>
                <a:pathLst>
                  <a:path w="43200" h="21901" fill="none">
                    <a:moveTo>
                      <a:pt x="43197" y="0"/>
                    </a:moveTo>
                    <a:arcTo wR="21600" hR="21600" stAng="-47909" swAng="10831994"/>
                  </a:path>
                  <a:path w="43200" h="21901" stroke="0">
                    <a:moveTo>
                      <a:pt x="43197" y="0"/>
                    </a:moveTo>
                    <a:arcTo wR="21600" hR="21600" stAng="-47909" swAng="10831994"/>
                    <a:lnTo>
                      <a:pt x="21600" y="301"/>
                    </a:lnTo>
                    <a:close/>
                  </a:path>
                </a:pathLst>
              </a:custGeom>
              <a:noFill/>
              <a:ln w="76200" cap="flat" cmpd="sng">
                <a:solidFill>
                  <a:srgbClr val="00808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15376" name="任意多边形 15375"/>
              <p:cNvSpPr/>
              <p:nvPr/>
            </p:nvSpPr>
            <p:spPr>
              <a:xfrm rot="10800000">
                <a:off x="246" y="1303"/>
                <a:ext cx="1671" cy="423"/>
              </a:xfrm>
              <a:custGeom>
                <a:avLst/>
                <a:gdLst>
                  <a:gd name="txL" fmla="*/ 0 w 43200"/>
                  <a:gd name="txT" fmla="*/ 0 h 21901"/>
                  <a:gd name="txR" fmla="*/ 43200 w 43200"/>
                  <a:gd name="txB" fmla="*/ 21901 h 21901"/>
                </a:gdLst>
                <a:ahLst/>
                <a:cxnLst>
                  <a:cxn ang="0">
                    <a:pos x="43197" y="0"/>
                  </a:cxn>
                  <a:cxn ang="180">
                    <a:pos x="0" y="442"/>
                  </a:cxn>
                  <a:cxn ang="0">
                    <a:pos x="21600" y="301"/>
                  </a:cxn>
                </a:cxnLst>
                <a:rect l="txL" t="txT" r="txR" b="txB"/>
                <a:pathLst>
                  <a:path w="43200" h="21901" fill="none">
                    <a:moveTo>
                      <a:pt x="43197" y="0"/>
                    </a:moveTo>
                    <a:arcTo wR="21600" hR="21600" stAng="-47909" swAng="10825469"/>
                  </a:path>
                  <a:path w="43200" h="21901" stroke="0">
                    <a:moveTo>
                      <a:pt x="43197" y="0"/>
                    </a:moveTo>
                    <a:arcTo wR="21600" hR="21600" stAng="-47909" swAng="10825469"/>
                    <a:lnTo>
                      <a:pt x="21600" y="301"/>
                    </a:lnTo>
                    <a:close/>
                  </a:path>
                </a:pathLst>
              </a:custGeom>
              <a:noFill/>
              <a:ln w="60325" cap="flat" cmpd="sng">
                <a:solidFill>
                  <a:srgbClr val="008080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/>
                <a:endParaRPr lang="zh-CN" altLang="en-US" sz="1350" noProof="1"/>
              </a:p>
            </p:txBody>
          </p:sp>
          <p:sp>
            <p:nvSpPr>
              <p:cNvPr id="26640" name="文本框 15376"/>
              <p:cNvSpPr txBox="1">
                <a:spLocks noChangeArrowheads="1"/>
              </p:cNvSpPr>
              <p:nvPr/>
            </p:nvSpPr>
            <p:spPr bwMode="auto">
              <a:xfrm>
                <a:off x="0" y="2314"/>
                <a:ext cx="195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5400" b="1" dirty="0">
                    <a:solidFill>
                      <a:srgbClr val="003300"/>
                    </a:solidFill>
                    <a:latin typeface="Tahoma" panose="020B0604030504040204" pitchFamily="34" charset="0"/>
                    <a:ea typeface="隶书" panose="02010509060101010101" pitchFamily="49" charset="-122"/>
                  </a:rPr>
                  <a:t>圆锥体</a:t>
                </a:r>
              </a:p>
            </p:txBody>
          </p:sp>
        </p:grpSp>
        <p:grpSp>
          <p:nvGrpSpPr>
            <p:cNvPr id="26641" name="组合 15377"/>
            <p:cNvGrpSpPr/>
            <p:nvPr/>
          </p:nvGrpSpPr>
          <p:grpSpPr bwMode="auto">
            <a:xfrm>
              <a:off x="227" y="0"/>
              <a:ext cx="2404" cy="2359"/>
              <a:chOff x="0" y="0"/>
              <a:chExt cx="2404" cy="2359"/>
            </a:xfrm>
          </p:grpSpPr>
          <p:grpSp>
            <p:nvGrpSpPr>
              <p:cNvPr id="26642" name="组合 15378"/>
              <p:cNvGrpSpPr/>
              <p:nvPr/>
            </p:nvGrpSpPr>
            <p:grpSpPr bwMode="auto">
              <a:xfrm>
                <a:off x="0" y="0"/>
                <a:ext cx="2404" cy="2359"/>
                <a:chOff x="0" y="0"/>
                <a:chExt cx="2404" cy="2359"/>
              </a:xfrm>
            </p:grpSpPr>
            <p:sp>
              <p:nvSpPr>
                <p:cNvPr id="15380" name="直接连接符 15379"/>
                <p:cNvSpPr/>
                <p:nvPr/>
              </p:nvSpPr>
              <p:spPr>
                <a:xfrm>
                  <a:off x="817" y="0"/>
                  <a:ext cx="1587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1" name="直接连接符 15380"/>
                <p:cNvSpPr/>
                <p:nvPr/>
              </p:nvSpPr>
              <p:spPr>
                <a:xfrm>
                  <a:off x="45" y="1679"/>
                  <a:ext cx="2359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2" name="直接连接符 15381"/>
                <p:cNvSpPr/>
                <p:nvPr/>
              </p:nvSpPr>
              <p:spPr>
                <a:xfrm>
                  <a:off x="0" y="1679"/>
                  <a:ext cx="0" cy="6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3" name="直接连接符 15382"/>
                <p:cNvSpPr/>
                <p:nvPr/>
              </p:nvSpPr>
              <p:spPr>
                <a:xfrm>
                  <a:off x="1678" y="1679"/>
                  <a:ext cx="0" cy="6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4" name="直接连接符 15383"/>
                <p:cNvSpPr/>
                <p:nvPr/>
              </p:nvSpPr>
              <p:spPr>
                <a:xfrm>
                  <a:off x="1951" y="0"/>
                  <a:ext cx="0" cy="1679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  <p:sp>
              <p:nvSpPr>
                <p:cNvPr id="15385" name="直接连接符 15384"/>
                <p:cNvSpPr/>
                <p:nvPr/>
              </p:nvSpPr>
              <p:spPr>
                <a:xfrm>
                  <a:off x="0" y="2178"/>
                  <a:ext cx="1678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 fontAlgn="auto"/>
                  <a:endParaRPr lang="zh-CN" altLang="en-US" sz="1350" noProof="1"/>
                </a:p>
              </p:txBody>
            </p:sp>
          </p:grpSp>
          <p:sp>
            <p:nvSpPr>
              <p:cNvPr id="15386" name="文本框 15385"/>
              <p:cNvSpPr txBox="1"/>
              <p:nvPr/>
            </p:nvSpPr>
            <p:spPr>
              <a:xfrm>
                <a:off x="2029" y="603"/>
                <a:ext cx="333" cy="210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none">
                <a:spAutoFit/>
              </a:bodyPr>
              <a:lstStyle/>
              <a:p>
                <a:pPr eaLnBrk="0" fontAlgn="auto" hangingPunct="0"/>
                <a:r>
                  <a:rPr lang="en-US" altLang="zh-CN" sz="1350" b="1" noProof="1">
                    <a:latin typeface="Comic Sans MS" panose="030F0702030302020204" pitchFamily="66" charset="0"/>
                    <a:ea typeface="黑体" panose="02010609060101010101" pitchFamily="49" charset="-122"/>
                  </a:rPr>
                  <a:t>30</a:t>
                </a:r>
              </a:p>
            </p:txBody>
          </p:sp>
        </p:grpSp>
        <p:sp>
          <p:nvSpPr>
            <p:cNvPr id="15387" name="文本框 15386"/>
            <p:cNvSpPr txBox="1"/>
            <p:nvPr/>
          </p:nvSpPr>
          <p:spPr>
            <a:xfrm>
              <a:off x="917" y="2178"/>
              <a:ext cx="333" cy="21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 eaLnBrk="0" fontAlgn="auto" hangingPunct="0"/>
              <a:r>
                <a:rPr lang="en-US" altLang="zh-CN" sz="1350" b="1" noProof="1">
                  <a:latin typeface="Comic Sans MS" panose="030F0702030302020204" pitchFamily="66" charset="0"/>
                  <a:ea typeface="黑体" panose="02010609060101010101" pitchFamily="49" charset="-122"/>
                </a:rPr>
                <a:t>15</a:t>
              </a:r>
            </a:p>
          </p:txBody>
        </p:sp>
      </p:grpSp>
      <p:sp>
        <p:nvSpPr>
          <p:cNvPr id="15388" name="云形标注 15387"/>
          <p:cNvSpPr>
            <a:spLocks noChangeArrowheads="1"/>
          </p:cNvSpPr>
          <p:nvPr/>
        </p:nvSpPr>
        <p:spPr bwMode="auto">
          <a:xfrm flipH="1">
            <a:off x="2917825" y="2027137"/>
            <a:ext cx="1785938" cy="907928"/>
          </a:xfrm>
          <a:prstGeom prst="cloudCallout">
            <a:avLst>
              <a:gd name="adj1" fmla="val -56801"/>
              <a:gd name="adj2" fmla="val 11792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高平齐</a:t>
            </a:r>
          </a:p>
        </p:txBody>
      </p:sp>
      <p:sp>
        <p:nvSpPr>
          <p:cNvPr id="15389" name="云形标注 15388"/>
          <p:cNvSpPr>
            <a:spLocks noChangeArrowheads="1"/>
          </p:cNvSpPr>
          <p:nvPr/>
        </p:nvSpPr>
        <p:spPr bwMode="auto">
          <a:xfrm>
            <a:off x="3473450" y="4157056"/>
            <a:ext cx="1714500" cy="719490"/>
          </a:xfrm>
          <a:prstGeom prst="cloudCallout">
            <a:avLst>
              <a:gd name="adj1" fmla="val 54653"/>
              <a:gd name="adj2" fmla="val -125792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长对正</a:t>
            </a:r>
          </a:p>
        </p:txBody>
      </p:sp>
      <p:sp>
        <p:nvSpPr>
          <p:cNvPr id="15390" name="云形标注 15389"/>
          <p:cNvSpPr>
            <a:spLocks noChangeArrowheads="1"/>
          </p:cNvSpPr>
          <p:nvPr/>
        </p:nvSpPr>
        <p:spPr bwMode="auto">
          <a:xfrm>
            <a:off x="6337300" y="3671685"/>
            <a:ext cx="1828800" cy="822275"/>
          </a:xfrm>
          <a:prstGeom prst="cloudCallout">
            <a:avLst>
              <a:gd name="adj1" fmla="val -60481"/>
              <a:gd name="adj2" fmla="val 70486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700" b="1">
                <a:solidFill>
                  <a:srgbClr val="FF0000"/>
                </a:solidFill>
                <a:latin typeface="Times New Roman" panose="02020603050405020304" pitchFamily="18" charset="0"/>
              </a:rPr>
              <a:t>宽相等</a:t>
            </a:r>
          </a:p>
        </p:txBody>
      </p:sp>
      <p:grpSp>
        <p:nvGrpSpPr>
          <p:cNvPr id="15391" name="组合 15390"/>
          <p:cNvGrpSpPr/>
          <p:nvPr/>
        </p:nvGrpSpPr>
        <p:grpSpPr bwMode="auto">
          <a:xfrm>
            <a:off x="5389564" y="4939359"/>
            <a:ext cx="1565275" cy="842731"/>
            <a:chOff x="0" y="0"/>
            <a:chExt cx="1519" cy="590"/>
          </a:xfrm>
        </p:grpSpPr>
        <p:sp>
          <p:nvSpPr>
            <p:cNvPr id="15392" name="椭圆形标注 15391"/>
            <p:cNvSpPr/>
            <p:nvPr/>
          </p:nvSpPr>
          <p:spPr>
            <a:xfrm>
              <a:off x="0" y="0"/>
              <a:ext cx="1519" cy="590"/>
            </a:xfrm>
            <a:prstGeom prst="wedgeEllipseCallout">
              <a:avLst>
                <a:gd name="adj1" fmla="val -52569"/>
                <a:gd name="adj2" fmla="val -84236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eaLnBrk="0" fontAlgn="auto" hangingPunct="0"/>
              <a:endParaRPr lang="zh-CN" altLang="en-US" sz="1350" noProof="1">
                <a:latin typeface="Comic Sans MS" panose="030F0702030302020204" pitchFamily="66" charset="0"/>
              </a:endParaRPr>
            </a:p>
          </p:txBody>
        </p:sp>
        <p:sp>
          <p:nvSpPr>
            <p:cNvPr id="26656" name="文本框 15392"/>
            <p:cNvSpPr txBox="1">
              <a:spLocks noChangeArrowheads="1"/>
            </p:cNvSpPr>
            <p:nvPr/>
          </p:nvSpPr>
          <p:spPr bwMode="auto">
            <a:xfrm>
              <a:off x="45" y="136"/>
              <a:ext cx="1474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500" b="1">
                  <a:latin typeface="Comic Sans MS" panose="030F0702030302020204" pitchFamily="66" charset="0"/>
                  <a:ea typeface="华文新魏" panose="02010800040101010101" charset="-122"/>
                </a:rPr>
                <a:t>点不要漏画哦！</a:t>
              </a:r>
            </a:p>
          </p:txBody>
        </p:sp>
      </p:grpSp>
      <p:sp>
        <p:nvSpPr>
          <p:cNvPr id="15394" name="椭圆 15393"/>
          <p:cNvSpPr/>
          <p:nvPr/>
        </p:nvSpPr>
        <p:spPr>
          <a:xfrm>
            <a:off x="5319713" y="4545352"/>
            <a:ext cx="57150" cy="68523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 bldLvl="0" animBg="1"/>
      <p:bldP spid="15389" grpId="0" bldLvl="0" animBg="1"/>
      <p:bldP spid="15390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直接连接符 17414"/>
          <p:cNvSpPr/>
          <p:nvPr/>
        </p:nvSpPr>
        <p:spPr>
          <a:xfrm>
            <a:off x="3886201" y="1648356"/>
            <a:ext cx="3927475" cy="1904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16" name="直接连接符 17415"/>
          <p:cNvSpPr/>
          <p:nvPr/>
        </p:nvSpPr>
        <p:spPr>
          <a:xfrm flipV="1">
            <a:off x="3886201" y="3066400"/>
            <a:ext cx="3927475" cy="20937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17" name="直接连接符 17416"/>
          <p:cNvSpPr/>
          <p:nvPr/>
        </p:nvSpPr>
        <p:spPr>
          <a:xfrm>
            <a:off x="4572000" y="1162987"/>
            <a:ext cx="0" cy="4573902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18" name="直接连接符 17417"/>
          <p:cNvSpPr/>
          <p:nvPr/>
        </p:nvSpPr>
        <p:spPr>
          <a:xfrm>
            <a:off x="5518150" y="1162987"/>
            <a:ext cx="0" cy="4573902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19" name="等腰三角形 17418"/>
          <p:cNvSpPr/>
          <p:nvPr/>
        </p:nvSpPr>
        <p:spPr>
          <a:xfrm flipV="1">
            <a:off x="4572000" y="3793504"/>
            <a:ext cx="946150" cy="980257"/>
          </a:xfrm>
          <a:prstGeom prst="triangle">
            <a:avLst>
              <a:gd name="adj" fmla="val 50000"/>
            </a:avLst>
          </a:prstGeom>
          <a:noFill/>
          <a:ln w="254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0" name="直接连接符 17419"/>
          <p:cNvSpPr/>
          <p:nvPr/>
        </p:nvSpPr>
        <p:spPr>
          <a:xfrm>
            <a:off x="3943351" y="3772567"/>
            <a:ext cx="3870325" cy="20938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1" name="直接连接符 17420"/>
          <p:cNvSpPr/>
          <p:nvPr/>
        </p:nvSpPr>
        <p:spPr>
          <a:xfrm>
            <a:off x="3767139" y="4747114"/>
            <a:ext cx="3984625" cy="34261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2" name="直接连接符 17421"/>
          <p:cNvSpPr/>
          <p:nvPr/>
        </p:nvSpPr>
        <p:spPr>
          <a:xfrm>
            <a:off x="6124575" y="1162987"/>
            <a:ext cx="0" cy="4573902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3" name="直接连接符 17422"/>
          <p:cNvSpPr/>
          <p:nvPr/>
        </p:nvSpPr>
        <p:spPr>
          <a:xfrm>
            <a:off x="6934200" y="1162987"/>
            <a:ext cx="0" cy="4573902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4" name="矩形 17423"/>
          <p:cNvSpPr/>
          <p:nvPr/>
        </p:nvSpPr>
        <p:spPr>
          <a:xfrm>
            <a:off x="6124576" y="1650260"/>
            <a:ext cx="809625" cy="1416140"/>
          </a:xfrm>
          <a:prstGeom prst="rect">
            <a:avLst/>
          </a:prstGeom>
          <a:noFill/>
          <a:ln w="254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grpSp>
        <p:nvGrpSpPr>
          <p:cNvPr id="17425" name="组合 17424"/>
          <p:cNvGrpSpPr/>
          <p:nvPr/>
        </p:nvGrpSpPr>
        <p:grpSpPr bwMode="auto">
          <a:xfrm>
            <a:off x="4572000" y="1650260"/>
            <a:ext cx="946150" cy="1416140"/>
            <a:chOff x="0" y="0"/>
            <a:chExt cx="794" cy="992"/>
          </a:xfrm>
        </p:grpSpPr>
        <p:sp>
          <p:nvSpPr>
            <p:cNvPr id="17426" name="矩形 17425"/>
            <p:cNvSpPr/>
            <p:nvPr/>
          </p:nvSpPr>
          <p:spPr>
            <a:xfrm>
              <a:off x="0" y="0"/>
              <a:ext cx="794" cy="992"/>
            </a:xfrm>
            <a:prstGeom prst="rect">
              <a:avLst/>
            </a:prstGeom>
            <a:noFill/>
            <a:ln w="254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17427" name="直接连接符 17426"/>
            <p:cNvSpPr/>
            <p:nvPr/>
          </p:nvSpPr>
          <p:spPr>
            <a:xfrm>
              <a:off x="397" y="0"/>
              <a:ext cx="0" cy="992"/>
            </a:xfrm>
            <a:prstGeom prst="line">
              <a:avLst/>
            </a:prstGeom>
            <a:ln w="254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sp>
        <p:nvSpPr>
          <p:cNvPr id="17428" name="直接连接符 17427"/>
          <p:cNvSpPr/>
          <p:nvPr/>
        </p:nvSpPr>
        <p:spPr>
          <a:xfrm>
            <a:off x="5029200" y="1168696"/>
            <a:ext cx="0" cy="4573904"/>
          </a:xfrm>
          <a:prstGeom prst="line">
            <a:avLst/>
          </a:prstGeom>
          <a:ln w="952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17429" name="文本框 17428"/>
          <p:cNvSpPr txBox="1">
            <a:spLocks noChangeArrowheads="1"/>
          </p:cNvSpPr>
          <p:nvPr/>
        </p:nvSpPr>
        <p:spPr bwMode="auto">
          <a:xfrm>
            <a:off x="1114425" y="4457796"/>
            <a:ext cx="2714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latin typeface="Garamond" panose="02020404030301010803" pitchFamily="18" charset="0"/>
                <a:ea typeface="黑体" panose="02010609060101010101" pitchFamily="49" charset="-122"/>
              </a:rPr>
              <a:t>可见轮廓线用</a:t>
            </a:r>
            <a:r>
              <a:rPr lang="zh-CN" altLang="en-US" sz="2400" b="1" dirty="0">
                <a:solidFill>
                  <a:schemeClr val="hlink"/>
                </a:solidFill>
                <a:latin typeface="Garamond" panose="02020404030301010803" pitchFamily="18" charset="0"/>
                <a:ea typeface="黑体" panose="02010609060101010101" pitchFamily="49" charset="-122"/>
              </a:rPr>
              <a:t>粗实线</a:t>
            </a:r>
            <a:r>
              <a:rPr lang="zh-CN" altLang="en-US" sz="2400" b="1" dirty="0">
                <a:latin typeface="Garamond" panose="02020404030301010803" pitchFamily="18" charset="0"/>
                <a:ea typeface="黑体" panose="02010609060101010101" pitchFamily="49" charset="-122"/>
              </a:rPr>
              <a:t>绘</a:t>
            </a:r>
            <a:r>
              <a:rPr lang="zh-CN" altLang="en-US" sz="2400" b="1" dirty="0" smtClean="0">
                <a:latin typeface="Garamond" panose="02020404030301010803" pitchFamily="18" charset="0"/>
                <a:ea typeface="黑体" panose="02010609060101010101" pitchFamily="49" charset="-122"/>
              </a:rPr>
              <a:t>制 </a:t>
            </a:r>
            <a:endParaRPr lang="zh-CN" altLang="en-US" sz="2400" b="1" dirty="0">
              <a:latin typeface="Garamond" panose="02020404030301010803" pitchFamily="18" charset="0"/>
              <a:ea typeface="黑体" panose="02010609060101010101" pitchFamily="49" charset="-122"/>
            </a:endParaRPr>
          </a:p>
        </p:txBody>
      </p:sp>
      <p:sp>
        <p:nvSpPr>
          <p:cNvPr id="17430" name="标题 17429"/>
          <p:cNvSpPr>
            <a:spLocks noGrp="1"/>
          </p:cNvSpPr>
          <p:nvPr>
            <p:ph type="title"/>
          </p:nvPr>
        </p:nvSpPr>
        <p:spPr>
          <a:xfrm>
            <a:off x="971550" y="483618"/>
            <a:ext cx="3600450" cy="685229"/>
          </a:xfrm>
          <a:ln>
            <a:miter/>
          </a:ln>
        </p:spPr>
        <p:txBody>
          <a:bodyPr wrap="square" numCol="1" anchor="b" anchorCtr="0" compatLnSpc="1">
            <a:normAutofit/>
          </a:bodyPr>
          <a:lstStyle/>
          <a:p>
            <a:r>
              <a:rPr lang="zh-CN" altLang="en-US" sz="3400" dirty="0" smtClean="0">
                <a:ea typeface="隶书" panose="02010509060101010101" pitchFamily="49" charset="-122"/>
              </a:rPr>
              <a:t>正三菱柱的三视图：</a:t>
            </a:r>
          </a:p>
        </p:txBody>
      </p:sp>
      <p:sp>
        <p:nvSpPr>
          <p:cNvPr id="2" name="弧形 1"/>
          <p:cNvSpPr/>
          <p:nvPr/>
        </p:nvSpPr>
        <p:spPr>
          <a:xfrm rot="5100000">
            <a:off x="4798321" y="2395211"/>
            <a:ext cx="1385685" cy="1327150"/>
          </a:xfrm>
          <a:prstGeom prst="arc">
            <a:avLst>
              <a:gd name="adj1" fmla="val 16387897"/>
              <a:gd name="adj2" fmla="val 21394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3" name="弧形 2"/>
          <p:cNvSpPr/>
          <p:nvPr/>
        </p:nvSpPr>
        <p:spPr>
          <a:xfrm rot="5100000">
            <a:off x="3579199" y="1418753"/>
            <a:ext cx="3479440" cy="3249612"/>
          </a:xfrm>
          <a:prstGeom prst="arc">
            <a:avLst>
              <a:gd name="adj1" fmla="val 16387897"/>
              <a:gd name="adj2" fmla="val 213942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pic>
        <p:nvPicPr>
          <p:cNvPr id="27667" name="图片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1509408"/>
            <a:ext cx="1104900" cy="20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  <p:bldP spid="17430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61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3901" y="580542"/>
            <a:ext cx="3763963" cy="558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6146"/>
          <p:cNvSpPr txBox="1"/>
          <p:nvPr/>
        </p:nvSpPr>
        <p:spPr>
          <a:xfrm>
            <a:off x="6383036" y="1073525"/>
            <a:ext cx="392415" cy="34642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eaVert">
            <a:spAutoFit/>
          </a:bodyPr>
          <a:lstStyle/>
          <a:p>
            <a:pPr eaLnBrk="0" fontAlgn="auto" hangingPunct="0">
              <a:spcBef>
                <a:spcPct val="50000"/>
              </a:spcBef>
            </a:pPr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5646436" y="1073525"/>
            <a:ext cx="392415" cy="34642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eaVert">
            <a:spAutoFit/>
          </a:bodyPr>
          <a:lstStyle/>
          <a:p>
            <a:pPr eaLnBrk="0" fontAlgn="auto" hangingPunct="0">
              <a:spcBef>
                <a:spcPct val="50000"/>
              </a:spcBef>
            </a:pPr>
            <a:endParaRPr lang="zh-CN" altLang="en-US" sz="1350" noProof="1">
              <a:latin typeface="Arial" panose="020B0604020202020204" pitchFamily="34" charset="0"/>
            </a:endParaRPr>
          </a:p>
        </p:txBody>
      </p:sp>
      <p:sp>
        <p:nvSpPr>
          <p:cNvPr id="6149" name="文本框 6148"/>
          <p:cNvSpPr txBox="1">
            <a:spLocks noChangeArrowheads="1"/>
          </p:cNvSpPr>
          <p:nvPr/>
        </p:nvSpPr>
        <p:spPr bwMode="auto">
          <a:xfrm>
            <a:off x="6775361" y="1010713"/>
            <a:ext cx="600164" cy="502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700" b="1">
                <a:latin typeface="Arial" panose="020B0604020202020204" pitchFamily="34" charset="0"/>
              </a:rPr>
              <a:t>看事物不能只看单方面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椭圆 7171"/>
          <p:cNvSpPr/>
          <p:nvPr/>
        </p:nvSpPr>
        <p:spPr>
          <a:xfrm>
            <a:off x="4225926" y="3292906"/>
            <a:ext cx="1211263" cy="841309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7173" name="直接连接符 7172"/>
          <p:cNvSpPr/>
          <p:nvPr/>
        </p:nvSpPr>
        <p:spPr>
          <a:xfrm flipH="1" flipV="1">
            <a:off x="5972175" y="3626003"/>
            <a:ext cx="228600" cy="890798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7174" name="直接连接符 7173"/>
          <p:cNvSpPr/>
          <p:nvPr/>
        </p:nvSpPr>
        <p:spPr>
          <a:xfrm flipV="1">
            <a:off x="6715125" y="3694526"/>
            <a:ext cx="285750" cy="822275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7175" name="直接连接符 7174"/>
          <p:cNvSpPr/>
          <p:nvPr/>
        </p:nvSpPr>
        <p:spPr>
          <a:xfrm flipV="1">
            <a:off x="6486525" y="3626003"/>
            <a:ext cx="0" cy="890798"/>
          </a:xfrm>
          <a:prstGeom prst="line">
            <a:avLst/>
          </a:prstGeom>
          <a:ln w="9525" cap="rnd" cmpd="sng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pic>
        <p:nvPicPr>
          <p:cNvPr id="7176" name="图片 7175" descr="g50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25" y="1161082"/>
            <a:ext cx="2027238" cy="21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文本框 7180"/>
          <p:cNvSpPr txBox="1">
            <a:spLocks noChangeArrowheads="1"/>
          </p:cNvSpPr>
          <p:nvPr/>
        </p:nvSpPr>
        <p:spPr bwMode="auto">
          <a:xfrm>
            <a:off x="609599" y="4657654"/>
            <a:ext cx="7915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在太阳底下</a:t>
            </a: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你只看影子能判断出是什么实物吗</a:t>
            </a:r>
            <a:r>
              <a:rPr lang="zh-CN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?</a:t>
            </a:r>
            <a:endParaRPr lang="zh-CN" altLang="en-US" sz="2800" dirty="0">
              <a:solidFill>
                <a:srgbClr val="FF0000"/>
              </a:solidFill>
              <a:latin typeface="Comic Sans MS" panose="030F0702030302020204" pitchFamily="66" charset="0"/>
              <a:ea typeface="隶书" panose="02010509060101010101" pitchFamily="49" charset="-122"/>
            </a:endParaRPr>
          </a:p>
        </p:txBody>
      </p:sp>
      <p:grpSp>
        <p:nvGrpSpPr>
          <p:cNvPr id="7182" name="组合 7181"/>
          <p:cNvGrpSpPr/>
          <p:nvPr/>
        </p:nvGrpSpPr>
        <p:grpSpPr bwMode="auto">
          <a:xfrm>
            <a:off x="4340225" y="1368556"/>
            <a:ext cx="889000" cy="1577929"/>
            <a:chOff x="0" y="0"/>
            <a:chExt cx="737" cy="1092"/>
          </a:xfrm>
        </p:grpSpPr>
        <p:sp>
          <p:nvSpPr>
            <p:cNvPr id="7183" name="圆柱形 7182"/>
            <p:cNvSpPr/>
            <p:nvPr/>
          </p:nvSpPr>
          <p:spPr>
            <a:xfrm>
              <a:off x="0" y="0"/>
              <a:ext cx="734" cy="1092"/>
            </a:xfrm>
            <a:prstGeom prst="can">
              <a:avLst>
                <a:gd name="adj" fmla="val 37139"/>
              </a:avLst>
            </a:prstGeom>
            <a:gradFill rotWithShape="0">
              <a:gsLst>
                <a:gs pos="0">
                  <a:srgbClr val="008080"/>
                </a:gs>
                <a:gs pos="50000">
                  <a:srgbClr val="C1E1E1"/>
                </a:gs>
                <a:gs pos="100000">
                  <a:srgbClr val="00808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  <p:sp>
          <p:nvSpPr>
            <p:cNvPr id="7184" name="椭圆 7183"/>
            <p:cNvSpPr/>
            <p:nvPr/>
          </p:nvSpPr>
          <p:spPr>
            <a:xfrm>
              <a:off x="0" y="0"/>
              <a:ext cx="737" cy="315"/>
            </a:xfrm>
            <a:prstGeom prst="ellipse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/>
            <a:lstStyle/>
            <a:p>
              <a:pPr fontAlgn="auto"/>
              <a:endParaRPr lang="zh-CN" altLang="en-US" sz="1350" noProof="1"/>
            </a:p>
          </p:txBody>
        </p:sp>
      </p:grpSp>
      <p:sp>
        <p:nvSpPr>
          <p:cNvPr id="7178" name="文本框 7184"/>
          <p:cNvSpPr txBox="1">
            <a:spLocks noChangeArrowheads="1"/>
          </p:cNvSpPr>
          <p:nvPr/>
        </p:nvSpPr>
        <p:spPr bwMode="auto">
          <a:xfrm>
            <a:off x="835025" y="576307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猜一猜</a:t>
            </a:r>
          </a:p>
        </p:txBody>
      </p:sp>
      <p:sp>
        <p:nvSpPr>
          <p:cNvPr id="7186" name="矩形 7185"/>
          <p:cNvSpPr>
            <a:spLocks noChangeArrowheads="1"/>
          </p:cNvSpPr>
          <p:nvPr/>
        </p:nvSpPr>
        <p:spPr bwMode="auto">
          <a:xfrm>
            <a:off x="742950" y="5420256"/>
            <a:ext cx="7486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在</a:t>
            </a:r>
            <a:r>
              <a:rPr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生活中我们应从不同角度，多方面地去看待一件事物，分析一件事情。</a:t>
            </a:r>
          </a:p>
        </p:txBody>
      </p:sp>
      <p:graphicFrame>
        <p:nvGraphicFramePr>
          <p:cNvPr id="21510" name="对象 21509"/>
          <p:cNvGraphicFramePr>
            <a:graphicFrameLocks noChangeAspect="1"/>
          </p:cNvGraphicFramePr>
          <p:nvPr/>
        </p:nvGraphicFramePr>
        <p:xfrm>
          <a:off x="2151064" y="1294322"/>
          <a:ext cx="1011237" cy="180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1596390" imgH="2383155" progId="">
                  <p:embed/>
                </p:oleObj>
              </mc:Choice>
              <mc:Fallback>
                <p:oleObj r:id="rId4" imgW="1596390" imgH="2383155" progId="">
                  <p:embed/>
                  <p:pic>
                    <p:nvPicPr>
                      <p:cNvPr id="0" name="对象 21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1294322"/>
                        <a:ext cx="1011237" cy="180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椭圆 2"/>
          <p:cNvSpPr/>
          <p:nvPr/>
        </p:nvSpPr>
        <p:spPr>
          <a:xfrm>
            <a:off x="2092325" y="3300520"/>
            <a:ext cx="1212850" cy="742331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  <p:sp>
        <p:nvSpPr>
          <p:cNvPr id="5" name="椭圆 4"/>
          <p:cNvSpPr/>
          <p:nvPr/>
        </p:nvSpPr>
        <p:spPr>
          <a:xfrm>
            <a:off x="6343651" y="3289099"/>
            <a:ext cx="1241425" cy="81656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endParaRPr lang="zh-CN" altLang="en-US" sz="1350" noProof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bldLvl="0"/>
      <p:bldP spid="71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内容占位符 3" descr="20140710145522_Y8GTz.thumb.700_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300000" flipH="1">
            <a:off x="908051" y="3074014"/>
            <a:ext cx="1050925" cy="22136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图片 4" descr="Redocn_20140518102829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035426" y="670002"/>
            <a:ext cx="2111375" cy="15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图片 5" descr="t01bd4a763346f7a1e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3071812" y="2691374"/>
            <a:ext cx="3806827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835775" y="1223896"/>
            <a:ext cx="1703388" cy="1168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" name="矩形 7"/>
          <p:cNvSpPr/>
          <p:nvPr/>
        </p:nvSpPr>
        <p:spPr>
          <a:xfrm>
            <a:off x="6877050" y="3047366"/>
            <a:ext cx="1701800" cy="1168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9" name="椭圆 8"/>
          <p:cNvSpPr/>
          <p:nvPr/>
        </p:nvSpPr>
        <p:spPr>
          <a:xfrm>
            <a:off x="7192963" y="4716660"/>
            <a:ext cx="1098550" cy="1315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199" name="文本框 9"/>
          <p:cNvSpPr txBox="1">
            <a:spLocks noChangeArrowheads="1"/>
          </p:cNvSpPr>
          <p:nvPr/>
        </p:nvSpPr>
        <p:spPr bwMode="auto">
          <a:xfrm>
            <a:off x="6280150" y="1697845"/>
            <a:ext cx="4555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</a:t>
            </a:r>
            <a:r>
              <a:rPr lang="en-US" altLang="zh-CN"/>
              <a:t> </a:t>
            </a:r>
          </a:p>
        </p:txBody>
      </p:sp>
      <p:sp>
        <p:nvSpPr>
          <p:cNvPr id="8200" name="文本框 10"/>
          <p:cNvSpPr txBox="1">
            <a:spLocks noChangeArrowheads="1"/>
          </p:cNvSpPr>
          <p:nvPr/>
        </p:nvSpPr>
        <p:spPr bwMode="auto">
          <a:xfrm>
            <a:off x="6354764" y="3323360"/>
            <a:ext cx="4395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B</a:t>
            </a:r>
            <a:r>
              <a:rPr lang="en-US" altLang="zh-CN"/>
              <a:t> </a:t>
            </a:r>
          </a:p>
        </p:txBody>
      </p:sp>
      <p:sp>
        <p:nvSpPr>
          <p:cNvPr id="8201" name="文本框 11"/>
          <p:cNvSpPr txBox="1">
            <a:spLocks noChangeArrowheads="1"/>
          </p:cNvSpPr>
          <p:nvPr/>
        </p:nvSpPr>
        <p:spPr bwMode="auto">
          <a:xfrm>
            <a:off x="6329364" y="5055467"/>
            <a:ext cx="401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C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内容占位符 3" descr="20140710145522_Y8GTz.thumb.700_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300000" flipH="1">
            <a:off x="908051" y="3074014"/>
            <a:ext cx="1050925" cy="22136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图片 4" descr="Redocn_20140518102829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854451" y="670002"/>
            <a:ext cx="2111375" cy="15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1" descr="t0139fbdf110df497f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6450" y="2641939"/>
            <a:ext cx="2706688" cy="381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等腰三角形 2"/>
          <p:cNvSpPr/>
          <p:nvPr/>
        </p:nvSpPr>
        <p:spPr>
          <a:xfrm>
            <a:off x="7181851" y="957418"/>
            <a:ext cx="962025" cy="14789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等腰三角形 5"/>
          <p:cNvSpPr/>
          <p:nvPr/>
        </p:nvSpPr>
        <p:spPr>
          <a:xfrm>
            <a:off x="7221538" y="2678104"/>
            <a:ext cx="963612" cy="14789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7" name="椭圆 6"/>
          <p:cNvSpPr/>
          <p:nvPr/>
        </p:nvSpPr>
        <p:spPr>
          <a:xfrm>
            <a:off x="7304088" y="4878450"/>
            <a:ext cx="963612" cy="1153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9223" name="文本框 9"/>
          <p:cNvSpPr txBox="1">
            <a:spLocks noChangeArrowheads="1"/>
          </p:cNvSpPr>
          <p:nvPr/>
        </p:nvSpPr>
        <p:spPr bwMode="auto">
          <a:xfrm>
            <a:off x="6280150" y="1697845"/>
            <a:ext cx="4555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</a:t>
            </a:r>
            <a:r>
              <a:rPr lang="en-US" altLang="zh-CN"/>
              <a:t> </a:t>
            </a:r>
          </a:p>
        </p:txBody>
      </p:sp>
      <p:sp>
        <p:nvSpPr>
          <p:cNvPr id="9224" name="文本框 10"/>
          <p:cNvSpPr txBox="1">
            <a:spLocks noChangeArrowheads="1"/>
          </p:cNvSpPr>
          <p:nvPr/>
        </p:nvSpPr>
        <p:spPr bwMode="auto">
          <a:xfrm>
            <a:off x="6354764" y="3323360"/>
            <a:ext cx="4395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B</a:t>
            </a:r>
            <a:r>
              <a:rPr lang="en-US" altLang="zh-CN"/>
              <a:t> </a:t>
            </a:r>
          </a:p>
        </p:txBody>
      </p:sp>
      <p:sp>
        <p:nvSpPr>
          <p:cNvPr id="9225" name="文本框 11"/>
          <p:cNvSpPr txBox="1">
            <a:spLocks noChangeArrowheads="1"/>
          </p:cNvSpPr>
          <p:nvPr/>
        </p:nvSpPr>
        <p:spPr bwMode="auto">
          <a:xfrm>
            <a:off x="6329364" y="5055467"/>
            <a:ext cx="401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C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内容占位符 3" descr="20140710145522_Y8GTz.thumb.700_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300000" flipH="1">
            <a:off x="908051" y="3074014"/>
            <a:ext cx="1050925" cy="22136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图片 4" descr="Redocn_20140518102829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035426" y="670002"/>
            <a:ext cx="2111375" cy="15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图片 1" descr="u=2703793124,2919501884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5139" y="2965518"/>
            <a:ext cx="3292475" cy="239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文本框 9"/>
          <p:cNvSpPr txBox="1">
            <a:spLocks noChangeArrowheads="1"/>
          </p:cNvSpPr>
          <p:nvPr/>
        </p:nvSpPr>
        <p:spPr bwMode="auto">
          <a:xfrm>
            <a:off x="6699251" y="1267673"/>
            <a:ext cx="4555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</a:t>
            </a:r>
            <a:r>
              <a:rPr lang="en-US" altLang="zh-CN"/>
              <a:t> </a:t>
            </a:r>
          </a:p>
        </p:txBody>
      </p:sp>
      <p:sp>
        <p:nvSpPr>
          <p:cNvPr id="10245" name="文本框 10"/>
          <p:cNvSpPr txBox="1">
            <a:spLocks noChangeArrowheads="1"/>
          </p:cNvSpPr>
          <p:nvPr/>
        </p:nvSpPr>
        <p:spPr bwMode="auto">
          <a:xfrm>
            <a:off x="6723064" y="2805632"/>
            <a:ext cx="4395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B</a:t>
            </a:r>
            <a:r>
              <a:rPr lang="en-US" altLang="zh-CN"/>
              <a:t> </a:t>
            </a:r>
          </a:p>
        </p:txBody>
      </p:sp>
      <p:sp>
        <p:nvSpPr>
          <p:cNvPr id="10246" name="文本框 11"/>
          <p:cNvSpPr txBox="1">
            <a:spLocks noChangeArrowheads="1"/>
          </p:cNvSpPr>
          <p:nvPr/>
        </p:nvSpPr>
        <p:spPr bwMode="auto">
          <a:xfrm>
            <a:off x="6797675" y="4596745"/>
            <a:ext cx="401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C</a:t>
            </a:r>
            <a:r>
              <a:rPr lang="en-US" altLang="zh-CN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7564438" y="898412"/>
            <a:ext cx="950912" cy="114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等腰三角形 5"/>
          <p:cNvSpPr/>
          <p:nvPr/>
        </p:nvSpPr>
        <p:spPr>
          <a:xfrm>
            <a:off x="7440614" y="2318358"/>
            <a:ext cx="1196975" cy="14351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7" name="等腰三角形 6"/>
          <p:cNvSpPr/>
          <p:nvPr/>
        </p:nvSpPr>
        <p:spPr>
          <a:xfrm>
            <a:off x="7493001" y="4010494"/>
            <a:ext cx="1196975" cy="14351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2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100" y="993583"/>
            <a:ext cx="4427538" cy="528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图片 122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60000">
            <a:off x="1288789" y="2845244"/>
            <a:ext cx="3561286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内容占位符 3" descr="20140710145522_Y8GTz.thumb.700_0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 rot="21300000" flipH="1">
            <a:off x="217488" y="3074014"/>
            <a:ext cx="1052512" cy="22136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图片 4" descr="Redocn_201405181028298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2224089" y="713781"/>
            <a:ext cx="2111375" cy="15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5905500" y="376876"/>
            <a:ext cx="45085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A</a:t>
            </a:r>
            <a:endParaRPr lang="en-US" altLang="zh-CN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70" name="文本框 7"/>
          <p:cNvSpPr txBox="1">
            <a:spLocks noChangeArrowheads="1"/>
          </p:cNvSpPr>
          <p:nvPr/>
        </p:nvSpPr>
        <p:spPr bwMode="auto">
          <a:xfrm>
            <a:off x="8191500" y="392104"/>
            <a:ext cx="508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B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35475" y="5325752"/>
            <a:ext cx="4315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36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C</a:t>
            </a:r>
            <a:endParaRPr lang="en-US" altLang="zh-CN" sz="36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1514" y="1730204"/>
            <a:ext cx="1603375" cy="10297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/>
            <a:r>
              <a:rPr lang="zh-CN" altLang="en-US" sz="367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视   图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5800" y="597742"/>
            <a:ext cx="213391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三 视 图</a:t>
            </a:r>
            <a:endParaRPr lang="zh-CN" altLang="en-US" sz="4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52676" y="1560799"/>
            <a:ext cx="3586163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观察物体</a:t>
            </a:r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—</a:t>
            </a:r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图形</a:t>
            </a:r>
            <a:endParaRPr lang="zh-CN" altLang="en-US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86733" y="2173699"/>
            <a:ext cx="2616422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正投影</a:t>
            </a:r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—</a:t>
            </a:r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图形</a:t>
            </a:r>
            <a:endParaRPr lang="zh-CN" altLang="en-US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749300" y="3589838"/>
            <a:ext cx="1593850" cy="10278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5000" lnSpcReduction="10000"/>
          </a:bodyPr>
          <a:lstStyle>
            <a:lvl1pPr algn="l" defTabSz="7626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7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 视 图</a:t>
            </a:r>
          </a:p>
        </p:txBody>
      </p:sp>
      <p:sp>
        <p:nvSpPr>
          <p:cNvPr id="10" name="矩形 9"/>
          <p:cNvSpPr/>
          <p:nvPr/>
        </p:nvSpPr>
        <p:spPr>
          <a:xfrm>
            <a:off x="1773238" y="3102565"/>
            <a:ext cx="5992812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主视图</a:t>
            </a:r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—</a:t>
            </a:r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从前向后观察</a:t>
            </a:r>
            <a:endParaRPr lang="zh-CN" altLang="en-US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73238" y="3757339"/>
            <a:ext cx="5992812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俯视图</a:t>
            </a:r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—</a:t>
            </a:r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从上向下观察</a:t>
            </a:r>
            <a:endParaRPr lang="zh-CN" altLang="en-US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73238" y="4412113"/>
            <a:ext cx="5992812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左视图</a:t>
            </a:r>
            <a:r>
              <a:rPr lang="en-US" altLang="zh-CN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—</a:t>
            </a:r>
            <a:r>
              <a:rPr lang="zh-CN" altLang="en-US" sz="32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从左向右观察</a:t>
            </a:r>
            <a:endParaRPr lang="zh-CN" altLang="en-US" sz="320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 animBg="1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450</Words>
  <Application>Microsoft Office PowerPoint</Application>
  <PresentationFormat>全屏显示(4:3)</PresentationFormat>
  <Paragraphs>121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方正粗倩简体</vt:lpstr>
      <vt:lpstr>方正舒体</vt:lpstr>
      <vt:lpstr>黑体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Garamond</vt:lpstr>
      <vt:lpstr>Tahoma</vt:lpstr>
      <vt:lpstr>Times New Roman</vt:lpstr>
      <vt:lpstr>WWW.2PPT.COM</vt:lpstr>
      <vt:lpstr>Flash.Movie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视   图</vt:lpstr>
      <vt:lpstr>分别说出下列物体的三视图</vt:lpstr>
      <vt:lpstr>圆柱的三视图：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3、四菱锥的三视图：</vt:lpstr>
      <vt:lpstr>PowerPoint 演示文稿</vt:lpstr>
      <vt:lpstr>小  结</vt:lpstr>
      <vt:lpstr>练习：下面的四组图中，如图所示的圆柱体的三视图是（   ）</vt:lpstr>
      <vt:lpstr>回顾与反思</vt:lpstr>
      <vt:lpstr>球的三视图：</vt:lpstr>
      <vt:lpstr>PowerPoint 演示文稿</vt:lpstr>
      <vt:lpstr>正三菱柱的三视图：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2016-04-06T23:55:00Z</dcterms:created>
  <dcterms:modified xsi:type="dcterms:W3CDTF">2023-01-17T02:40:34Z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E9248E1288BA4AEC8AB6543635C31777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