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488" r:id="rId2"/>
    <p:sldId id="308" r:id="rId3"/>
    <p:sldId id="309" r:id="rId4"/>
    <p:sldId id="259" r:id="rId5"/>
    <p:sldId id="286" r:id="rId6"/>
    <p:sldId id="307" r:id="rId7"/>
    <p:sldId id="274" r:id="rId8"/>
    <p:sldId id="283" r:id="rId9"/>
    <p:sldId id="278" r:id="rId10"/>
    <p:sldId id="287" r:id="rId11"/>
    <p:sldId id="277" r:id="rId12"/>
    <p:sldId id="312" r:id="rId13"/>
    <p:sldId id="313" r:id="rId14"/>
    <p:sldId id="276" r:id="rId15"/>
    <p:sldId id="289" r:id="rId16"/>
    <p:sldId id="272" r:id="rId17"/>
    <p:sldId id="311" r:id="rId18"/>
    <p:sldId id="490" r:id="rId19"/>
    <p:sldId id="279" r:id="rId20"/>
    <p:sldId id="301" r:id="rId21"/>
    <p:sldId id="282" r:id="rId22"/>
    <p:sldId id="333" r:id="rId23"/>
    <p:sldId id="334" r:id="rId24"/>
    <p:sldId id="336" r:id="rId25"/>
    <p:sldId id="281" r:id="rId26"/>
    <p:sldId id="315" r:id="rId27"/>
    <p:sldId id="489" r:id="rId28"/>
  </p:sldIdLst>
  <p:sldSz cx="9144000" cy="5143500" type="screen16x9"/>
  <p:notesSz cx="6858000" cy="9144000"/>
  <p:custDataLst>
    <p:tags r:id="rId31"/>
  </p:custData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2" autoAdjust="0"/>
    <p:restoredTop sz="94660"/>
  </p:normalViewPr>
  <p:slideViewPr>
    <p:cSldViewPr snapToGrid="0">
      <p:cViewPr>
        <p:scale>
          <a:sx n="120" d="100"/>
          <a:sy n="120" d="100"/>
        </p:scale>
        <p:origin x="-612" y="-60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1110C4-9C42-4A64-8129-6799A076823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611A24-EB8D-472C-8DC0-DF5C9EAA5E4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1266" name="文本占位符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2560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9219" name="文本占位符 25602"/>
          <p:cNvSpPr>
            <a:spLocks noGrp="1" noRot="1" noChangeArrowheads="1"/>
          </p:cNvSpPr>
          <p:nvPr>
            <p:ph type="body" idx="1"/>
          </p:nvPr>
        </p:nvSpPr>
        <p:spPr/>
        <p:txBody>
          <a:bodyPr anchor="ctr"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79413" y="684213"/>
            <a:ext cx="6096000" cy="3429000"/>
          </a:xfrm>
          <a:ln>
            <a:miter lim="800000"/>
          </a:ln>
        </p:spPr>
      </p:sp>
      <p:sp>
        <p:nvSpPr>
          <p:cNvPr id="14339" name="备注占位符 2"/>
          <p:cNvSpPr>
            <a:spLocks noGrp="1" noChangeArrowheads="1"/>
          </p:cNvSpPr>
          <p:nvPr>
            <p:ph type="body" idx="1"/>
          </p:nvPr>
        </p:nvSpPr>
        <p:spPr>
          <a:xfrm>
            <a:off x="684213" y="4341813"/>
            <a:ext cx="5486400" cy="4114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4340" name="灯片编号占位符 3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82C375C2-FCCD-4030-82D0-AC07B0D2FDEF}" type="slidenum">
              <a:rPr lang="zh-CN" altLang="en-US" sz="1200">
                <a:latin typeface="Calibri" panose="020F0502020204030204" pitchFamily="34" charset="0"/>
              </a:rPr>
              <a:t>10</a:t>
            </a:fld>
            <a:endParaRPr lang="zh-CN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79413" y="684213"/>
            <a:ext cx="6096000" cy="3429000"/>
          </a:xfrm>
          <a:ln>
            <a:miter lim="800000"/>
          </a:ln>
        </p:spPr>
      </p:sp>
      <p:sp>
        <p:nvSpPr>
          <p:cNvPr id="16387" name="备注占位符 2"/>
          <p:cNvSpPr>
            <a:spLocks noGrp="1" noChangeArrowheads="1"/>
          </p:cNvSpPr>
          <p:nvPr>
            <p:ph type="body" idx="1"/>
          </p:nvPr>
        </p:nvSpPr>
        <p:spPr>
          <a:xfrm>
            <a:off x="684213" y="4341813"/>
            <a:ext cx="5486400" cy="4114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6388" name="灯片编号占位符 3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96D10CBA-2249-486F-BC9F-74DBC7F1BF8A}" type="slidenum">
              <a:rPr lang="zh-CN" altLang="en-US" sz="1200">
                <a:latin typeface="Calibri" panose="020F0502020204030204" pitchFamily="34" charset="0"/>
              </a:rPr>
              <a:t>11</a:t>
            </a:fld>
            <a:endParaRPr lang="zh-CN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1266" name="文本占位符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CB6A2-19E6-5C44-B2DB-F41FA6D5613C}" type="datetimeFigureOut">
              <a:rPr kumimoji="1" lang="zh-CN" altLang="en-US" smtClean="0"/>
              <a:t>2023-01-17</a:t>
            </a:fld>
            <a:endParaRPr kumimoji="1"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CB6A2-19E6-5C44-B2DB-F41FA6D5613C}" type="datetimeFigureOut">
              <a:rPr kumimoji="1" lang="zh-CN" altLang="en-US" smtClean="0"/>
              <a:t>2023-01-17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B11AE-95AF-A14A-84C8-6DAE7FE6729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CB6A2-19E6-5C44-B2DB-F41FA6D5613C}" type="datetimeFigureOut">
              <a:rPr kumimoji="1" lang="zh-CN" altLang="en-US" smtClean="0"/>
              <a:t>2023-01-17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B11AE-95AF-A14A-84C8-6DAE7FE6729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36"/>
          <a:stretch>
            <a:fillRect/>
          </a:stretch>
        </p:blipFill>
        <p:spPr>
          <a:xfrm>
            <a:off x="-450559" y="7795"/>
            <a:ext cx="10649491" cy="5588291"/>
          </a:xfrm>
          <a:prstGeom prst="rect">
            <a:avLst/>
          </a:prstGeom>
        </p:spPr>
      </p:pic>
    </p:spTree>
  </p:cSld>
  <p:clrMapOvr>
    <a:masterClrMapping/>
  </p:clrMapOvr>
  <p:transition spd="med" advTm="7000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36"/>
          <a:stretch>
            <a:fillRect/>
          </a:stretch>
        </p:blipFill>
        <p:spPr>
          <a:xfrm>
            <a:off x="-450559" y="7795"/>
            <a:ext cx="10649491" cy="558829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3" t="56563" r="78986"/>
          <a:stretch>
            <a:fillRect/>
          </a:stretch>
        </p:blipFill>
        <p:spPr>
          <a:xfrm>
            <a:off x="1" y="4474288"/>
            <a:ext cx="604911" cy="53899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904" y="4242573"/>
            <a:ext cx="1430044" cy="1009895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CB6A2-19E6-5C44-B2DB-F41FA6D5613C}" type="datetimeFigureOut">
              <a:rPr kumimoji="1" lang="zh-CN" altLang="en-US" smtClean="0"/>
              <a:t>2023-01-17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B11AE-95AF-A14A-84C8-6DAE7FE6729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CB6A2-19E6-5C44-B2DB-F41FA6D5613C}" type="datetimeFigureOut">
              <a:rPr kumimoji="1" lang="zh-CN" altLang="en-US" smtClean="0"/>
              <a:t>2023-01-17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B11AE-95AF-A14A-84C8-6DAE7FE6729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CB6A2-19E6-5C44-B2DB-F41FA6D5613C}" type="datetimeFigureOut">
              <a:rPr kumimoji="1" lang="zh-CN" altLang="en-US" smtClean="0"/>
              <a:t>2023-01-17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B11AE-95AF-A14A-84C8-6DAE7FE6729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CB6A2-19E6-5C44-B2DB-F41FA6D5613C}" type="datetimeFigureOut">
              <a:rPr kumimoji="1" lang="zh-CN" altLang="en-US" smtClean="0"/>
              <a:t>2023-01-17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B11AE-95AF-A14A-84C8-6DAE7FE6729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CB6A2-19E6-5C44-B2DB-F41FA6D5613C}" type="datetimeFigureOut">
              <a:rPr kumimoji="1" lang="zh-CN" altLang="en-US" smtClean="0"/>
              <a:t>2023-01-17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B11AE-95AF-A14A-84C8-6DAE7FE6729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CB6A2-19E6-5C44-B2DB-F41FA6D5613C}" type="datetimeFigureOut">
              <a:rPr kumimoji="1" lang="zh-CN" altLang="en-US" smtClean="0"/>
              <a:t>2023-01-17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B11AE-95AF-A14A-84C8-6DAE7FE6729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CB6A2-19E6-5C44-B2DB-F41FA6D5613C}" type="datetimeFigureOut">
              <a:rPr kumimoji="1" lang="zh-CN" altLang="en-US" smtClean="0"/>
              <a:t>2023-01-17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B11AE-95AF-A14A-84C8-6DAE7FE6729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CB6A2-19E6-5C44-B2DB-F41FA6D5613C}" type="datetimeFigureOut">
              <a:rPr kumimoji="1" lang="zh-CN" altLang="en-US" smtClean="0"/>
              <a:t>2023-01-17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B11AE-95AF-A14A-84C8-6DAE7FE6729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CB6A2-19E6-5C44-B2DB-F41FA6D5613C}" type="datetimeFigureOut">
              <a:rPr kumimoji="1" lang="zh-CN" altLang="en-US" smtClean="0"/>
              <a:t>2023-01-17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B11AE-95AF-A14A-84C8-6DAE7FE6729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home.focus.cn/photoshow/1634/1761535.html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48723" y="77032"/>
            <a:ext cx="11187942" cy="5589689"/>
            <a:chOff x="278362" y="275227"/>
            <a:chExt cx="14917256" cy="7452919"/>
          </a:xfrm>
        </p:grpSpPr>
        <p:pic>
          <p:nvPicPr>
            <p:cNvPr id="44" name="图片 4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631"/>
            <a:stretch>
              <a:fillRect/>
            </a:stretch>
          </p:blipFill>
          <p:spPr>
            <a:xfrm>
              <a:off x="1271464" y="275227"/>
              <a:ext cx="10083483" cy="5152283"/>
            </a:xfrm>
            <a:prstGeom prst="rect">
              <a:avLst/>
            </a:prstGeom>
            <a:effectLst>
              <a:outerShdw blurRad="254000" dist="76200" sx="102000" sy="102000" algn="ctr" rotWithShape="0">
                <a:prstClr val="black">
                  <a:alpha val="25000"/>
                </a:prstClr>
              </a:outerShdw>
            </a:effectLst>
          </p:spPr>
        </p:pic>
        <p:pic>
          <p:nvPicPr>
            <p:cNvPr id="85" name="图片 8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63" t="56563" r="78986"/>
            <a:stretch>
              <a:fillRect/>
            </a:stretch>
          </p:blipFill>
          <p:spPr>
            <a:xfrm>
              <a:off x="278362" y="4537721"/>
              <a:ext cx="2295166" cy="2045052"/>
            </a:xfrm>
            <a:prstGeom prst="rect">
              <a:avLst/>
            </a:prstGeom>
          </p:spPr>
        </p:pic>
        <p:sp>
          <p:nvSpPr>
            <p:cNvPr id="43" name="Slide Number Placeholder 5"/>
            <p:cNvSpPr txBox="1"/>
            <p:nvPr/>
          </p:nvSpPr>
          <p:spPr>
            <a:xfrm>
              <a:off x="9474292" y="6525454"/>
              <a:ext cx="2743200" cy="365125"/>
            </a:xfrm>
            <a:prstGeom prst="rect">
              <a:avLst/>
            </a:prstGeom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>
                <a:lnSpc>
                  <a:spcPct val="140000"/>
                </a:lnSpc>
                <a:defRPr/>
              </a:pPr>
              <a:fld id="{400A8FA8-F0BC-4BE7-BCFD-039897E4D028}" type="slidenum">
                <a:rPr lang="zh-CN" altLang="en-US">
                  <a:solidFill>
                    <a:prstClr val="black"/>
                  </a:solidFill>
                  <a:latin typeface="+mn-lt"/>
                  <a:ea typeface="+mn-ea"/>
                  <a:cs typeface="+mn-ea"/>
                  <a:sym typeface="+mn-lt"/>
                </a:rPr>
                <a:t>1</a:t>
              </a:fld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08827" y="3829168"/>
              <a:ext cx="4086791" cy="2886087"/>
            </a:xfrm>
            <a:prstGeom prst="rect">
              <a:avLst/>
            </a:prstGeom>
          </p:spPr>
        </p:pic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4714" y="2034735"/>
              <a:ext cx="3652916" cy="5693411"/>
            </a:xfrm>
            <a:prstGeom prst="rect">
              <a:avLst/>
            </a:prstGeom>
          </p:spPr>
        </p:pic>
        <p:sp>
          <p:nvSpPr>
            <p:cNvPr id="8" name="TextBox 9"/>
            <p:cNvSpPr>
              <a:spLocks noChangeArrowheads="1"/>
            </p:cNvSpPr>
            <p:nvPr/>
          </p:nvSpPr>
          <p:spPr bwMode="auto">
            <a:xfrm>
              <a:off x="278362" y="1149642"/>
              <a:ext cx="9947681" cy="107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lvl="0" algn="ctr" fontAlgn="base">
                <a:lnSpc>
                  <a:spcPct val="14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3300" b="1" dirty="0">
                  <a:solidFill>
                    <a:srgbClr val="E5295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Module 9 Friendship</a:t>
              </a:r>
            </a:p>
          </p:txBody>
        </p:sp>
        <p:sp>
          <p:nvSpPr>
            <p:cNvPr id="9" name="TextBox 10"/>
            <p:cNvSpPr>
              <a:spLocks noChangeArrowheads="1"/>
            </p:cNvSpPr>
            <p:nvPr/>
          </p:nvSpPr>
          <p:spPr bwMode="auto">
            <a:xfrm>
              <a:off x="480098" y="2533204"/>
              <a:ext cx="9309099" cy="1674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 fontAlgn="base">
                <a:lnSpc>
                  <a:spcPct val="14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7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Unit 1 </a:t>
              </a:r>
            </a:p>
            <a:p>
              <a:pPr lvl="0" algn="ctr" fontAlgn="base">
                <a:lnSpc>
                  <a:spcPct val="14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7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Could I ask if you’ve mentioned this to her?</a:t>
              </a:r>
            </a:p>
          </p:txBody>
        </p:sp>
      </p:grpSp>
      <p:sp>
        <p:nvSpPr>
          <p:cNvPr id="10" name="矩形 9"/>
          <p:cNvSpPr/>
          <p:nvPr/>
        </p:nvSpPr>
        <p:spPr>
          <a:xfrm>
            <a:off x="2014519" y="4205269"/>
            <a:ext cx="4510106" cy="42354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257175" indent="-257175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1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1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 advTm="7000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3"/>
          <p:cNvSpPr txBox="1">
            <a:spLocks noChangeArrowheads="1"/>
          </p:cNvSpPr>
          <p:nvPr/>
        </p:nvSpPr>
        <p:spPr bwMode="auto">
          <a:xfrm>
            <a:off x="1200150" y="342901"/>
            <a:ext cx="6172200" cy="531019"/>
          </a:xfrm>
          <a:prstGeom prst="rect">
            <a:avLst/>
          </a:prstGeom>
          <a:gradFill rotWithShape="1">
            <a:gsLst>
              <a:gs pos="0">
                <a:srgbClr val="FFDE80"/>
              </a:gs>
              <a:gs pos="50000">
                <a:srgbClr val="FFE8B3"/>
              </a:gs>
              <a:gs pos="100000">
                <a:srgbClr val="FFF3DA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pPr algn="ctr">
              <a:lnSpc>
                <a:spcPct val="140000"/>
              </a:lnSpc>
            </a:pPr>
            <a:r>
              <a:rPr lang="en-US" altLang="zh-CN" sz="2400">
                <a:cs typeface="+mn-ea"/>
                <a:sym typeface="+mn-lt"/>
              </a:rPr>
              <a:t>What is the </a:t>
            </a:r>
            <a:r>
              <a:rPr lang="en-US" altLang="zh-CN" sz="2400">
                <a:solidFill>
                  <a:srgbClr val="FF0000"/>
                </a:solidFill>
                <a:cs typeface="+mn-ea"/>
                <a:sym typeface="+mn-lt"/>
              </a:rPr>
              <a:t>advice</a:t>
            </a:r>
            <a:r>
              <a:rPr lang="en-US" altLang="zh-CN" sz="2400">
                <a:cs typeface="+mn-ea"/>
                <a:sym typeface="+mn-lt"/>
              </a:rPr>
              <a:t> from Friendship</a:t>
            </a:r>
            <a:r>
              <a:rPr lang="zh-CN" altLang="en-US" sz="2400">
                <a:cs typeface="+mn-ea"/>
                <a:sym typeface="+mn-lt"/>
              </a:rPr>
              <a:t> </a:t>
            </a:r>
            <a:r>
              <a:rPr lang="en-US" altLang="zh-CN" sz="2400">
                <a:cs typeface="+mn-ea"/>
                <a:sym typeface="+mn-lt"/>
              </a:rPr>
              <a:t>Helpline?</a:t>
            </a:r>
          </a:p>
        </p:txBody>
      </p:sp>
      <p:pic>
        <p:nvPicPr>
          <p:cNvPr id="13314" name="Picture 2" descr="C:\Users\John\Desktop\iconp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98506" y="50006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圆角矩形 3"/>
          <p:cNvSpPr>
            <a:spLocks noChangeArrowheads="1"/>
          </p:cNvSpPr>
          <p:nvPr/>
        </p:nvSpPr>
        <p:spPr bwMode="auto">
          <a:xfrm>
            <a:off x="1485901" y="1085851"/>
            <a:ext cx="6061472" cy="329446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>
            <a:solidFill>
              <a:srgbClr val="385D8A"/>
            </a:solidFill>
            <a:round/>
          </a:ln>
        </p:spPr>
        <p:txBody>
          <a:bodyPr lIns="68580" tIns="34290" rIns="68580" bIns="34290" anchor="ctr"/>
          <a:lstStyle/>
          <a:p>
            <a:pPr>
              <a:lnSpc>
                <a:spcPct val="140000"/>
              </a:lnSpc>
            </a:pPr>
            <a:endParaRPr lang="en-US" altLang="zh-CN" sz="3300">
              <a:solidFill>
                <a:srgbClr val="000000"/>
              </a:solidFill>
              <a:cs typeface="+mn-ea"/>
              <a:sym typeface="+mn-lt"/>
            </a:endParaRPr>
          </a:p>
        </p:txBody>
      </p:sp>
      <p:pic>
        <p:nvPicPr>
          <p:cNvPr id="13316" name="图片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56161" y="1275160"/>
            <a:ext cx="372665" cy="475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Box 6"/>
          <p:cNvSpPr txBox="1">
            <a:spLocks noChangeArrowheads="1"/>
          </p:cNvSpPr>
          <p:nvPr/>
        </p:nvSpPr>
        <p:spPr bwMode="auto">
          <a:xfrm>
            <a:off x="2033589" y="1221581"/>
            <a:ext cx="5185172" cy="1814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2700">
                <a:cs typeface="+mn-ea"/>
                <a:sym typeface="+mn-lt"/>
              </a:rPr>
              <a:t>Try to find out whether _______</a:t>
            </a:r>
          </a:p>
          <a:p>
            <a:pPr>
              <a:lnSpc>
                <a:spcPct val="140000"/>
              </a:lnSpc>
            </a:pPr>
            <a:r>
              <a:rPr lang="en-US" altLang="zh-CN" sz="2700">
                <a:cs typeface="+mn-ea"/>
                <a:sym typeface="+mn-lt"/>
              </a:rPr>
              <a:t>________________.</a:t>
            </a:r>
          </a:p>
        </p:txBody>
      </p:sp>
      <p:pic>
        <p:nvPicPr>
          <p:cNvPr id="13318" name="图片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37111" y="2150270"/>
            <a:ext cx="372665" cy="475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TextBox 9"/>
          <p:cNvSpPr txBox="1">
            <a:spLocks noChangeArrowheads="1"/>
          </p:cNvSpPr>
          <p:nvPr/>
        </p:nvSpPr>
        <p:spPr bwMode="auto">
          <a:xfrm>
            <a:off x="2100264" y="2140745"/>
            <a:ext cx="5185172" cy="650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2700">
                <a:cs typeface="+mn-ea"/>
                <a:sym typeface="+mn-lt"/>
              </a:rPr>
              <a:t>Be_____________</a:t>
            </a:r>
            <a:r>
              <a:rPr lang="zh-CN" altLang="en-US" sz="2700">
                <a:cs typeface="+mn-ea"/>
                <a:sym typeface="+mn-lt"/>
              </a:rPr>
              <a:t>_</a:t>
            </a:r>
            <a:r>
              <a:rPr lang="en-US" altLang="zh-CN" sz="2700">
                <a:cs typeface="+mn-ea"/>
                <a:sym typeface="+mn-lt"/>
              </a:rPr>
              <a:t>.</a:t>
            </a:r>
          </a:p>
        </p:txBody>
      </p:sp>
      <p:sp>
        <p:nvSpPr>
          <p:cNvPr id="13320" name="TextBox 10"/>
          <p:cNvSpPr txBox="1">
            <a:spLocks noChangeArrowheads="1"/>
          </p:cNvSpPr>
          <p:nvPr/>
        </p:nvSpPr>
        <p:spPr bwMode="auto">
          <a:xfrm>
            <a:off x="1949649" y="2652238"/>
            <a:ext cx="5185172" cy="1814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2700">
                <a:solidFill>
                  <a:schemeClr val="accent2"/>
                </a:solidFill>
                <a:cs typeface="+mn-ea"/>
                <a:sym typeface="+mn-lt"/>
              </a:rPr>
              <a:t>Explain to</a:t>
            </a:r>
            <a:r>
              <a:rPr lang="en-US" altLang="zh-CN" sz="2700">
                <a:cs typeface="+mn-ea"/>
                <a:sym typeface="+mn-lt"/>
              </a:rPr>
              <a:t> her that she can______</a:t>
            </a:r>
          </a:p>
          <a:p>
            <a:pPr>
              <a:lnSpc>
                <a:spcPct val="140000"/>
              </a:lnSpc>
            </a:pPr>
            <a:r>
              <a:rPr lang="en-US" altLang="zh-CN" sz="2700">
                <a:cs typeface="+mn-ea"/>
                <a:sym typeface="+mn-lt"/>
              </a:rPr>
              <a:t>____________________________.</a:t>
            </a:r>
          </a:p>
        </p:txBody>
      </p:sp>
      <p:sp>
        <p:nvSpPr>
          <p:cNvPr id="13321" name="TextBox 11"/>
          <p:cNvSpPr txBox="1">
            <a:spLocks noChangeArrowheads="1"/>
          </p:cNvSpPr>
          <p:nvPr/>
        </p:nvSpPr>
        <p:spPr bwMode="auto">
          <a:xfrm>
            <a:off x="2064545" y="3543301"/>
            <a:ext cx="5185172" cy="650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2700">
                <a:cs typeface="+mn-ea"/>
                <a:sym typeface="+mn-lt"/>
              </a:rPr>
              <a:t>Try to_____________________.</a:t>
            </a:r>
            <a:endParaRPr lang="zh-CN" altLang="en-US" sz="2700">
              <a:cs typeface="+mn-ea"/>
              <a:sym typeface="+mn-lt"/>
            </a:endParaRPr>
          </a:p>
        </p:txBody>
      </p:sp>
      <p:pic>
        <p:nvPicPr>
          <p:cNvPr id="13322" name="图片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01392" y="2852739"/>
            <a:ext cx="372665" cy="475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图片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01392" y="3608785"/>
            <a:ext cx="372665" cy="475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9" name="矩形 7"/>
          <p:cNvSpPr>
            <a:spLocks noChangeArrowheads="1"/>
          </p:cNvSpPr>
          <p:nvPr/>
        </p:nvSpPr>
        <p:spPr bwMode="auto">
          <a:xfrm>
            <a:off x="5414962" y="1326172"/>
            <a:ext cx="1957388" cy="378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>
              <a:lnSpc>
                <a:spcPct val="140000"/>
              </a:lnSpc>
            </a:pPr>
            <a:r>
              <a:rPr lang="en-US" altLang="zh-CN" sz="2700">
                <a:solidFill>
                  <a:srgbClr val="FF0000"/>
                </a:solidFill>
                <a:cs typeface="+mn-ea"/>
                <a:sym typeface="+mn-lt"/>
              </a:rPr>
              <a:t>she feels </a:t>
            </a:r>
            <a:endParaRPr lang="zh-CN" altLang="en-US" sz="2700">
              <a:solidFill>
                <a:srgbClr val="FF0000"/>
              </a:solidFill>
              <a:cs typeface="+mn-ea"/>
              <a:sym typeface="+mn-lt"/>
            </a:endParaRPr>
          </a:p>
        </p:txBody>
      </p:sp>
      <p:sp>
        <p:nvSpPr>
          <p:cNvPr id="65550" name="矩形 16"/>
          <p:cNvSpPr>
            <a:spLocks noChangeArrowheads="1"/>
          </p:cNvSpPr>
          <p:nvPr/>
        </p:nvSpPr>
        <p:spPr bwMode="auto">
          <a:xfrm>
            <a:off x="1787724" y="1821600"/>
            <a:ext cx="3349228" cy="377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>
              <a:lnSpc>
                <a:spcPct val="140000"/>
              </a:lnSpc>
            </a:pPr>
            <a:r>
              <a:rPr lang="en-US" altLang="zh-CN" sz="2700">
                <a:solidFill>
                  <a:schemeClr val="accent2"/>
                </a:solidFill>
                <a:cs typeface="+mn-ea"/>
                <a:sym typeface="+mn-lt"/>
              </a:rPr>
              <a:t>lonely</a:t>
            </a:r>
            <a:r>
              <a:rPr lang="en-US" altLang="zh-CN" sz="2700">
                <a:solidFill>
                  <a:srgbClr val="FF0000"/>
                </a:solidFill>
                <a:cs typeface="+mn-ea"/>
                <a:sym typeface="+mn-lt"/>
              </a:rPr>
              <a:t> without you</a:t>
            </a:r>
            <a:endParaRPr lang="zh-CN" altLang="en-US" sz="2700">
              <a:solidFill>
                <a:srgbClr val="FF0000"/>
              </a:solidFill>
              <a:cs typeface="+mn-ea"/>
              <a:sym typeface="+mn-lt"/>
            </a:endParaRPr>
          </a:p>
        </p:txBody>
      </p:sp>
      <p:sp>
        <p:nvSpPr>
          <p:cNvPr id="65551" name="矩形 17"/>
          <p:cNvSpPr>
            <a:spLocks noChangeArrowheads="1"/>
          </p:cNvSpPr>
          <p:nvPr/>
        </p:nvSpPr>
        <p:spPr bwMode="auto">
          <a:xfrm>
            <a:off x="1949649" y="2226029"/>
            <a:ext cx="3767138" cy="378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>
              <a:lnSpc>
                <a:spcPct val="140000"/>
              </a:lnSpc>
            </a:pPr>
            <a:r>
              <a:rPr lang="en-US" altLang="zh-CN" sz="2700">
                <a:solidFill>
                  <a:schemeClr val="accent2"/>
                </a:solidFill>
                <a:cs typeface="+mn-ea"/>
                <a:sym typeface="+mn-lt"/>
              </a:rPr>
              <a:t>patient</a:t>
            </a:r>
            <a:r>
              <a:rPr lang="en-US" altLang="zh-CN" sz="2700">
                <a:solidFill>
                  <a:srgbClr val="FF0000"/>
                </a:solidFill>
                <a:cs typeface="+mn-ea"/>
                <a:sym typeface="+mn-lt"/>
              </a:rPr>
              <a:t> with her</a:t>
            </a:r>
            <a:endParaRPr lang="zh-CN" altLang="en-US" sz="2700">
              <a:solidFill>
                <a:srgbClr val="FF0000"/>
              </a:solidFill>
              <a:cs typeface="+mn-ea"/>
              <a:sym typeface="+mn-lt"/>
            </a:endParaRPr>
          </a:p>
        </p:txBody>
      </p:sp>
      <p:sp>
        <p:nvSpPr>
          <p:cNvPr id="65552" name="矩形 18"/>
          <p:cNvSpPr>
            <a:spLocks noChangeArrowheads="1"/>
          </p:cNvSpPr>
          <p:nvPr/>
        </p:nvSpPr>
        <p:spPr bwMode="auto">
          <a:xfrm>
            <a:off x="5874486" y="2705778"/>
            <a:ext cx="1404938" cy="378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>
              <a:lnSpc>
                <a:spcPct val="140000"/>
              </a:lnSpc>
            </a:pPr>
            <a:r>
              <a:rPr lang="en-US" altLang="zh-CN" sz="2700">
                <a:solidFill>
                  <a:srgbClr val="FF0000"/>
                </a:solidFill>
                <a:cs typeface="+mn-ea"/>
                <a:sym typeface="+mn-lt"/>
              </a:rPr>
              <a:t>make</a:t>
            </a:r>
            <a:endParaRPr lang="zh-CN" altLang="en-US" sz="2700">
              <a:solidFill>
                <a:srgbClr val="FF0000"/>
              </a:solidFill>
              <a:cs typeface="+mn-ea"/>
              <a:sym typeface="+mn-lt"/>
            </a:endParaRPr>
          </a:p>
        </p:txBody>
      </p:sp>
      <p:sp>
        <p:nvSpPr>
          <p:cNvPr id="65553" name="矩形 19"/>
          <p:cNvSpPr>
            <a:spLocks noChangeArrowheads="1"/>
          </p:cNvSpPr>
          <p:nvPr/>
        </p:nvSpPr>
        <p:spPr bwMode="auto">
          <a:xfrm>
            <a:off x="1814068" y="3224676"/>
            <a:ext cx="5558282" cy="377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>
              <a:lnSpc>
                <a:spcPct val="140000"/>
              </a:lnSpc>
            </a:pPr>
            <a:r>
              <a:rPr lang="en-US" altLang="zh-CN" sz="2700">
                <a:solidFill>
                  <a:srgbClr val="FF0000"/>
                </a:solidFill>
                <a:cs typeface="+mn-ea"/>
                <a:sym typeface="+mn-lt"/>
              </a:rPr>
              <a:t>friends with your other friends too</a:t>
            </a:r>
            <a:endParaRPr lang="zh-CN" altLang="en-US" sz="2700">
              <a:solidFill>
                <a:srgbClr val="FF0000"/>
              </a:solidFill>
              <a:cs typeface="+mn-ea"/>
              <a:sym typeface="+mn-lt"/>
            </a:endParaRPr>
          </a:p>
        </p:txBody>
      </p:sp>
      <p:sp>
        <p:nvSpPr>
          <p:cNvPr id="65554" name="矩形 20"/>
          <p:cNvSpPr>
            <a:spLocks noChangeArrowheads="1"/>
          </p:cNvSpPr>
          <p:nvPr/>
        </p:nvSpPr>
        <p:spPr bwMode="auto">
          <a:xfrm>
            <a:off x="2877027" y="3635606"/>
            <a:ext cx="3782616" cy="377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>
              <a:lnSpc>
                <a:spcPct val="140000"/>
              </a:lnSpc>
            </a:pPr>
            <a:r>
              <a:rPr lang="en-US" altLang="zh-CN" sz="2700">
                <a:solidFill>
                  <a:schemeClr val="accent2"/>
                </a:solidFill>
                <a:cs typeface="+mn-ea"/>
                <a:sym typeface="+mn-lt"/>
              </a:rPr>
              <a:t>introduce</a:t>
            </a:r>
            <a:r>
              <a:rPr lang="en-US" altLang="zh-CN" sz="2700">
                <a:solidFill>
                  <a:srgbClr val="FF0000"/>
                </a:solidFill>
                <a:cs typeface="+mn-ea"/>
                <a:sym typeface="+mn-lt"/>
              </a:rPr>
              <a:t> her to them</a:t>
            </a:r>
            <a:endParaRPr lang="zh-CN" altLang="en-US" sz="2700">
              <a:solidFill>
                <a:srgbClr val="FF0000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5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5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5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5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5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5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9" grpId="0"/>
      <p:bldP spid="65550" grpId="0"/>
      <p:bldP spid="65551" grpId="0"/>
      <p:bldP spid="65552" grpId="0"/>
      <p:bldP spid="65553" grpId="0"/>
      <p:bldP spid="6555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3"/>
          <p:cNvSpPr txBox="1">
            <a:spLocks noChangeArrowheads="1"/>
          </p:cNvSpPr>
          <p:nvPr/>
        </p:nvSpPr>
        <p:spPr bwMode="auto">
          <a:xfrm>
            <a:off x="1493044" y="248842"/>
            <a:ext cx="6173391" cy="673894"/>
          </a:xfrm>
          <a:prstGeom prst="rect">
            <a:avLst/>
          </a:prstGeom>
          <a:gradFill rotWithShape="1">
            <a:gsLst>
              <a:gs pos="0">
                <a:srgbClr val="FFDE80"/>
              </a:gs>
              <a:gs pos="50000">
                <a:srgbClr val="FFE8B3"/>
              </a:gs>
              <a:gs pos="100000">
                <a:srgbClr val="FFF3DA"/>
              </a:gs>
            </a:gsLst>
            <a:path path="shape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628" tIns="35243" rIns="67628" bIns="35243"/>
          <a:lstStyle/>
          <a:p>
            <a:pPr>
              <a:lnSpc>
                <a:spcPct val="140000"/>
              </a:lnSpc>
            </a:pPr>
            <a:r>
              <a:rPr lang="en-US" altLang="zh-CN" sz="2400" b="1">
                <a:solidFill>
                  <a:schemeClr val="tx2"/>
                </a:solidFill>
                <a:cs typeface="+mn-ea"/>
                <a:sym typeface="+mn-lt"/>
              </a:rPr>
              <a:t>How did the Helpline </a:t>
            </a:r>
            <a:r>
              <a:rPr lang="en-US" altLang="zh-CN" sz="2400" b="1">
                <a:solidFill>
                  <a:srgbClr val="3333CC"/>
                </a:solidFill>
                <a:cs typeface="+mn-ea"/>
                <a:sym typeface="+mn-lt"/>
              </a:rPr>
              <a:t>ask  for information</a:t>
            </a:r>
            <a:r>
              <a:rPr lang="en-US" altLang="zh-CN" sz="2400" b="1">
                <a:solidFill>
                  <a:schemeClr val="tx2"/>
                </a:solidFill>
                <a:cs typeface="+mn-ea"/>
                <a:sym typeface="+mn-lt"/>
              </a:rPr>
              <a:t>?</a:t>
            </a:r>
          </a:p>
        </p:txBody>
      </p:sp>
      <p:sp>
        <p:nvSpPr>
          <p:cNvPr id="68611" name="TextBox 2"/>
          <p:cNvSpPr txBox="1">
            <a:spLocks noChangeArrowheads="1"/>
          </p:cNvSpPr>
          <p:nvPr/>
        </p:nvSpPr>
        <p:spPr bwMode="auto">
          <a:xfrm>
            <a:off x="1385888" y="1190626"/>
            <a:ext cx="6534150" cy="2331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2100">
                <a:cs typeface="+mn-ea"/>
                <a:sym typeface="+mn-lt"/>
              </a:rPr>
              <a:t>Tell me when the problem started. </a:t>
            </a:r>
          </a:p>
          <a:p>
            <a:pPr>
              <a:lnSpc>
                <a:spcPct val="140000"/>
              </a:lnSpc>
            </a:pPr>
            <a:r>
              <a:rPr lang="en-US" altLang="zh-CN" sz="2100">
                <a:cs typeface="+mn-ea"/>
                <a:sym typeface="+mn-lt"/>
              </a:rPr>
              <a:t>Could you explain what happened then?</a:t>
            </a:r>
          </a:p>
          <a:p>
            <a:pPr>
              <a:lnSpc>
                <a:spcPct val="140000"/>
              </a:lnSpc>
            </a:pPr>
            <a:r>
              <a:rPr lang="en-US" altLang="zh-CN" sz="2100">
                <a:cs typeface="+mn-ea"/>
                <a:sym typeface="+mn-lt"/>
              </a:rPr>
              <a:t>Can you tell me how she’s different? </a:t>
            </a:r>
          </a:p>
          <a:p>
            <a:pPr>
              <a:lnSpc>
                <a:spcPct val="140000"/>
              </a:lnSpc>
            </a:pPr>
            <a:r>
              <a:rPr lang="en-US" altLang="zh-CN" sz="2100">
                <a:cs typeface="+mn-ea"/>
                <a:sym typeface="+mn-lt"/>
              </a:rPr>
              <a:t>Do you know why she treats you like that?</a:t>
            </a:r>
          </a:p>
          <a:p>
            <a:pPr>
              <a:lnSpc>
                <a:spcPct val="140000"/>
              </a:lnSpc>
            </a:pPr>
            <a:r>
              <a:rPr lang="en-US" altLang="zh-CN" sz="2100">
                <a:cs typeface="+mn-ea"/>
                <a:sym typeface="+mn-lt"/>
              </a:rPr>
              <a:t>Could I ask if you’ve mentioned this to her?</a:t>
            </a:r>
            <a:endParaRPr lang="zh-CN" altLang="en-US" sz="2100">
              <a:cs typeface="+mn-ea"/>
              <a:sym typeface="+mn-lt"/>
            </a:endParaRPr>
          </a:p>
        </p:txBody>
      </p:sp>
      <p:sp>
        <p:nvSpPr>
          <p:cNvPr id="68612" name="TextBox 4"/>
          <p:cNvSpPr txBox="1">
            <a:spLocks noChangeArrowheads="1"/>
          </p:cNvSpPr>
          <p:nvPr/>
        </p:nvSpPr>
        <p:spPr bwMode="auto">
          <a:xfrm>
            <a:off x="1385888" y="1269206"/>
            <a:ext cx="6210300" cy="52168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2100" b="1">
                <a:solidFill>
                  <a:srgbClr val="FF0000"/>
                </a:solidFill>
                <a:cs typeface="+mn-ea"/>
                <a:sym typeface="+mn-lt"/>
              </a:rPr>
              <a:t>Tell me  + </a:t>
            </a:r>
            <a:r>
              <a:rPr lang="zh-CN" altLang="en-US" sz="2100" b="1">
                <a:solidFill>
                  <a:srgbClr val="FF0000"/>
                </a:solidFill>
                <a:cs typeface="+mn-ea"/>
                <a:sym typeface="+mn-lt"/>
              </a:rPr>
              <a:t>从句</a:t>
            </a:r>
            <a:endParaRPr lang="zh-CN" altLang="en-US" sz="2100" b="1">
              <a:cs typeface="+mn-ea"/>
              <a:sym typeface="+mn-lt"/>
            </a:endParaRPr>
          </a:p>
        </p:txBody>
      </p:sp>
      <p:sp>
        <p:nvSpPr>
          <p:cNvPr id="68613" name="TextBox 5"/>
          <p:cNvSpPr txBox="1">
            <a:spLocks noChangeArrowheads="1"/>
          </p:cNvSpPr>
          <p:nvPr/>
        </p:nvSpPr>
        <p:spPr bwMode="auto">
          <a:xfrm>
            <a:off x="1375173" y="1815703"/>
            <a:ext cx="6625828" cy="52168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2100" b="1">
                <a:solidFill>
                  <a:srgbClr val="FF0000"/>
                </a:solidFill>
                <a:cs typeface="+mn-ea"/>
                <a:sym typeface="+mn-lt"/>
              </a:rPr>
              <a:t>Could you explain  + </a:t>
            </a:r>
            <a:r>
              <a:rPr lang="zh-CN" altLang="en-US" sz="2100" b="1">
                <a:solidFill>
                  <a:srgbClr val="FF0000"/>
                </a:solidFill>
                <a:cs typeface="+mn-ea"/>
                <a:sym typeface="+mn-lt"/>
              </a:rPr>
              <a:t>从句</a:t>
            </a:r>
            <a:endParaRPr lang="zh-CN" altLang="en-US" sz="2100" b="1">
              <a:cs typeface="+mn-ea"/>
              <a:sym typeface="+mn-lt"/>
            </a:endParaRPr>
          </a:p>
        </p:txBody>
      </p:sp>
      <p:sp>
        <p:nvSpPr>
          <p:cNvPr id="68614" name="TextBox 6"/>
          <p:cNvSpPr txBox="1">
            <a:spLocks noChangeArrowheads="1"/>
          </p:cNvSpPr>
          <p:nvPr/>
        </p:nvSpPr>
        <p:spPr bwMode="auto">
          <a:xfrm>
            <a:off x="1385888" y="2349103"/>
            <a:ext cx="6210300" cy="52168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2100" b="1">
                <a:solidFill>
                  <a:srgbClr val="FF0000"/>
                </a:solidFill>
                <a:cs typeface="+mn-ea"/>
                <a:sym typeface="+mn-lt"/>
              </a:rPr>
              <a:t>Can you tell me  + </a:t>
            </a:r>
            <a:r>
              <a:rPr lang="zh-CN" altLang="en-US" sz="2100" b="1">
                <a:solidFill>
                  <a:srgbClr val="FF0000"/>
                </a:solidFill>
                <a:cs typeface="+mn-ea"/>
                <a:sym typeface="+mn-lt"/>
              </a:rPr>
              <a:t>从句</a:t>
            </a:r>
            <a:endParaRPr lang="zh-CN" altLang="en-US" sz="2100" b="1">
              <a:cs typeface="+mn-ea"/>
              <a:sym typeface="+mn-lt"/>
            </a:endParaRPr>
          </a:p>
        </p:txBody>
      </p:sp>
      <p:sp>
        <p:nvSpPr>
          <p:cNvPr id="68615" name="TextBox 7"/>
          <p:cNvSpPr txBox="1">
            <a:spLocks noChangeArrowheads="1"/>
          </p:cNvSpPr>
          <p:nvPr/>
        </p:nvSpPr>
        <p:spPr bwMode="auto">
          <a:xfrm>
            <a:off x="1385888" y="2943225"/>
            <a:ext cx="6210300" cy="52168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2100" b="1">
                <a:solidFill>
                  <a:srgbClr val="FF0000"/>
                </a:solidFill>
                <a:cs typeface="+mn-ea"/>
                <a:sym typeface="+mn-lt"/>
              </a:rPr>
              <a:t>Do you know  + </a:t>
            </a:r>
            <a:r>
              <a:rPr lang="zh-CN" altLang="en-US" sz="2100" b="1">
                <a:solidFill>
                  <a:srgbClr val="FF0000"/>
                </a:solidFill>
                <a:cs typeface="+mn-ea"/>
                <a:sym typeface="+mn-lt"/>
              </a:rPr>
              <a:t>从句  </a:t>
            </a:r>
            <a:endParaRPr lang="zh-CN" altLang="en-US" sz="2100" b="1">
              <a:cs typeface="+mn-ea"/>
              <a:sym typeface="+mn-lt"/>
            </a:endParaRPr>
          </a:p>
        </p:txBody>
      </p:sp>
      <p:sp>
        <p:nvSpPr>
          <p:cNvPr id="68616" name="TextBox 8"/>
          <p:cNvSpPr txBox="1">
            <a:spLocks noChangeArrowheads="1"/>
          </p:cNvSpPr>
          <p:nvPr/>
        </p:nvSpPr>
        <p:spPr bwMode="auto">
          <a:xfrm>
            <a:off x="1439466" y="3483768"/>
            <a:ext cx="6210300" cy="52168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2100" b="1">
                <a:solidFill>
                  <a:srgbClr val="FF0000"/>
                </a:solidFill>
                <a:cs typeface="+mn-ea"/>
                <a:sym typeface="+mn-lt"/>
              </a:rPr>
              <a:t>Could I ask + </a:t>
            </a:r>
            <a:r>
              <a:rPr lang="zh-CN" altLang="en-US" sz="2100" b="1">
                <a:solidFill>
                  <a:srgbClr val="FF0000"/>
                </a:solidFill>
                <a:cs typeface="+mn-ea"/>
                <a:sym typeface="+mn-lt"/>
              </a:rPr>
              <a:t>从句</a:t>
            </a:r>
            <a:endParaRPr lang="zh-CN" altLang="en-US" sz="2100" b="1">
              <a:cs typeface="+mn-ea"/>
              <a:sym typeface="+mn-lt"/>
            </a:endParaRPr>
          </a:p>
        </p:txBody>
      </p:sp>
      <p:sp>
        <p:nvSpPr>
          <p:cNvPr id="68617" name="TextBox 1"/>
          <p:cNvSpPr txBox="1">
            <a:spLocks noChangeArrowheads="1"/>
          </p:cNvSpPr>
          <p:nvPr/>
        </p:nvSpPr>
        <p:spPr bwMode="auto">
          <a:xfrm>
            <a:off x="4248150" y="1329929"/>
            <a:ext cx="3671888" cy="370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b="1">
                <a:cs typeface="+mn-ea"/>
                <a:sym typeface="+mn-lt"/>
              </a:rPr>
              <a:t>告诉我你什么时候开始有这个问题的？</a:t>
            </a:r>
          </a:p>
        </p:txBody>
      </p:sp>
      <p:sp>
        <p:nvSpPr>
          <p:cNvPr id="68618" name="TextBox 9"/>
          <p:cNvSpPr txBox="1">
            <a:spLocks noChangeArrowheads="1"/>
          </p:cNvSpPr>
          <p:nvPr/>
        </p:nvSpPr>
        <p:spPr bwMode="auto">
          <a:xfrm>
            <a:off x="5436395" y="1884760"/>
            <a:ext cx="2483644" cy="370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b="1">
                <a:cs typeface="+mn-ea"/>
                <a:sym typeface="+mn-lt"/>
              </a:rPr>
              <a:t>能解释一下发生了什么吗？</a:t>
            </a:r>
          </a:p>
        </p:txBody>
      </p:sp>
      <p:sp>
        <p:nvSpPr>
          <p:cNvPr id="68619" name="TextBox 10"/>
          <p:cNvSpPr txBox="1">
            <a:spLocks noChangeArrowheads="1"/>
          </p:cNvSpPr>
          <p:nvPr/>
        </p:nvSpPr>
        <p:spPr bwMode="auto">
          <a:xfrm>
            <a:off x="5057775" y="2459831"/>
            <a:ext cx="3673079" cy="370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b="1">
                <a:cs typeface="+mn-ea"/>
                <a:sym typeface="+mn-lt"/>
              </a:rPr>
              <a:t>能告诉我你是如何与他交流的？</a:t>
            </a:r>
          </a:p>
        </p:txBody>
      </p:sp>
      <p:sp>
        <p:nvSpPr>
          <p:cNvPr id="68620" name="TextBox 11"/>
          <p:cNvSpPr txBox="1">
            <a:spLocks noChangeArrowheads="1"/>
          </p:cNvSpPr>
          <p:nvPr/>
        </p:nvSpPr>
        <p:spPr bwMode="auto">
          <a:xfrm>
            <a:off x="4733925" y="3003948"/>
            <a:ext cx="3673079" cy="370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b="1">
                <a:cs typeface="+mn-ea"/>
                <a:sym typeface="+mn-lt"/>
              </a:rPr>
              <a:t>你知道为什么他会生气吗？</a:t>
            </a:r>
          </a:p>
        </p:txBody>
      </p:sp>
      <p:sp>
        <p:nvSpPr>
          <p:cNvPr id="68621" name="TextBox 12"/>
          <p:cNvSpPr txBox="1">
            <a:spLocks noChangeArrowheads="1"/>
          </p:cNvSpPr>
          <p:nvPr/>
        </p:nvSpPr>
        <p:spPr bwMode="auto">
          <a:xfrm>
            <a:off x="4362450" y="3489723"/>
            <a:ext cx="3671888" cy="370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b="1">
                <a:cs typeface="+mn-ea"/>
                <a:sym typeface="+mn-lt"/>
              </a:rPr>
              <a:t>问一下是否你和你的朋友总一起玩。</a:t>
            </a:r>
          </a:p>
        </p:txBody>
      </p:sp>
      <p:sp>
        <p:nvSpPr>
          <p:cNvPr id="68622" name="Text Box 13"/>
          <p:cNvSpPr txBox="1">
            <a:spLocks noChangeArrowheads="1"/>
          </p:cNvSpPr>
          <p:nvPr/>
        </p:nvSpPr>
        <p:spPr bwMode="auto">
          <a:xfrm>
            <a:off x="1331120" y="3901678"/>
            <a:ext cx="6588919" cy="837962"/>
          </a:xfrm>
          <a:prstGeom prst="rect">
            <a:avLst/>
          </a:prstGeom>
          <a:gradFill rotWithShape="1">
            <a:gsLst>
              <a:gs pos="0">
                <a:srgbClr val="98A4BE"/>
              </a:gs>
              <a:gs pos="50000">
                <a:srgbClr val="C2C7D6"/>
              </a:gs>
              <a:gs pos="100000">
                <a:srgbClr val="E1E4EB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pPr>
              <a:lnSpc>
                <a:spcPct val="140000"/>
              </a:lnSpc>
            </a:pPr>
            <a:r>
              <a:rPr lang="en-US" altLang="zh-CN" sz="1800" b="1">
                <a:cs typeface="+mn-ea"/>
                <a:sym typeface="+mn-lt"/>
              </a:rPr>
              <a:t>S + V + wh-(what/when/where/how/why)+ </a:t>
            </a:r>
            <a:r>
              <a:rPr lang="zh-CN" altLang="en-US" sz="1800" b="1">
                <a:cs typeface="+mn-ea"/>
                <a:sym typeface="+mn-lt"/>
              </a:rPr>
              <a:t>从句</a:t>
            </a:r>
            <a:endParaRPr lang="en-US" altLang="zh-CN" sz="1800" b="1">
              <a:cs typeface="+mn-ea"/>
              <a:sym typeface="+mn-lt"/>
            </a:endParaRPr>
          </a:p>
          <a:p>
            <a:pPr>
              <a:lnSpc>
                <a:spcPct val="140000"/>
              </a:lnSpc>
            </a:pPr>
            <a:r>
              <a:rPr lang="en-US" altLang="zh-CN" sz="1800" b="1">
                <a:cs typeface="+mn-ea"/>
                <a:sym typeface="+mn-lt"/>
              </a:rPr>
              <a:t>S + V + whether/if + </a:t>
            </a:r>
            <a:r>
              <a:rPr lang="zh-CN" altLang="en-US" sz="1800" b="1">
                <a:cs typeface="+mn-ea"/>
                <a:sym typeface="+mn-lt"/>
              </a:rPr>
              <a:t>从句 </a:t>
            </a:r>
            <a:r>
              <a:rPr lang="zh-CN" altLang="en-US" sz="1800" b="1">
                <a:solidFill>
                  <a:srgbClr val="FF0000"/>
                </a:solidFill>
                <a:cs typeface="+mn-ea"/>
                <a:sym typeface="+mn-lt"/>
              </a:rPr>
              <a:t>（陈述语序（</a:t>
            </a:r>
            <a:r>
              <a:rPr lang="en-US" altLang="zh-CN" sz="1800" b="1">
                <a:solidFill>
                  <a:srgbClr val="FF0000"/>
                </a:solidFill>
                <a:cs typeface="+mn-ea"/>
                <a:sym typeface="+mn-lt"/>
              </a:rPr>
              <a:t>S + V + O</a:t>
            </a:r>
            <a:r>
              <a:rPr lang="zh-CN" altLang="en-US" sz="1800" b="1">
                <a:solidFill>
                  <a:srgbClr val="FF0000"/>
                </a:solidFill>
                <a:cs typeface="+mn-ea"/>
                <a:sym typeface="+mn-lt"/>
              </a:rPr>
              <a:t>））</a:t>
            </a:r>
            <a:endParaRPr lang="en-US" altLang="zh-CN" sz="1800" b="1">
              <a:solidFill>
                <a:srgbClr val="FF0000"/>
              </a:solidFill>
              <a:cs typeface="+mn-ea"/>
              <a:sym typeface="+mn-lt"/>
            </a:endParaRPr>
          </a:p>
        </p:txBody>
      </p:sp>
      <p:sp>
        <p:nvSpPr>
          <p:cNvPr id="68623" name="TextBox 14"/>
          <p:cNvSpPr txBox="1">
            <a:spLocks noChangeArrowheads="1"/>
          </p:cNvSpPr>
          <p:nvPr/>
        </p:nvSpPr>
        <p:spPr bwMode="auto">
          <a:xfrm>
            <a:off x="1385887" y="1275161"/>
            <a:ext cx="6210300" cy="378619"/>
          </a:xfrm>
          <a:prstGeom prst="rect">
            <a:avLst/>
          </a:prstGeom>
          <a:gradFill rotWithShape="1">
            <a:gsLst>
              <a:gs pos="0">
                <a:srgbClr val="FFDE80"/>
              </a:gs>
              <a:gs pos="50000">
                <a:srgbClr val="FFE8B3"/>
              </a:gs>
              <a:gs pos="100000">
                <a:srgbClr val="FFF3DA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pPr>
              <a:lnSpc>
                <a:spcPct val="140000"/>
              </a:lnSpc>
            </a:pPr>
            <a:r>
              <a:rPr lang="en-US" altLang="zh-CN" sz="1800" b="1" dirty="0">
                <a:solidFill>
                  <a:srgbClr val="FF0000"/>
                </a:solidFill>
                <a:cs typeface="+mn-ea"/>
                <a:sym typeface="+mn-lt"/>
              </a:rPr>
              <a:t>Tell me</a:t>
            </a:r>
            <a:r>
              <a:rPr lang="en-US" altLang="zh-CN" sz="1800" b="1" dirty="0">
                <a:cs typeface="+mn-ea"/>
                <a:sym typeface="+mn-lt"/>
              </a:rPr>
              <a:t> when you started to have the problem.</a:t>
            </a:r>
            <a:endParaRPr lang="zh-CN" altLang="en-US" sz="1800" b="1" dirty="0">
              <a:cs typeface="+mn-ea"/>
              <a:sym typeface="+mn-lt"/>
            </a:endParaRPr>
          </a:p>
        </p:txBody>
      </p:sp>
      <p:sp>
        <p:nvSpPr>
          <p:cNvPr id="68624" name="TextBox 15"/>
          <p:cNvSpPr txBox="1">
            <a:spLocks noChangeArrowheads="1"/>
          </p:cNvSpPr>
          <p:nvPr/>
        </p:nvSpPr>
        <p:spPr bwMode="auto">
          <a:xfrm>
            <a:off x="1385887" y="1815705"/>
            <a:ext cx="6278166" cy="377428"/>
          </a:xfrm>
          <a:prstGeom prst="rect">
            <a:avLst/>
          </a:prstGeom>
          <a:gradFill rotWithShape="1">
            <a:gsLst>
              <a:gs pos="0">
                <a:srgbClr val="FFDE80"/>
              </a:gs>
              <a:gs pos="50000">
                <a:srgbClr val="FFE8B3"/>
              </a:gs>
              <a:gs pos="100000">
                <a:srgbClr val="FFF3DA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pPr>
              <a:lnSpc>
                <a:spcPct val="140000"/>
              </a:lnSpc>
            </a:pPr>
            <a:r>
              <a:rPr lang="en-US" altLang="zh-CN" sz="1800" b="1">
                <a:solidFill>
                  <a:srgbClr val="FF0000"/>
                </a:solidFill>
                <a:cs typeface="+mn-ea"/>
                <a:sym typeface="+mn-lt"/>
              </a:rPr>
              <a:t>Could you explain</a:t>
            </a:r>
            <a:r>
              <a:rPr lang="en-US" altLang="zh-CN" sz="1800" b="1">
                <a:cs typeface="+mn-ea"/>
                <a:sym typeface="+mn-lt"/>
              </a:rPr>
              <a:t> what happened?</a:t>
            </a:r>
            <a:endParaRPr lang="zh-CN" altLang="en-US" sz="1800" b="1">
              <a:cs typeface="+mn-ea"/>
              <a:sym typeface="+mn-lt"/>
            </a:endParaRPr>
          </a:p>
        </p:txBody>
      </p:sp>
      <p:sp>
        <p:nvSpPr>
          <p:cNvPr id="68625" name="TextBox 16"/>
          <p:cNvSpPr txBox="1">
            <a:spLocks noChangeArrowheads="1"/>
          </p:cNvSpPr>
          <p:nvPr/>
        </p:nvSpPr>
        <p:spPr bwMode="auto">
          <a:xfrm>
            <a:off x="1385887" y="2355056"/>
            <a:ext cx="6278166" cy="377429"/>
          </a:xfrm>
          <a:prstGeom prst="rect">
            <a:avLst/>
          </a:prstGeom>
          <a:gradFill rotWithShape="1">
            <a:gsLst>
              <a:gs pos="0">
                <a:srgbClr val="FFDE80"/>
              </a:gs>
              <a:gs pos="50000">
                <a:srgbClr val="FFE8B3"/>
              </a:gs>
              <a:gs pos="100000">
                <a:srgbClr val="FFF3DA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pPr>
              <a:lnSpc>
                <a:spcPct val="140000"/>
              </a:lnSpc>
            </a:pPr>
            <a:r>
              <a:rPr lang="en-US" altLang="zh-CN" sz="1800" b="1">
                <a:solidFill>
                  <a:srgbClr val="FF0000"/>
                </a:solidFill>
                <a:cs typeface="+mn-ea"/>
                <a:sym typeface="+mn-lt"/>
              </a:rPr>
              <a:t>Can you tell me</a:t>
            </a:r>
            <a:r>
              <a:rPr lang="en-US" altLang="zh-CN" sz="1800" b="1">
                <a:cs typeface="+mn-ea"/>
                <a:sym typeface="+mn-lt"/>
              </a:rPr>
              <a:t> how you communicate with him?</a:t>
            </a:r>
            <a:endParaRPr lang="zh-CN" altLang="en-US" sz="1800" b="1">
              <a:cs typeface="+mn-ea"/>
              <a:sym typeface="+mn-lt"/>
            </a:endParaRPr>
          </a:p>
        </p:txBody>
      </p:sp>
      <p:sp>
        <p:nvSpPr>
          <p:cNvPr id="68626" name="TextBox 17"/>
          <p:cNvSpPr txBox="1">
            <a:spLocks noChangeArrowheads="1"/>
          </p:cNvSpPr>
          <p:nvPr/>
        </p:nvSpPr>
        <p:spPr bwMode="auto">
          <a:xfrm>
            <a:off x="1385887" y="2865459"/>
            <a:ext cx="6278166" cy="377428"/>
          </a:xfrm>
          <a:prstGeom prst="rect">
            <a:avLst/>
          </a:prstGeom>
          <a:gradFill rotWithShape="1">
            <a:gsLst>
              <a:gs pos="0">
                <a:srgbClr val="FFDE80"/>
              </a:gs>
              <a:gs pos="50000">
                <a:srgbClr val="FFE8B3"/>
              </a:gs>
              <a:gs pos="100000">
                <a:srgbClr val="FFF3DA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pPr>
              <a:lnSpc>
                <a:spcPct val="140000"/>
              </a:lnSpc>
            </a:pPr>
            <a:r>
              <a:rPr lang="en-US" altLang="zh-CN" sz="1800" b="1">
                <a:solidFill>
                  <a:srgbClr val="FF0000"/>
                </a:solidFill>
                <a:cs typeface="+mn-ea"/>
                <a:sym typeface="+mn-lt"/>
              </a:rPr>
              <a:t>Do you know</a:t>
            </a:r>
            <a:r>
              <a:rPr lang="en-US" altLang="zh-CN" sz="1800" b="1">
                <a:cs typeface="+mn-ea"/>
                <a:sym typeface="+mn-lt"/>
              </a:rPr>
              <a:t> why he got angry?</a:t>
            </a:r>
            <a:endParaRPr lang="zh-CN" altLang="en-US" sz="1800" b="1">
              <a:cs typeface="+mn-ea"/>
              <a:sym typeface="+mn-lt"/>
            </a:endParaRPr>
          </a:p>
        </p:txBody>
      </p:sp>
      <p:sp>
        <p:nvSpPr>
          <p:cNvPr id="68627" name="TextBox 18"/>
          <p:cNvSpPr txBox="1">
            <a:spLocks noChangeArrowheads="1"/>
          </p:cNvSpPr>
          <p:nvPr/>
        </p:nvSpPr>
        <p:spPr bwMode="auto">
          <a:xfrm>
            <a:off x="1385887" y="3353227"/>
            <a:ext cx="6278165" cy="378619"/>
          </a:xfrm>
          <a:prstGeom prst="rect">
            <a:avLst/>
          </a:prstGeom>
          <a:gradFill rotWithShape="1">
            <a:gsLst>
              <a:gs pos="0">
                <a:srgbClr val="FFDE80"/>
              </a:gs>
              <a:gs pos="50000">
                <a:srgbClr val="FFE8B3"/>
              </a:gs>
              <a:gs pos="100000">
                <a:srgbClr val="FFF3DA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pPr>
              <a:lnSpc>
                <a:spcPct val="140000"/>
              </a:lnSpc>
            </a:pPr>
            <a:r>
              <a:rPr lang="en-US" altLang="zh-CN" sz="1800" b="1">
                <a:solidFill>
                  <a:srgbClr val="FF0000"/>
                </a:solidFill>
                <a:cs typeface="+mn-ea"/>
                <a:sym typeface="+mn-lt"/>
              </a:rPr>
              <a:t>Could I ask</a:t>
            </a:r>
            <a:r>
              <a:rPr lang="en-US" altLang="zh-CN" sz="1800" b="1">
                <a:cs typeface="+mn-ea"/>
                <a:sym typeface="+mn-lt"/>
              </a:rPr>
              <a:t> if you always play with your friends?</a:t>
            </a:r>
            <a:endParaRPr lang="zh-CN" altLang="en-US" sz="1800" b="1">
              <a:cs typeface="+mn-ea"/>
              <a:sym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86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8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8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86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8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8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86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86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86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8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8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8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8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8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8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8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8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8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8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2" grpId="0" animBg="1"/>
      <p:bldP spid="68613" grpId="0" animBg="1"/>
      <p:bldP spid="68614" grpId="0" animBg="1"/>
      <p:bldP spid="68615" grpId="0" animBg="1"/>
      <p:bldP spid="68616" grpId="0" animBg="1"/>
      <p:bldP spid="68617" grpId="0"/>
      <p:bldP spid="68618" grpId="0"/>
      <p:bldP spid="68619" grpId="0"/>
      <p:bldP spid="68620" grpId="0"/>
      <p:bldP spid="68621" grpId="0"/>
      <p:bldP spid="68622" grpId="0" animBg="1"/>
      <p:bldP spid="68623" grpId="0" animBg="1"/>
      <p:bldP spid="68624" grpId="0" animBg="1"/>
      <p:bldP spid="68625" grpId="0" animBg="1"/>
      <p:bldP spid="68626" grpId="0" animBg="1"/>
      <p:bldP spid="686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文本框 36865"/>
          <p:cNvSpPr txBox="1">
            <a:spLocks noChangeArrowheads="1"/>
          </p:cNvSpPr>
          <p:nvPr/>
        </p:nvSpPr>
        <p:spPr bwMode="auto">
          <a:xfrm>
            <a:off x="5055870" y="472441"/>
            <a:ext cx="2571750" cy="4236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140000"/>
              </a:lnSpc>
              <a:spcBef>
                <a:spcPct val="0"/>
              </a:spcBef>
            </a:pPr>
            <a:r>
              <a:rPr lang="zh-CN" altLang="en-US" sz="1500" b="1">
                <a:cs typeface="+mn-ea"/>
                <a:sym typeface="+mn-lt"/>
              </a:rPr>
              <a:t>有问题</a:t>
            </a:r>
          </a:p>
          <a:p>
            <a:pPr>
              <a:lnSpc>
                <a:spcPct val="140000"/>
              </a:lnSpc>
              <a:spcBef>
                <a:spcPct val="0"/>
              </a:spcBef>
            </a:pPr>
            <a:r>
              <a:rPr lang="zh-CN" altLang="en-US" sz="1500" b="1">
                <a:cs typeface="+mn-ea"/>
                <a:sym typeface="+mn-lt"/>
              </a:rPr>
              <a:t>分开，分隔</a:t>
            </a:r>
          </a:p>
          <a:p>
            <a:pPr>
              <a:lnSpc>
                <a:spcPct val="140000"/>
              </a:lnSpc>
              <a:spcBef>
                <a:spcPct val="0"/>
              </a:spcBef>
            </a:pPr>
            <a:r>
              <a:rPr lang="zh-CN" altLang="en-US" sz="1500" b="1">
                <a:cs typeface="+mn-ea"/>
                <a:sym typeface="+mn-lt"/>
              </a:rPr>
              <a:t>上个学期</a:t>
            </a:r>
          </a:p>
          <a:p>
            <a:pPr>
              <a:lnSpc>
                <a:spcPct val="140000"/>
              </a:lnSpc>
              <a:spcBef>
                <a:spcPct val="0"/>
              </a:spcBef>
            </a:pPr>
            <a:r>
              <a:rPr lang="zh-CN" altLang="en-US" sz="1500" b="1">
                <a:cs typeface="+mn-ea"/>
                <a:sym typeface="+mn-lt"/>
              </a:rPr>
              <a:t>保持联系</a:t>
            </a:r>
          </a:p>
          <a:p>
            <a:pPr>
              <a:lnSpc>
                <a:spcPct val="140000"/>
              </a:lnSpc>
              <a:spcBef>
                <a:spcPct val="0"/>
              </a:spcBef>
            </a:pPr>
            <a:r>
              <a:rPr lang="zh-CN" altLang="en-US" sz="1500" b="1">
                <a:cs typeface="+mn-ea"/>
                <a:sym typeface="+mn-lt"/>
              </a:rPr>
              <a:t>这个学期</a:t>
            </a:r>
          </a:p>
          <a:p>
            <a:pPr>
              <a:lnSpc>
                <a:spcPct val="140000"/>
              </a:lnSpc>
              <a:spcBef>
                <a:spcPct val="0"/>
              </a:spcBef>
            </a:pPr>
            <a:r>
              <a:rPr lang="zh-CN" altLang="en-US" sz="1500" b="1">
                <a:cs typeface="+mn-ea"/>
                <a:sym typeface="+mn-lt"/>
              </a:rPr>
              <a:t>首先</a:t>
            </a:r>
            <a:endParaRPr lang="en-US" altLang="zh-CN" sz="1500" b="1">
              <a:cs typeface="+mn-ea"/>
              <a:sym typeface="+mn-lt"/>
            </a:endParaRPr>
          </a:p>
          <a:p>
            <a:pPr>
              <a:lnSpc>
                <a:spcPct val="140000"/>
              </a:lnSpc>
              <a:spcBef>
                <a:spcPct val="0"/>
              </a:spcBef>
            </a:pPr>
            <a:r>
              <a:rPr lang="zh-CN" altLang="en-US" sz="1500" b="1">
                <a:cs typeface="+mn-ea"/>
                <a:sym typeface="+mn-lt"/>
              </a:rPr>
              <a:t>拒绝做某事</a:t>
            </a:r>
          </a:p>
          <a:p>
            <a:pPr>
              <a:lnSpc>
                <a:spcPct val="140000"/>
              </a:lnSpc>
              <a:spcBef>
                <a:spcPct val="0"/>
              </a:spcBef>
            </a:pPr>
            <a:r>
              <a:rPr lang="zh-CN" altLang="en-US" sz="1500" b="1">
                <a:cs typeface="+mn-ea"/>
                <a:sym typeface="+mn-lt"/>
              </a:rPr>
              <a:t>对待某人</a:t>
            </a:r>
          </a:p>
          <a:p>
            <a:pPr>
              <a:lnSpc>
                <a:spcPct val="140000"/>
              </a:lnSpc>
              <a:spcBef>
                <a:spcPct val="0"/>
              </a:spcBef>
            </a:pPr>
            <a:r>
              <a:rPr lang="zh-CN" altLang="en-US" sz="1500" b="1">
                <a:cs typeface="+mn-ea"/>
                <a:sym typeface="+mn-lt"/>
              </a:rPr>
              <a:t>对某人有信心</a:t>
            </a:r>
          </a:p>
          <a:p>
            <a:pPr>
              <a:lnSpc>
                <a:spcPct val="140000"/>
              </a:lnSpc>
              <a:spcBef>
                <a:spcPct val="0"/>
              </a:spcBef>
            </a:pPr>
            <a:r>
              <a:rPr lang="zh-CN" altLang="en-US" sz="1500" b="1">
                <a:cs typeface="+mn-ea"/>
                <a:sym typeface="+mn-lt"/>
              </a:rPr>
              <a:t>尽量做某事</a:t>
            </a:r>
          </a:p>
          <a:p>
            <a:pPr>
              <a:lnSpc>
                <a:spcPct val="140000"/>
              </a:lnSpc>
              <a:spcBef>
                <a:spcPct val="0"/>
              </a:spcBef>
            </a:pPr>
            <a:r>
              <a:rPr lang="zh-CN" altLang="en-US" sz="1500" b="1">
                <a:cs typeface="+mn-ea"/>
                <a:sym typeface="+mn-lt"/>
              </a:rPr>
              <a:t>找出</a:t>
            </a:r>
          </a:p>
          <a:p>
            <a:pPr>
              <a:lnSpc>
                <a:spcPct val="140000"/>
              </a:lnSpc>
              <a:spcBef>
                <a:spcPct val="0"/>
              </a:spcBef>
            </a:pPr>
            <a:r>
              <a:rPr lang="zh-CN" altLang="en-US" sz="1500" b="1">
                <a:cs typeface="+mn-ea"/>
                <a:sym typeface="+mn-lt"/>
              </a:rPr>
              <a:t>觉得孤独</a:t>
            </a:r>
          </a:p>
          <a:p>
            <a:pPr>
              <a:lnSpc>
                <a:spcPct val="140000"/>
              </a:lnSpc>
              <a:spcBef>
                <a:spcPct val="0"/>
              </a:spcBef>
            </a:pPr>
            <a:r>
              <a:rPr lang="zh-CN" altLang="en-US" sz="1500" b="1">
                <a:cs typeface="+mn-ea"/>
                <a:sym typeface="+mn-lt"/>
              </a:rPr>
              <a:t>对某人有耐心</a:t>
            </a:r>
          </a:p>
        </p:txBody>
      </p:sp>
      <p:sp>
        <p:nvSpPr>
          <p:cNvPr id="19458" name="矩形 36866"/>
          <p:cNvSpPr>
            <a:spLocks noChangeArrowheads="1"/>
          </p:cNvSpPr>
          <p:nvPr/>
        </p:nvSpPr>
        <p:spPr bwMode="auto">
          <a:xfrm>
            <a:off x="2634442" y="445720"/>
            <a:ext cx="2350643" cy="427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en-US" altLang="zh-CN" sz="1500" b="1">
                <a:cs typeface="+mn-ea"/>
                <a:sym typeface="+mn-lt"/>
              </a:rPr>
              <a:t>1.have a problem</a:t>
            </a:r>
          </a:p>
          <a:p>
            <a:pPr algn="just">
              <a:lnSpc>
                <a:spcPct val="140000"/>
              </a:lnSpc>
            </a:pPr>
            <a:r>
              <a:rPr lang="en-US" altLang="zh-CN" sz="1500" b="1">
                <a:cs typeface="+mn-ea"/>
                <a:sym typeface="+mn-lt"/>
              </a:rPr>
              <a:t>2.get separated</a:t>
            </a:r>
          </a:p>
          <a:p>
            <a:pPr algn="just">
              <a:lnSpc>
                <a:spcPct val="140000"/>
              </a:lnSpc>
            </a:pPr>
            <a:r>
              <a:rPr lang="en-US" altLang="zh-CN" sz="1500" b="1">
                <a:cs typeface="+mn-ea"/>
                <a:sym typeface="+mn-lt"/>
              </a:rPr>
              <a:t>3.last term</a:t>
            </a:r>
          </a:p>
          <a:p>
            <a:pPr algn="just">
              <a:lnSpc>
                <a:spcPct val="140000"/>
              </a:lnSpc>
            </a:pPr>
            <a:r>
              <a:rPr lang="en-US" altLang="zh-CN" sz="1500" b="1">
                <a:cs typeface="+mn-ea"/>
                <a:sym typeface="+mn-lt"/>
              </a:rPr>
              <a:t>4.stay in touch</a:t>
            </a:r>
          </a:p>
          <a:p>
            <a:pPr algn="just">
              <a:lnSpc>
                <a:spcPct val="140000"/>
              </a:lnSpc>
            </a:pPr>
            <a:r>
              <a:rPr lang="en-US" altLang="zh-CN" sz="1500" b="1">
                <a:cs typeface="+mn-ea"/>
                <a:sym typeface="+mn-lt"/>
              </a:rPr>
              <a:t>5.this term</a:t>
            </a:r>
          </a:p>
          <a:p>
            <a:pPr algn="just">
              <a:lnSpc>
                <a:spcPct val="140000"/>
              </a:lnSpc>
            </a:pPr>
            <a:r>
              <a:rPr lang="en-US" altLang="zh-CN" sz="1500" b="1">
                <a:cs typeface="+mn-ea"/>
                <a:sym typeface="+mn-lt"/>
              </a:rPr>
              <a:t>6.at first</a:t>
            </a:r>
          </a:p>
          <a:p>
            <a:pPr algn="just">
              <a:lnSpc>
                <a:spcPct val="140000"/>
              </a:lnSpc>
            </a:pPr>
            <a:r>
              <a:rPr lang="en-US" altLang="zh-CN" sz="1500" b="1">
                <a:cs typeface="+mn-ea"/>
                <a:sym typeface="+mn-lt"/>
              </a:rPr>
              <a:t>7.refuse to do sth. </a:t>
            </a:r>
            <a:endParaRPr lang="zh-CN" altLang="en-US" sz="1500" b="1">
              <a:cs typeface="+mn-ea"/>
              <a:sym typeface="+mn-lt"/>
            </a:endParaRPr>
          </a:p>
          <a:p>
            <a:pPr algn="just">
              <a:lnSpc>
                <a:spcPct val="140000"/>
              </a:lnSpc>
            </a:pPr>
            <a:r>
              <a:rPr lang="en-US" altLang="zh-CN" sz="1500" b="1">
                <a:cs typeface="+mn-ea"/>
                <a:sym typeface="+mn-lt"/>
              </a:rPr>
              <a:t>8.treat sb.</a:t>
            </a:r>
          </a:p>
          <a:p>
            <a:pPr algn="just">
              <a:lnSpc>
                <a:spcPct val="140000"/>
              </a:lnSpc>
            </a:pPr>
            <a:r>
              <a:rPr lang="en-US" altLang="zh-CN" sz="1500" b="1">
                <a:cs typeface="+mn-ea"/>
                <a:sym typeface="+mn-lt"/>
              </a:rPr>
              <a:t>9.feel sure of  oneself</a:t>
            </a:r>
          </a:p>
          <a:p>
            <a:pPr algn="just">
              <a:lnSpc>
                <a:spcPct val="140000"/>
              </a:lnSpc>
            </a:pPr>
            <a:r>
              <a:rPr lang="en-US" altLang="zh-CN" sz="1500" b="1">
                <a:cs typeface="+mn-ea"/>
                <a:sym typeface="+mn-lt"/>
              </a:rPr>
              <a:t>10.try to do sth.</a:t>
            </a:r>
          </a:p>
          <a:p>
            <a:pPr algn="just">
              <a:lnSpc>
                <a:spcPct val="140000"/>
              </a:lnSpc>
            </a:pPr>
            <a:r>
              <a:rPr lang="en-US" altLang="zh-CN" sz="1500" b="1">
                <a:cs typeface="+mn-ea"/>
                <a:sym typeface="+mn-lt"/>
              </a:rPr>
              <a:t>11.find out</a:t>
            </a:r>
          </a:p>
          <a:p>
            <a:pPr algn="just">
              <a:lnSpc>
                <a:spcPct val="140000"/>
              </a:lnSpc>
            </a:pPr>
            <a:r>
              <a:rPr lang="en-US" altLang="zh-CN" sz="1500" b="1">
                <a:cs typeface="+mn-ea"/>
                <a:sym typeface="+mn-lt"/>
              </a:rPr>
              <a:t>12.feel lonely</a:t>
            </a:r>
          </a:p>
          <a:p>
            <a:pPr algn="just">
              <a:lnSpc>
                <a:spcPct val="140000"/>
              </a:lnSpc>
            </a:pPr>
            <a:r>
              <a:rPr lang="en-US" altLang="zh-CN" sz="1500" b="1">
                <a:cs typeface="+mn-ea"/>
                <a:sym typeface="+mn-lt"/>
              </a:rPr>
              <a:t>13.be patient with sb</a:t>
            </a:r>
          </a:p>
        </p:txBody>
      </p:sp>
      <p:sp>
        <p:nvSpPr>
          <p:cNvPr id="36868" name="文本框 36867"/>
          <p:cNvSpPr txBox="1">
            <a:spLocks noChangeArrowheads="1"/>
          </p:cNvSpPr>
          <p:nvPr/>
        </p:nvSpPr>
        <p:spPr bwMode="auto">
          <a:xfrm>
            <a:off x="2644140" y="1188670"/>
            <a:ext cx="2800350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140000"/>
              </a:lnSpc>
              <a:spcBef>
                <a:spcPct val="0"/>
              </a:spcBef>
            </a:pPr>
            <a:endParaRPr lang="zh-CN" altLang="en-US" sz="1500" b="1">
              <a:cs typeface="+mn-ea"/>
              <a:sym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  <p:bldP spid="3686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文本框 37889"/>
          <p:cNvSpPr txBox="1"/>
          <p:nvPr/>
        </p:nvSpPr>
        <p:spPr>
          <a:xfrm>
            <a:off x="1588056" y="1072040"/>
            <a:ext cx="3719275" cy="323627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</a:pPr>
            <a:r>
              <a:rPr lang="en-US" altLang="zh-CN" sz="2100" b="1" noProof="1">
                <a:solidFill>
                  <a:schemeClr val="tx1"/>
                </a:solidFill>
                <a:cs typeface="+mn-ea"/>
                <a:sym typeface="+mn-lt"/>
              </a:rPr>
              <a:t>14.explain to sb.</a:t>
            </a:r>
          </a:p>
          <a:p>
            <a:pPr algn="just">
              <a:lnSpc>
                <a:spcPct val="140000"/>
              </a:lnSpc>
              <a:spcBef>
                <a:spcPct val="0"/>
              </a:spcBef>
            </a:pPr>
            <a:r>
              <a:rPr lang="en-US" altLang="zh-CN" sz="2100" b="1" noProof="1">
                <a:solidFill>
                  <a:schemeClr val="tx1"/>
                </a:solidFill>
                <a:cs typeface="+mn-ea"/>
                <a:sym typeface="+mn-lt"/>
              </a:rPr>
              <a:t>15.make friends with sb.</a:t>
            </a:r>
          </a:p>
          <a:p>
            <a:pPr algn="just">
              <a:lnSpc>
                <a:spcPct val="140000"/>
              </a:lnSpc>
              <a:spcBef>
                <a:spcPct val="0"/>
              </a:spcBef>
            </a:pPr>
            <a:r>
              <a:rPr lang="en-US" altLang="zh-CN" sz="2100" b="1" noProof="1">
                <a:solidFill>
                  <a:schemeClr val="tx1"/>
                </a:solidFill>
                <a:cs typeface="+mn-ea"/>
                <a:sym typeface="+mn-lt"/>
              </a:rPr>
              <a:t>16.introduce sb. to sb.</a:t>
            </a:r>
          </a:p>
          <a:p>
            <a:pPr algn="just">
              <a:lnSpc>
                <a:spcPct val="140000"/>
              </a:lnSpc>
              <a:spcBef>
                <a:spcPct val="0"/>
              </a:spcBef>
            </a:pPr>
            <a:r>
              <a:rPr lang="en-US" altLang="zh-CN" sz="2100" b="1" noProof="1">
                <a:solidFill>
                  <a:schemeClr val="tx1"/>
                </a:solidFill>
                <a:cs typeface="+mn-ea"/>
                <a:sym typeface="+mn-lt"/>
              </a:rPr>
              <a:t>17.encourage  sb. to do sth</a:t>
            </a:r>
          </a:p>
          <a:p>
            <a:pPr algn="just">
              <a:lnSpc>
                <a:spcPct val="140000"/>
              </a:lnSpc>
              <a:spcBef>
                <a:spcPct val="0"/>
              </a:spcBef>
            </a:pPr>
            <a:r>
              <a:rPr lang="en-US" altLang="zh-CN" sz="2100" b="1" noProof="1">
                <a:solidFill>
                  <a:schemeClr val="tx1"/>
                </a:solidFill>
                <a:cs typeface="+mn-ea"/>
                <a:sym typeface="+mn-lt"/>
              </a:rPr>
              <a:t>18.join in</a:t>
            </a:r>
          </a:p>
          <a:p>
            <a:pPr algn="just">
              <a:lnSpc>
                <a:spcPct val="140000"/>
              </a:lnSpc>
              <a:spcBef>
                <a:spcPct val="0"/>
              </a:spcBef>
            </a:pPr>
            <a:r>
              <a:rPr lang="en-US" altLang="zh-CN" sz="2100" b="1" noProof="1">
                <a:solidFill>
                  <a:schemeClr val="tx1"/>
                </a:solidFill>
                <a:cs typeface="+mn-ea"/>
                <a:sym typeface="+mn-lt"/>
              </a:rPr>
              <a:t>19.no problem</a:t>
            </a:r>
          </a:p>
        </p:txBody>
      </p:sp>
      <p:sp>
        <p:nvSpPr>
          <p:cNvPr id="20482" name="矩形 37890"/>
          <p:cNvSpPr>
            <a:spLocks noChangeArrowheads="1"/>
          </p:cNvSpPr>
          <p:nvPr/>
        </p:nvSpPr>
        <p:spPr bwMode="auto">
          <a:xfrm>
            <a:off x="5459730" y="1072040"/>
            <a:ext cx="2228850" cy="2783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140000"/>
              </a:lnSpc>
              <a:spcBef>
                <a:spcPct val="0"/>
              </a:spcBef>
            </a:pPr>
            <a:r>
              <a:rPr lang="zh-CN" altLang="en-US" sz="2100" b="1">
                <a:cs typeface="+mn-ea"/>
                <a:sym typeface="+mn-lt"/>
              </a:rPr>
              <a:t>向某人解释</a:t>
            </a:r>
          </a:p>
          <a:p>
            <a:pPr>
              <a:lnSpc>
                <a:spcPct val="140000"/>
              </a:lnSpc>
              <a:spcBef>
                <a:spcPct val="0"/>
              </a:spcBef>
            </a:pPr>
            <a:r>
              <a:rPr lang="zh-CN" altLang="en-US" sz="2100" b="1">
                <a:cs typeface="+mn-ea"/>
                <a:sym typeface="+mn-lt"/>
              </a:rPr>
              <a:t>与某人交朋友</a:t>
            </a:r>
          </a:p>
          <a:p>
            <a:pPr>
              <a:lnSpc>
                <a:spcPct val="140000"/>
              </a:lnSpc>
              <a:spcBef>
                <a:spcPct val="0"/>
              </a:spcBef>
            </a:pPr>
            <a:r>
              <a:rPr lang="zh-CN" altLang="en-US" sz="2100" b="1">
                <a:cs typeface="+mn-ea"/>
                <a:sym typeface="+mn-lt"/>
              </a:rPr>
              <a:t>向某人介绍某人</a:t>
            </a:r>
          </a:p>
          <a:p>
            <a:pPr>
              <a:lnSpc>
                <a:spcPct val="140000"/>
              </a:lnSpc>
              <a:spcBef>
                <a:spcPct val="0"/>
              </a:spcBef>
            </a:pPr>
            <a:r>
              <a:rPr lang="zh-CN" altLang="en-US" sz="2100" b="1">
                <a:cs typeface="+mn-ea"/>
                <a:sym typeface="+mn-lt"/>
              </a:rPr>
              <a:t>鼓励某人做某事</a:t>
            </a:r>
          </a:p>
          <a:p>
            <a:pPr>
              <a:lnSpc>
                <a:spcPct val="140000"/>
              </a:lnSpc>
              <a:spcBef>
                <a:spcPct val="0"/>
              </a:spcBef>
            </a:pPr>
            <a:r>
              <a:rPr lang="zh-CN" altLang="en-US" sz="2100" b="1">
                <a:cs typeface="+mn-ea"/>
                <a:sym typeface="+mn-lt"/>
              </a:rPr>
              <a:t>参加</a:t>
            </a:r>
          </a:p>
          <a:p>
            <a:pPr>
              <a:lnSpc>
                <a:spcPct val="140000"/>
              </a:lnSpc>
              <a:spcBef>
                <a:spcPct val="0"/>
              </a:spcBef>
            </a:pPr>
            <a:r>
              <a:rPr lang="zh-CN" altLang="en-US" sz="2100" b="1">
                <a:cs typeface="+mn-ea"/>
                <a:sym typeface="+mn-lt"/>
              </a:rPr>
              <a:t>没问题</a:t>
            </a:r>
            <a:endParaRPr lang="zh-CN" altLang="en-US" sz="1800" b="1">
              <a:cs typeface="+mn-ea"/>
              <a:sym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文本框 73729"/>
          <p:cNvSpPr txBox="1">
            <a:spLocks noChangeArrowheads="1"/>
          </p:cNvSpPr>
          <p:nvPr/>
        </p:nvSpPr>
        <p:spPr bwMode="auto">
          <a:xfrm>
            <a:off x="621044" y="950275"/>
            <a:ext cx="6468386" cy="3268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2100" b="1" dirty="0">
                <a:cs typeface="+mn-ea"/>
                <a:sym typeface="+mn-lt"/>
              </a:rPr>
              <a:t>1. </a:t>
            </a:r>
            <a:r>
              <a:rPr lang="en-US" altLang="zh-CN" sz="2100" b="1" dirty="0" err="1">
                <a:cs typeface="+mn-ea"/>
                <a:sym typeface="+mn-lt"/>
              </a:rPr>
              <a:t>Lingling</a:t>
            </a:r>
            <a:r>
              <a:rPr lang="en-US" altLang="zh-CN" sz="2100" b="1" dirty="0">
                <a:cs typeface="+mn-ea"/>
                <a:sym typeface="+mn-lt"/>
              </a:rPr>
              <a:t> called to ask for advice about  </a:t>
            </a:r>
          </a:p>
          <a:p>
            <a:pPr>
              <a:lnSpc>
                <a:spcPct val="110000"/>
              </a:lnSpc>
            </a:pPr>
            <a:r>
              <a:rPr lang="en-US" altLang="zh-CN" sz="2100" b="1" dirty="0">
                <a:cs typeface="+mn-ea"/>
                <a:sym typeface="+mn-lt"/>
              </a:rPr>
              <a:t>    her schoolwork.</a:t>
            </a:r>
          </a:p>
          <a:p>
            <a:pPr>
              <a:lnSpc>
                <a:spcPct val="110000"/>
              </a:lnSpc>
            </a:pPr>
            <a:r>
              <a:rPr lang="en-US" altLang="zh-CN" sz="2100" b="1" dirty="0">
                <a:cs typeface="+mn-ea"/>
                <a:sym typeface="+mn-lt"/>
              </a:rPr>
              <a:t>2. </a:t>
            </a:r>
            <a:r>
              <a:rPr lang="en-US" altLang="zh-CN" sz="2100" b="1" dirty="0" err="1">
                <a:cs typeface="+mn-ea"/>
                <a:sym typeface="+mn-lt"/>
              </a:rPr>
              <a:t>Lingling</a:t>
            </a:r>
            <a:r>
              <a:rPr lang="en-US" altLang="zh-CN" sz="2100" b="1" dirty="0">
                <a:cs typeface="+mn-ea"/>
                <a:sym typeface="+mn-lt"/>
              </a:rPr>
              <a:t> and her best friend are now in  </a:t>
            </a:r>
          </a:p>
          <a:p>
            <a:pPr>
              <a:lnSpc>
                <a:spcPct val="110000"/>
              </a:lnSpc>
            </a:pPr>
            <a:r>
              <a:rPr lang="en-US" altLang="zh-CN" sz="2100" b="1" dirty="0">
                <a:cs typeface="+mn-ea"/>
                <a:sym typeface="+mn-lt"/>
              </a:rPr>
              <a:t>    the same school.</a:t>
            </a:r>
          </a:p>
          <a:p>
            <a:pPr>
              <a:lnSpc>
                <a:spcPct val="110000"/>
              </a:lnSpc>
            </a:pPr>
            <a:r>
              <a:rPr lang="en-US" altLang="zh-CN" sz="2100" b="1" dirty="0">
                <a:cs typeface="+mn-ea"/>
                <a:sym typeface="+mn-lt"/>
              </a:rPr>
              <a:t>3. </a:t>
            </a:r>
            <a:r>
              <a:rPr lang="en-US" altLang="zh-CN" sz="2100" b="1" dirty="0" err="1">
                <a:cs typeface="+mn-ea"/>
                <a:sym typeface="+mn-lt"/>
              </a:rPr>
              <a:t>Lingling</a:t>
            </a:r>
            <a:r>
              <a:rPr lang="en-US" altLang="zh-CN" sz="2100" b="1" dirty="0">
                <a:cs typeface="+mn-ea"/>
                <a:sym typeface="+mn-lt"/>
              </a:rPr>
              <a:t> is happy to see her best friend  </a:t>
            </a:r>
          </a:p>
          <a:p>
            <a:pPr>
              <a:lnSpc>
                <a:spcPct val="110000"/>
              </a:lnSpc>
            </a:pPr>
            <a:r>
              <a:rPr lang="en-US" altLang="zh-CN" sz="2100" b="1" dirty="0">
                <a:cs typeface="+mn-ea"/>
                <a:sym typeface="+mn-lt"/>
              </a:rPr>
              <a:t>    at the same school.</a:t>
            </a:r>
          </a:p>
          <a:p>
            <a:pPr>
              <a:lnSpc>
                <a:spcPct val="110000"/>
              </a:lnSpc>
            </a:pPr>
            <a:r>
              <a:rPr lang="en-US" altLang="zh-CN" sz="2100" b="1" dirty="0">
                <a:cs typeface="+mn-ea"/>
                <a:sym typeface="+mn-lt"/>
              </a:rPr>
              <a:t>4. </a:t>
            </a:r>
            <a:r>
              <a:rPr lang="en-US" altLang="zh-CN" sz="2100" b="1" dirty="0" err="1">
                <a:cs typeface="+mn-ea"/>
                <a:sym typeface="+mn-lt"/>
              </a:rPr>
              <a:t>Lingling</a:t>
            </a:r>
            <a:r>
              <a:rPr lang="en-US" altLang="zh-CN" sz="2100" b="1" dirty="0">
                <a:cs typeface="+mn-ea"/>
                <a:sym typeface="+mn-lt"/>
              </a:rPr>
              <a:t> is having a hard time in the new  </a:t>
            </a:r>
          </a:p>
          <a:p>
            <a:pPr>
              <a:lnSpc>
                <a:spcPct val="110000"/>
              </a:lnSpc>
            </a:pPr>
            <a:r>
              <a:rPr lang="en-US" altLang="zh-CN" sz="2100" b="1" dirty="0">
                <a:cs typeface="+mn-ea"/>
                <a:sym typeface="+mn-lt"/>
              </a:rPr>
              <a:t>    school.</a:t>
            </a:r>
          </a:p>
          <a:p>
            <a:pPr>
              <a:lnSpc>
                <a:spcPct val="110000"/>
              </a:lnSpc>
            </a:pPr>
            <a:r>
              <a:rPr lang="en-US" altLang="zh-CN" sz="2100" b="1" dirty="0">
                <a:cs typeface="+mn-ea"/>
                <a:sym typeface="+mn-lt"/>
              </a:rPr>
              <a:t>5. </a:t>
            </a:r>
            <a:r>
              <a:rPr lang="en-US" altLang="zh-CN" sz="2100" b="1" dirty="0" err="1">
                <a:cs typeface="+mn-ea"/>
                <a:sym typeface="+mn-lt"/>
              </a:rPr>
              <a:t>Lingling</a:t>
            </a:r>
            <a:r>
              <a:rPr lang="en-US" altLang="zh-CN" sz="2100" b="1" dirty="0">
                <a:cs typeface="+mn-ea"/>
                <a:sym typeface="+mn-lt"/>
              </a:rPr>
              <a:t> gets help from the helpline.</a:t>
            </a:r>
          </a:p>
        </p:txBody>
      </p:sp>
      <p:sp>
        <p:nvSpPr>
          <p:cNvPr id="21506" name="矩形 73730"/>
          <p:cNvSpPr>
            <a:spLocks noChangeArrowheads="1"/>
          </p:cNvSpPr>
          <p:nvPr/>
        </p:nvSpPr>
        <p:spPr bwMode="auto">
          <a:xfrm>
            <a:off x="1494236" y="358379"/>
            <a:ext cx="5423586" cy="438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/>
          <a:p>
            <a:r>
              <a:rPr lang="en-US" altLang="zh-CN" sz="2400" b="1" dirty="0">
                <a:solidFill>
                  <a:srgbClr val="000066"/>
                </a:solidFill>
                <a:cs typeface="+mn-ea"/>
                <a:sym typeface="+mn-lt"/>
              </a:rPr>
              <a:t>Now Check (√) the true sentences.</a:t>
            </a:r>
          </a:p>
        </p:txBody>
      </p:sp>
      <p:sp>
        <p:nvSpPr>
          <p:cNvPr id="21507" name="矩形 73731"/>
          <p:cNvSpPr>
            <a:spLocks noChangeArrowheads="1"/>
          </p:cNvSpPr>
          <p:nvPr/>
        </p:nvSpPr>
        <p:spPr bwMode="auto">
          <a:xfrm>
            <a:off x="6685990" y="1007575"/>
            <a:ext cx="432197" cy="32504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 lIns="68580" tIns="34290" rIns="68580" bIns="34290"/>
          <a:lstStyle/>
          <a:p>
            <a:endParaRPr lang="zh-CN" altLang="en-US" sz="1200">
              <a:cs typeface="+mn-ea"/>
              <a:sym typeface="+mn-lt"/>
            </a:endParaRPr>
          </a:p>
        </p:txBody>
      </p:sp>
      <p:sp>
        <p:nvSpPr>
          <p:cNvPr id="21508" name="矩形 73732"/>
          <p:cNvSpPr>
            <a:spLocks noChangeArrowheads="1"/>
          </p:cNvSpPr>
          <p:nvPr/>
        </p:nvSpPr>
        <p:spPr bwMode="auto">
          <a:xfrm>
            <a:off x="6680036" y="3099798"/>
            <a:ext cx="432197" cy="32504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 lIns="68580" tIns="34290" rIns="68580" bIns="34290"/>
          <a:lstStyle/>
          <a:p>
            <a:endParaRPr lang="zh-CN" altLang="en-US" sz="1200">
              <a:cs typeface="+mn-ea"/>
              <a:sym typeface="+mn-lt"/>
            </a:endParaRPr>
          </a:p>
        </p:txBody>
      </p:sp>
      <p:sp>
        <p:nvSpPr>
          <p:cNvPr id="21509" name="矩形 73733"/>
          <p:cNvSpPr>
            <a:spLocks noChangeArrowheads="1"/>
          </p:cNvSpPr>
          <p:nvPr/>
        </p:nvSpPr>
        <p:spPr bwMode="auto">
          <a:xfrm>
            <a:off x="6680035" y="1750832"/>
            <a:ext cx="432197" cy="32623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 lIns="68580" tIns="34290" rIns="68580" bIns="34290"/>
          <a:lstStyle/>
          <a:p>
            <a:endParaRPr lang="zh-CN" altLang="en-US" sz="1200">
              <a:cs typeface="+mn-ea"/>
              <a:sym typeface="+mn-lt"/>
            </a:endParaRPr>
          </a:p>
        </p:txBody>
      </p:sp>
      <p:sp>
        <p:nvSpPr>
          <p:cNvPr id="73735" name="矩形 73734"/>
          <p:cNvSpPr>
            <a:spLocks noChangeArrowheads="1"/>
          </p:cNvSpPr>
          <p:nvPr/>
        </p:nvSpPr>
        <p:spPr bwMode="auto">
          <a:xfrm>
            <a:off x="6680038" y="2409230"/>
            <a:ext cx="432197" cy="32504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 wrap="none" lIns="68580" tIns="34290" rIns="68580" bIns="34290" anchor="ctr"/>
          <a:lstStyle/>
          <a:p>
            <a:pPr algn="ctr"/>
            <a:r>
              <a:rPr lang="zh-CN" altLang="en-US" sz="2100" b="1">
                <a:solidFill>
                  <a:srgbClr val="FF0000"/>
                </a:solidFill>
                <a:cs typeface="+mn-ea"/>
                <a:sym typeface="+mn-lt"/>
              </a:rPr>
              <a:t>√</a:t>
            </a:r>
          </a:p>
        </p:txBody>
      </p:sp>
      <p:sp>
        <p:nvSpPr>
          <p:cNvPr id="21511" name="矩形 73735"/>
          <p:cNvSpPr>
            <a:spLocks noChangeArrowheads="1"/>
          </p:cNvSpPr>
          <p:nvPr/>
        </p:nvSpPr>
        <p:spPr bwMode="auto">
          <a:xfrm>
            <a:off x="6680037" y="3800817"/>
            <a:ext cx="432197" cy="32504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 lIns="68580" tIns="34290" rIns="68580" bIns="34290"/>
          <a:lstStyle/>
          <a:p>
            <a:endParaRPr lang="zh-CN" altLang="en-US" sz="1200">
              <a:cs typeface="+mn-ea"/>
              <a:sym typeface="+mn-lt"/>
            </a:endParaRPr>
          </a:p>
        </p:txBody>
      </p:sp>
      <p:sp>
        <p:nvSpPr>
          <p:cNvPr id="73737" name="矩形 73736"/>
          <p:cNvSpPr>
            <a:spLocks noChangeArrowheads="1"/>
          </p:cNvSpPr>
          <p:nvPr/>
        </p:nvSpPr>
        <p:spPr bwMode="auto">
          <a:xfrm>
            <a:off x="6716316" y="3093741"/>
            <a:ext cx="432197" cy="392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3" tIns="34287" rIns="68573" bIns="34287">
            <a:spAutoFit/>
          </a:bodyPr>
          <a:lstStyle/>
          <a:p>
            <a:r>
              <a:rPr lang="en-US" altLang="zh-CN" sz="2100" b="1">
                <a:solidFill>
                  <a:srgbClr val="FF0000"/>
                </a:solidFill>
                <a:cs typeface="+mn-ea"/>
                <a:sym typeface="+mn-lt"/>
              </a:rPr>
              <a:t>×</a:t>
            </a:r>
          </a:p>
        </p:txBody>
      </p:sp>
      <p:sp>
        <p:nvSpPr>
          <p:cNvPr id="73738" name="矩形 73737"/>
          <p:cNvSpPr>
            <a:spLocks noChangeArrowheads="1"/>
          </p:cNvSpPr>
          <p:nvPr/>
        </p:nvSpPr>
        <p:spPr bwMode="auto">
          <a:xfrm>
            <a:off x="6716316" y="3754650"/>
            <a:ext cx="432197" cy="4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3" tIns="34287" rIns="68573" bIns="34287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cs typeface="+mn-ea"/>
                <a:sym typeface="+mn-lt"/>
              </a:rPr>
              <a:t>√</a:t>
            </a:r>
          </a:p>
        </p:txBody>
      </p:sp>
      <p:sp>
        <p:nvSpPr>
          <p:cNvPr id="73739" name="矩形 73738"/>
          <p:cNvSpPr>
            <a:spLocks noChangeArrowheads="1"/>
          </p:cNvSpPr>
          <p:nvPr/>
        </p:nvSpPr>
        <p:spPr bwMode="auto">
          <a:xfrm>
            <a:off x="6680037" y="1704763"/>
            <a:ext cx="444104" cy="4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3" tIns="34287" rIns="68573" bIns="34287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cs typeface="+mn-ea"/>
                <a:sym typeface="+mn-lt"/>
              </a:rPr>
              <a:t>√</a:t>
            </a:r>
          </a:p>
        </p:txBody>
      </p:sp>
      <p:sp>
        <p:nvSpPr>
          <p:cNvPr id="73740" name="矩形 73739"/>
          <p:cNvSpPr>
            <a:spLocks noChangeArrowheads="1"/>
          </p:cNvSpPr>
          <p:nvPr/>
        </p:nvSpPr>
        <p:spPr bwMode="auto">
          <a:xfrm>
            <a:off x="6680037" y="950275"/>
            <a:ext cx="409393" cy="392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/>
          <a:p>
            <a:r>
              <a:rPr lang="en-US" altLang="zh-CN" sz="2100" b="1">
                <a:solidFill>
                  <a:srgbClr val="FF0000"/>
                </a:solidFill>
                <a:cs typeface="+mn-ea"/>
                <a:sym typeface="+mn-lt"/>
              </a:rPr>
              <a:t>×</a:t>
            </a:r>
          </a:p>
        </p:txBody>
      </p:sp>
      <p:sp>
        <p:nvSpPr>
          <p:cNvPr id="2" name="矩形 1"/>
          <p:cNvSpPr/>
          <p:nvPr/>
        </p:nvSpPr>
        <p:spPr>
          <a:xfrm>
            <a:off x="1714071" y="1277542"/>
            <a:ext cx="4495800" cy="43100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r>
              <a:rPr lang="en-US" altLang="zh-CN" sz="2100" b="1" noProof="1">
                <a:cs typeface="+mn-ea"/>
                <a:sym typeface="+mn-lt"/>
              </a:rPr>
              <a:t>her problem with her best friend.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3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3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37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37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37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37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37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37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37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37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37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9" grpId="0"/>
      <p:bldP spid="73740" grpId="0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标题 177153"/>
          <p:cNvSpPr>
            <a:spLocks noGrp="1" noChangeArrowheads="1"/>
          </p:cNvSpPr>
          <p:nvPr>
            <p:ph type="title" idx="4294967295"/>
          </p:nvPr>
        </p:nvSpPr>
        <p:spPr>
          <a:xfrm>
            <a:off x="1356360" y="100025"/>
            <a:ext cx="6743700" cy="400050"/>
          </a:xfrm>
        </p:spPr>
        <p:txBody>
          <a:bodyPr>
            <a:normAutofit fontScale="90000"/>
          </a:bodyPr>
          <a:lstStyle/>
          <a:p>
            <a:pPr algn="l">
              <a:lnSpc>
                <a:spcPct val="140000"/>
              </a:lnSpc>
            </a:pPr>
            <a:r>
              <a:rPr lang="en-US" altLang="zh-CN" sz="1800" b="1">
                <a:solidFill>
                  <a:srgbClr val="CC0000"/>
                </a:solidFill>
                <a:latin typeface="+mn-lt"/>
                <a:ea typeface="+mn-ea"/>
                <a:cs typeface="+mn-ea"/>
                <a:sym typeface="+mn-lt"/>
              </a:rPr>
              <a:t>Watch and complete the passage.</a:t>
            </a:r>
          </a:p>
        </p:txBody>
      </p:sp>
      <p:sp>
        <p:nvSpPr>
          <p:cNvPr id="22530" name="文本框 177154"/>
          <p:cNvSpPr txBox="1">
            <a:spLocks noChangeArrowheads="1"/>
          </p:cNvSpPr>
          <p:nvPr/>
        </p:nvSpPr>
        <p:spPr bwMode="auto">
          <a:xfrm>
            <a:off x="1356360" y="359093"/>
            <a:ext cx="6858000" cy="2783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1800" b="1">
                <a:cs typeface="+mn-ea"/>
                <a:sym typeface="+mn-lt"/>
              </a:rPr>
              <a:t>Lingling has a _________with her best friend. She wants to get ______ from the Friendship Helpline. They’ve been friends for five years. They got _________ when they went to different schools last term. This term, her best friend came to her school. But Lingling found her best friend was ________. She doesn’t like Lingling to see her other friends.    </a:t>
            </a:r>
          </a:p>
        </p:txBody>
      </p:sp>
      <p:sp>
        <p:nvSpPr>
          <p:cNvPr id="177156" name="矩形 177155"/>
          <p:cNvSpPr>
            <a:spLocks noChangeArrowheads="1"/>
          </p:cNvSpPr>
          <p:nvPr/>
        </p:nvSpPr>
        <p:spPr bwMode="auto">
          <a:xfrm>
            <a:off x="2823210" y="375636"/>
            <a:ext cx="957634" cy="45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1800" b="1">
                <a:solidFill>
                  <a:srgbClr val="0000CC"/>
                </a:solidFill>
                <a:cs typeface="+mn-ea"/>
                <a:sym typeface="+mn-lt"/>
              </a:rPr>
              <a:t>problem</a:t>
            </a:r>
          </a:p>
        </p:txBody>
      </p:sp>
      <p:sp>
        <p:nvSpPr>
          <p:cNvPr id="177157" name="矩形 177156"/>
          <p:cNvSpPr>
            <a:spLocks noChangeArrowheads="1"/>
          </p:cNvSpPr>
          <p:nvPr/>
        </p:nvSpPr>
        <p:spPr bwMode="auto">
          <a:xfrm>
            <a:off x="1500441" y="755982"/>
            <a:ext cx="606576" cy="45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1800" b="1">
                <a:solidFill>
                  <a:srgbClr val="0000CC"/>
                </a:solidFill>
                <a:cs typeface="+mn-ea"/>
                <a:sym typeface="+mn-lt"/>
              </a:rPr>
              <a:t>help</a:t>
            </a:r>
          </a:p>
        </p:txBody>
      </p:sp>
      <p:sp>
        <p:nvSpPr>
          <p:cNvPr id="177158" name="矩形 177157"/>
          <p:cNvSpPr>
            <a:spLocks noChangeArrowheads="1"/>
          </p:cNvSpPr>
          <p:nvPr/>
        </p:nvSpPr>
        <p:spPr bwMode="auto">
          <a:xfrm>
            <a:off x="2998992" y="1137309"/>
            <a:ext cx="1191673" cy="45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1800" b="1" dirty="0">
                <a:solidFill>
                  <a:srgbClr val="0000CC"/>
                </a:solidFill>
                <a:cs typeface="+mn-ea"/>
                <a:sym typeface="+mn-lt"/>
              </a:rPr>
              <a:t>separated</a:t>
            </a:r>
          </a:p>
        </p:txBody>
      </p:sp>
      <p:sp>
        <p:nvSpPr>
          <p:cNvPr id="177159" name="矩形 177158"/>
          <p:cNvSpPr>
            <a:spLocks noChangeArrowheads="1"/>
          </p:cNvSpPr>
          <p:nvPr/>
        </p:nvSpPr>
        <p:spPr bwMode="auto">
          <a:xfrm>
            <a:off x="4922521" y="1892946"/>
            <a:ext cx="1191673" cy="45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1800" b="1">
                <a:solidFill>
                  <a:srgbClr val="0000CC"/>
                </a:solidFill>
                <a:cs typeface="+mn-ea"/>
                <a:sym typeface="+mn-lt"/>
              </a:rPr>
              <a:t>different</a:t>
            </a:r>
          </a:p>
        </p:txBody>
      </p:sp>
      <p:sp>
        <p:nvSpPr>
          <p:cNvPr id="22535" name="矩形 177159"/>
          <p:cNvSpPr>
            <a:spLocks noChangeArrowheads="1"/>
          </p:cNvSpPr>
          <p:nvPr/>
        </p:nvSpPr>
        <p:spPr bwMode="auto">
          <a:xfrm>
            <a:off x="1356360" y="2648584"/>
            <a:ext cx="6629400" cy="2783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1800" b="1">
                <a:cs typeface="+mn-ea"/>
                <a:sym typeface="+mn-lt"/>
              </a:rPr>
              <a:t>The Friendship Helpline thinks maybe her friend feels ______. She probably _______ Lingling like that because she does not feel sure of herself. She probably _______ hurting Lingling. The Friendship Helpline suggests Lingling should be _______ with her, __________ her to Lingling’s other friends and ___________ her to join in more. </a:t>
            </a:r>
          </a:p>
        </p:txBody>
      </p:sp>
      <p:sp>
        <p:nvSpPr>
          <p:cNvPr id="177161" name="矩形 177160"/>
          <p:cNvSpPr>
            <a:spLocks noChangeArrowheads="1"/>
          </p:cNvSpPr>
          <p:nvPr/>
        </p:nvSpPr>
        <p:spPr bwMode="auto">
          <a:xfrm>
            <a:off x="6842761" y="2633345"/>
            <a:ext cx="840615" cy="45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1800" b="1">
                <a:solidFill>
                  <a:srgbClr val="0000CC"/>
                </a:solidFill>
                <a:cs typeface="+mn-ea"/>
                <a:sym typeface="+mn-lt"/>
              </a:rPr>
              <a:t>lonely</a:t>
            </a:r>
          </a:p>
        </p:txBody>
      </p:sp>
      <p:sp>
        <p:nvSpPr>
          <p:cNvPr id="177162" name="矩形 177161"/>
          <p:cNvSpPr>
            <a:spLocks noChangeArrowheads="1"/>
          </p:cNvSpPr>
          <p:nvPr/>
        </p:nvSpPr>
        <p:spPr bwMode="auto">
          <a:xfrm>
            <a:off x="2793068" y="3073347"/>
            <a:ext cx="1074653" cy="45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1800" b="1">
                <a:solidFill>
                  <a:srgbClr val="0000CC"/>
                </a:solidFill>
                <a:cs typeface="+mn-ea"/>
                <a:sym typeface="+mn-lt"/>
              </a:rPr>
              <a:t> treats </a:t>
            </a:r>
          </a:p>
        </p:txBody>
      </p:sp>
      <p:sp>
        <p:nvSpPr>
          <p:cNvPr id="177163" name="矩形 177162"/>
          <p:cNvSpPr>
            <a:spLocks noChangeArrowheads="1"/>
          </p:cNvSpPr>
          <p:nvPr/>
        </p:nvSpPr>
        <p:spPr bwMode="auto">
          <a:xfrm>
            <a:off x="4840605" y="3438622"/>
            <a:ext cx="957634" cy="45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1800" b="1">
                <a:solidFill>
                  <a:srgbClr val="0000CC"/>
                </a:solidFill>
                <a:cs typeface="+mn-ea"/>
                <a:sym typeface="+mn-lt"/>
              </a:rPr>
              <a:t>regrets</a:t>
            </a:r>
          </a:p>
        </p:txBody>
      </p:sp>
      <p:sp>
        <p:nvSpPr>
          <p:cNvPr id="177164" name="矩形 177163"/>
          <p:cNvSpPr>
            <a:spLocks noChangeArrowheads="1"/>
          </p:cNvSpPr>
          <p:nvPr/>
        </p:nvSpPr>
        <p:spPr bwMode="auto">
          <a:xfrm>
            <a:off x="6322825" y="3767302"/>
            <a:ext cx="957634" cy="45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1800" b="1">
                <a:solidFill>
                  <a:srgbClr val="0000CC"/>
                </a:solidFill>
                <a:cs typeface="+mn-ea"/>
                <a:sym typeface="+mn-lt"/>
              </a:rPr>
              <a:t>patient</a:t>
            </a:r>
          </a:p>
        </p:txBody>
      </p:sp>
      <p:sp>
        <p:nvSpPr>
          <p:cNvPr id="177165" name="矩形 177164"/>
          <p:cNvSpPr>
            <a:spLocks noChangeArrowheads="1"/>
          </p:cNvSpPr>
          <p:nvPr/>
        </p:nvSpPr>
        <p:spPr bwMode="auto">
          <a:xfrm>
            <a:off x="1778937" y="4176093"/>
            <a:ext cx="1191673" cy="45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1800" b="1">
                <a:solidFill>
                  <a:srgbClr val="0000CC"/>
                </a:solidFill>
                <a:cs typeface="+mn-ea"/>
                <a:sym typeface="+mn-lt"/>
              </a:rPr>
              <a:t>introduce</a:t>
            </a:r>
          </a:p>
        </p:txBody>
      </p:sp>
      <p:sp>
        <p:nvSpPr>
          <p:cNvPr id="177166" name="矩形 177165"/>
          <p:cNvSpPr>
            <a:spLocks noChangeArrowheads="1"/>
          </p:cNvSpPr>
          <p:nvPr/>
        </p:nvSpPr>
        <p:spPr bwMode="auto">
          <a:xfrm>
            <a:off x="6385088" y="4163870"/>
            <a:ext cx="1191673" cy="45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1800" b="1">
                <a:solidFill>
                  <a:srgbClr val="0000CC"/>
                </a:solidFill>
                <a:cs typeface="+mn-ea"/>
                <a:sym typeface="+mn-lt"/>
              </a:rPr>
              <a:t>encourage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7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7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7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7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7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7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7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7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7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7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7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7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77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77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77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77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177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177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6" grpId="0"/>
      <p:bldP spid="177157" grpId="0"/>
      <p:bldP spid="177158" grpId="0"/>
      <p:bldP spid="177159" grpId="0"/>
      <p:bldP spid="177161" grpId="0"/>
      <p:bldP spid="177162" grpId="0"/>
      <p:bldP spid="177163" grpId="0"/>
      <p:bldP spid="177164" grpId="0"/>
      <p:bldP spid="177165" grpId="0"/>
      <p:bldP spid="17716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圆角矩形 76801"/>
          <p:cNvSpPr>
            <a:spLocks noChangeArrowheads="1"/>
          </p:cNvSpPr>
          <p:nvPr/>
        </p:nvSpPr>
        <p:spPr bwMode="auto">
          <a:xfrm>
            <a:off x="1657350" y="569228"/>
            <a:ext cx="6172200" cy="685800"/>
          </a:xfrm>
          <a:prstGeom prst="roundRect">
            <a:avLst>
              <a:gd name="adj" fmla="val 16667"/>
            </a:avLst>
          </a:prstGeom>
          <a:solidFill>
            <a:srgbClr val="FF99CC">
              <a:alpha val="42000"/>
            </a:srgbClr>
          </a:solidFill>
          <a:ln w="9525">
            <a:solidFill>
              <a:schemeClr val="tx1"/>
            </a:solidFill>
            <a:round/>
          </a:ln>
        </p:spPr>
        <p:txBody>
          <a:bodyPr lIns="68580" tIns="34290" rIns="68580" bIns="34290"/>
          <a:lstStyle/>
          <a:p>
            <a:pPr>
              <a:lnSpc>
                <a:spcPct val="140000"/>
              </a:lnSpc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23554" name="文本框 76802"/>
          <p:cNvSpPr txBox="1">
            <a:spLocks noChangeArrowheads="1"/>
          </p:cNvSpPr>
          <p:nvPr/>
        </p:nvSpPr>
        <p:spPr bwMode="auto">
          <a:xfrm>
            <a:off x="971550" y="161594"/>
            <a:ext cx="6858000" cy="844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140000"/>
              </a:lnSpc>
              <a:spcBef>
                <a:spcPct val="0"/>
              </a:spcBef>
            </a:pPr>
            <a:r>
              <a:rPr lang="en-US" altLang="zh-CN" sz="1800" b="1">
                <a:solidFill>
                  <a:srgbClr val="663300"/>
                </a:solidFill>
                <a:cs typeface="+mn-ea"/>
                <a:sym typeface="+mn-lt"/>
              </a:rPr>
              <a:t>Complete the passage with the correct form of the words in the box.</a:t>
            </a:r>
          </a:p>
        </p:txBody>
      </p:sp>
      <p:sp>
        <p:nvSpPr>
          <p:cNvPr id="23555" name="文本框 76803"/>
          <p:cNvSpPr txBox="1">
            <a:spLocks noChangeArrowheads="1"/>
          </p:cNvSpPr>
          <p:nvPr/>
        </p:nvSpPr>
        <p:spPr bwMode="auto">
          <a:xfrm>
            <a:off x="1428750" y="515986"/>
            <a:ext cx="6629400" cy="844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>
              <a:lnSpc>
                <a:spcPct val="140000"/>
              </a:lnSpc>
              <a:spcBef>
                <a:spcPct val="0"/>
              </a:spcBef>
            </a:pPr>
            <a:r>
              <a:rPr lang="en-US" altLang="zh-CN" sz="1800" b="1">
                <a:cs typeface="+mn-ea"/>
                <a:sym typeface="+mn-lt"/>
              </a:rPr>
              <a:t>encourage   herself    introduce     lonely    patient     regret     separate    treat</a:t>
            </a:r>
          </a:p>
        </p:txBody>
      </p:sp>
      <p:sp>
        <p:nvSpPr>
          <p:cNvPr id="23556" name="文本框 76804"/>
          <p:cNvSpPr txBox="1">
            <a:spLocks noChangeArrowheads="1"/>
          </p:cNvSpPr>
          <p:nvPr/>
        </p:nvSpPr>
        <p:spPr bwMode="auto">
          <a:xfrm>
            <a:off x="1428750" y="1373872"/>
            <a:ext cx="6457950" cy="3947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140000"/>
              </a:lnSpc>
              <a:spcBef>
                <a:spcPct val="0"/>
              </a:spcBef>
            </a:pPr>
            <a:r>
              <a:rPr lang="zh-CN" altLang="en-US" sz="1800" b="1">
                <a:cs typeface="+mn-ea"/>
                <a:sym typeface="+mn-lt"/>
              </a:rPr>
              <a:t>    </a:t>
            </a:r>
            <a:r>
              <a:rPr lang="en-US" altLang="zh-CN" sz="1800" b="1">
                <a:cs typeface="+mn-ea"/>
                <a:sym typeface="+mn-lt"/>
              </a:rPr>
              <a:t>When you get (1) ________   from a friend, it may create problems for your friendship. She may not want you to see your other friends. If this is the case, she probably (2) ______ you like that because she does not feel sure of (3) _______. Try to find out whether she feels (4) ______ without you. It is natural to feel like that. She probably (5) _______ hurting you. Be (6) _______ with her, (7) ________ her to your other friends and (8) _________ her to join in more. </a:t>
            </a:r>
          </a:p>
          <a:p>
            <a:pPr>
              <a:lnSpc>
                <a:spcPct val="140000"/>
              </a:lnSpc>
              <a:spcBef>
                <a:spcPct val="0"/>
              </a:spcBef>
            </a:pPr>
            <a:endParaRPr lang="zh-CN" altLang="en-US" sz="1800" b="1">
              <a:cs typeface="+mn-ea"/>
              <a:sym typeface="+mn-lt"/>
            </a:endParaRPr>
          </a:p>
        </p:txBody>
      </p:sp>
      <p:sp>
        <p:nvSpPr>
          <p:cNvPr id="76806" name="文本框 76805"/>
          <p:cNvSpPr txBox="1">
            <a:spLocks noChangeArrowheads="1"/>
          </p:cNvSpPr>
          <p:nvPr/>
        </p:nvSpPr>
        <p:spPr bwMode="auto">
          <a:xfrm>
            <a:off x="3486150" y="1323959"/>
            <a:ext cx="1200150" cy="45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140000"/>
              </a:lnSpc>
              <a:spcBef>
                <a:spcPct val="0"/>
              </a:spcBef>
            </a:pPr>
            <a:r>
              <a:rPr lang="en-US" altLang="zh-CN" sz="1800" b="1">
                <a:solidFill>
                  <a:srgbClr val="FF0066"/>
                </a:solidFill>
                <a:cs typeface="+mn-ea"/>
                <a:sym typeface="+mn-lt"/>
              </a:rPr>
              <a:t>separated</a:t>
            </a:r>
          </a:p>
        </p:txBody>
      </p:sp>
      <p:sp>
        <p:nvSpPr>
          <p:cNvPr id="76807" name="文本框 76806"/>
          <p:cNvSpPr txBox="1">
            <a:spLocks noChangeArrowheads="1"/>
          </p:cNvSpPr>
          <p:nvPr/>
        </p:nvSpPr>
        <p:spPr bwMode="auto">
          <a:xfrm>
            <a:off x="6915150" y="2045727"/>
            <a:ext cx="1143000" cy="45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140000"/>
              </a:lnSpc>
              <a:spcBef>
                <a:spcPct val="0"/>
              </a:spcBef>
            </a:pPr>
            <a:r>
              <a:rPr lang="en-US" altLang="zh-CN" sz="1800" b="1">
                <a:solidFill>
                  <a:srgbClr val="FF0066"/>
                </a:solidFill>
                <a:cs typeface="+mn-ea"/>
                <a:sym typeface="+mn-lt"/>
              </a:rPr>
              <a:t>treats</a:t>
            </a:r>
          </a:p>
        </p:txBody>
      </p:sp>
      <p:sp>
        <p:nvSpPr>
          <p:cNvPr id="76808" name="文本框 76807"/>
          <p:cNvSpPr txBox="1">
            <a:spLocks noChangeArrowheads="1"/>
          </p:cNvSpPr>
          <p:nvPr/>
        </p:nvSpPr>
        <p:spPr bwMode="auto">
          <a:xfrm>
            <a:off x="6543675" y="2469231"/>
            <a:ext cx="857250" cy="844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140000"/>
              </a:lnSpc>
              <a:spcBef>
                <a:spcPct val="0"/>
              </a:spcBef>
            </a:pPr>
            <a:r>
              <a:rPr lang="en-US" altLang="zh-CN" sz="1800" b="1">
                <a:solidFill>
                  <a:srgbClr val="FF0066"/>
                </a:solidFill>
                <a:cs typeface="+mn-ea"/>
                <a:sym typeface="+mn-lt"/>
              </a:rPr>
              <a:t>herself</a:t>
            </a:r>
          </a:p>
        </p:txBody>
      </p:sp>
      <p:sp>
        <p:nvSpPr>
          <p:cNvPr id="76809" name="文本框 76808"/>
          <p:cNvSpPr txBox="1">
            <a:spLocks noChangeArrowheads="1"/>
          </p:cNvSpPr>
          <p:nvPr/>
        </p:nvSpPr>
        <p:spPr bwMode="auto">
          <a:xfrm>
            <a:off x="5114925" y="2798678"/>
            <a:ext cx="1085850" cy="45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140000"/>
              </a:lnSpc>
              <a:spcBef>
                <a:spcPct val="0"/>
              </a:spcBef>
            </a:pPr>
            <a:r>
              <a:rPr lang="en-US" altLang="zh-CN" sz="1800" b="1">
                <a:solidFill>
                  <a:srgbClr val="FF0066"/>
                </a:solidFill>
                <a:cs typeface="+mn-ea"/>
                <a:sym typeface="+mn-lt"/>
              </a:rPr>
              <a:t>lonely</a:t>
            </a:r>
          </a:p>
        </p:txBody>
      </p:sp>
      <p:sp>
        <p:nvSpPr>
          <p:cNvPr id="76810" name="文本框 76809"/>
          <p:cNvSpPr txBox="1">
            <a:spLocks noChangeArrowheads="1"/>
          </p:cNvSpPr>
          <p:nvPr/>
        </p:nvSpPr>
        <p:spPr bwMode="auto">
          <a:xfrm>
            <a:off x="5600700" y="3255878"/>
            <a:ext cx="914400" cy="844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140000"/>
              </a:lnSpc>
              <a:spcBef>
                <a:spcPct val="0"/>
              </a:spcBef>
            </a:pPr>
            <a:r>
              <a:rPr lang="en-US" altLang="zh-CN" sz="1800" b="1">
                <a:solidFill>
                  <a:srgbClr val="FF0066"/>
                </a:solidFill>
                <a:cs typeface="+mn-ea"/>
                <a:sym typeface="+mn-lt"/>
              </a:rPr>
              <a:t>regrets</a:t>
            </a:r>
          </a:p>
        </p:txBody>
      </p:sp>
      <p:sp>
        <p:nvSpPr>
          <p:cNvPr id="76811" name="文本框 76810"/>
          <p:cNvSpPr txBox="1">
            <a:spLocks noChangeArrowheads="1"/>
          </p:cNvSpPr>
          <p:nvPr/>
        </p:nvSpPr>
        <p:spPr bwMode="auto">
          <a:xfrm>
            <a:off x="2139315" y="3613265"/>
            <a:ext cx="914400" cy="844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140000"/>
              </a:lnSpc>
              <a:spcBef>
                <a:spcPct val="0"/>
              </a:spcBef>
            </a:pPr>
            <a:r>
              <a:rPr lang="en-US" altLang="zh-CN" sz="1800" b="1">
                <a:solidFill>
                  <a:srgbClr val="FF0066"/>
                </a:solidFill>
                <a:cs typeface="+mn-ea"/>
                <a:sym typeface="+mn-lt"/>
              </a:rPr>
              <a:t>patient</a:t>
            </a:r>
          </a:p>
        </p:txBody>
      </p:sp>
      <p:sp>
        <p:nvSpPr>
          <p:cNvPr id="76812" name="文本框 76811"/>
          <p:cNvSpPr txBox="1">
            <a:spLocks noChangeArrowheads="1"/>
          </p:cNvSpPr>
          <p:nvPr/>
        </p:nvSpPr>
        <p:spPr bwMode="auto">
          <a:xfrm>
            <a:off x="4057650" y="3613265"/>
            <a:ext cx="1543050" cy="45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140000"/>
              </a:lnSpc>
              <a:spcBef>
                <a:spcPct val="0"/>
              </a:spcBef>
            </a:pPr>
            <a:r>
              <a:rPr lang="en-US" altLang="zh-CN" sz="1800" b="1">
                <a:solidFill>
                  <a:srgbClr val="FF0066"/>
                </a:solidFill>
                <a:cs typeface="+mn-ea"/>
                <a:sym typeface="+mn-lt"/>
              </a:rPr>
              <a:t>introduce</a:t>
            </a:r>
          </a:p>
        </p:txBody>
      </p:sp>
      <p:sp>
        <p:nvSpPr>
          <p:cNvPr id="76813" name="文本框 76812"/>
          <p:cNvSpPr txBox="1">
            <a:spLocks noChangeArrowheads="1"/>
          </p:cNvSpPr>
          <p:nvPr/>
        </p:nvSpPr>
        <p:spPr bwMode="auto">
          <a:xfrm>
            <a:off x="2139315" y="4030110"/>
            <a:ext cx="1257300" cy="45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140000"/>
              </a:lnSpc>
              <a:spcBef>
                <a:spcPct val="0"/>
              </a:spcBef>
            </a:pPr>
            <a:r>
              <a:rPr lang="en-US" altLang="zh-CN" sz="1800" b="1">
                <a:solidFill>
                  <a:srgbClr val="FF0066"/>
                </a:solidFill>
                <a:cs typeface="+mn-ea"/>
                <a:sym typeface="+mn-lt"/>
              </a:rPr>
              <a:t>encourage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6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6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6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6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6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6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6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6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6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6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68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6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68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68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6" grpId="0"/>
      <p:bldP spid="76807" grpId="0"/>
      <p:bldP spid="76808" grpId="0"/>
      <p:bldP spid="76809" grpId="0"/>
      <p:bldP spid="76810" grpId="0"/>
      <p:bldP spid="76811" grpId="0"/>
      <p:bldP spid="76812" grpId="0"/>
      <p:bldP spid="768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标题 39937"/>
          <p:cNvSpPr>
            <a:spLocks noGrp="1" noChangeArrowheads="1"/>
          </p:cNvSpPr>
          <p:nvPr>
            <p:ph type="title" idx="4294967295"/>
          </p:nvPr>
        </p:nvSpPr>
        <p:spPr>
          <a:xfrm>
            <a:off x="3139440" y="0"/>
            <a:ext cx="4229100" cy="857250"/>
          </a:xfrm>
          <a:effectLst>
            <a:outerShdw dist="35921" dir="2700000" algn="ctr" rotWithShape="0">
              <a:schemeClr val="bg1"/>
            </a:outerShdw>
          </a:effectLst>
        </p:spPr>
        <p:txBody>
          <a:bodyPr/>
          <a:lstStyle/>
          <a:p>
            <a:pPr>
              <a:lnSpc>
                <a:spcPct val="140000"/>
              </a:lnSpc>
            </a:pPr>
            <a:r>
              <a:rPr lang="en-US" altLang="zh-CN" b="1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Proverb(</a:t>
            </a:r>
            <a:r>
              <a:rPr lang="zh-CN" altLang="en-US" b="1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谚语</a:t>
            </a:r>
            <a:r>
              <a:rPr lang="en-US" altLang="zh-CN" b="1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)</a:t>
            </a:r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 </a:t>
            </a:r>
          </a:p>
        </p:txBody>
      </p:sp>
      <p:sp>
        <p:nvSpPr>
          <p:cNvPr id="24578" name="直接连接符 39938"/>
          <p:cNvSpPr>
            <a:spLocks noChangeShapeType="1"/>
          </p:cNvSpPr>
          <p:nvPr/>
        </p:nvSpPr>
        <p:spPr bwMode="auto">
          <a:xfrm>
            <a:off x="3238500" y="742950"/>
            <a:ext cx="3086100" cy="0"/>
          </a:xfrm>
          <a:prstGeom prst="line">
            <a:avLst/>
          </a:prstGeom>
          <a:noFill/>
          <a:ln w="88900">
            <a:pattFill prst="trellis">
              <a:fgClr>
                <a:srgbClr val="FF9900"/>
              </a:fgClr>
              <a:bgClr>
                <a:srgbClr val="FFFFFF"/>
              </a:bgClr>
            </a:patt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80" tIns="34290" rIns="68580" bIns="34290"/>
          <a:lstStyle/>
          <a:p>
            <a:pPr>
              <a:lnSpc>
                <a:spcPct val="140000"/>
              </a:lnSpc>
            </a:pPr>
            <a:endParaRPr lang="zh-CN" altLang="en-US">
              <a:cs typeface="+mn-ea"/>
              <a:sym typeface="+mn-lt"/>
            </a:endParaRPr>
          </a:p>
        </p:txBody>
      </p:sp>
      <p:pic>
        <p:nvPicPr>
          <p:cNvPr id="24579" name="图片 39939" descr="好朋友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39441" y="2331290"/>
            <a:ext cx="3227069" cy="2267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矩形 39940"/>
          <p:cNvSpPr>
            <a:spLocks noChangeArrowheads="1"/>
          </p:cNvSpPr>
          <p:nvPr/>
        </p:nvSpPr>
        <p:spPr bwMode="auto">
          <a:xfrm>
            <a:off x="1986915" y="1133429"/>
            <a:ext cx="6000750" cy="1232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2700" b="1">
                <a:cs typeface="+mn-ea"/>
                <a:sym typeface="+mn-lt"/>
              </a:rPr>
              <a:t>A friend </a:t>
            </a:r>
            <a:r>
              <a:rPr lang="en-US" altLang="zh-CN" sz="2700" b="1">
                <a:solidFill>
                  <a:srgbClr val="0000FF"/>
                </a:solidFill>
                <a:cs typeface="+mn-ea"/>
                <a:sym typeface="+mn-lt"/>
              </a:rPr>
              <a:t>in</a:t>
            </a:r>
            <a:r>
              <a:rPr lang="en-US" altLang="zh-CN" sz="2700" b="1">
                <a:cs typeface="+mn-ea"/>
                <a:sym typeface="+mn-lt"/>
              </a:rPr>
              <a:t> </a:t>
            </a:r>
            <a:r>
              <a:rPr lang="en-US" altLang="zh-CN" sz="2700" b="1">
                <a:solidFill>
                  <a:srgbClr val="0000FF"/>
                </a:solidFill>
                <a:cs typeface="+mn-ea"/>
                <a:sym typeface="+mn-lt"/>
              </a:rPr>
              <a:t>need</a:t>
            </a:r>
            <a:r>
              <a:rPr lang="en-US" altLang="zh-CN" sz="2700" b="1">
                <a:cs typeface="+mn-ea"/>
                <a:sym typeface="+mn-lt"/>
              </a:rPr>
              <a:t> is a friend </a:t>
            </a:r>
            <a:r>
              <a:rPr lang="en-US" altLang="zh-CN" sz="2700" b="1">
                <a:solidFill>
                  <a:srgbClr val="0000FF"/>
                </a:solidFill>
                <a:cs typeface="+mn-ea"/>
                <a:sym typeface="+mn-lt"/>
              </a:rPr>
              <a:t>indeed</a:t>
            </a:r>
            <a:r>
              <a:rPr lang="en-US" altLang="zh-CN" sz="2700" b="1">
                <a:cs typeface="+mn-ea"/>
                <a:sym typeface="+mn-lt"/>
              </a:rPr>
              <a:t>.</a:t>
            </a:r>
          </a:p>
        </p:txBody>
      </p:sp>
      <p:sp>
        <p:nvSpPr>
          <p:cNvPr id="24581" name="文本框 39941"/>
          <p:cNvSpPr txBox="1">
            <a:spLocks noChangeArrowheads="1"/>
          </p:cNvSpPr>
          <p:nvPr/>
        </p:nvSpPr>
        <p:spPr bwMode="auto">
          <a:xfrm>
            <a:off x="3752612" y="1740649"/>
            <a:ext cx="2469356" cy="650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700" b="1">
                <a:cs typeface="+mn-ea"/>
                <a:sym typeface="+mn-lt"/>
              </a:rPr>
              <a:t>患难见真情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文本框 24578"/>
          <p:cNvSpPr txBox="1">
            <a:spLocks noChangeArrowheads="1"/>
          </p:cNvSpPr>
          <p:nvPr/>
        </p:nvSpPr>
        <p:spPr bwMode="auto">
          <a:xfrm>
            <a:off x="1507332" y="385525"/>
            <a:ext cx="3953646" cy="521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2100" b="1" dirty="0">
                <a:solidFill>
                  <a:srgbClr val="0000FF"/>
                </a:solidFill>
                <a:cs typeface="+mn-ea"/>
                <a:sym typeface="+mn-lt"/>
              </a:rPr>
              <a:t>My problems with friendship.</a:t>
            </a:r>
          </a:p>
        </p:txBody>
      </p:sp>
      <p:sp>
        <p:nvSpPr>
          <p:cNvPr id="25602" name="文本框 24580"/>
          <p:cNvSpPr txBox="1">
            <a:spLocks noChangeArrowheads="1"/>
          </p:cNvSpPr>
          <p:nvPr/>
        </p:nvSpPr>
        <p:spPr bwMode="auto">
          <a:xfrm>
            <a:off x="4910138" y="1033225"/>
            <a:ext cx="2619375" cy="1038746"/>
          </a:xfrm>
          <a:prstGeom prst="rect">
            <a:avLst/>
          </a:prstGeom>
          <a:noFill/>
          <a:ln w="38100">
            <a:solidFill>
              <a:srgbClr val="339966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80" tIns="34290" rIns="68580" bIns="34290">
            <a:spAutoFit/>
          </a:bodyPr>
          <a:lstStyle/>
          <a:p>
            <a:pPr algn="ctr">
              <a:lnSpc>
                <a:spcPct val="140000"/>
              </a:lnSpc>
              <a:spcBef>
                <a:spcPct val="0"/>
              </a:spcBef>
            </a:pPr>
            <a:r>
              <a:rPr lang="en-US" altLang="zh-CN" sz="1500" b="1">
                <a:cs typeface="+mn-ea"/>
                <a:sym typeface="+mn-lt"/>
              </a:rPr>
              <a:t>I had a big fight with my best friend and we don’t talk to each other now.</a:t>
            </a:r>
          </a:p>
        </p:txBody>
      </p:sp>
      <p:sp>
        <p:nvSpPr>
          <p:cNvPr id="25603" name="文本框 24581"/>
          <p:cNvSpPr txBox="1">
            <a:spLocks noChangeArrowheads="1"/>
          </p:cNvSpPr>
          <p:nvPr/>
        </p:nvSpPr>
        <p:spPr bwMode="auto">
          <a:xfrm>
            <a:off x="1777604" y="1140381"/>
            <a:ext cx="2686050" cy="715581"/>
          </a:xfrm>
          <a:prstGeom prst="rect">
            <a:avLst/>
          </a:prstGeom>
          <a:solidFill>
            <a:schemeClr val="bg1">
              <a:alpha val="48000"/>
            </a:schemeClr>
          </a:solidFill>
          <a:ln w="38100">
            <a:solidFill>
              <a:srgbClr val="800080"/>
            </a:solidFill>
            <a:miter lim="800000"/>
          </a:ln>
        </p:spPr>
        <p:txBody>
          <a:bodyPr lIns="68580" tIns="34290" rIns="68580" bIns="34290">
            <a:spAutoFit/>
          </a:bodyPr>
          <a:lstStyle/>
          <a:p>
            <a:pPr>
              <a:lnSpc>
                <a:spcPct val="140000"/>
              </a:lnSpc>
              <a:spcBef>
                <a:spcPct val="0"/>
              </a:spcBef>
            </a:pPr>
            <a:r>
              <a:rPr lang="en-US" altLang="zh-CN" sz="1500" b="1">
                <a:cs typeface="+mn-ea"/>
                <a:sym typeface="+mn-lt"/>
              </a:rPr>
              <a:t>My friend wants to copy my homework.</a:t>
            </a:r>
          </a:p>
        </p:txBody>
      </p:sp>
      <p:sp>
        <p:nvSpPr>
          <p:cNvPr id="25604" name="文本框 24582"/>
          <p:cNvSpPr txBox="1">
            <a:spLocks noChangeArrowheads="1"/>
          </p:cNvSpPr>
          <p:nvPr/>
        </p:nvSpPr>
        <p:spPr bwMode="auto">
          <a:xfrm>
            <a:off x="4770359" y="3239487"/>
            <a:ext cx="2751534" cy="715581"/>
          </a:xfrm>
          <a:prstGeom prst="rect">
            <a:avLst/>
          </a:prstGeom>
          <a:noFill/>
          <a:ln w="38100">
            <a:solidFill>
              <a:srgbClr val="99CC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80" tIns="34290" rIns="68580" bIns="34290">
            <a:spAutoFit/>
          </a:bodyPr>
          <a:lstStyle/>
          <a:p>
            <a:pPr algn="ctr">
              <a:lnSpc>
                <a:spcPct val="140000"/>
              </a:lnSpc>
              <a:spcBef>
                <a:spcPct val="0"/>
              </a:spcBef>
            </a:pPr>
            <a:r>
              <a:rPr lang="en-US" altLang="zh-CN" sz="1500" b="1">
                <a:cs typeface="+mn-ea"/>
                <a:sym typeface="+mn-lt"/>
              </a:rPr>
              <a:t>My friend always  borrows money from me.</a:t>
            </a:r>
          </a:p>
        </p:txBody>
      </p:sp>
      <p:sp>
        <p:nvSpPr>
          <p:cNvPr id="25605" name="文本框 24583"/>
          <p:cNvSpPr txBox="1">
            <a:spLocks noChangeArrowheads="1"/>
          </p:cNvSpPr>
          <p:nvPr/>
        </p:nvSpPr>
        <p:spPr bwMode="auto">
          <a:xfrm>
            <a:off x="1670448" y="3085864"/>
            <a:ext cx="2743200" cy="1038746"/>
          </a:xfrm>
          <a:prstGeom prst="rect">
            <a:avLst/>
          </a:prstGeom>
          <a:noFill/>
          <a:ln w="38100">
            <a:solidFill>
              <a:srgbClr val="33CCCC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80" tIns="34290" rIns="68580" bIns="34290">
            <a:spAutoFit/>
          </a:bodyPr>
          <a:lstStyle/>
          <a:p>
            <a:pPr algn="ctr">
              <a:lnSpc>
                <a:spcPct val="140000"/>
              </a:lnSpc>
              <a:spcBef>
                <a:spcPct val="0"/>
              </a:spcBef>
            </a:pPr>
            <a:r>
              <a:rPr lang="en-US" altLang="zh-CN" sz="1500" b="1">
                <a:cs typeface="+mn-ea"/>
                <a:sym typeface="+mn-lt"/>
              </a:rPr>
              <a:t>I have to go to a new school, but I don’t want to leave my friends.</a:t>
            </a:r>
          </a:p>
        </p:txBody>
      </p:sp>
      <p:sp>
        <p:nvSpPr>
          <p:cNvPr id="2" name="矩形 1"/>
          <p:cNvSpPr/>
          <p:nvPr/>
        </p:nvSpPr>
        <p:spPr>
          <a:xfrm>
            <a:off x="1670448" y="1033225"/>
            <a:ext cx="2901553" cy="10909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lnSpc>
                <a:spcPct val="140000"/>
              </a:lnSpc>
            </a:pPr>
            <a:r>
              <a:rPr lang="zh-CN" altLang="en-US" sz="2100" b="1" noProof="1">
                <a:solidFill>
                  <a:schemeClr val="tx1"/>
                </a:solidFill>
                <a:cs typeface="+mn-ea"/>
                <a:sym typeface="+mn-lt"/>
              </a:rPr>
              <a:t>我的朋友想要抄袭我的作业</a:t>
            </a:r>
          </a:p>
        </p:txBody>
      </p:sp>
      <p:sp>
        <p:nvSpPr>
          <p:cNvPr id="3" name="矩形 2"/>
          <p:cNvSpPr/>
          <p:nvPr/>
        </p:nvSpPr>
        <p:spPr>
          <a:xfrm>
            <a:off x="4679157" y="1033225"/>
            <a:ext cx="3081338" cy="10798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lnSpc>
                <a:spcPct val="140000"/>
              </a:lnSpc>
            </a:pPr>
            <a:r>
              <a:rPr lang="zh-CN" altLang="en-US" sz="1800" b="1" noProof="1">
                <a:solidFill>
                  <a:schemeClr val="tx1"/>
                </a:solidFill>
                <a:cs typeface="+mn-ea"/>
                <a:sym typeface="+mn-lt"/>
              </a:rPr>
              <a:t>我和我的最好的朋友吵架了，并且我们互相之间不说话。</a:t>
            </a:r>
          </a:p>
        </p:txBody>
      </p:sp>
      <p:sp>
        <p:nvSpPr>
          <p:cNvPr id="4" name="矩形 3"/>
          <p:cNvSpPr/>
          <p:nvPr/>
        </p:nvSpPr>
        <p:spPr>
          <a:xfrm>
            <a:off x="1615678" y="3077904"/>
            <a:ext cx="2956322" cy="10052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lnSpc>
                <a:spcPct val="140000"/>
              </a:lnSpc>
            </a:pPr>
            <a:r>
              <a:rPr lang="zh-CN" altLang="en-US" b="1" noProof="1">
                <a:solidFill>
                  <a:schemeClr val="tx1"/>
                </a:solidFill>
                <a:cs typeface="+mn-ea"/>
                <a:sym typeface="+mn-lt"/>
              </a:rPr>
              <a:t>我必须去一所新学校上学，但是我不想要离开我的朋友们。</a:t>
            </a:r>
          </a:p>
        </p:txBody>
      </p:sp>
      <p:sp>
        <p:nvSpPr>
          <p:cNvPr id="5" name="矩形 4"/>
          <p:cNvSpPr/>
          <p:nvPr/>
        </p:nvSpPr>
        <p:spPr>
          <a:xfrm>
            <a:off x="4742975" y="3077904"/>
            <a:ext cx="3017520" cy="10052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lnSpc>
                <a:spcPct val="140000"/>
              </a:lnSpc>
            </a:pPr>
            <a:r>
              <a:rPr lang="zh-CN" altLang="en-US" sz="2100" b="1" noProof="1">
                <a:solidFill>
                  <a:schemeClr val="tx1"/>
                </a:solidFill>
                <a:cs typeface="+mn-ea"/>
                <a:sym typeface="+mn-lt"/>
              </a:rPr>
              <a:t>我的朋友总是向我借钱。</a:t>
            </a:r>
            <a:endParaRPr lang="en-US" altLang="zh-CN" sz="2100" b="1" noProof="1">
              <a:solidFill>
                <a:schemeClr val="tx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文本占位符 23554"/>
          <p:cNvSpPr>
            <a:spLocks noGrp="1" noChangeArrowheads="1"/>
          </p:cNvSpPr>
          <p:nvPr>
            <p:ph idx="4294967295"/>
          </p:nvPr>
        </p:nvSpPr>
        <p:spPr>
          <a:xfrm>
            <a:off x="1370206" y="442436"/>
            <a:ext cx="6611540" cy="4835129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1500" b="1" dirty="0">
                <a:solidFill>
                  <a:srgbClr val="FF0000"/>
                </a:solidFill>
                <a:cs typeface="+mn-ea"/>
                <a:sym typeface="+mn-lt"/>
              </a:rPr>
              <a:t>A</a:t>
            </a:r>
            <a:r>
              <a:rPr lang="en-US" altLang="zh-CN" sz="1500" b="1" dirty="0">
                <a:cs typeface="+mn-ea"/>
                <a:sym typeface="+mn-lt"/>
              </a:rPr>
              <a:t>: Hello. Friendship Helpline. Who's </a:t>
            </a:r>
            <a:r>
              <a:rPr lang="en-US" altLang="zh-CN" sz="1500" b="1" dirty="0" err="1">
                <a:cs typeface="+mn-ea"/>
                <a:sym typeface="+mn-lt"/>
              </a:rPr>
              <a:t>calling?How</a:t>
            </a:r>
            <a:r>
              <a:rPr lang="en-US" altLang="zh-CN" sz="1500" b="1" dirty="0">
                <a:cs typeface="+mn-ea"/>
                <a:sym typeface="+mn-lt"/>
              </a:rPr>
              <a:t> can I help you?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1500" b="1" dirty="0">
                <a:solidFill>
                  <a:srgbClr val="FF0000"/>
                </a:solidFill>
                <a:cs typeface="+mn-ea"/>
                <a:sym typeface="+mn-lt"/>
              </a:rPr>
              <a:t>B</a:t>
            </a:r>
            <a:r>
              <a:rPr lang="en-US" altLang="zh-CN" sz="1500" b="1" dirty="0">
                <a:cs typeface="+mn-ea"/>
                <a:sym typeface="+mn-lt"/>
              </a:rPr>
              <a:t>: Hello. This is ____ speaking. I </a:t>
            </a:r>
            <a:r>
              <a:rPr lang="en-US" altLang="zh-CN" sz="1500" b="1" dirty="0">
                <a:solidFill>
                  <a:schemeClr val="accent2"/>
                </a:solidFill>
                <a:cs typeface="+mn-ea"/>
                <a:sym typeface="+mn-lt"/>
              </a:rPr>
              <a:t>have a problem</a:t>
            </a:r>
            <a:r>
              <a:rPr lang="en-US" altLang="zh-CN" sz="1500" b="1" dirty="0">
                <a:cs typeface="+mn-ea"/>
                <a:sym typeface="+mn-lt"/>
              </a:rPr>
              <a:t> with my friend. </a:t>
            </a:r>
            <a:r>
              <a:rPr lang="zh-CN" altLang="en-US" sz="1500" b="1" dirty="0">
                <a:solidFill>
                  <a:srgbClr val="00B050"/>
                </a:solidFill>
                <a:cs typeface="+mn-ea"/>
                <a:sym typeface="+mn-lt"/>
              </a:rPr>
              <a:t>My friend wants to copy(抄袭) my homework.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1500" b="1" dirty="0">
                <a:solidFill>
                  <a:srgbClr val="FF0000"/>
                </a:solidFill>
                <a:cs typeface="+mn-ea"/>
                <a:sym typeface="+mn-lt"/>
              </a:rPr>
              <a:t>A</a:t>
            </a:r>
            <a:r>
              <a:rPr lang="en-US" altLang="zh-CN" sz="1500" b="1" dirty="0">
                <a:cs typeface="+mn-ea"/>
                <a:sym typeface="+mn-lt"/>
              </a:rPr>
              <a:t>: Tell me</a:t>
            </a:r>
            <a:r>
              <a:rPr lang="en-US" altLang="zh-CN" sz="1500" b="1" dirty="0">
                <a:solidFill>
                  <a:srgbClr val="FF0000"/>
                </a:solidFill>
                <a:cs typeface="+mn-ea"/>
                <a:sym typeface="+mn-lt"/>
              </a:rPr>
              <a:t> when the problem started.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1500" b="1" dirty="0">
                <a:solidFill>
                  <a:srgbClr val="FF0000"/>
                </a:solidFill>
                <a:cs typeface="+mn-ea"/>
                <a:sym typeface="+mn-lt"/>
              </a:rPr>
              <a:t>B</a:t>
            </a:r>
            <a:r>
              <a:rPr lang="en-US" altLang="zh-CN" sz="1500" b="1" dirty="0">
                <a:cs typeface="+mn-ea"/>
                <a:sym typeface="+mn-lt"/>
              </a:rPr>
              <a:t>: When we went to the middle school. She was not good at math, so she tried to copy my homework. But I think it's wrong.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1500" b="1" dirty="0">
                <a:solidFill>
                  <a:srgbClr val="FF0000"/>
                </a:solidFill>
                <a:cs typeface="+mn-ea"/>
                <a:sym typeface="+mn-lt"/>
              </a:rPr>
              <a:t>A</a:t>
            </a:r>
            <a:r>
              <a:rPr lang="en-US" altLang="zh-CN" sz="1500" b="1" dirty="0">
                <a:cs typeface="+mn-ea"/>
                <a:sym typeface="+mn-lt"/>
              </a:rPr>
              <a:t>:</a:t>
            </a:r>
            <a:r>
              <a:rPr lang="en-US" altLang="zh-CN" sz="1500" b="1" dirty="0">
                <a:solidFill>
                  <a:srgbClr val="0000FF"/>
                </a:solidFill>
                <a:cs typeface="+mn-ea"/>
                <a:sym typeface="+mn-lt"/>
              </a:rPr>
              <a:t> </a:t>
            </a:r>
            <a:r>
              <a:rPr lang="en-US" altLang="zh-CN" sz="1500" b="1" dirty="0">
                <a:cs typeface="+mn-ea"/>
                <a:sym typeface="+mn-lt"/>
              </a:rPr>
              <a:t>So could I ask</a:t>
            </a:r>
            <a:r>
              <a:rPr lang="en-US" altLang="zh-CN" sz="1500" b="1" dirty="0">
                <a:solidFill>
                  <a:srgbClr val="0000FF"/>
                </a:solidFill>
                <a:cs typeface="+mn-ea"/>
                <a:sym typeface="+mn-lt"/>
              </a:rPr>
              <a:t> </a:t>
            </a:r>
            <a:r>
              <a:rPr lang="en-US" altLang="zh-CN" sz="1500" b="1" dirty="0">
                <a:solidFill>
                  <a:srgbClr val="FF0000"/>
                </a:solidFill>
                <a:cs typeface="+mn-ea"/>
                <a:sym typeface="+mn-lt"/>
              </a:rPr>
              <a:t>whether you </a:t>
            </a:r>
            <a:r>
              <a:rPr lang="en-US" altLang="zh-CN" sz="1500" b="1" dirty="0" err="1">
                <a:solidFill>
                  <a:schemeClr val="accent2"/>
                </a:solidFill>
                <a:cs typeface="+mn-ea"/>
                <a:sym typeface="+mn-lt"/>
              </a:rPr>
              <a:t>metioned</a:t>
            </a:r>
            <a:r>
              <a:rPr lang="en-US" altLang="zh-CN" sz="1500" b="1" dirty="0">
                <a:solidFill>
                  <a:schemeClr val="accent2"/>
                </a:solidFill>
                <a:cs typeface="+mn-ea"/>
                <a:sym typeface="+mn-lt"/>
              </a:rPr>
              <a:t> it to</a:t>
            </a:r>
            <a:r>
              <a:rPr lang="en-US" altLang="zh-CN" sz="1500" b="1" dirty="0">
                <a:solidFill>
                  <a:srgbClr val="FF0000"/>
                </a:solidFill>
                <a:cs typeface="+mn-ea"/>
                <a:sym typeface="+mn-lt"/>
              </a:rPr>
              <a:t> her</a:t>
            </a:r>
            <a:r>
              <a:rPr lang="en-US" altLang="zh-CN" sz="1500" b="1" dirty="0">
                <a:cs typeface="+mn-ea"/>
                <a:sym typeface="+mn-lt"/>
              </a:rPr>
              <a:t>?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1500" b="1" dirty="0">
                <a:solidFill>
                  <a:srgbClr val="FF0000"/>
                </a:solidFill>
                <a:cs typeface="+mn-ea"/>
                <a:sym typeface="+mn-lt"/>
              </a:rPr>
              <a:t>B</a:t>
            </a:r>
            <a:r>
              <a:rPr lang="en-US" altLang="zh-CN" sz="1500" b="1" dirty="0">
                <a:cs typeface="+mn-ea"/>
                <a:sym typeface="+mn-lt"/>
              </a:rPr>
              <a:t>:</a:t>
            </a:r>
            <a:r>
              <a:rPr lang="en-US" altLang="zh-CN" sz="1500" b="1" dirty="0">
                <a:solidFill>
                  <a:srgbClr val="0000FF"/>
                </a:solidFill>
                <a:cs typeface="+mn-ea"/>
                <a:sym typeface="+mn-lt"/>
              </a:rPr>
              <a:t> </a:t>
            </a:r>
            <a:r>
              <a:rPr lang="en-US" altLang="zh-CN" sz="1500" b="1" dirty="0">
                <a:cs typeface="+mn-ea"/>
                <a:sym typeface="+mn-lt"/>
              </a:rPr>
              <a:t>Yes, but she </a:t>
            </a:r>
            <a:r>
              <a:rPr lang="en-US" altLang="zh-CN" sz="1500" b="1" dirty="0">
                <a:solidFill>
                  <a:schemeClr val="accent2"/>
                </a:solidFill>
                <a:cs typeface="+mn-ea"/>
                <a:sym typeface="+mn-lt"/>
              </a:rPr>
              <a:t>refused to</a:t>
            </a:r>
            <a:r>
              <a:rPr lang="en-US" altLang="zh-CN" sz="1500" b="1" dirty="0">
                <a:cs typeface="+mn-ea"/>
                <a:sym typeface="+mn-lt"/>
              </a:rPr>
              <a:t> listen.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1500" b="1" dirty="0">
                <a:solidFill>
                  <a:srgbClr val="FF0000"/>
                </a:solidFill>
                <a:cs typeface="+mn-ea"/>
                <a:sym typeface="+mn-lt"/>
              </a:rPr>
              <a:t>A</a:t>
            </a:r>
            <a:r>
              <a:rPr lang="en-US" altLang="zh-CN" sz="1500" b="1" dirty="0">
                <a:cs typeface="+mn-ea"/>
                <a:sym typeface="+mn-lt"/>
              </a:rPr>
              <a:t>: I think you should stop her from copying your homework and </a:t>
            </a:r>
            <a:r>
              <a:rPr lang="en-US" altLang="zh-CN" sz="1500" b="1" dirty="0">
                <a:solidFill>
                  <a:schemeClr val="accent2"/>
                </a:solidFill>
                <a:cs typeface="+mn-ea"/>
                <a:sym typeface="+mn-lt"/>
              </a:rPr>
              <a:t>explain to</a:t>
            </a:r>
            <a:r>
              <a:rPr lang="en-US" altLang="zh-CN" sz="15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1500" b="1" dirty="0">
                <a:cs typeface="+mn-ea"/>
                <a:sym typeface="+mn-lt"/>
              </a:rPr>
              <a:t>her it's wrong to copy </a:t>
            </a:r>
            <a:r>
              <a:rPr lang="en-US" altLang="zh-CN" sz="1500" b="1" dirty="0" err="1">
                <a:cs typeface="+mn-ea"/>
                <a:sym typeface="+mn-lt"/>
              </a:rPr>
              <a:t>homwork</a:t>
            </a:r>
            <a:r>
              <a:rPr lang="en-US" altLang="zh-CN" sz="1500" b="1" dirty="0">
                <a:cs typeface="+mn-ea"/>
                <a:sym typeface="+mn-lt"/>
              </a:rPr>
              <a:t>. Try to help her with her homework and </a:t>
            </a:r>
            <a:r>
              <a:rPr lang="en-US" altLang="zh-CN" sz="1500" b="1" dirty="0">
                <a:solidFill>
                  <a:schemeClr val="accent2"/>
                </a:solidFill>
                <a:cs typeface="+mn-ea"/>
                <a:sym typeface="+mn-lt"/>
              </a:rPr>
              <a:t>encourage her to </a:t>
            </a:r>
            <a:r>
              <a:rPr lang="en-US" altLang="zh-CN" sz="1500" b="1" dirty="0">
                <a:cs typeface="+mn-ea"/>
                <a:sym typeface="+mn-lt"/>
              </a:rPr>
              <a:t>study math hard. I'm sure she will understand you. 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1500" b="1" dirty="0">
                <a:solidFill>
                  <a:srgbClr val="FF0000"/>
                </a:solidFill>
                <a:cs typeface="+mn-ea"/>
                <a:sym typeface="+mn-lt"/>
              </a:rPr>
              <a:t>B</a:t>
            </a:r>
            <a:r>
              <a:rPr lang="en-US" altLang="zh-CN" sz="1500" b="1" dirty="0">
                <a:cs typeface="+mn-ea"/>
                <a:sym typeface="+mn-lt"/>
              </a:rPr>
              <a:t>: I see. Thank you. 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1500" b="1" dirty="0">
                <a:solidFill>
                  <a:srgbClr val="FF0000"/>
                </a:solidFill>
                <a:cs typeface="+mn-ea"/>
                <a:sym typeface="+mn-lt"/>
              </a:rPr>
              <a:t>A</a:t>
            </a:r>
            <a:r>
              <a:rPr lang="en-US" altLang="zh-CN" sz="1500" b="1" dirty="0">
                <a:cs typeface="+mn-ea"/>
                <a:sym typeface="+mn-lt"/>
              </a:rPr>
              <a:t>: </a:t>
            </a:r>
            <a:r>
              <a:rPr lang="en-US" altLang="zh-CN" sz="1500" b="1" dirty="0">
                <a:solidFill>
                  <a:schemeClr val="accent2"/>
                </a:solidFill>
                <a:cs typeface="+mn-ea"/>
                <a:sym typeface="+mn-lt"/>
              </a:rPr>
              <a:t>No problem</a:t>
            </a:r>
            <a:r>
              <a:rPr lang="en-US" altLang="zh-CN" sz="1500" b="1" dirty="0">
                <a:cs typeface="+mn-ea"/>
                <a:sym typeface="+mn-lt"/>
              </a:rPr>
              <a:t>.</a:t>
            </a:r>
          </a:p>
        </p:txBody>
      </p:sp>
      <p:sp>
        <p:nvSpPr>
          <p:cNvPr id="26626" name="文本框 23557"/>
          <p:cNvSpPr txBox="1">
            <a:spLocks noChangeArrowheads="1"/>
          </p:cNvSpPr>
          <p:nvPr/>
        </p:nvSpPr>
        <p:spPr bwMode="auto">
          <a:xfrm>
            <a:off x="1218010" y="-65484"/>
            <a:ext cx="7302320" cy="650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2700" b="1" dirty="0">
                <a:solidFill>
                  <a:srgbClr val="0000FF"/>
                </a:solidFill>
                <a:cs typeface="+mn-ea"/>
                <a:sym typeface="+mn-lt"/>
              </a:rPr>
              <a:t>Talk about your problems with friendship.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矩形 61441"/>
          <p:cNvSpPr>
            <a:spLocks noChangeArrowheads="1"/>
          </p:cNvSpPr>
          <p:nvPr/>
        </p:nvSpPr>
        <p:spPr bwMode="auto">
          <a:xfrm>
            <a:off x="1556485" y="679601"/>
            <a:ext cx="6515100" cy="3947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1800" b="1" dirty="0" err="1">
                <a:cs typeface="+mn-ea"/>
                <a:sym typeface="+mn-lt"/>
              </a:rPr>
              <a:t>Mrs</a:t>
            </a:r>
            <a:r>
              <a:rPr lang="en-US" altLang="zh-CN" sz="1800" b="1" dirty="0">
                <a:cs typeface="+mn-ea"/>
                <a:sym typeface="+mn-lt"/>
              </a:rPr>
              <a:t> King: Hello!</a:t>
            </a:r>
          </a:p>
          <a:p>
            <a:pPr>
              <a:lnSpc>
                <a:spcPct val="140000"/>
              </a:lnSpc>
            </a:pPr>
            <a:r>
              <a:rPr lang="en-US" altLang="zh-CN" sz="1800" b="1" dirty="0">
                <a:cs typeface="+mn-ea"/>
                <a:sym typeface="+mn-lt"/>
              </a:rPr>
              <a:t>  </a:t>
            </a:r>
            <a:r>
              <a:rPr lang="en-US" altLang="zh-CN" sz="1800" b="1" dirty="0" err="1">
                <a:cs typeface="+mn-ea"/>
                <a:sym typeface="+mn-lt"/>
              </a:rPr>
              <a:t>Lingling</a:t>
            </a:r>
            <a:r>
              <a:rPr lang="en-US" altLang="zh-CN" sz="1800" b="1" dirty="0">
                <a:cs typeface="+mn-ea"/>
                <a:sym typeface="+mn-lt"/>
              </a:rPr>
              <a:t>: Hello! Could I </a:t>
            </a:r>
            <a:r>
              <a:rPr lang="en-US" altLang="zh-CN" sz="1800" b="1" dirty="0">
                <a:solidFill>
                  <a:srgbClr val="FF0000"/>
                </a:solidFill>
                <a:cs typeface="+mn-ea"/>
                <a:sym typeface="+mn-lt"/>
              </a:rPr>
              <a:t>speak to Betty</a:t>
            </a:r>
            <a:r>
              <a:rPr lang="en-US" altLang="zh-CN" sz="1800" b="1" dirty="0">
                <a:cs typeface="+mn-ea"/>
                <a:sym typeface="+mn-lt"/>
              </a:rPr>
              <a:t>, please?</a:t>
            </a:r>
          </a:p>
          <a:p>
            <a:pPr>
              <a:lnSpc>
                <a:spcPct val="140000"/>
              </a:lnSpc>
            </a:pPr>
            <a:r>
              <a:rPr lang="en-US" altLang="zh-CN" sz="1800" b="1" dirty="0" err="1">
                <a:cs typeface="+mn-ea"/>
                <a:sym typeface="+mn-lt"/>
              </a:rPr>
              <a:t>Mrs</a:t>
            </a:r>
            <a:r>
              <a:rPr lang="en-US" altLang="zh-CN" sz="1800" b="1" dirty="0">
                <a:cs typeface="+mn-ea"/>
                <a:sym typeface="+mn-lt"/>
              </a:rPr>
              <a:t> King: I'm sorry, she's </a:t>
            </a:r>
            <a:r>
              <a:rPr lang="en-US" altLang="zh-CN" sz="1800" b="1" dirty="0">
                <a:solidFill>
                  <a:srgbClr val="FF0000"/>
                </a:solidFill>
                <a:cs typeface="+mn-ea"/>
                <a:sym typeface="+mn-lt"/>
              </a:rPr>
              <a:t>not in</a:t>
            </a:r>
            <a:r>
              <a:rPr lang="en-US" altLang="zh-CN" sz="1800" b="1" dirty="0">
                <a:cs typeface="+mn-ea"/>
                <a:sym typeface="+mn-lt"/>
              </a:rPr>
              <a:t> at the moment.    </a:t>
            </a:r>
          </a:p>
          <a:p>
            <a:pPr>
              <a:lnSpc>
                <a:spcPct val="140000"/>
              </a:lnSpc>
            </a:pPr>
            <a:r>
              <a:rPr lang="en-US" altLang="zh-CN" sz="1800" b="1" dirty="0">
                <a:cs typeface="+mn-ea"/>
                <a:sym typeface="+mn-lt"/>
              </a:rPr>
              <a:t>  </a:t>
            </a:r>
            <a:r>
              <a:rPr lang="en-US" altLang="zh-CN" sz="1800" b="1" dirty="0" err="1">
                <a:cs typeface="+mn-ea"/>
                <a:sym typeface="+mn-lt"/>
              </a:rPr>
              <a:t>Lingling</a:t>
            </a:r>
            <a:r>
              <a:rPr lang="en-US" altLang="zh-CN" sz="1800" b="1" dirty="0">
                <a:cs typeface="+mn-ea"/>
                <a:sym typeface="+mn-lt"/>
              </a:rPr>
              <a:t>: Is that </a:t>
            </a:r>
            <a:r>
              <a:rPr lang="en-US" altLang="zh-CN" sz="1800" b="1" dirty="0" err="1">
                <a:cs typeface="+mn-ea"/>
                <a:sym typeface="+mn-lt"/>
              </a:rPr>
              <a:t>Mrs</a:t>
            </a:r>
            <a:r>
              <a:rPr lang="en-US" altLang="zh-CN" sz="1800" b="1" dirty="0">
                <a:cs typeface="+mn-ea"/>
                <a:sym typeface="+mn-lt"/>
              </a:rPr>
              <a:t> King?</a:t>
            </a:r>
          </a:p>
          <a:p>
            <a:pPr>
              <a:lnSpc>
                <a:spcPct val="140000"/>
              </a:lnSpc>
            </a:pPr>
            <a:r>
              <a:rPr lang="en-US" altLang="zh-CN" sz="1800" b="1" dirty="0" err="1">
                <a:cs typeface="+mn-ea"/>
                <a:sym typeface="+mn-lt"/>
              </a:rPr>
              <a:t>Mrs</a:t>
            </a:r>
            <a:r>
              <a:rPr lang="en-US" altLang="zh-CN" sz="1800" b="1" dirty="0">
                <a:cs typeface="+mn-ea"/>
                <a:sym typeface="+mn-lt"/>
              </a:rPr>
              <a:t> King: Yes, this is Betty's mother. Is it  </a:t>
            </a:r>
          </a:p>
          <a:p>
            <a:pPr>
              <a:lnSpc>
                <a:spcPct val="140000"/>
              </a:lnSpc>
            </a:pPr>
            <a:r>
              <a:rPr lang="en-US" altLang="zh-CN" sz="1800" b="1" dirty="0">
                <a:cs typeface="+mn-ea"/>
                <a:sym typeface="+mn-lt"/>
              </a:rPr>
              <a:t>                   important? Can I </a:t>
            </a:r>
            <a:r>
              <a:rPr lang="en-US" altLang="zh-CN" sz="1800" b="1" dirty="0">
                <a:solidFill>
                  <a:srgbClr val="FF0000"/>
                </a:solidFill>
                <a:cs typeface="+mn-ea"/>
                <a:sym typeface="+mn-lt"/>
              </a:rPr>
              <a:t>take a message</a:t>
            </a:r>
            <a:r>
              <a:rPr lang="en-US" altLang="zh-CN" sz="1800" b="1" dirty="0">
                <a:cs typeface="+mn-ea"/>
                <a:sym typeface="+mn-lt"/>
              </a:rPr>
              <a:t>?</a:t>
            </a:r>
          </a:p>
          <a:p>
            <a:pPr>
              <a:lnSpc>
                <a:spcPct val="140000"/>
              </a:lnSpc>
            </a:pPr>
            <a:r>
              <a:rPr lang="en-US" altLang="zh-CN" sz="1800" b="1" dirty="0">
                <a:cs typeface="+mn-ea"/>
                <a:sym typeface="+mn-lt"/>
              </a:rPr>
              <a:t>  </a:t>
            </a:r>
            <a:r>
              <a:rPr lang="en-US" altLang="zh-CN" sz="1800" b="1" dirty="0" err="1">
                <a:cs typeface="+mn-ea"/>
                <a:sym typeface="+mn-lt"/>
              </a:rPr>
              <a:t>Lingling</a:t>
            </a:r>
            <a:r>
              <a:rPr lang="en-US" altLang="zh-CN" sz="1800" b="1" dirty="0">
                <a:cs typeface="+mn-ea"/>
                <a:sym typeface="+mn-lt"/>
              </a:rPr>
              <a:t>: Yes, please. </a:t>
            </a:r>
            <a:r>
              <a:rPr lang="en-US" altLang="zh-CN" sz="1800" b="1" dirty="0">
                <a:solidFill>
                  <a:srgbClr val="FF0000"/>
                </a:solidFill>
                <a:cs typeface="+mn-ea"/>
                <a:sym typeface="+mn-lt"/>
              </a:rPr>
              <a:t>This is</a:t>
            </a:r>
            <a:r>
              <a:rPr lang="en-US" altLang="zh-CN" sz="1800" b="1" dirty="0">
                <a:cs typeface="+mn-ea"/>
                <a:sym typeface="+mn-lt"/>
              </a:rPr>
              <a:t> </a:t>
            </a:r>
            <a:r>
              <a:rPr lang="en-US" altLang="zh-CN" sz="1800" b="1" dirty="0" err="1">
                <a:cs typeface="+mn-ea"/>
                <a:sym typeface="+mn-lt"/>
              </a:rPr>
              <a:t>Lingling</a:t>
            </a:r>
            <a:r>
              <a:rPr lang="en-US" altLang="zh-CN" sz="1800" b="1" dirty="0">
                <a:cs typeface="+mn-ea"/>
                <a:sym typeface="+mn-lt"/>
              </a:rPr>
              <a:t>, Betty’s  </a:t>
            </a:r>
          </a:p>
          <a:p>
            <a:pPr>
              <a:lnSpc>
                <a:spcPct val="140000"/>
              </a:lnSpc>
            </a:pPr>
            <a:r>
              <a:rPr lang="en-US" altLang="zh-CN" sz="1800" b="1" dirty="0">
                <a:cs typeface="+mn-ea"/>
                <a:sym typeface="+mn-lt"/>
              </a:rPr>
              <a:t>                   classmate. </a:t>
            </a:r>
            <a:r>
              <a:rPr lang="en-US" altLang="zh-CN" sz="1800" b="1" dirty="0">
                <a:solidFill>
                  <a:srgbClr val="0000FF"/>
                </a:solidFill>
                <a:cs typeface="+mn-ea"/>
                <a:sym typeface="+mn-lt"/>
              </a:rPr>
              <a:t>I have a problem with my  </a:t>
            </a:r>
          </a:p>
          <a:p>
            <a:pPr>
              <a:lnSpc>
                <a:spcPct val="140000"/>
              </a:lnSpc>
            </a:pPr>
            <a:r>
              <a:rPr lang="en-US" altLang="zh-CN" sz="1800" b="1" dirty="0">
                <a:solidFill>
                  <a:srgbClr val="0000FF"/>
                </a:solidFill>
                <a:cs typeface="+mn-ea"/>
                <a:sym typeface="+mn-lt"/>
              </a:rPr>
              <a:t>                   best friend </a:t>
            </a:r>
            <a:r>
              <a:rPr lang="en-US" altLang="zh-CN" sz="1800" b="1" dirty="0">
                <a:cs typeface="+mn-ea"/>
                <a:sym typeface="+mn-lt"/>
              </a:rPr>
              <a:t>and I need her help.</a:t>
            </a:r>
          </a:p>
          <a:p>
            <a:pPr>
              <a:lnSpc>
                <a:spcPct val="140000"/>
              </a:lnSpc>
            </a:pPr>
            <a:r>
              <a:rPr lang="en-US" altLang="zh-CN" sz="1800" b="1" dirty="0" err="1">
                <a:cs typeface="+mn-ea"/>
                <a:sym typeface="+mn-lt"/>
              </a:rPr>
              <a:t>Mrs</a:t>
            </a:r>
            <a:r>
              <a:rPr lang="en-US" altLang="zh-CN" sz="1800" b="1" dirty="0">
                <a:cs typeface="+mn-ea"/>
                <a:sym typeface="+mn-lt"/>
              </a:rPr>
              <a:t> King: Oh, I'm sorry to hear that, </a:t>
            </a:r>
            <a:r>
              <a:rPr lang="en-US" altLang="zh-CN" sz="1800" b="1" dirty="0" err="1">
                <a:cs typeface="+mn-ea"/>
                <a:sym typeface="+mn-lt"/>
              </a:rPr>
              <a:t>Lingling</a:t>
            </a:r>
            <a:r>
              <a:rPr lang="en-US" altLang="zh-CN" sz="1800" b="1" dirty="0">
                <a:cs typeface="+mn-ea"/>
                <a:sym typeface="+mn-lt"/>
              </a:rPr>
              <a:t>. 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文本占位符 23554"/>
          <p:cNvSpPr>
            <a:spLocks noGrp="1" noChangeArrowheads="1"/>
          </p:cNvSpPr>
          <p:nvPr>
            <p:ph idx="4294967295"/>
          </p:nvPr>
        </p:nvSpPr>
        <p:spPr>
          <a:xfrm>
            <a:off x="1501140" y="469583"/>
            <a:ext cx="6911579" cy="451485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en-US" altLang="zh-CN" b="1" dirty="0">
                <a:solidFill>
                  <a:srgbClr val="FF0000"/>
                </a:solidFill>
                <a:cs typeface="+mn-ea"/>
                <a:sym typeface="+mn-lt"/>
              </a:rPr>
              <a:t>A</a:t>
            </a:r>
            <a:r>
              <a:rPr lang="en-US" altLang="zh-CN" b="1" dirty="0">
                <a:cs typeface="+mn-ea"/>
                <a:sym typeface="+mn-lt"/>
              </a:rPr>
              <a:t>: Hello. Friendship Helpline. How can I help you?</a:t>
            </a:r>
          </a:p>
          <a:p>
            <a:pPr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en-US" altLang="zh-CN" b="1" dirty="0">
                <a:solidFill>
                  <a:srgbClr val="FF0000"/>
                </a:solidFill>
                <a:cs typeface="+mn-ea"/>
                <a:sym typeface="+mn-lt"/>
              </a:rPr>
              <a:t>B</a:t>
            </a:r>
            <a:r>
              <a:rPr lang="en-US" altLang="zh-CN" b="1" dirty="0">
                <a:cs typeface="+mn-ea"/>
                <a:sym typeface="+mn-lt"/>
              </a:rPr>
              <a:t>: Hello. This is … speaking. I have a problem </a:t>
            </a:r>
          </a:p>
          <a:p>
            <a:pPr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en-US" altLang="zh-CN" b="1" dirty="0">
                <a:cs typeface="+mn-ea"/>
                <a:sym typeface="+mn-lt"/>
              </a:rPr>
              <a:t>     with my friend.  _________(</a:t>
            </a:r>
            <a:r>
              <a:rPr lang="zh-CN" altLang="en-US" sz="1800" b="1" dirty="0">
                <a:cs typeface="+mn-ea"/>
                <a:sym typeface="+mn-lt"/>
              </a:rPr>
              <a:t>My friend is always late.</a:t>
            </a:r>
            <a:r>
              <a:rPr lang="zh-CN" altLang="en-US" sz="1800" b="1" dirty="0">
                <a:solidFill>
                  <a:srgbClr val="0000FF"/>
                </a:solidFill>
                <a:cs typeface="+mn-ea"/>
                <a:sym typeface="+mn-lt"/>
              </a:rPr>
              <a:t>/</a:t>
            </a:r>
            <a:r>
              <a:rPr lang="zh-CN" altLang="en-US" sz="1800" b="1" dirty="0">
                <a:cs typeface="+mn-ea"/>
                <a:sym typeface="+mn-lt"/>
              </a:rPr>
              <a:t>My friend tells lies</a:t>
            </a:r>
            <a:r>
              <a:rPr lang="en-US" altLang="zh-CN" sz="1800" b="1" dirty="0">
                <a:solidFill>
                  <a:schemeClr val="accent2"/>
                </a:solidFill>
                <a:cs typeface="+mn-ea"/>
                <a:sym typeface="+mn-lt"/>
              </a:rPr>
              <a:t>/</a:t>
            </a:r>
            <a:r>
              <a:rPr lang="zh-CN" altLang="en-US" sz="1800" b="1" dirty="0">
                <a:cs typeface="+mn-ea"/>
                <a:sym typeface="+mn-lt"/>
              </a:rPr>
              <a:t> I</a:t>
            </a:r>
            <a:r>
              <a:rPr lang="en-US" altLang="zh-CN" sz="1800" b="1" dirty="0">
                <a:cs typeface="+mn-ea"/>
                <a:sym typeface="+mn-lt"/>
              </a:rPr>
              <a:t>'</a:t>
            </a:r>
            <a:r>
              <a:rPr lang="zh-CN" altLang="en-US" sz="1800" b="1" dirty="0">
                <a:cs typeface="+mn-ea"/>
                <a:sym typeface="+mn-lt"/>
              </a:rPr>
              <a:t>m shy and I haven</a:t>
            </a:r>
            <a:r>
              <a:rPr lang="en-US" altLang="zh-CN" sz="1800" b="1" dirty="0">
                <a:cs typeface="+mn-ea"/>
                <a:sym typeface="+mn-lt"/>
              </a:rPr>
              <a:t>'</a:t>
            </a:r>
            <a:r>
              <a:rPr lang="zh-CN" altLang="en-US" sz="1800" b="1" dirty="0">
                <a:cs typeface="+mn-ea"/>
                <a:sym typeface="+mn-lt"/>
              </a:rPr>
              <a:t>t had many friends.</a:t>
            </a:r>
            <a:r>
              <a:rPr lang="zh-CN" altLang="en-US" sz="1800" b="1" dirty="0">
                <a:solidFill>
                  <a:srgbClr val="0000FF"/>
                </a:solidFill>
                <a:cs typeface="+mn-ea"/>
                <a:sym typeface="+mn-lt"/>
              </a:rPr>
              <a:t>/</a:t>
            </a:r>
            <a:r>
              <a:rPr lang="zh-CN" altLang="en-US" sz="1800" b="1" dirty="0">
                <a:cs typeface="+mn-ea"/>
                <a:sym typeface="+mn-lt"/>
              </a:rPr>
              <a:t> My friend wants to copy(抄袭) my homework.</a:t>
            </a:r>
            <a:r>
              <a:rPr lang="en-US" altLang="zh-CN" sz="1800" b="1" dirty="0">
                <a:cs typeface="+mn-ea"/>
                <a:sym typeface="+mn-lt"/>
              </a:rPr>
              <a:t>)</a:t>
            </a:r>
            <a:endParaRPr lang="en-US" altLang="zh-CN" sz="1800" b="1" dirty="0">
              <a:solidFill>
                <a:srgbClr val="FF0000"/>
              </a:solidFill>
              <a:cs typeface="+mn-ea"/>
              <a:sym typeface="+mn-lt"/>
            </a:endParaRPr>
          </a:p>
          <a:p>
            <a:pPr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en-US" altLang="zh-CN" b="1" dirty="0">
                <a:solidFill>
                  <a:srgbClr val="FF0000"/>
                </a:solidFill>
                <a:cs typeface="+mn-ea"/>
                <a:sym typeface="+mn-lt"/>
              </a:rPr>
              <a:t>A</a:t>
            </a:r>
            <a:r>
              <a:rPr lang="en-US" altLang="zh-CN" b="1" dirty="0">
                <a:cs typeface="+mn-ea"/>
                <a:sym typeface="+mn-lt"/>
              </a:rPr>
              <a:t>: Tell me</a:t>
            </a:r>
            <a:r>
              <a:rPr lang="en-US" altLang="zh-CN" b="1" dirty="0">
                <a:solidFill>
                  <a:srgbClr val="FF0000"/>
                </a:solidFill>
                <a:cs typeface="+mn-ea"/>
                <a:sym typeface="+mn-lt"/>
              </a:rPr>
              <a:t> when</a:t>
            </a:r>
            <a:r>
              <a:rPr lang="en-US" altLang="zh-CN" b="1" dirty="0">
                <a:solidFill>
                  <a:srgbClr val="0000FF"/>
                </a:solidFill>
                <a:cs typeface="+mn-ea"/>
                <a:sym typeface="+mn-lt"/>
              </a:rPr>
              <a:t>/</a:t>
            </a:r>
            <a:r>
              <a:rPr lang="en-US" altLang="zh-CN" b="1" dirty="0">
                <a:solidFill>
                  <a:srgbClr val="FF0000"/>
                </a:solidFill>
                <a:cs typeface="+mn-ea"/>
                <a:sym typeface="+mn-lt"/>
              </a:rPr>
              <a:t>what</a:t>
            </a:r>
            <a:r>
              <a:rPr lang="en-US" altLang="zh-CN" b="1" dirty="0">
                <a:solidFill>
                  <a:srgbClr val="0000FF"/>
                </a:solidFill>
                <a:cs typeface="+mn-ea"/>
                <a:sym typeface="+mn-lt"/>
              </a:rPr>
              <a:t>/</a:t>
            </a:r>
            <a:r>
              <a:rPr lang="en-US" altLang="zh-CN" b="1" dirty="0">
                <a:solidFill>
                  <a:srgbClr val="FF0000"/>
                </a:solidFill>
                <a:cs typeface="+mn-ea"/>
                <a:sym typeface="+mn-lt"/>
              </a:rPr>
              <a:t>how</a:t>
            </a:r>
            <a:r>
              <a:rPr lang="en-US" altLang="zh-CN" b="1" dirty="0">
                <a:solidFill>
                  <a:srgbClr val="0000FF"/>
                </a:solidFill>
                <a:cs typeface="+mn-ea"/>
                <a:sym typeface="+mn-lt"/>
              </a:rPr>
              <a:t>/</a:t>
            </a:r>
            <a:r>
              <a:rPr lang="en-US" altLang="zh-CN" b="1" dirty="0">
                <a:solidFill>
                  <a:srgbClr val="FF0000"/>
                </a:solidFill>
                <a:cs typeface="+mn-ea"/>
                <a:sym typeface="+mn-lt"/>
              </a:rPr>
              <a:t>why</a:t>
            </a:r>
            <a:r>
              <a:rPr lang="en-US" altLang="zh-CN" b="1" dirty="0">
                <a:solidFill>
                  <a:srgbClr val="0000FF"/>
                </a:solidFill>
                <a:cs typeface="+mn-ea"/>
                <a:sym typeface="+mn-lt"/>
              </a:rPr>
              <a:t>/</a:t>
            </a:r>
            <a:r>
              <a:rPr lang="en-US" altLang="zh-CN" b="1" dirty="0">
                <a:solidFill>
                  <a:srgbClr val="FF0000"/>
                </a:solidFill>
                <a:cs typeface="+mn-ea"/>
                <a:sym typeface="+mn-lt"/>
              </a:rPr>
              <a:t>whether …</a:t>
            </a:r>
          </a:p>
          <a:p>
            <a:pPr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en-US" altLang="zh-CN" b="1" dirty="0">
                <a:solidFill>
                  <a:srgbClr val="FF0000"/>
                </a:solidFill>
                <a:cs typeface="+mn-ea"/>
                <a:sym typeface="+mn-lt"/>
              </a:rPr>
              <a:t>B</a:t>
            </a:r>
            <a:r>
              <a:rPr lang="en-US" altLang="zh-CN" b="1" dirty="0">
                <a:cs typeface="+mn-ea"/>
                <a:sym typeface="+mn-lt"/>
              </a:rPr>
              <a:t>: … </a:t>
            </a:r>
          </a:p>
          <a:p>
            <a:pPr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en-US" altLang="zh-CN" b="1" dirty="0">
                <a:solidFill>
                  <a:srgbClr val="FF0000"/>
                </a:solidFill>
                <a:cs typeface="+mn-ea"/>
                <a:sym typeface="+mn-lt"/>
              </a:rPr>
              <a:t>A</a:t>
            </a:r>
            <a:r>
              <a:rPr lang="en-US" altLang="zh-CN" b="1" dirty="0">
                <a:cs typeface="+mn-ea"/>
                <a:sym typeface="+mn-lt"/>
              </a:rPr>
              <a:t>:</a:t>
            </a:r>
            <a:r>
              <a:rPr lang="en-US" altLang="zh-CN" b="1" dirty="0">
                <a:solidFill>
                  <a:srgbClr val="0000FF"/>
                </a:solidFill>
                <a:cs typeface="+mn-ea"/>
                <a:sym typeface="+mn-lt"/>
              </a:rPr>
              <a:t> </a:t>
            </a:r>
            <a:r>
              <a:rPr lang="en-US" altLang="zh-CN" b="1" dirty="0">
                <a:cs typeface="+mn-ea"/>
                <a:sym typeface="+mn-lt"/>
              </a:rPr>
              <a:t>So could I ask</a:t>
            </a:r>
            <a:r>
              <a:rPr lang="en-US" altLang="zh-CN" b="1" dirty="0">
                <a:solidFill>
                  <a:srgbClr val="0000FF"/>
                </a:solidFill>
                <a:cs typeface="+mn-ea"/>
                <a:sym typeface="+mn-lt"/>
              </a:rPr>
              <a:t> </a:t>
            </a:r>
            <a:r>
              <a:rPr lang="en-US" altLang="zh-CN" b="1" dirty="0">
                <a:solidFill>
                  <a:srgbClr val="FF0000"/>
                </a:solidFill>
                <a:cs typeface="+mn-ea"/>
                <a:sym typeface="+mn-lt"/>
              </a:rPr>
              <a:t>when</a:t>
            </a:r>
            <a:r>
              <a:rPr lang="en-US" altLang="zh-CN" b="1" dirty="0">
                <a:solidFill>
                  <a:srgbClr val="0000FF"/>
                </a:solidFill>
                <a:cs typeface="+mn-ea"/>
                <a:sym typeface="+mn-lt"/>
              </a:rPr>
              <a:t>/</a:t>
            </a:r>
            <a:r>
              <a:rPr lang="en-US" altLang="zh-CN" b="1" dirty="0">
                <a:solidFill>
                  <a:srgbClr val="FF0000"/>
                </a:solidFill>
                <a:cs typeface="+mn-ea"/>
                <a:sym typeface="+mn-lt"/>
              </a:rPr>
              <a:t>what</a:t>
            </a:r>
            <a:r>
              <a:rPr lang="en-US" altLang="zh-CN" b="1" dirty="0">
                <a:solidFill>
                  <a:srgbClr val="0000FF"/>
                </a:solidFill>
                <a:cs typeface="+mn-ea"/>
                <a:sym typeface="+mn-lt"/>
              </a:rPr>
              <a:t>/</a:t>
            </a:r>
            <a:r>
              <a:rPr lang="en-US" altLang="zh-CN" b="1" dirty="0">
                <a:solidFill>
                  <a:srgbClr val="FF0000"/>
                </a:solidFill>
                <a:cs typeface="+mn-ea"/>
                <a:sym typeface="+mn-lt"/>
              </a:rPr>
              <a:t>how</a:t>
            </a:r>
            <a:r>
              <a:rPr lang="en-US" altLang="zh-CN" b="1" dirty="0">
                <a:solidFill>
                  <a:srgbClr val="0000FF"/>
                </a:solidFill>
                <a:cs typeface="+mn-ea"/>
                <a:sym typeface="+mn-lt"/>
              </a:rPr>
              <a:t>/</a:t>
            </a:r>
            <a:r>
              <a:rPr lang="en-US" altLang="zh-CN" b="1" dirty="0">
                <a:solidFill>
                  <a:srgbClr val="FF0000"/>
                </a:solidFill>
                <a:cs typeface="+mn-ea"/>
                <a:sym typeface="+mn-lt"/>
              </a:rPr>
              <a:t>why</a:t>
            </a:r>
            <a:r>
              <a:rPr lang="en-US" altLang="zh-CN" b="1" dirty="0">
                <a:solidFill>
                  <a:srgbClr val="0000FF"/>
                </a:solidFill>
                <a:cs typeface="+mn-ea"/>
                <a:sym typeface="+mn-lt"/>
              </a:rPr>
              <a:t>/</a:t>
            </a:r>
            <a:r>
              <a:rPr lang="en-US" altLang="zh-CN" b="1" dirty="0">
                <a:solidFill>
                  <a:srgbClr val="FF0000"/>
                </a:solidFill>
                <a:cs typeface="+mn-ea"/>
                <a:sym typeface="+mn-lt"/>
              </a:rPr>
              <a:t>whether …</a:t>
            </a:r>
            <a:r>
              <a:rPr lang="en-US" altLang="zh-CN" b="1" dirty="0">
                <a:cs typeface="+mn-ea"/>
                <a:sym typeface="+mn-lt"/>
              </a:rPr>
              <a:t>?</a:t>
            </a:r>
          </a:p>
          <a:p>
            <a:pPr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en-US" altLang="zh-CN" b="1" dirty="0">
                <a:solidFill>
                  <a:srgbClr val="FF0000"/>
                </a:solidFill>
                <a:cs typeface="+mn-ea"/>
                <a:sym typeface="+mn-lt"/>
              </a:rPr>
              <a:t>B</a:t>
            </a:r>
            <a:r>
              <a:rPr lang="en-US" altLang="zh-CN" b="1" dirty="0">
                <a:cs typeface="+mn-ea"/>
                <a:sym typeface="+mn-lt"/>
              </a:rPr>
              <a:t>:</a:t>
            </a:r>
            <a:r>
              <a:rPr lang="en-US" altLang="zh-CN" b="1" dirty="0">
                <a:solidFill>
                  <a:srgbClr val="0000FF"/>
                </a:solidFill>
                <a:cs typeface="+mn-ea"/>
                <a:sym typeface="+mn-lt"/>
              </a:rPr>
              <a:t> …</a:t>
            </a:r>
          </a:p>
          <a:p>
            <a:pPr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en-US" altLang="zh-CN" b="1" dirty="0">
                <a:solidFill>
                  <a:srgbClr val="FF0000"/>
                </a:solidFill>
                <a:cs typeface="+mn-ea"/>
                <a:sym typeface="+mn-lt"/>
              </a:rPr>
              <a:t>A</a:t>
            </a:r>
            <a:r>
              <a:rPr lang="en-US" altLang="zh-CN" b="1" dirty="0">
                <a:cs typeface="+mn-ea"/>
                <a:sym typeface="+mn-lt"/>
              </a:rPr>
              <a:t>: I think you </a:t>
            </a:r>
            <a:r>
              <a:rPr lang="en-US" altLang="zh-CN" b="1" dirty="0">
                <a:solidFill>
                  <a:srgbClr val="FF0000"/>
                </a:solidFill>
                <a:cs typeface="+mn-ea"/>
                <a:sym typeface="+mn-lt"/>
              </a:rPr>
              <a:t>should </a:t>
            </a:r>
            <a:r>
              <a:rPr lang="en-US" altLang="zh-CN" b="1" dirty="0">
                <a:cs typeface="+mn-ea"/>
                <a:sym typeface="+mn-lt"/>
              </a:rPr>
              <a:t>… </a:t>
            </a:r>
            <a:r>
              <a:rPr lang="en-US" altLang="zh-CN" b="1" dirty="0">
                <a:solidFill>
                  <a:srgbClr val="FF0000"/>
                </a:solidFill>
                <a:cs typeface="+mn-ea"/>
                <a:sym typeface="+mn-lt"/>
              </a:rPr>
              <a:t>Try to</a:t>
            </a:r>
            <a:r>
              <a:rPr lang="en-US" altLang="zh-CN" b="1" dirty="0">
                <a:cs typeface="+mn-ea"/>
                <a:sym typeface="+mn-lt"/>
              </a:rPr>
              <a:t> …  </a:t>
            </a:r>
          </a:p>
          <a:p>
            <a:pPr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en-US" altLang="zh-CN" b="1" dirty="0">
                <a:solidFill>
                  <a:srgbClr val="FF0000"/>
                </a:solidFill>
                <a:cs typeface="+mn-ea"/>
                <a:sym typeface="+mn-lt"/>
              </a:rPr>
              <a:t>B</a:t>
            </a:r>
            <a:r>
              <a:rPr lang="en-US" altLang="zh-CN" b="1" dirty="0">
                <a:cs typeface="+mn-ea"/>
                <a:sym typeface="+mn-lt"/>
              </a:rPr>
              <a:t>: I see. Thank you. </a:t>
            </a:r>
          </a:p>
          <a:p>
            <a:pPr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en-US" altLang="zh-CN" b="1" dirty="0">
                <a:cs typeface="+mn-ea"/>
                <a:sym typeface="+mn-lt"/>
              </a:rPr>
              <a:t>A: No problem.</a:t>
            </a:r>
          </a:p>
        </p:txBody>
      </p:sp>
      <p:sp>
        <p:nvSpPr>
          <p:cNvPr id="27650" name="文本框 23557"/>
          <p:cNvSpPr txBox="1">
            <a:spLocks noChangeArrowheads="1"/>
          </p:cNvSpPr>
          <p:nvPr/>
        </p:nvSpPr>
        <p:spPr bwMode="auto">
          <a:xfrm>
            <a:off x="3199211" y="1"/>
            <a:ext cx="1711046" cy="650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2700" b="1" dirty="0">
                <a:solidFill>
                  <a:srgbClr val="0000FF"/>
                </a:solidFill>
                <a:cs typeface="+mn-ea"/>
                <a:sym typeface="+mn-lt"/>
              </a:rPr>
              <a:t>Pair-work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矩形 22530"/>
          <p:cNvSpPr>
            <a:spLocks noChangeArrowheads="1"/>
          </p:cNvSpPr>
          <p:nvPr/>
        </p:nvSpPr>
        <p:spPr bwMode="auto">
          <a:xfrm>
            <a:off x="1764508" y="660712"/>
            <a:ext cx="5669756" cy="1878976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</a:ln>
        </p:spPr>
        <p:txBody>
          <a:bodyPr lIns="68580" tIns="34290" rIns="68580" bIns="34290" anchor="ctr">
            <a:spAutoFit/>
          </a:bodyPr>
          <a:lstStyle/>
          <a:p>
            <a:pPr algn="ctr">
              <a:lnSpc>
                <a:spcPct val="140000"/>
              </a:lnSpc>
              <a:spcBef>
                <a:spcPct val="0"/>
              </a:spcBef>
            </a:pPr>
            <a:r>
              <a:rPr lang="en-US" altLang="zh-CN" sz="2700" b="1">
                <a:cs typeface="+mn-ea"/>
                <a:sym typeface="+mn-lt"/>
              </a:rPr>
              <a:t>A friend without faults </a:t>
            </a:r>
          </a:p>
          <a:p>
            <a:pPr algn="ctr">
              <a:lnSpc>
                <a:spcPct val="140000"/>
              </a:lnSpc>
              <a:spcBef>
                <a:spcPct val="0"/>
              </a:spcBef>
            </a:pPr>
            <a:r>
              <a:rPr lang="en-US" altLang="zh-CN" sz="2700" b="1">
                <a:cs typeface="+mn-ea"/>
                <a:sym typeface="+mn-lt"/>
              </a:rPr>
              <a:t>will never be found.</a:t>
            </a:r>
          </a:p>
          <a:p>
            <a:pPr algn="ctr">
              <a:lnSpc>
                <a:spcPct val="140000"/>
              </a:lnSpc>
              <a:spcBef>
                <a:spcPct val="0"/>
              </a:spcBef>
            </a:pPr>
            <a:r>
              <a:rPr lang="zh-CN" altLang="en-US" sz="3000" b="1">
                <a:cs typeface="+mn-ea"/>
                <a:sym typeface="+mn-lt"/>
              </a:rPr>
              <a:t>没有缺点的朋友是永远找不到的。</a:t>
            </a:r>
            <a:r>
              <a:rPr lang="zh-CN" altLang="en-US" sz="3000" b="1">
                <a:solidFill>
                  <a:srgbClr val="0000FF"/>
                </a:solidFill>
                <a:cs typeface="+mn-ea"/>
                <a:sym typeface="+mn-lt"/>
              </a:rPr>
              <a:t> </a:t>
            </a:r>
          </a:p>
        </p:txBody>
      </p:sp>
      <p:sp>
        <p:nvSpPr>
          <p:cNvPr id="22533" name="文本框 22532"/>
          <p:cNvSpPr txBox="1">
            <a:spLocks noChangeArrowheads="1"/>
          </p:cNvSpPr>
          <p:nvPr/>
        </p:nvSpPr>
        <p:spPr bwMode="auto">
          <a:xfrm>
            <a:off x="1764508" y="2941321"/>
            <a:ext cx="5697140" cy="1361911"/>
          </a:xfrm>
          <a:prstGeom prst="rect">
            <a:avLst/>
          </a:prstGeom>
          <a:solidFill>
            <a:srgbClr val="FF3399"/>
          </a:solidFill>
          <a:ln w="57150">
            <a:solidFill>
              <a:srgbClr val="00FFFF"/>
            </a:solidFill>
            <a:miter lim="800000"/>
          </a:ln>
        </p:spPr>
        <p:txBody>
          <a:bodyPr lIns="68580" tIns="34290" rIns="68580" bIns="34290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3000" b="1">
                <a:solidFill>
                  <a:schemeClr val="bg1"/>
                </a:solidFill>
                <a:cs typeface="+mn-ea"/>
                <a:sym typeface="+mn-lt"/>
              </a:rPr>
              <a:t>Learn to forgive(</a:t>
            </a:r>
            <a:r>
              <a:rPr lang="zh-CN" altLang="en-US" sz="3000" b="1">
                <a:solidFill>
                  <a:schemeClr val="bg1"/>
                </a:solidFill>
                <a:cs typeface="+mn-ea"/>
                <a:sym typeface="+mn-lt"/>
              </a:rPr>
              <a:t>宽容</a:t>
            </a:r>
            <a:r>
              <a:rPr lang="en-US" altLang="zh-CN" sz="3000" b="1">
                <a:solidFill>
                  <a:schemeClr val="bg1"/>
                </a:solidFill>
                <a:cs typeface="+mn-ea"/>
                <a:sym typeface="+mn-lt"/>
              </a:rPr>
              <a:t>) others and understand others.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animBg="1"/>
      <p:bldP spid="2253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32"/>
          <p:cNvSpPr txBox="1">
            <a:spLocks noChangeArrowheads="1"/>
          </p:cNvSpPr>
          <p:nvPr/>
        </p:nvSpPr>
        <p:spPr bwMode="auto">
          <a:xfrm>
            <a:off x="1494236" y="519114"/>
            <a:ext cx="6890348" cy="650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2700">
                <a:solidFill>
                  <a:srgbClr val="CC0000"/>
                </a:solidFill>
                <a:cs typeface="+mn-ea"/>
                <a:sym typeface="+mn-lt"/>
              </a:rPr>
              <a:t>Work in pairs and answer the questions.</a:t>
            </a:r>
          </a:p>
        </p:txBody>
      </p:sp>
      <p:sp>
        <p:nvSpPr>
          <p:cNvPr id="29698" name="Rectangle 7"/>
          <p:cNvSpPr>
            <a:spLocks noChangeArrowheads="1"/>
          </p:cNvSpPr>
          <p:nvPr/>
        </p:nvSpPr>
        <p:spPr bwMode="auto">
          <a:xfrm>
            <a:off x="1494236" y="1275160"/>
            <a:ext cx="6265069" cy="2654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140000"/>
              </a:lnSpc>
              <a:spcBef>
                <a:spcPct val="0"/>
              </a:spcBef>
              <a:buClr>
                <a:srgbClr val="0033CC"/>
              </a:buClr>
              <a:buFont typeface="Wingdings" panose="05000000000000000000" pitchFamily="2" charset="2"/>
              <a:buChar char="Ø"/>
            </a:pPr>
            <a:r>
              <a:rPr lang="en-US" altLang="zh-CN" sz="2400" dirty="0">
                <a:cs typeface="+mn-ea"/>
                <a:sym typeface="+mn-lt"/>
              </a:rPr>
              <a:t>When was the last time you felt sad</a:t>
            </a:r>
            <a:r>
              <a:rPr lang="zh-CN" altLang="en-US" sz="2400" dirty="0">
                <a:cs typeface="+mn-ea"/>
                <a:sym typeface="+mn-lt"/>
              </a:rPr>
              <a:t>？</a:t>
            </a:r>
          </a:p>
          <a:p>
            <a:pPr>
              <a:lnSpc>
                <a:spcPct val="140000"/>
              </a:lnSpc>
              <a:spcBef>
                <a:spcPct val="0"/>
              </a:spcBef>
              <a:buClr>
                <a:srgbClr val="0033CC"/>
              </a:buClr>
              <a:buFont typeface="Wingdings" panose="05000000000000000000" pitchFamily="2" charset="2"/>
              <a:buChar char="Ø"/>
            </a:pPr>
            <a:r>
              <a:rPr lang="en-US" altLang="zh-CN" sz="2400" dirty="0">
                <a:cs typeface="+mn-ea"/>
                <a:sym typeface="+mn-lt"/>
              </a:rPr>
              <a:t>Who did you tell that you were sad</a:t>
            </a:r>
            <a:r>
              <a:rPr lang="zh-CN" altLang="en-US" sz="2400" dirty="0">
                <a:cs typeface="+mn-ea"/>
                <a:sym typeface="+mn-lt"/>
              </a:rPr>
              <a:t>？</a:t>
            </a:r>
          </a:p>
          <a:p>
            <a:pPr>
              <a:lnSpc>
                <a:spcPct val="140000"/>
              </a:lnSpc>
              <a:spcBef>
                <a:spcPct val="0"/>
              </a:spcBef>
              <a:buClr>
                <a:srgbClr val="0033CC"/>
              </a:buClr>
              <a:buFont typeface="Wingdings" panose="05000000000000000000" pitchFamily="2" charset="2"/>
              <a:buChar char="Ø"/>
            </a:pPr>
            <a:r>
              <a:rPr lang="en-US" altLang="zh-CN" sz="2400" dirty="0">
                <a:cs typeface="+mn-ea"/>
                <a:sym typeface="+mn-lt"/>
              </a:rPr>
              <a:t>What did you do to feel better</a:t>
            </a:r>
            <a:r>
              <a:rPr lang="zh-CN" altLang="en-US" sz="2400" dirty="0">
                <a:cs typeface="+mn-ea"/>
                <a:sym typeface="+mn-lt"/>
              </a:rPr>
              <a:t>？</a:t>
            </a:r>
          </a:p>
          <a:p>
            <a:pPr>
              <a:lnSpc>
                <a:spcPct val="140000"/>
              </a:lnSpc>
              <a:spcBef>
                <a:spcPct val="0"/>
              </a:spcBef>
              <a:buClr>
                <a:srgbClr val="0033CC"/>
              </a:buClr>
              <a:buFont typeface="Wingdings" panose="05000000000000000000" pitchFamily="2" charset="2"/>
              <a:buChar char="Ø"/>
            </a:pPr>
            <a:r>
              <a:rPr lang="en-US" altLang="zh-CN" sz="2400" dirty="0">
                <a:cs typeface="+mn-ea"/>
                <a:sym typeface="+mn-lt"/>
              </a:rPr>
              <a:t>How can you make other people feel happy?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061" descr="176153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8026" y="336005"/>
            <a:ext cx="1289875" cy="1490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2" name="Text Box 2062"/>
          <p:cNvSpPr>
            <a:spLocks noChangeArrowheads="1"/>
          </p:cNvSpPr>
          <p:nvPr/>
        </p:nvSpPr>
        <p:spPr bwMode="auto">
          <a:xfrm>
            <a:off x="1977392" y="675333"/>
            <a:ext cx="472923" cy="521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40000"/>
              </a:lnSpc>
              <a:spcBef>
                <a:spcPct val="0"/>
              </a:spcBef>
            </a:pPr>
            <a:r>
              <a:rPr lang="en-US" altLang="zh-CN" sz="2100" b="1" i="1">
                <a:solidFill>
                  <a:srgbClr val="FF3300"/>
                </a:solidFill>
                <a:cs typeface="+mn-ea"/>
                <a:sym typeface="+mn-lt"/>
              </a:rPr>
              <a:t>59</a:t>
            </a:r>
            <a:endParaRPr lang="zh-CN" altLang="en-US" sz="1100">
              <a:cs typeface="+mn-ea"/>
              <a:sym typeface="+mn-lt"/>
            </a:endParaRPr>
          </a:p>
        </p:txBody>
      </p:sp>
      <p:pic>
        <p:nvPicPr>
          <p:cNvPr id="30723" name="Picture 2" descr="http://p4.so.qhimg.com/bdr/_240_/t014f8de8c3fe2282e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39379" y="424112"/>
            <a:ext cx="1629167" cy="1275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6" descr="http://p2.so.qhimg.com/bdr/_240_/t012f4d2bec8876b6d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86344" y="424112"/>
            <a:ext cx="1804498" cy="1359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2061" descr="1761535">
            <a:hlinkClick r:id="rId2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68427" y="370533"/>
            <a:ext cx="1288928" cy="1375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6" name="Text Box 2062"/>
          <p:cNvSpPr>
            <a:spLocks noChangeArrowheads="1"/>
          </p:cNvSpPr>
          <p:nvPr/>
        </p:nvSpPr>
        <p:spPr bwMode="auto">
          <a:xfrm>
            <a:off x="7386400" y="694383"/>
            <a:ext cx="472922" cy="521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40000"/>
              </a:lnSpc>
              <a:spcBef>
                <a:spcPct val="0"/>
              </a:spcBef>
            </a:pPr>
            <a:r>
              <a:rPr lang="en-US" altLang="zh-CN" sz="2100" b="1" i="1">
                <a:solidFill>
                  <a:srgbClr val="FF3300"/>
                </a:solidFill>
                <a:cs typeface="+mn-ea"/>
                <a:sym typeface="+mn-lt"/>
              </a:rPr>
              <a:t>85</a:t>
            </a:r>
          </a:p>
        </p:txBody>
      </p:sp>
      <p:sp>
        <p:nvSpPr>
          <p:cNvPr id="30727" name="TextBox 12"/>
          <p:cNvSpPr>
            <a:spLocks noChangeArrowheads="1"/>
          </p:cNvSpPr>
          <p:nvPr/>
        </p:nvSpPr>
        <p:spPr bwMode="auto">
          <a:xfrm>
            <a:off x="2663025" y="1806005"/>
            <a:ext cx="2106216" cy="45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1800">
                <a:solidFill>
                  <a:srgbClr val="000000"/>
                </a:solidFill>
                <a:cs typeface="+mn-ea"/>
                <a:sym typeface="+mn-lt"/>
              </a:rPr>
              <a:t>be angry with</a:t>
            </a:r>
            <a:endParaRPr lang="zh-CN" altLang="en-US" sz="180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0728" name="TextBox 14"/>
          <p:cNvSpPr>
            <a:spLocks noChangeArrowheads="1"/>
          </p:cNvSpPr>
          <p:nvPr/>
        </p:nvSpPr>
        <p:spPr bwMode="auto">
          <a:xfrm>
            <a:off x="1334668" y="1826801"/>
            <a:ext cx="1296590" cy="45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1800">
                <a:solidFill>
                  <a:srgbClr val="000000"/>
                </a:solidFill>
                <a:cs typeface="+mn-ea"/>
                <a:sym typeface="+mn-lt"/>
              </a:rPr>
              <a:t>bad mark</a:t>
            </a:r>
          </a:p>
        </p:txBody>
      </p:sp>
      <p:sp>
        <p:nvSpPr>
          <p:cNvPr id="30729" name="TextBox 15"/>
          <p:cNvSpPr>
            <a:spLocks noChangeArrowheads="1"/>
          </p:cNvSpPr>
          <p:nvPr/>
        </p:nvSpPr>
        <p:spPr bwMode="auto">
          <a:xfrm>
            <a:off x="4908141" y="1830524"/>
            <a:ext cx="1026319" cy="45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1800">
                <a:solidFill>
                  <a:srgbClr val="000000"/>
                </a:solidFill>
                <a:cs typeface="+mn-ea"/>
                <a:sym typeface="+mn-lt"/>
              </a:rPr>
              <a:t>help…</a:t>
            </a:r>
            <a:endParaRPr lang="zh-CN" altLang="en-US" sz="180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0730" name="TextBox 16"/>
          <p:cNvSpPr>
            <a:spLocks noChangeArrowheads="1"/>
          </p:cNvSpPr>
          <p:nvPr/>
        </p:nvSpPr>
        <p:spPr bwMode="auto">
          <a:xfrm>
            <a:off x="6384847" y="1809485"/>
            <a:ext cx="2220515" cy="45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1800">
                <a:solidFill>
                  <a:srgbClr val="000000"/>
                </a:solidFill>
                <a:cs typeface="+mn-ea"/>
                <a:sym typeface="+mn-lt"/>
              </a:rPr>
              <a:t>make progress</a:t>
            </a:r>
            <a:endParaRPr lang="zh-CN" altLang="en-US" sz="180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9228" name="文本框 9227"/>
          <p:cNvSpPr txBox="1">
            <a:spLocks noChangeArrowheads="1"/>
          </p:cNvSpPr>
          <p:nvPr/>
        </p:nvSpPr>
        <p:spPr bwMode="auto">
          <a:xfrm>
            <a:off x="1174552" y="2286629"/>
            <a:ext cx="6794897" cy="239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1800" b="1">
                <a:solidFill>
                  <a:srgbClr val="FF3300"/>
                </a:solidFill>
                <a:cs typeface="+mn-ea"/>
                <a:sym typeface="+mn-lt"/>
              </a:rPr>
              <a:t>    </a:t>
            </a:r>
            <a:r>
              <a:rPr lang="en-US" altLang="zh-CN" sz="1800" b="1">
                <a:solidFill>
                  <a:srgbClr val="FF3300"/>
                </a:solidFill>
                <a:cs typeface="+mn-ea"/>
                <a:sym typeface="+mn-lt"/>
              </a:rPr>
              <a:t>Last Saturday</a:t>
            </a:r>
            <a:r>
              <a:rPr lang="en-US" altLang="zh-CN" sz="1800">
                <a:solidFill>
                  <a:srgbClr val="3333FF"/>
                </a:solidFill>
                <a:cs typeface="+mn-ea"/>
                <a:sym typeface="+mn-lt"/>
              </a:rPr>
              <a:t>, </a:t>
            </a:r>
            <a:r>
              <a:rPr lang="en-US" altLang="zh-CN" sz="1800">
                <a:cs typeface="+mn-ea"/>
                <a:sym typeface="+mn-lt"/>
              </a:rPr>
              <a:t>I  felt unhappy because</a:t>
            </a:r>
            <a:r>
              <a:rPr lang="en-US" altLang="zh-CN" sz="1800">
                <a:solidFill>
                  <a:srgbClr val="3333FF"/>
                </a:solidFill>
                <a:cs typeface="+mn-ea"/>
                <a:sym typeface="+mn-lt"/>
              </a:rPr>
              <a:t> </a:t>
            </a:r>
            <a:r>
              <a:rPr lang="en-US" altLang="zh-CN" sz="1800" b="1">
                <a:solidFill>
                  <a:srgbClr val="FF3300"/>
                </a:solidFill>
                <a:cs typeface="+mn-ea"/>
                <a:sym typeface="+mn-lt"/>
              </a:rPr>
              <a:t>I  got the bad mark</a:t>
            </a:r>
            <a:r>
              <a:rPr lang="en-US" altLang="zh-CN" sz="1800">
                <a:solidFill>
                  <a:srgbClr val="3333FF"/>
                </a:solidFill>
                <a:cs typeface="+mn-ea"/>
                <a:sym typeface="+mn-lt"/>
              </a:rPr>
              <a:t>. </a:t>
            </a:r>
            <a:r>
              <a:rPr lang="en-US" altLang="zh-CN" sz="1800">
                <a:cs typeface="+mn-ea"/>
                <a:sym typeface="+mn-lt"/>
              </a:rPr>
              <a:t>My parents were very angry with me. I told</a:t>
            </a:r>
            <a:r>
              <a:rPr lang="en-US" altLang="zh-CN" sz="1800">
                <a:solidFill>
                  <a:srgbClr val="3333FF"/>
                </a:solidFill>
                <a:cs typeface="+mn-ea"/>
                <a:sym typeface="+mn-lt"/>
              </a:rPr>
              <a:t> </a:t>
            </a:r>
            <a:r>
              <a:rPr lang="en-US" altLang="zh-CN" sz="1800" b="1">
                <a:solidFill>
                  <a:srgbClr val="FF0000"/>
                </a:solidFill>
                <a:cs typeface="+mn-ea"/>
                <a:sym typeface="+mn-lt"/>
              </a:rPr>
              <a:t>my friend </a:t>
            </a:r>
            <a:r>
              <a:rPr lang="en-US" altLang="zh-CN" sz="1800">
                <a:cs typeface="+mn-ea"/>
                <a:sym typeface="+mn-lt"/>
              </a:rPr>
              <a:t>about it. Then </a:t>
            </a:r>
            <a:r>
              <a:rPr lang="zh-CN" altLang="en-US" sz="1800">
                <a:cs typeface="+mn-ea"/>
                <a:sym typeface="+mn-lt"/>
              </a:rPr>
              <a:t>s</a:t>
            </a:r>
            <a:r>
              <a:rPr lang="en-US" altLang="zh-CN" sz="1800">
                <a:cs typeface="+mn-ea"/>
                <a:sym typeface="+mn-lt"/>
              </a:rPr>
              <a:t>he came with a smile. </a:t>
            </a:r>
            <a:r>
              <a:rPr lang="zh-CN" altLang="en-US" sz="1800">
                <a:cs typeface="+mn-ea"/>
                <a:sym typeface="+mn-lt"/>
              </a:rPr>
              <a:t>Sh</a:t>
            </a:r>
            <a:r>
              <a:rPr lang="en-US" altLang="zh-CN" sz="1800">
                <a:cs typeface="+mn-ea"/>
                <a:sym typeface="+mn-lt"/>
              </a:rPr>
              <a:t>e helped  me with my lessons and we studied together. That made me feel happy. Then I made great progress and passed the exam.  Now I think </a:t>
            </a:r>
            <a:r>
              <a:rPr lang="zh-CN" altLang="en-US" sz="1800">
                <a:solidFill>
                  <a:srgbClr val="3333FF"/>
                </a:solidFill>
                <a:cs typeface="+mn-ea"/>
                <a:sym typeface="+mn-lt"/>
              </a:rPr>
              <a:t>helping others can </a:t>
            </a:r>
            <a:r>
              <a:rPr lang="zh-CN" altLang="en-US" sz="1800">
                <a:solidFill>
                  <a:srgbClr val="800000"/>
                </a:solidFill>
                <a:cs typeface="+mn-ea"/>
                <a:sym typeface="+mn-lt"/>
              </a:rPr>
              <a:t>make them happy</a:t>
            </a:r>
            <a:r>
              <a:rPr lang="zh-CN" altLang="en-US" sz="1800">
                <a:solidFill>
                  <a:srgbClr val="3333FF"/>
                </a:solidFill>
                <a:cs typeface="+mn-ea"/>
                <a:sym typeface="+mn-lt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8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矩形 11265"/>
          <p:cNvSpPr>
            <a:spLocks noChangeArrowheads="1" noChangeShapeType="1" noTextEdit="1"/>
          </p:cNvSpPr>
          <p:nvPr/>
        </p:nvSpPr>
        <p:spPr bwMode="auto">
          <a:xfrm>
            <a:off x="2887980" y="349092"/>
            <a:ext cx="3128963" cy="607219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lnSpc>
                <a:spcPct val="140000"/>
              </a:lnSpc>
            </a:pPr>
            <a:r>
              <a:rPr lang="en-US" altLang="zh-CN" sz="2700" kern="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rPr>
              <a:t>Learning to learn</a:t>
            </a:r>
            <a:endParaRPr lang="zh-CN" altLang="en-US" sz="2700" kern="1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1267" name="文本框 11266"/>
          <p:cNvSpPr txBox="1">
            <a:spLocks noChangeArrowheads="1"/>
          </p:cNvSpPr>
          <p:nvPr/>
        </p:nvSpPr>
        <p:spPr bwMode="auto">
          <a:xfrm>
            <a:off x="1483043" y="1145621"/>
            <a:ext cx="6697266" cy="2719206"/>
          </a:xfrm>
          <a:prstGeom prst="rect">
            <a:avLst/>
          </a:prstGeom>
          <a:solidFill>
            <a:schemeClr val="bg1">
              <a:alpha val="62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1800" b="1" dirty="0">
                <a:cs typeface="+mn-ea"/>
                <a:sym typeface="+mn-lt"/>
              </a:rPr>
              <a:t>When you read a story, focus on the </a:t>
            </a:r>
            <a:r>
              <a:rPr lang="zh-CN" altLang="en-US" sz="1800" b="1" dirty="0">
                <a:solidFill>
                  <a:srgbClr val="006600"/>
                </a:solidFill>
                <a:cs typeface="+mn-ea"/>
                <a:sym typeface="+mn-lt"/>
              </a:rPr>
              <a:t>five wh-questions</a:t>
            </a:r>
            <a:r>
              <a:rPr lang="zh-CN" altLang="en-US" sz="1800" b="1" dirty="0">
                <a:cs typeface="+mn-ea"/>
                <a:sym typeface="+mn-lt"/>
              </a:rPr>
              <a:t>:</a:t>
            </a:r>
          </a:p>
          <a:p>
            <a:pPr>
              <a:lnSpc>
                <a:spcPct val="140000"/>
              </a:lnSpc>
            </a:pPr>
            <a:r>
              <a:rPr lang="zh-CN" altLang="en-US" sz="2100" b="1" dirty="0">
                <a:solidFill>
                  <a:srgbClr val="FF0066"/>
                </a:solidFill>
                <a:cs typeface="+mn-ea"/>
                <a:sym typeface="+mn-lt"/>
              </a:rPr>
              <a:t>Who </a:t>
            </a:r>
            <a:r>
              <a:rPr lang="zh-CN" altLang="en-US" sz="2100" b="1" dirty="0">
                <a:cs typeface="+mn-ea"/>
                <a:sym typeface="+mn-lt"/>
              </a:rPr>
              <a:t>is the main character?</a:t>
            </a:r>
          </a:p>
          <a:p>
            <a:pPr>
              <a:lnSpc>
                <a:spcPct val="140000"/>
              </a:lnSpc>
            </a:pPr>
            <a:r>
              <a:rPr lang="zh-CN" altLang="en-US" sz="2100" b="1" dirty="0">
                <a:solidFill>
                  <a:srgbClr val="FF0066"/>
                </a:solidFill>
                <a:cs typeface="+mn-ea"/>
                <a:sym typeface="+mn-lt"/>
              </a:rPr>
              <a:t>What</a:t>
            </a:r>
            <a:r>
              <a:rPr lang="zh-CN" altLang="en-US" sz="2100" b="1" dirty="0">
                <a:cs typeface="+mn-ea"/>
                <a:sym typeface="+mn-lt"/>
              </a:rPr>
              <a:t> happens?</a:t>
            </a:r>
          </a:p>
          <a:p>
            <a:pPr>
              <a:lnSpc>
                <a:spcPct val="140000"/>
              </a:lnSpc>
            </a:pPr>
            <a:r>
              <a:rPr lang="zh-CN" altLang="en-US" sz="2100" b="1" dirty="0">
                <a:solidFill>
                  <a:srgbClr val="FF0066"/>
                </a:solidFill>
                <a:cs typeface="+mn-ea"/>
                <a:sym typeface="+mn-lt"/>
              </a:rPr>
              <a:t>When </a:t>
            </a:r>
            <a:r>
              <a:rPr lang="zh-CN" altLang="en-US" sz="2100" b="1" dirty="0">
                <a:cs typeface="+mn-ea"/>
                <a:sym typeface="+mn-lt"/>
              </a:rPr>
              <a:t>does the main event or story take place?</a:t>
            </a:r>
          </a:p>
          <a:p>
            <a:pPr>
              <a:lnSpc>
                <a:spcPct val="140000"/>
              </a:lnSpc>
            </a:pPr>
            <a:r>
              <a:rPr lang="zh-CN" altLang="en-US" sz="2100" b="1" dirty="0">
                <a:solidFill>
                  <a:srgbClr val="FF0066"/>
                </a:solidFill>
                <a:cs typeface="+mn-ea"/>
                <a:sym typeface="+mn-lt"/>
              </a:rPr>
              <a:t>Where</a:t>
            </a:r>
            <a:r>
              <a:rPr lang="zh-CN" altLang="en-US" sz="2100" b="1" dirty="0">
                <a:cs typeface="+mn-ea"/>
                <a:sym typeface="+mn-lt"/>
              </a:rPr>
              <a:t> does it take place?</a:t>
            </a:r>
          </a:p>
          <a:p>
            <a:pPr>
              <a:lnSpc>
                <a:spcPct val="140000"/>
              </a:lnSpc>
            </a:pPr>
            <a:r>
              <a:rPr lang="zh-CN" altLang="en-US" sz="2100" b="1" dirty="0">
                <a:solidFill>
                  <a:srgbClr val="FF0066"/>
                </a:solidFill>
                <a:cs typeface="+mn-ea"/>
                <a:sym typeface="+mn-lt"/>
              </a:rPr>
              <a:t>Why</a:t>
            </a:r>
            <a:r>
              <a:rPr lang="zh-CN" altLang="en-US" sz="2100" b="1" dirty="0">
                <a:cs typeface="+mn-ea"/>
                <a:sym typeface="+mn-lt"/>
              </a:rPr>
              <a:t>?</a:t>
            </a:r>
          </a:p>
        </p:txBody>
      </p:sp>
      <p:sp>
        <p:nvSpPr>
          <p:cNvPr id="11268" name="文本框 11267"/>
          <p:cNvSpPr txBox="1">
            <a:spLocks noChangeArrowheads="1"/>
          </p:cNvSpPr>
          <p:nvPr/>
        </p:nvSpPr>
        <p:spPr bwMode="auto">
          <a:xfrm>
            <a:off x="1481852" y="3738799"/>
            <a:ext cx="6457950" cy="1103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140000"/>
              </a:lnSpc>
              <a:spcBef>
                <a:spcPct val="0"/>
              </a:spcBef>
            </a:pPr>
            <a:r>
              <a:rPr lang="en-US" altLang="zh-CN" sz="2400" b="1">
                <a:solidFill>
                  <a:srgbClr val="663300"/>
                </a:solidFill>
                <a:cs typeface="+mn-ea"/>
                <a:sym typeface="+mn-lt"/>
              </a:rPr>
              <a:t>Look through the passage and get the answers to the five wh-questions.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animBg="1"/>
      <p:bldP spid="1126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文本框 64513"/>
          <p:cNvSpPr txBox="1">
            <a:spLocks noChangeArrowheads="1"/>
          </p:cNvSpPr>
          <p:nvPr/>
        </p:nvSpPr>
        <p:spPr bwMode="auto">
          <a:xfrm>
            <a:off x="1629055" y="230673"/>
            <a:ext cx="6681788" cy="4498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1600" b="1" dirty="0">
                <a:cs typeface="+mn-ea"/>
                <a:sym typeface="+mn-lt"/>
              </a:rPr>
              <a:t>What is </a:t>
            </a:r>
            <a:r>
              <a:rPr lang="en-US" altLang="zh-CN" sz="1600" b="1" dirty="0">
                <a:solidFill>
                  <a:srgbClr val="FF00FF"/>
                </a:solidFill>
                <a:cs typeface="+mn-ea"/>
                <a:sym typeface="+mn-lt"/>
              </a:rPr>
              <a:t>friendship</a:t>
            </a:r>
            <a:r>
              <a:rPr lang="en-US" altLang="zh-CN" sz="1600" b="1" dirty="0">
                <a:cs typeface="+mn-ea"/>
                <a:sym typeface="+mn-lt"/>
              </a:rPr>
              <a:t>?</a:t>
            </a:r>
            <a:r>
              <a:rPr lang="en-US" altLang="zh-CN" sz="1600" b="1" dirty="0">
                <a:solidFill>
                  <a:srgbClr val="0000FF"/>
                </a:solidFill>
                <a:cs typeface="+mn-ea"/>
                <a:sym typeface="+mn-lt"/>
              </a:rPr>
              <a:t/>
            </a:r>
            <a:br>
              <a:rPr lang="en-US" altLang="zh-CN" sz="1600" b="1" dirty="0">
                <a:solidFill>
                  <a:srgbClr val="0000FF"/>
                </a:solidFill>
                <a:cs typeface="+mn-ea"/>
                <a:sym typeface="+mn-lt"/>
              </a:rPr>
            </a:br>
            <a:r>
              <a:rPr lang="en-US" altLang="zh-CN" sz="1600" b="1" dirty="0">
                <a:cs typeface="+mn-ea"/>
                <a:sym typeface="+mn-lt"/>
              </a:rPr>
              <a:t>When it rains, I think friendship is </a:t>
            </a:r>
          </a:p>
          <a:p>
            <a:pPr>
              <a:lnSpc>
                <a:spcPct val="140000"/>
              </a:lnSpc>
            </a:pPr>
            <a:r>
              <a:rPr lang="en-US" altLang="zh-CN" sz="1600" b="1" dirty="0">
                <a:solidFill>
                  <a:srgbClr val="FF0000"/>
                </a:solidFill>
                <a:cs typeface="+mn-ea"/>
                <a:sym typeface="+mn-lt"/>
              </a:rPr>
              <a:t>a small umbrella</a:t>
            </a:r>
            <a:r>
              <a:rPr lang="en-US" altLang="zh-CN" sz="1600" b="1" dirty="0">
                <a:solidFill>
                  <a:srgbClr val="0000FF"/>
                </a:solidFill>
                <a:cs typeface="+mn-ea"/>
                <a:sym typeface="+mn-lt"/>
              </a:rPr>
              <a:t>.</a:t>
            </a:r>
            <a:br>
              <a:rPr lang="en-US" altLang="zh-CN" sz="1600" b="1" dirty="0">
                <a:solidFill>
                  <a:srgbClr val="0000FF"/>
                </a:solidFill>
                <a:cs typeface="+mn-ea"/>
                <a:sym typeface="+mn-lt"/>
              </a:rPr>
            </a:br>
            <a:r>
              <a:rPr lang="en-US" altLang="zh-CN" sz="1600" b="1" dirty="0">
                <a:cs typeface="+mn-ea"/>
                <a:sym typeface="+mn-lt"/>
              </a:rPr>
              <a:t>It can give me a piece of clear sky.</a:t>
            </a:r>
            <a:br>
              <a:rPr lang="en-US" altLang="zh-CN" sz="1600" b="1" dirty="0">
                <a:cs typeface="+mn-ea"/>
                <a:sym typeface="+mn-lt"/>
              </a:rPr>
            </a:br>
            <a:r>
              <a:rPr lang="en-US" altLang="zh-CN" sz="1600" b="1" dirty="0">
                <a:cs typeface="+mn-ea"/>
                <a:sym typeface="+mn-lt"/>
              </a:rPr>
              <a:t>When I'm crying, I think friendship is </a:t>
            </a:r>
          </a:p>
          <a:p>
            <a:pPr>
              <a:lnSpc>
                <a:spcPct val="140000"/>
              </a:lnSpc>
            </a:pPr>
            <a:r>
              <a:rPr lang="en-US" altLang="zh-CN" sz="1600" b="1" dirty="0">
                <a:solidFill>
                  <a:srgbClr val="FF0000"/>
                </a:solidFill>
                <a:cs typeface="+mn-ea"/>
                <a:sym typeface="+mn-lt"/>
              </a:rPr>
              <a:t>a white handkerchief</a:t>
            </a:r>
            <a:r>
              <a:rPr lang="en-US" altLang="zh-CN" sz="1600" b="1" dirty="0">
                <a:solidFill>
                  <a:srgbClr val="0000FF"/>
                </a:solidFill>
                <a:cs typeface="+mn-ea"/>
                <a:sym typeface="+mn-lt"/>
              </a:rPr>
              <a:t>.</a:t>
            </a:r>
            <a:br>
              <a:rPr lang="en-US" altLang="zh-CN" sz="1600" b="1" dirty="0">
                <a:solidFill>
                  <a:srgbClr val="0000FF"/>
                </a:solidFill>
                <a:cs typeface="+mn-ea"/>
                <a:sym typeface="+mn-lt"/>
              </a:rPr>
            </a:br>
            <a:r>
              <a:rPr lang="en-US" altLang="zh-CN" sz="1600" b="1" dirty="0">
                <a:cs typeface="+mn-ea"/>
                <a:sym typeface="+mn-lt"/>
              </a:rPr>
              <a:t>It</a:t>
            </a:r>
            <a:r>
              <a:rPr lang="en-US" altLang="zh-CN" sz="1600" b="1" dirty="0">
                <a:solidFill>
                  <a:srgbClr val="0000FF"/>
                </a:solidFill>
                <a:cs typeface="+mn-ea"/>
                <a:sym typeface="+mn-lt"/>
              </a:rPr>
              <a:t> </a:t>
            </a:r>
            <a:r>
              <a:rPr lang="en-US" altLang="zh-CN" sz="1600" b="1" dirty="0">
                <a:cs typeface="+mn-ea"/>
                <a:sym typeface="+mn-lt"/>
              </a:rPr>
              <a:t>can wipe my tears dry.</a:t>
            </a:r>
            <a:br>
              <a:rPr lang="en-US" altLang="zh-CN" sz="1600" b="1" dirty="0">
                <a:cs typeface="+mn-ea"/>
                <a:sym typeface="+mn-lt"/>
              </a:rPr>
            </a:br>
            <a:r>
              <a:rPr lang="en-US" altLang="zh-CN" sz="1600" b="1" dirty="0">
                <a:cs typeface="+mn-ea"/>
                <a:sym typeface="+mn-lt"/>
              </a:rPr>
              <a:t>When I am sad, I think friendship is </a:t>
            </a:r>
          </a:p>
          <a:p>
            <a:pPr>
              <a:lnSpc>
                <a:spcPct val="140000"/>
              </a:lnSpc>
            </a:pPr>
            <a:r>
              <a:rPr lang="en-US" altLang="zh-CN" sz="1600" b="1" dirty="0">
                <a:solidFill>
                  <a:srgbClr val="FF0000"/>
                </a:solidFill>
                <a:cs typeface="+mn-ea"/>
                <a:sym typeface="+mn-lt"/>
              </a:rPr>
              <a:t>a warm word</a:t>
            </a:r>
            <a:r>
              <a:rPr lang="en-US" altLang="zh-CN" sz="1600" b="1" dirty="0">
                <a:solidFill>
                  <a:srgbClr val="0000FF"/>
                </a:solidFill>
                <a:cs typeface="+mn-ea"/>
                <a:sym typeface="+mn-lt"/>
              </a:rPr>
              <a:t>.</a:t>
            </a:r>
            <a:br>
              <a:rPr lang="en-US" altLang="zh-CN" sz="1600" b="1" dirty="0">
                <a:solidFill>
                  <a:srgbClr val="0000FF"/>
                </a:solidFill>
                <a:cs typeface="+mn-ea"/>
                <a:sym typeface="+mn-lt"/>
              </a:rPr>
            </a:br>
            <a:r>
              <a:rPr lang="en-US" altLang="zh-CN" sz="1600" b="1" dirty="0">
                <a:cs typeface="+mn-ea"/>
                <a:sym typeface="+mn-lt"/>
              </a:rPr>
              <a:t>It can bring me happiness again. </a:t>
            </a:r>
            <a:br>
              <a:rPr lang="en-US" altLang="zh-CN" sz="1600" b="1" dirty="0">
                <a:cs typeface="+mn-ea"/>
                <a:sym typeface="+mn-lt"/>
              </a:rPr>
            </a:br>
            <a:r>
              <a:rPr lang="en-US" altLang="zh-CN" sz="1600" b="1" dirty="0">
                <a:cs typeface="+mn-ea"/>
                <a:sym typeface="+mn-lt"/>
              </a:rPr>
              <a:t>When I am in trouble, I think friendship is </a:t>
            </a:r>
          </a:p>
          <a:p>
            <a:pPr>
              <a:lnSpc>
                <a:spcPct val="140000"/>
              </a:lnSpc>
            </a:pPr>
            <a:r>
              <a:rPr lang="en-US" altLang="zh-CN" sz="1600" b="1" dirty="0">
                <a:solidFill>
                  <a:srgbClr val="FF0000"/>
                </a:solidFill>
                <a:cs typeface="+mn-ea"/>
                <a:sym typeface="+mn-lt"/>
              </a:rPr>
              <a:t>a strong hand</a:t>
            </a:r>
            <a:r>
              <a:rPr lang="en-US" altLang="zh-CN" sz="1600" b="1" dirty="0">
                <a:solidFill>
                  <a:srgbClr val="0000FF"/>
                </a:solidFill>
                <a:cs typeface="+mn-ea"/>
                <a:sym typeface="+mn-lt"/>
              </a:rPr>
              <a:t>.</a:t>
            </a:r>
            <a:br>
              <a:rPr lang="en-US" altLang="zh-CN" sz="1600" b="1" dirty="0">
                <a:solidFill>
                  <a:srgbClr val="0000FF"/>
                </a:solidFill>
                <a:cs typeface="+mn-ea"/>
                <a:sym typeface="+mn-lt"/>
              </a:rPr>
            </a:br>
            <a:r>
              <a:rPr lang="en-US" altLang="zh-CN" sz="1600" b="1" dirty="0">
                <a:cs typeface="+mn-ea"/>
                <a:sym typeface="+mn-lt"/>
              </a:rPr>
              <a:t>It can help me escape my troubles.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文本占位符 77825"/>
          <p:cNvSpPr>
            <a:spLocks noGrp="1" noChangeArrowheads="1"/>
          </p:cNvSpPr>
          <p:nvPr>
            <p:ph idx="4294967295"/>
          </p:nvPr>
        </p:nvSpPr>
        <p:spPr>
          <a:xfrm>
            <a:off x="1675806" y="315336"/>
            <a:ext cx="6723459" cy="4972050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40000"/>
              </a:lnSpc>
              <a:spcBef>
                <a:spcPct val="0"/>
              </a:spcBef>
              <a:buNone/>
            </a:pPr>
            <a:r>
              <a:rPr lang="zh-CN" altLang="en-US" sz="1800" dirty="0">
                <a:cs typeface="+mn-ea"/>
                <a:sym typeface="+mn-lt"/>
              </a:rPr>
              <a:t>和...有问题</a:t>
            </a:r>
          </a:p>
          <a:p>
            <a:pPr marL="457200" indent="-457200">
              <a:lnSpc>
                <a:spcPct val="140000"/>
              </a:lnSpc>
              <a:spcBef>
                <a:spcPct val="0"/>
              </a:spcBef>
              <a:buNone/>
            </a:pPr>
            <a:r>
              <a:rPr lang="zh-CN" altLang="en-US" sz="1800" dirty="0">
                <a:cs typeface="+mn-ea"/>
                <a:sym typeface="+mn-lt"/>
              </a:rPr>
              <a:t>分开</a:t>
            </a:r>
          </a:p>
          <a:p>
            <a:pPr marL="457200" indent="-457200">
              <a:lnSpc>
                <a:spcPct val="140000"/>
              </a:lnSpc>
              <a:spcBef>
                <a:spcPct val="0"/>
              </a:spcBef>
              <a:buNone/>
            </a:pPr>
            <a:r>
              <a:rPr lang="zh-CN" altLang="en-US" sz="1800" dirty="0">
                <a:cs typeface="+mn-ea"/>
                <a:sym typeface="+mn-lt"/>
              </a:rPr>
              <a:t>保持联系</a:t>
            </a:r>
          </a:p>
          <a:p>
            <a:pPr marL="457200" indent="-457200">
              <a:lnSpc>
                <a:spcPct val="140000"/>
              </a:lnSpc>
              <a:spcBef>
                <a:spcPct val="0"/>
              </a:spcBef>
              <a:buNone/>
            </a:pPr>
            <a:r>
              <a:rPr lang="zh-CN" altLang="en-US" sz="1800" dirty="0">
                <a:cs typeface="+mn-ea"/>
                <a:sym typeface="+mn-lt"/>
              </a:rPr>
              <a:t>向某人说起某事</a:t>
            </a:r>
          </a:p>
          <a:p>
            <a:pPr marL="457200" indent="-457200">
              <a:lnSpc>
                <a:spcPct val="140000"/>
              </a:lnSpc>
              <a:spcBef>
                <a:spcPct val="0"/>
              </a:spcBef>
              <a:buNone/>
            </a:pPr>
            <a:r>
              <a:rPr lang="zh-CN" altLang="en-US" sz="1800" dirty="0">
                <a:cs typeface="+mn-ea"/>
                <a:sym typeface="+mn-lt"/>
              </a:rPr>
              <a:t>拒绝做某事</a:t>
            </a:r>
          </a:p>
          <a:p>
            <a:pPr marL="457200" indent="-457200">
              <a:lnSpc>
                <a:spcPct val="140000"/>
              </a:lnSpc>
              <a:spcBef>
                <a:spcPct val="0"/>
              </a:spcBef>
              <a:buNone/>
            </a:pPr>
            <a:r>
              <a:rPr lang="zh-CN" altLang="en-US" sz="1800" dirty="0">
                <a:cs typeface="+mn-ea"/>
                <a:sym typeface="+mn-lt"/>
              </a:rPr>
              <a:t>那样对待某人</a:t>
            </a:r>
          </a:p>
          <a:p>
            <a:pPr marL="457200" indent="-457200">
              <a:lnSpc>
                <a:spcPct val="140000"/>
              </a:lnSpc>
              <a:spcBef>
                <a:spcPct val="0"/>
              </a:spcBef>
              <a:buNone/>
            </a:pPr>
            <a:r>
              <a:rPr lang="zh-CN" altLang="en-US" sz="1800" dirty="0">
                <a:cs typeface="+mn-ea"/>
                <a:sym typeface="+mn-lt"/>
              </a:rPr>
              <a:t>感到很自信</a:t>
            </a:r>
          </a:p>
          <a:p>
            <a:pPr marL="457200" indent="-457200">
              <a:lnSpc>
                <a:spcPct val="140000"/>
              </a:lnSpc>
              <a:spcBef>
                <a:spcPct val="0"/>
              </a:spcBef>
              <a:buNone/>
            </a:pPr>
            <a:r>
              <a:rPr lang="zh-CN" altLang="en-US" sz="1800" dirty="0">
                <a:cs typeface="+mn-ea"/>
                <a:sym typeface="+mn-lt"/>
              </a:rPr>
              <a:t>后悔做过某事</a:t>
            </a:r>
          </a:p>
          <a:p>
            <a:pPr marL="457200" indent="-457200">
              <a:lnSpc>
                <a:spcPct val="140000"/>
              </a:lnSpc>
              <a:spcBef>
                <a:spcPct val="0"/>
              </a:spcBef>
              <a:buNone/>
            </a:pPr>
            <a:r>
              <a:rPr lang="zh-CN" altLang="en-US" sz="1800" dirty="0">
                <a:cs typeface="+mn-ea"/>
                <a:sym typeface="+mn-lt"/>
              </a:rPr>
              <a:t>对...有耐心</a:t>
            </a:r>
          </a:p>
          <a:p>
            <a:pPr marL="457200" indent="-457200">
              <a:lnSpc>
                <a:spcPct val="140000"/>
              </a:lnSpc>
              <a:spcBef>
                <a:spcPct val="0"/>
              </a:spcBef>
              <a:buNone/>
            </a:pPr>
            <a:r>
              <a:rPr lang="zh-CN" altLang="en-US" sz="1800" dirty="0">
                <a:cs typeface="+mn-ea"/>
                <a:sym typeface="+mn-lt"/>
              </a:rPr>
              <a:t>向某人解释</a:t>
            </a:r>
          </a:p>
          <a:p>
            <a:pPr marL="457200" indent="-457200">
              <a:lnSpc>
                <a:spcPct val="140000"/>
              </a:lnSpc>
              <a:spcBef>
                <a:spcPct val="0"/>
              </a:spcBef>
              <a:buNone/>
            </a:pPr>
            <a:r>
              <a:rPr lang="zh-CN" altLang="en-US" sz="1800" dirty="0">
                <a:cs typeface="+mn-ea"/>
                <a:sym typeface="+mn-lt"/>
              </a:rPr>
              <a:t>把...介绍给...</a:t>
            </a:r>
          </a:p>
          <a:p>
            <a:pPr marL="457200" indent="-457200">
              <a:lnSpc>
                <a:spcPct val="140000"/>
              </a:lnSpc>
              <a:spcBef>
                <a:spcPct val="0"/>
              </a:spcBef>
              <a:buNone/>
            </a:pPr>
            <a:r>
              <a:rPr lang="zh-CN" altLang="en-US" sz="1800" dirty="0">
                <a:cs typeface="+mn-ea"/>
                <a:sym typeface="+mn-lt"/>
              </a:rPr>
              <a:t>鼓励某人做某事</a:t>
            </a:r>
          </a:p>
        </p:txBody>
      </p:sp>
      <p:sp>
        <p:nvSpPr>
          <p:cNvPr id="77827" name="Rectangle 6"/>
          <p:cNvSpPr>
            <a:spLocks noChangeArrowheads="1"/>
          </p:cNvSpPr>
          <p:nvPr/>
        </p:nvSpPr>
        <p:spPr bwMode="auto">
          <a:xfrm>
            <a:off x="4296371" y="1018669"/>
            <a:ext cx="3943350" cy="45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1800">
                <a:solidFill>
                  <a:srgbClr val="0000FF"/>
                </a:solidFill>
                <a:cs typeface="+mn-ea"/>
                <a:sym typeface="+mn-lt"/>
              </a:rPr>
              <a:t>stay in touch </a:t>
            </a:r>
          </a:p>
        </p:txBody>
      </p:sp>
      <p:sp>
        <p:nvSpPr>
          <p:cNvPr id="77828" name="Rectangle 6"/>
          <p:cNvSpPr>
            <a:spLocks noChangeArrowheads="1"/>
          </p:cNvSpPr>
          <p:nvPr/>
        </p:nvSpPr>
        <p:spPr bwMode="auto">
          <a:xfrm>
            <a:off x="4296371" y="241585"/>
            <a:ext cx="3943350" cy="45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1800" dirty="0">
                <a:solidFill>
                  <a:srgbClr val="0000FF"/>
                </a:solidFill>
                <a:cs typeface="+mn-ea"/>
                <a:sym typeface="+mn-lt"/>
              </a:rPr>
              <a:t>have a problem with...</a:t>
            </a:r>
          </a:p>
        </p:txBody>
      </p:sp>
      <p:sp>
        <p:nvSpPr>
          <p:cNvPr id="77829" name="Rectangle 6"/>
          <p:cNvSpPr>
            <a:spLocks noChangeArrowheads="1"/>
          </p:cNvSpPr>
          <p:nvPr/>
        </p:nvSpPr>
        <p:spPr bwMode="auto">
          <a:xfrm>
            <a:off x="4296371" y="630127"/>
            <a:ext cx="4102894" cy="45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1800">
                <a:solidFill>
                  <a:srgbClr val="0000FF"/>
                </a:solidFill>
                <a:cs typeface="+mn-ea"/>
                <a:sym typeface="+mn-lt"/>
              </a:rPr>
              <a:t>get separated</a:t>
            </a:r>
          </a:p>
        </p:txBody>
      </p:sp>
      <p:sp>
        <p:nvSpPr>
          <p:cNvPr id="77830" name="Rectangle 6"/>
          <p:cNvSpPr>
            <a:spLocks noChangeArrowheads="1"/>
          </p:cNvSpPr>
          <p:nvPr/>
        </p:nvSpPr>
        <p:spPr bwMode="auto">
          <a:xfrm>
            <a:off x="4296371" y="1407211"/>
            <a:ext cx="3943350" cy="45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1800" dirty="0">
                <a:solidFill>
                  <a:srgbClr val="0000FF"/>
                </a:solidFill>
                <a:cs typeface="+mn-ea"/>
                <a:sym typeface="+mn-lt"/>
              </a:rPr>
              <a:t>mention </a:t>
            </a:r>
            <a:r>
              <a:rPr lang="en-US" altLang="zh-CN" sz="1800" dirty="0" err="1">
                <a:solidFill>
                  <a:srgbClr val="0000FF"/>
                </a:solidFill>
                <a:cs typeface="+mn-ea"/>
                <a:sym typeface="+mn-lt"/>
              </a:rPr>
              <a:t>sth</a:t>
            </a:r>
            <a:r>
              <a:rPr lang="en-US" altLang="zh-CN" sz="1800" dirty="0">
                <a:solidFill>
                  <a:srgbClr val="0000FF"/>
                </a:solidFill>
                <a:cs typeface="+mn-ea"/>
                <a:sym typeface="+mn-lt"/>
              </a:rPr>
              <a:t>. to sb.</a:t>
            </a:r>
          </a:p>
        </p:txBody>
      </p:sp>
      <p:sp>
        <p:nvSpPr>
          <p:cNvPr id="77831" name="Rectangle 6"/>
          <p:cNvSpPr>
            <a:spLocks noChangeArrowheads="1"/>
          </p:cNvSpPr>
          <p:nvPr/>
        </p:nvSpPr>
        <p:spPr bwMode="auto">
          <a:xfrm>
            <a:off x="4296371" y="1795753"/>
            <a:ext cx="3340894" cy="45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1800">
                <a:solidFill>
                  <a:srgbClr val="0000FF"/>
                </a:solidFill>
                <a:cs typeface="+mn-ea"/>
                <a:sym typeface="+mn-lt"/>
              </a:rPr>
              <a:t>refuse to do sth.</a:t>
            </a:r>
          </a:p>
        </p:txBody>
      </p:sp>
      <p:sp>
        <p:nvSpPr>
          <p:cNvPr id="77832" name="Rectangle 6"/>
          <p:cNvSpPr>
            <a:spLocks noChangeArrowheads="1"/>
          </p:cNvSpPr>
          <p:nvPr/>
        </p:nvSpPr>
        <p:spPr bwMode="auto">
          <a:xfrm>
            <a:off x="4296371" y="2184295"/>
            <a:ext cx="2971800" cy="45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1800">
                <a:solidFill>
                  <a:srgbClr val="0000FF"/>
                </a:solidFill>
                <a:cs typeface="+mn-ea"/>
                <a:sym typeface="+mn-lt"/>
              </a:rPr>
              <a:t>treat sb. like that</a:t>
            </a:r>
          </a:p>
        </p:txBody>
      </p:sp>
      <p:sp>
        <p:nvSpPr>
          <p:cNvPr id="77833" name="Rectangle 6"/>
          <p:cNvSpPr>
            <a:spLocks noChangeArrowheads="1"/>
          </p:cNvSpPr>
          <p:nvPr/>
        </p:nvSpPr>
        <p:spPr bwMode="auto">
          <a:xfrm>
            <a:off x="4296370" y="2961379"/>
            <a:ext cx="3376613" cy="45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1800">
                <a:solidFill>
                  <a:srgbClr val="0000FF"/>
                </a:solidFill>
                <a:cs typeface="+mn-ea"/>
                <a:sym typeface="+mn-lt"/>
              </a:rPr>
              <a:t>regret doing sth.</a:t>
            </a:r>
          </a:p>
        </p:txBody>
      </p:sp>
      <p:sp>
        <p:nvSpPr>
          <p:cNvPr id="77834" name="Rectangle 6"/>
          <p:cNvSpPr>
            <a:spLocks noChangeArrowheads="1"/>
          </p:cNvSpPr>
          <p:nvPr/>
        </p:nvSpPr>
        <p:spPr bwMode="auto">
          <a:xfrm>
            <a:off x="4296371" y="3349921"/>
            <a:ext cx="2616994" cy="45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1800">
                <a:solidFill>
                  <a:srgbClr val="0000FF"/>
                </a:solidFill>
                <a:cs typeface="+mn-ea"/>
                <a:sym typeface="+mn-lt"/>
              </a:rPr>
              <a:t>be patient with</a:t>
            </a:r>
          </a:p>
        </p:txBody>
      </p:sp>
      <p:sp>
        <p:nvSpPr>
          <p:cNvPr id="77835" name="Rectangle 6"/>
          <p:cNvSpPr>
            <a:spLocks noChangeArrowheads="1"/>
          </p:cNvSpPr>
          <p:nvPr/>
        </p:nvSpPr>
        <p:spPr bwMode="auto">
          <a:xfrm>
            <a:off x="4296371" y="3738463"/>
            <a:ext cx="3259931" cy="45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1800">
                <a:solidFill>
                  <a:srgbClr val="0000FF"/>
                </a:solidFill>
                <a:cs typeface="+mn-ea"/>
                <a:sym typeface="+mn-lt"/>
              </a:rPr>
              <a:t>explain to sb.</a:t>
            </a:r>
          </a:p>
        </p:txBody>
      </p:sp>
      <p:sp>
        <p:nvSpPr>
          <p:cNvPr id="77836" name="Rectangle 6"/>
          <p:cNvSpPr>
            <a:spLocks noChangeArrowheads="1"/>
          </p:cNvSpPr>
          <p:nvPr/>
        </p:nvSpPr>
        <p:spPr bwMode="auto">
          <a:xfrm>
            <a:off x="4296371" y="4127005"/>
            <a:ext cx="2802731" cy="45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1800">
                <a:solidFill>
                  <a:srgbClr val="0000FF"/>
                </a:solidFill>
                <a:cs typeface="+mn-ea"/>
                <a:sym typeface="+mn-lt"/>
              </a:rPr>
              <a:t>introduce...to...</a:t>
            </a:r>
          </a:p>
        </p:txBody>
      </p:sp>
      <p:sp>
        <p:nvSpPr>
          <p:cNvPr id="77837" name="Rectangle 6"/>
          <p:cNvSpPr>
            <a:spLocks noChangeArrowheads="1"/>
          </p:cNvSpPr>
          <p:nvPr/>
        </p:nvSpPr>
        <p:spPr bwMode="auto">
          <a:xfrm>
            <a:off x="4296371" y="4515551"/>
            <a:ext cx="3259931" cy="45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1800">
                <a:solidFill>
                  <a:srgbClr val="0000FF"/>
                </a:solidFill>
                <a:cs typeface="+mn-ea"/>
                <a:sym typeface="+mn-lt"/>
              </a:rPr>
              <a:t>encourage sb. to do</a:t>
            </a:r>
          </a:p>
        </p:txBody>
      </p:sp>
      <p:sp>
        <p:nvSpPr>
          <p:cNvPr id="77838" name="Rectangle 6"/>
          <p:cNvSpPr>
            <a:spLocks noChangeArrowheads="1"/>
          </p:cNvSpPr>
          <p:nvPr/>
        </p:nvSpPr>
        <p:spPr bwMode="auto">
          <a:xfrm>
            <a:off x="4296371" y="2572837"/>
            <a:ext cx="3999309" cy="45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1800">
                <a:solidFill>
                  <a:srgbClr val="0000FF"/>
                </a:solidFill>
                <a:cs typeface="+mn-ea"/>
                <a:sym typeface="+mn-lt"/>
              </a:rPr>
              <a:t>feel very sure of oneself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7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7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7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7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7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7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7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7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7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7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77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77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/>
      <p:bldP spid="77828" grpId="0"/>
      <p:bldP spid="77829" grpId="0"/>
      <p:bldP spid="77830" grpId="0"/>
      <p:bldP spid="77831" grpId="0"/>
      <p:bldP spid="77832" grpId="0"/>
      <p:bldP spid="77833" grpId="0"/>
      <p:bldP spid="77834" grpId="0"/>
      <p:bldP spid="77835" grpId="0"/>
      <p:bldP spid="77836" grpId="0"/>
      <p:bldP spid="77837" grpId="0"/>
      <p:bldP spid="7783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08772" y="206421"/>
            <a:ext cx="11187942" cy="5589689"/>
            <a:chOff x="278362" y="275227"/>
            <a:chExt cx="14917256" cy="7452919"/>
          </a:xfrm>
        </p:grpSpPr>
        <p:pic>
          <p:nvPicPr>
            <p:cNvPr id="44" name="图片 4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631"/>
            <a:stretch>
              <a:fillRect/>
            </a:stretch>
          </p:blipFill>
          <p:spPr>
            <a:xfrm>
              <a:off x="1271464" y="275227"/>
              <a:ext cx="10083483" cy="5152283"/>
            </a:xfrm>
            <a:prstGeom prst="rect">
              <a:avLst/>
            </a:prstGeom>
            <a:effectLst>
              <a:outerShdw blurRad="254000" dist="76200" sx="102000" sy="102000" algn="ctr" rotWithShape="0">
                <a:prstClr val="black">
                  <a:alpha val="25000"/>
                </a:prstClr>
              </a:outerShdw>
            </a:effectLst>
          </p:spPr>
        </p:pic>
        <p:pic>
          <p:nvPicPr>
            <p:cNvPr id="85" name="图片 8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63" t="56563" r="78986"/>
            <a:stretch>
              <a:fillRect/>
            </a:stretch>
          </p:blipFill>
          <p:spPr>
            <a:xfrm>
              <a:off x="278362" y="4537721"/>
              <a:ext cx="2295166" cy="2045052"/>
            </a:xfrm>
            <a:prstGeom prst="rect">
              <a:avLst/>
            </a:prstGeom>
          </p:spPr>
        </p:pic>
        <p:sp>
          <p:nvSpPr>
            <p:cNvPr id="43" name="Slide Number Placeholder 5"/>
            <p:cNvSpPr txBox="1"/>
            <p:nvPr/>
          </p:nvSpPr>
          <p:spPr>
            <a:xfrm>
              <a:off x="9474292" y="6525454"/>
              <a:ext cx="2743200" cy="365125"/>
            </a:xfrm>
            <a:prstGeom prst="rect">
              <a:avLst/>
            </a:prstGeom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>
                <a:lnSpc>
                  <a:spcPct val="140000"/>
                </a:lnSpc>
                <a:defRPr/>
              </a:pPr>
              <a:fld id="{400A8FA8-F0BC-4BE7-BCFD-039897E4D028}" type="slidenum">
                <a:rPr lang="zh-CN" altLang="en-US">
                  <a:solidFill>
                    <a:prstClr val="black"/>
                  </a:solidFill>
                  <a:latin typeface="+mn-lt"/>
                  <a:ea typeface="+mn-ea"/>
                  <a:cs typeface="+mn-ea"/>
                  <a:sym typeface="+mn-lt"/>
                </a:rPr>
                <a:t>27</a:t>
              </a:fld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08827" y="3829168"/>
              <a:ext cx="4086791" cy="2886087"/>
            </a:xfrm>
            <a:prstGeom prst="rect">
              <a:avLst/>
            </a:prstGeom>
          </p:spPr>
        </p:pic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4714" y="2034735"/>
              <a:ext cx="3652916" cy="5693411"/>
            </a:xfrm>
            <a:prstGeom prst="rect">
              <a:avLst/>
            </a:prstGeom>
          </p:spPr>
        </p:pic>
        <p:sp>
          <p:nvSpPr>
            <p:cNvPr id="8" name="TextBox 9"/>
            <p:cNvSpPr>
              <a:spLocks noChangeArrowheads="1"/>
            </p:cNvSpPr>
            <p:nvPr/>
          </p:nvSpPr>
          <p:spPr bwMode="auto">
            <a:xfrm>
              <a:off x="837053" y="1663139"/>
              <a:ext cx="9947682" cy="4403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 fontAlgn="base">
                <a:lnSpc>
                  <a:spcPct val="14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4900" b="1">
                  <a:solidFill>
                    <a:srgbClr val="E52952"/>
                  </a:solidFill>
                  <a:cs typeface="+mn-ea"/>
                  <a:sym typeface="+mn-lt"/>
                </a:rPr>
                <a:t>谢谢</a:t>
              </a:r>
              <a:endParaRPr lang="en-US" altLang="zh-CN" sz="14900" b="1">
                <a:solidFill>
                  <a:srgbClr val="E52952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86" name="New picture"/>
          <p:cNvPicPr/>
          <p:nvPr/>
        </p:nvPicPr>
        <p:blipFill>
          <a:blip r:embed="rId7"/>
          <a:stretch>
            <a:fillRect/>
          </a:stretch>
        </p:blipFill>
        <p:spPr>
          <a:xfrm>
            <a:off x="9248775" y="8610600"/>
            <a:ext cx="247650" cy="180975"/>
          </a:xfrm>
          <a:prstGeom prst="cube">
            <a:avLst/>
          </a:prstGeom>
        </p:spPr>
      </p:pic>
    </p:spTree>
  </p:cSld>
  <p:clrMapOvr>
    <a:masterClrMapping/>
  </p:clrMapOvr>
  <p:transition spd="med" advTm="7000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矩形 62465"/>
          <p:cNvSpPr>
            <a:spLocks noChangeArrowheads="1"/>
          </p:cNvSpPr>
          <p:nvPr/>
        </p:nvSpPr>
        <p:spPr bwMode="auto">
          <a:xfrm>
            <a:off x="1371600" y="342901"/>
            <a:ext cx="6400800" cy="459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2100" b="1">
                <a:cs typeface="+mn-ea"/>
                <a:sym typeface="+mn-lt"/>
              </a:rPr>
              <a:t>But Betty is visiting her grandmother.  She </a:t>
            </a:r>
            <a:r>
              <a:rPr lang="en-US" altLang="zh-CN" sz="2100" b="1">
                <a:solidFill>
                  <a:srgbClr val="0000FF"/>
                </a:solidFill>
                <a:cs typeface="+mn-ea"/>
                <a:sym typeface="+mn-lt"/>
              </a:rPr>
              <a:t>won't</a:t>
            </a:r>
            <a:r>
              <a:rPr lang="en-US" altLang="zh-CN" sz="2100" b="1">
                <a:cs typeface="+mn-ea"/>
                <a:sym typeface="+mn-lt"/>
              </a:rPr>
              <a:t> be back </a:t>
            </a:r>
            <a:r>
              <a:rPr lang="en-US" altLang="zh-CN" sz="2100" b="1">
                <a:solidFill>
                  <a:srgbClr val="0000FF"/>
                </a:solidFill>
                <a:cs typeface="+mn-ea"/>
                <a:sym typeface="+mn-lt"/>
              </a:rPr>
              <a:t>until </a:t>
            </a:r>
            <a:r>
              <a:rPr lang="en-US" altLang="zh-CN" sz="2100" b="1">
                <a:cs typeface="+mn-ea"/>
                <a:sym typeface="+mn-lt"/>
              </a:rPr>
              <a:t>tomorrow.  Maybe you can </a:t>
            </a:r>
            <a:r>
              <a:rPr lang="en-US" altLang="zh-CN" sz="2100" b="1">
                <a:solidFill>
                  <a:srgbClr val="FF0000"/>
                </a:solidFill>
                <a:cs typeface="+mn-ea"/>
                <a:sym typeface="+mn-lt"/>
              </a:rPr>
              <a:t>try calling</a:t>
            </a:r>
            <a:r>
              <a:rPr lang="en-US" altLang="zh-CN" sz="2100" b="1">
                <a:cs typeface="+mn-ea"/>
                <a:sym typeface="+mn-lt"/>
              </a:rPr>
              <a:t> my friend,  Jane. She works on the Friendship Helpline at school. </a:t>
            </a:r>
          </a:p>
          <a:p>
            <a:pPr>
              <a:lnSpc>
                <a:spcPct val="140000"/>
              </a:lnSpc>
            </a:pPr>
            <a:r>
              <a:rPr lang="en-US" altLang="zh-CN" sz="2100" b="1">
                <a:cs typeface="+mn-ea"/>
                <a:sym typeface="+mn-lt"/>
              </a:rPr>
              <a:t>Lingling: Thanks so much, Mrs King. </a:t>
            </a:r>
            <a:r>
              <a:rPr lang="en-US" altLang="zh-CN" sz="2100" b="1">
                <a:solidFill>
                  <a:srgbClr val="0000FF"/>
                </a:solidFill>
                <a:cs typeface="+mn-ea"/>
                <a:sym typeface="+mn-lt"/>
              </a:rPr>
              <a:t>May I have the number? </a:t>
            </a:r>
            <a:r>
              <a:rPr lang="en-US" altLang="zh-CN" sz="2100" b="1">
                <a:cs typeface="+mn-ea"/>
                <a:sym typeface="+mn-lt"/>
              </a:rPr>
              <a:t>Mrs King: You can call her on 58590808.</a:t>
            </a:r>
          </a:p>
          <a:p>
            <a:pPr>
              <a:lnSpc>
                <a:spcPct val="140000"/>
              </a:lnSpc>
            </a:pPr>
            <a:r>
              <a:rPr lang="en-US" altLang="zh-CN" sz="2100" b="1">
                <a:cs typeface="+mn-ea"/>
                <a:sym typeface="+mn-lt"/>
              </a:rPr>
              <a:t>Lingling: Thank you, Mrs King.</a:t>
            </a:r>
          </a:p>
          <a:p>
            <a:pPr>
              <a:lnSpc>
                <a:spcPct val="140000"/>
              </a:lnSpc>
            </a:pPr>
            <a:r>
              <a:rPr lang="en-US" altLang="zh-CN" sz="2100" b="1">
                <a:cs typeface="+mn-ea"/>
                <a:sym typeface="+mn-lt"/>
              </a:rPr>
              <a:t>Mrs King: You're welcome, Lingling. I hope my friend can help you.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8" name="矩形 49157"/>
          <p:cNvSpPr>
            <a:spLocks noChangeArrowheads="1" noChangeShapeType="1" noTextEdit="1"/>
          </p:cNvSpPr>
          <p:nvPr/>
        </p:nvSpPr>
        <p:spPr bwMode="auto">
          <a:xfrm>
            <a:off x="2091001" y="336190"/>
            <a:ext cx="3314700" cy="628650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lnSpc>
                <a:spcPct val="140000"/>
              </a:lnSpc>
            </a:pPr>
            <a:r>
              <a:rPr lang="en-US" altLang="zh-CN" sz="3000" kern="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rPr>
              <a:t>My best friend</a:t>
            </a:r>
            <a:endParaRPr lang="zh-CN" altLang="en-US" sz="3000" kern="1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49161" name="文本框 49160"/>
          <p:cNvSpPr txBox="1">
            <a:spLocks noChangeArrowheads="1"/>
          </p:cNvSpPr>
          <p:nvPr/>
        </p:nvSpPr>
        <p:spPr bwMode="auto">
          <a:xfrm>
            <a:off x="1866688" y="1013223"/>
            <a:ext cx="6006703" cy="45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140000"/>
              </a:lnSpc>
              <a:spcBef>
                <a:spcPct val="0"/>
              </a:spcBef>
            </a:pPr>
            <a:r>
              <a:rPr lang="en-US" altLang="zh-CN" sz="1800" b="1" dirty="0">
                <a:cs typeface="+mn-ea"/>
                <a:sym typeface="+mn-lt"/>
              </a:rPr>
              <a:t>Could/ Can you tell me_____________?</a:t>
            </a:r>
          </a:p>
        </p:txBody>
      </p:sp>
      <p:sp>
        <p:nvSpPr>
          <p:cNvPr id="4100" name="文本框 4"/>
          <p:cNvSpPr txBox="1">
            <a:spLocks noChangeArrowheads="1"/>
          </p:cNvSpPr>
          <p:nvPr/>
        </p:nvSpPr>
        <p:spPr bwMode="auto">
          <a:xfrm>
            <a:off x="4572000" y="964840"/>
            <a:ext cx="2347913" cy="2783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1800" b="1">
                <a:solidFill>
                  <a:srgbClr val="FF0000"/>
                </a:solidFill>
                <a:cs typeface="+mn-ea"/>
                <a:sym typeface="+mn-lt"/>
              </a:rPr>
              <a:t>what</a:t>
            </a:r>
            <a:r>
              <a:rPr lang="zh-CN" altLang="en-US" sz="1800" b="1">
                <a:cs typeface="+mn-ea"/>
                <a:sym typeface="+mn-lt"/>
              </a:rPr>
              <a:t>……</a:t>
            </a:r>
            <a:endParaRPr lang="en-US" altLang="zh-CN" sz="1800" b="1">
              <a:solidFill>
                <a:srgbClr val="FF0000"/>
              </a:solidFill>
              <a:cs typeface="+mn-ea"/>
              <a:sym typeface="+mn-lt"/>
            </a:endParaRPr>
          </a:p>
          <a:p>
            <a:pPr>
              <a:lnSpc>
                <a:spcPct val="140000"/>
              </a:lnSpc>
            </a:pPr>
            <a:r>
              <a:rPr lang="zh-CN" altLang="en-US" sz="1800" b="1">
                <a:solidFill>
                  <a:srgbClr val="FF0000"/>
                </a:solidFill>
                <a:cs typeface="+mn-ea"/>
                <a:sym typeface="+mn-lt"/>
              </a:rPr>
              <a:t>when</a:t>
            </a:r>
          </a:p>
          <a:p>
            <a:pPr>
              <a:lnSpc>
                <a:spcPct val="140000"/>
              </a:lnSpc>
            </a:pPr>
            <a:r>
              <a:rPr lang="zh-CN" altLang="en-US" sz="1800" b="1">
                <a:solidFill>
                  <a:srgbClr val="FF0000"/>
                </a:solidFill>
                <a:cs typeface="+mn-ea"/>
                <a:sym typeface="+mn-lt"/>
              </a:rPr>
              <a:t>why</a:t>
            </a:r>
          </a:p>
          <a:p>
            <a:pPr>
              <a:lnSpc>
                <a:spcPct val="140000"/>
              </a:lnSpc>
            </a:pPr>
            <a:r>
              <a:rPr lang="zh-CN" altLang="en-US" sz="1800" b="1">
                <a:solidFill>
                  <a:srgbClr val="FF0000"/>
                </a:solidFill>
                <a:cs typeface="+mn-ea"/>
                <a:sym typeface="+mn-lt"/>
              </a:rPr>
              <a:t>where</a:t>
            </a:r>
          </a:p>
          <a:p>
            <a:pPr>
              <a:lnSpc>
                <a:spcPct val="140000"/>
              </a:lnSpc>
            </a:pPr>
            <a:r>
              <a:rPr lang="en-US" altLang="zh-CN" sz="1800" b="1">
                <a:solidFill>
                  <a:srgbClr val="FF0000"/>
                </a:solidFill>
                <a:cs typeface="+mn-ea"/>
                <a:sym typeface="+mn-lt"/>
              </a:rPr>
              <a:t>who</a:t>
            </a:r>
          </a:p>
          <a:p>
            <a:pPr>
              <a:lnSpc>
                <a:spcPct val="140000"/>
              </a:lnSpc>
            </a:pPr>
            <a:r>
              <a:rPr lang="zh-CN" altLang="en-US" sz="1800" b="1">
                <a:solidFill>
                  <a:srgbClr val="FF0000"/>
                </a:solidFill>
                <a:cs typeface="+mn-ea"/>
                <a:sym typeface="+mn-lt"/>
              </a:rPr>
              <a:t>how old</a:t>
            </a:r>
            <a:r>
              <a:rPr lang="en-US" altLang="zh-CN" sz="1800" b="1">
                <a:solidFill>
                  <a:srgbClr val="FF0000"/>
                </a:solidFill>
                <a:cs typeface="+mn-ea"/>
                <a:sym typeface="+mn-lt"/>
              </a:rPr>
              <a:t>/ long</a:t>
            </a:r>
            <a:r>
              <a:rPr lang="zh-CN" altLang="en-US" sz="1800" b="1">
                <a:solidFill>
                  <a:srgbClr val="FF0000"/>
                </a:solidFill>
                <a:cs typeface="+mn-ea"/>
                <a:sym typeface="+mn-lt"/>
              </a:rPr>
              <a:t>  </a:t>
            </a:r>
            <a:r>
              <a:rPr lang="zh-CN" altLang="en-US" sz="1800" b="1">
                <a:cs typeface="+mn-ea"/>
                <a:sym typeface="+mn-lt"/>
              </a:rPr>
              <a:t>                         </a:t>
            </a:r>
            <a:r>
              <a:rPr lang="zh-CN" altLang="en-US" sz="1800" b="1">
                <a:solidFill>
                  <a:srgbClr val="FF0000"/>
                </a:solidFill>
                <a:cs typeface="+mn-ea"/>
                <a:sym typeface="+mn-lt"/>
              </a:rPr>
              <a:t>if/whether</a:t>
            </a:r>
          </a:p>
        </p:txBody>
      </p:sp>
      <p:sp>
        <p:nvSpPr>
          <p:cNvPr id="49154" name="文本框 49153"/>
          <p:cNvSpPr txBox="1">
            <a:spLocks noChangeArrowheads="1"/>
          </p:cNvSpPr>
          <p:nvPr/>
        </p:nvSpPr>
        <p:spPr bwMode="auto">
          <a:xfrm>
            <a:off x="1866688" y="3612594"/>
            <a:ext cx="6571060" cy="45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1800" b="1">
                <a:cs typeface="+mn-ea"/>
                <a:sym typeface="+mn-lt"/>
              </a:rPr>
              <a:t>She is always _________(</a:t>
            </a:r>
            <a:r>
              <a:rPr lang="zh-CN" altLang="en-US" sz="1800" b="1">
                <a:cs typeface="+mn-ea"/>
                <a:sym typeface="+mn-lt"/>
              </a:rPr>
              <a:t>有耐心的</a:t>
            </a:r>
            <a:r>
              <a:rPr lang="en-US" altLang="zh-CN" sz="1800" b="1">
                <a:cs typeface="+mn-ea"/>
                <a:sym typeface="+mn-lt"/>
              </a:rPr>
              <a:t>) with me.</a:t>
            </a:r>
          </a:p>
        </p:txBody>
      </p:sp>
      <p:sp>
        <p:nvSpPr>
          <p:cNvPr id="49157" name="矩形 49156"/>
          <p:cNvSpPr>
            <a:spLocks noChangeArrowheads="1"/>
          </p:cNvSpPr>
          <p:nvPr/>
        </p:nvSpPr>
        <p:spPr bwMode="auto">
          <a:xfrm>
            <a:off x="3317223" y="3613308"/>
            <a:ext cx="957634" cy="45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1800" b="1">
                <a:solidFill>
                  <a:srgbClr val="FF0000"/>
                </a:solidFill>
                <a:cs typeface="+mn-ea"/>
                <a:sym typeface="+mn-lt"/>
              </a:rPr>
              <a:t>patient</a:t>
            </a:r>
          </a:p>
        </p:txBody>
      </p:sp>
      <p:sp>
        <p:nvSpPr>
          <p:cNvPr id="49156" name="文本框 49155"/>
          <p:cNvSpPr txBox="1">
            <a:spLocks noChangeArrowheads="1"/>
          </p:cNvSpPr>
          <p:nvPr/>
        </p:nvSpPr>
        <p:spPr bwMode="auto">
          <a:xfrm>
            <a:off x="1866688" y="4097178"/>
            <a:ext cx="6798469" cy="45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1800" b="1">
                <a:cs typeface="+mn-ea"/>
                <a:sym typeface="+mn-lt"/>
              </a:rPr>
              <a:t>She often  __________</a:t>
            </a:r>
            <a:r>
              <a:rPr lang="zh-CN" altLang="en-US" sz="1800" b="1">
                <a:cs typeface="+mn-ea"/>
                <a:sym typeface="+mn-lt"/>
              </a:rPr>
              <a:t>（鼓励）</a:t>
            </a:r>
            <a:r>
              <a:rPr lang="en-US" altLang="zh-CN" sz="1800" b="1">
                <a:cs typeface="+mn-ea"/>
                <a:sym typeface="+mn-lt"/>
              </a:rPr>
              <a:t>me when I have problems.</a:t>
            </a:r>
          </a:p>
        </p:txBody>
      </p:sp>
      <p:sp>
        <p:nvSpPr>
          <p:cNvPr id="49160" name="矩形 49159"/>
          <p:cNvSpPr>
            <a:spLocks noChangeArrowheads="1"/>
          </p:cNvSpPr>
          <p:nvPr/>
        </p:nvSpPr>
        <p:spPr bwMode="auto">
          <a:xfrm>
            <a:off x="2915628" y="4101701"/>
            <a:ext cx="1308692" cy="45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1800" b="1">
                <a:solidFill>
                  <a:srgbClr val="FF0000"/>
                </a:solidFill>
                <a:cs typeface="+mn-ea"/>
                <a:sym typeface="+mn-lt"/>
              </a:rPr>
              <a:t>encourage</a:t>
            </a:r>
            <a:r>
              <a:rPr lang="en-US" altLang="zh-CN" sz="1800" b="1">
                <a:solidFill>
                  <a:schemeClr val="accent2"/>
                </a:solidFill>
                <a:cs typeface="+mn-ea"/>
                <a:sym typeface="+mn-lt"/>
              </a:rPr>
              <a:t>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9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9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1" grpId="0" build="allAtOnce"/>
      <p:bldP spid="4100" grpId="0"/>
      <p:bldP spid="49154" grpId="0"/>
      <p:bldP spid="49157" grpId="0"/>
      <p:bldP spid="49156" grpId="0"/>
      <p:bldP spid="4916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图片 21505" descr="U1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92103" y="2787255"/>
            <a:ext cx="1175147" cy="2194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矩形 21506"/>
          <p:cNvSpPr>
            <a:spLocks noChangeArrowheads="1"/>
          </p:cNvSpPr>
          <p:nvPr/>
        </p:nvSpPr>
        <p:spPr bwMode="auto">
          <a:xfrm>
            <a:off x="4680348" y="3381376"/>
            <a:ext cx="1228541" cy="521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2100" b="1">
                <a:cs typeface="+mn-ea"/>
                <a:sym typeface="+mn-lt"/>
              </a:rPr>
              <a:t>Lingling</a:t>
            </a:r>
          </a:p>
        </p:txBody>
      </p:sp>
      <p:sp>
        <p:nvSpPr>
          <p:cNvPr id="64515" name="标题 1"/>
          <p:cNvSpPr txBox="1">
            <a:spLocks noChangeArrowheads="1"/>
          </p:cNvSpPr>
          <p:nvPr/>
        </p:nvSpPr>
        <p:spPr bwMode="auto">
          <a:xfrm>
            <a:off x="1257301" y="611983"/>
            <a:ext cx="6447235" cy="1613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 marL="742950" indent="-7429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40000"/>
              </a:lnSpc>
            </a:pPr>
            <a:r>
              <a:rPr lang="zh-CN" altLang="en-US" sz="2400">
                <a:latin typeface="+mn-lt"/>
                <a:ea typeface="+mn-ea"/>
                <a:cs typeface="+mn-ea"/>
                <a:sym typeface="+mn-lt"/>
              </a:rPr>
              <a:t>1. </a:t>
            </a:r>
            <a:r>
              <a:rPr lang="en-US" altLang="zh-CN" sz="2400">
                <a:latin typeface="+mn-lt"/>
                <a:ea typeface="+mn-ea"/>
                <a:cs typeface="+mn-ea"/>
                <a:sym typeface="+mn-lt"/>
              </a:rPr>
              <a:t>Why did Lingling call Betty?</a:t>
            </a:r>
          </a:p>
          <a:p>
            <a:pPr>
              <a:lnSpc>
                <a:spcPct val="140000"/>
              </a:lnSpc>
            </a:pPr>
            <a:endParaRPr lang="en-US" altLang="zh-CN" sz="2400"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40000"/>
              </a:lnSpc>
            </a:pPr>
            <a:r>
              <a:rPr lang="zh-CN" altLang="en-US" sz="2400">
                <a:latin typeface="+mn-lt"/>
                <a:ea typeface="+mn-ea"/>
                <a:cs typeface="+mn-ea"/>
                <a:sym typeface="+mn-lt"/>
              </a:rPr>
              <a:t>2. </a:t>
            </a:r>
            <a:r>
              <a:rPr lang="en-US" altLang="en-US" sz="2400">
                <a:latin typeface="+mn-lt"/>
                <a:ea typeface="+mn-ea"/>
                <a:cs typeface="+mn-ea"/>
                <a:sym typeface="+mn-lt"/>
              </a:rPr>
              <a:t>What advice did </a:t>
            </a:r>
            <a:r>
              <a:rPr lang="en-US" altLang="zh-CN" sz="2400" b="1">
                <a:latin typeface="+mn-lt"/>
                <a:ea typeface="+mn-ea"/>
                <a:cs typeface="+mn-ea"/>
                <a:sym typeface="+mn-lt"/>
              </a:rPr>
              <a:t>Mrs King </a:t>
            </a:r>
            <a:r>
              <a:rPr lang="en-US" altLang="zh-CN" sz="2400">
                <a:latin typeface="+mn-lt"/>
                <a:ea typeface="+mn-ea"/>
                <a:cs typeface="+mn-ea"/>
                <a:sym typeface="+mn-lt"/>
              </a:rPr>
              <a:t>give her?</a:t>
            </a:r>
          </a:p>
        </p:txBody>
      </p:sp>
      <p:sp>
        <p:nvSpPr>
          <p:cNvPr id="64516" name="文本框 64515"/>
          <p:cNvSpPr txBox="1">
            <a:spLocks noChangeArrowheads="1"/>
          </p:cNvSpPr>
          <p:nvPr/>
        </p:nvSpPr>
        <p:spPr bwMode="auto">
          <a:xfrm>
            <a:off x="1547813" y="1168005"/>
            <a:ext cx="7691849" cy="586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2400" b="1" dirty="0">
                <a:solidFill>
                  <a:schemeClr val="accent2"/>
                </a:solidFill>
                <a:cs typeface="+mn-ea"/>
                <a:sym typeface="+mn-lt"/>
              </a:rPr>
              <a:t>Because she had a problem with her best friend</a:t>
            </a:r>
            <a:r>
              <a:rPr lang="zh-CN" altLang="en-US" sz="2400" b="1" dirty="0">
                <a:solidFill>
                  <a:schemeClr val="accent2"/>
                </a:solidFill>
                <a:cs typeface="+mn-ea"/>
                <a:sym typeface="+mn-lt"/>
              </a:rPr>
              <a:t>.</a:t>
            </a:r>
            <a:r>
              <a:rPr lang="en-US" altLang="zh-CN" sz="2400" b="1" dirty="0">
                <a:solidFill>
                  <a:schemeClr val="accent2"/>
                </a:solidFill>
                <a:cs typeface="+mn-ea"/>
                <a:sym typeface="+mn-lt"/>
              </a:rPr>
              <a:t> </a:t>
            </a:r>
            <a:r>
              <a:rPr lang="en-US" altLang="zh-CN" b="1" dirty="0">
                <a:solidFill>
                  <a:schemeClr val="accent2"/>
                </a:solidFill>
                <a:cs typeface="+mn-ea"/>
                <a:sym typeface="+mn-lt"/>
              </a:rPr>
              <a:t> </a:t>
            </a: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1547813" y="2183314"/>
            <a:ext cx="8002832" cy="586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2400" b="1">
                <a:solidFill>
                  <a:schemeClr val="accent2"/>
                </a:solidFill>
                <a:cs typeface="+mn-ea"/>
                <a:sym typeface="+mn-lt"/>
              </a:rPr>
              <a:t>She advised her to  call the Friendship Helpline</a:t>
            </a:r>
            <a:r>
              <a:rPr lang="zh-CN" altLang="en-US" sz="2400" b="1">
                <a:solidFill>
                  <a:schemeClr val="accent2"/>
                </a:solidFill>
                <a:cs typeface="+mn-ea"/>
                <a:sym typeface="+mn-lt"/>
              </a:rPr>
              <a:t>.</a:t>
            </a:r>
            <a:r>
              <a:rPr lang="en-US" altLang="zh-CN" sz="2400" b="1">
                <a:solidFill>
                  <a:schemeClr val="accent2"/>
                </a:solidFill>
                <a:cs typeface="+mn-ea"/>
                <a:sym typeface="+mn-lt"/>
              </a:rPr>
              <a:t> </a:t>
            </a:r>
            <a:r>
              <a:rPr lang="en-US" altLang="zh-CN" b="1">
                <a:solidFill>
                  <a:schemeClr val="accent2"/>
                </a:solidFill>
                <a:cs typeface="+mn-ea"/>
                <a:sym typeface="+mn-lt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64516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文本框 24577"/>
          <p:cNvSpPr txBox="1">
            <a:spLocks noChangeArrowheads="1"/>
          </p:cNvSpPr>
          <p:nvPr/>
        </p:nvSpPr>
        <p:spPr bwMode="auto">
          <a:xfrm>
            <a:off x="1143000" y="350044"/>
            <a:ext cx="6858000" cy="97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140000"/>
              </a:lnSpc>
              <a:spcBef>
                <a:spcPct val="0"/>
              </a:spcBef>
            </a:pPr>
            <a:r>
              <a:rPr lang="en-US" altLang="zh-CN" sz="2100" b="1">
                <a:solidFill>
                  <a:srgbClr val="6600FF"/>
                </a:solidFill>
                <a:cs typeface="+mn-ea"/>
                <a:sym typeface="+mn-lt"/>
              </a:rPr>
              <a:t>Can you list some expressions we use when we call somebody?</a:t>
            </a:r>
          </a:p>
        </p:txBody>
      </p:sp>
      <p:sp>
        <p:nvSpPr>
          <p:cNvPr id="24579" name="文本框 24578"/>
          <p:cNvSpPr txBox="1">
            <a:spLocks noChangeArrowheads="1"/>
          </p:cNvSpPr>
          <p:nvPr/>
        </p:nvSpPr>
        <p:spPr bwMode="auto">
          <a:xfrm>
            <a:off x="1143001" y="1059657"/>
            <a:ext cx="6669881" cy="2783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40000"/>
              </a:lnSpc>
            </a:pPr>
            <a:r>
              <a:rPr lang="en-US" altLang="zh-CN" sz="2100" b="1" dirty="0">
                <a:latin typeface="+mn-lt"/>
                <a:ea typeface="+mn-ea"/>
                <a:cs typeface="+mn-ea"/>
                <a:sym typeface="+mn-lt"/>
              </a:rPr>
              <a:t>1. May I speak to Mary?</a:t>
            </a:r>
          </a:p>
          <a:p>
            <a:pPr>
              <a:lnSpc>
                <a:spcPct val="140000"/>
              </a:lnSpc>
            </a:pPr>
            <a:r>
              <a:rPr lang="en-US" altLang="zh-CN" sz="2100" b="1" dirty="0">
                <a:latin typeface="+mn-lt"/>
                <a:ea typeface="+mn-ea"/>
                <a:cs typeface="+mn-ea"/>
                <a:sym typeface="+mn-lt"/>
              </a:rPr>
              <a:t>2. Is that Jim speaking?</a:t>
            </a:r>
          </a:p>
          <a:p>
            <a:pPr>
              <a:lnSpc>
                <a:spcPct val="140000"/>
              </a:lnSpc>
            </a:pPr>
            <a:r>
              <a:rPr lang="en-US" altLang="zh-CN" sz="2100" b="1" dirty="0">
                <a:latin typeface="+mn-lt"/>
                <a:ea typeface="+mn-ea"/>
                <a:cs typeface="+mn-ea"/>
                <a:sym typeface="+mn-lt"/>
              </a:rPr>
              <a:t>3. This is Mary speaking.</a:t>
            </a:r>
          </a:p>
          <a:p>
            <a:pPr>
              <a:lnSpc>
                <a:spcPct val="140000"/>
              </a:lnSpc>
            </a:pPr>
            <a:r>
              <a:rPr lang="en-US" altLang="zh-CN" sz="2100" b="1" dirty="0">
                <a:latin typeface="+mn-lt"/>
                <a:ea typeface="+mn-ea"/>
                <a:cs typeface="+mn-ea"/>
                <a:sym typeface="+mn-lt"/>
              </a:rPr>
              <a:t>4. Hold on, please.</a:t>
            </a:r>
          </a:p>
          <a:p>
            <a:pPr>
              <a:lnSpc>
                <a:spcPct val="140000"/>
              </a:lnSpc>
            </a:pPr>
            <a:r>
              <a:rPr lang="en-US" altLang="zh-CN" sz="2100" b="1" dirty="0">
                <a:latin typeface="+mn-lt"/>
                <a:ea typeface="+mn-ea"/>
                <a:cs typeface="+mn-ea"/>
                <a:sym typeface="+mn-lt"/>
              </a:rPr>
              <a:t>5. Who is that (speaking)?/ Who is calling?</a:t>
            </a:r>
          </a:p>
          <a:p>
            <a:pPr>
              <a:lnSpc>
                <a:spcPct val="140000"/>
              </a:lnSpc>
            </a:pPr>
            <a:r>
              <a:rPr lang="en-US" altLang="zh-CN" sz="2100" b="1" dirty="0">
                <a:latin typeface="+mn-lt"/>
                <a:ea typeface="+mn-ea"/>
                <a:cs typeface="+mn-ea"/>
                <a:sym typeface="+mn-lt"/>
              </a:rPr>
              <a:t>6. Can I take a message?</a:t>
            </a:r>
          </a:p>
        </p:txBody>
      </p:sp>
      <p:sp>
        <p:nvSpPr>
          <p:cNvPr id="24580" name="文本框 24579"/>
          <p:cNvSpPr txBox="1">
            <a:spLocks noChangeArrowheads="1"/>
          </p:cNvSpPr>
          <p:nvPr/>
        </p:nvSpPr>
        <p:spPr bwMode="auto">
          <a:xfrm>
            <a:off x="1142999" y="3763843"/>
            <a:ext cx="4972050" cy="142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140000"/>
              </a:lnSpc>
              <a:spcBef>
                <a:spcPct val="0"/>
              </a:spcBef>
            </a:pPr>
            <a:r>
              <a:rPr lang="en-US" altLang="zh-CN" sz="2100" b="1">
                <a:cs typeface="+mn-ea"/>
                <a:sym typeface="+mn-lt"/>
              </a:rPr>
              <a:t>7.Sorry,  he isn’t in right now.</a:t>
            </a:r>
          </a:p>
          <a:p>
            <a:pPr>
              <a:lnSpc>
                <a:spcPct val="140000"/>
              </a:lnSpc>
              <a:spcBef>
                <a:spcPct val="0"/>
              </a:spcBef>
            </a:pPr>
            <a:r>
              <a:rPr lang="en-US" altLang="zh-CN" sz="2100" b="1">
                <a:cs typeface="+mn-ea"/>
                <a:sym typeface="+mn-lt"/>
              </a:rPr>
              <a:t>8.Sorry, I have to hang up now.</a:t>
            </a:r>
          </a:p>
          <a:p>
            <a:pPr>
              <a:lnSpc>
                <a:spcPct val="140000"/>
              </a:lnSpc>
              <a:spcBef>
                <a:spcPct val="0"/>
              </a:spcBef>
            </a:pPr>
            <a:endParaRPr lang="zh-CN" altLang="en-US" sz="2100" b="1">
              <a:cs typeface="+mn-ea"/>
              <a:sym typeface="+mn-lt"/>
            </a:endParaRPr>
          </a:p>
        </p:txBody>
      </p:sp>
      <p:sp>
        <p:nvSpPr>
          <p:cNvPr id="8196" name="矩形 24580"/>
          <p:cNvSpPr>
            <a:spLocks noChangeArrowheads="1"/>
          </p:cNvSpPr>
          <p:nvPr/>
        </p:nvSpPr>
        <p:spPr bwMode="auto">
          <a:xfrm>
            <a:off x="5057776" y="1168003"/>
            <a:ext cx="2305759" cy="521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100" b="1">
                <a:cs typeface="+mn-ea"/>
                <a:sym typeface="+mn-lt"/>
              </a:rPr>
              <a:t>我能和玛丽通话吗</a:t>
            </a:r>
          </a:p>
        </p:txBody>
      </p:sp>
      <p:sp>
        <p:nvSpPr>
          <p:cNvPr id="8197" name="矩形 24581"/>
          <p:cNvSpPr>
            <a:spLocks noChangeArrowheads="1"/>
          </p:cNvSpPr>
          <p:nvPr/>
        </p:nvSpPr>
        <p:spPr bwMode="auto">
          <a:xfrm>
            <a:off x="5180411" y="1543051"/>
            <a:ext cx="2820590" cy="3236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100" b="1">
                <a:cs typeface="+mn-ea"/>
                <a:sym typeface="+mn-lt"/>
              </a:rPr>
              <a:t>是</a:t>
            </a:r>
            <a:r>
              <a:rPr lang="en-US" altLang="zh-CN" sz="2100" b="1">
                <a:cs typeface="+mn-ea"/>
                <a:sym typeface="+mn-lt"/>
              </a:rPr>
              <a:t>Jim</a:t>
            </a:r>
            <a:r>
              <a:rPr lang="zh-CN" altLang="en-US" sz="2100" b="1">
                <a:cs typeface="+mn-ea"/>
                <a:sym typeface="+mn-lt"/>
              </a:rPr>
              <a:t>吗？</a:t>
            </a:r>
          </a:p>
          <a:p>
            <a:pPr>
              <a:lnSpc>
                <a:spcPct val="140000"/>
              </a:lnSpc>
            </a:pPr>
            <a:r>
              <a:rPr lang="zh-CN" altLang="en-US" sz="2100" b="1">
                <a:cs typeface="+mn-ea"/>
                <a:sym typeface="+mn-lt"/>
              </a:rPr>
              <a:t>我是玛丽。</a:t>
            </a:r>
          </a:p>
          <a:p>
            <a:pPr>
              <a:lnSpc>
                <a:spcPct val="140000"/>
              </a:lnSpc>
            </a:pPr>
            <a:r>
              <a:rPr lang="zh-CN" altLang="en-US" sz="2100" b="1">
                <a:cs typeface="+mn-ea"/>
                <a:sym typeface="+mn-lt"/>
              </a:rPr>
              <a:t>别挂电话。</a:t>
            </a:r>
          </a:p>
          <a:p>
            <a:pPr>
              <a:lnSpc>
                <a:spcPct val="140000"/>
              </a:lnSpc>
            </a:pPr>
            <a:r>
              <a:rPr lang="zh-CN" altLang="en-US" sz="2100" b="1">
                <a:cs typeface="+mn-ea"/>
                <a:sym typeface="+mn-lt"/>
              </a:rPr>
              <a:t>             是谁？</a:t>
            </a:r>
          </a:p>
          <a:p>
            <a:pPr>
              <a:lnSpc>
                <a:spcPct val="140000"/>
              </a:lnSpc>
            </a:pPr>
            <a:r>
              <a:rPr lang="zh-CN" altLang="en-US" sz="2100" b="1">
                <a:cs typeface="+mn-ea"/>
                <a:sym typeface="+mn-lt"/>
              </a:rPr>
              <a:t>我可以带个口信吗？</a:t>
            </a:r>
          </a:p>
          <a:p>
            <a:pPr>
              <a:lnSpc>
                <a:spcPct val="140000"/>
              </a:lnSpc>
            </a:pPr>
            <a:r>
              <a:rPr lang="zh-CN" altLang="en-US" sz="2100" b="1">
                <a:cs typeface="+mn-ea"/>
                <a:sym typeface="+mn-lt"/>
              </a:rPr>
              <a:t>对不起， 他不在。</a:t>
            </a:r>
          </a:p>
          <a:p>
            <a:pPr>
              <a:lnSpc>
                <a:spcPct val="140000"/>
              </a:lnSpc>
            </a:pPr>
            <a:r>
              <a:rPr lang="zh-CN" altLang="en-US" sz="2100" b="1">
                <a:cs typeface="+mn-ea"/>
                <a:sym typeface="+mn-lt"/>
              </a:rPr>
              <a:t>对不起，我得挂电话了。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charRg st="24" end="5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579">
                                            <p:txEl>
                                              <p:charRg st="24" end="5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579">
                                            <p:txEl>
                                              <p:charRg st="24" end="5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charRg st="51" end="7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579">
                                            <p:txEl>
                                              <p:charRg st="51" end="7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579">
                                            <p:txEl>
                                              <p:charRg st="51" end="7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charRg st="77" end="9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579">
                                            <p:txEl>
                                              <p:charRg st="77" end="9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579">
                                            <p:txEl>
                                              <p:charRg st="77" end="9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charRg st="97" end="14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579">
                                            <p:txEl>
                                              <p:charRg st="97" end="14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579">
                                            <p:txEl>
                                              <p:charRg st="97" end="14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charRg st="141" end="16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579">
                                            <p:txEl>
                                              <p:charRg st="141" end="16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579">
                                            <p:txEl>
                                              <p:charRg st="141" end="16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charRg st="0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580">
                                            <p:txEl>
                                              <p:charRg st="0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580">
                                            <p:txEl>
                                              <p:charRg st="0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charRg st="37" end="6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580">
                                            <p:txEl>
                                              <p:charRg st="37" end="6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580">
                                            <p:txEl>
                                              <p:charRg st="37" end="6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3"/>
          <p:cNvSpPr txBox="1">
            <a:spLocks noChangeArrowheads="1"/>
          </p:cNvSpPr>
          <p:nvPr/>
        </p:nvSpPr>
        <p:spPr bwMode="auto">
          <a:xfrm>
            <a:off x="1549002" y="156926"/>
            <a:ext cx="6172200" cy="531019"/>
          </a:xfrm>
          <a:prstGeom prst="rect">
            <a:avLst/>
          </a:prstGeom>
          <a:gradFill rotWithShape="1">
            <a:gsLst>
              <a:gs pos="0">
                <a:srgbClr val="FFDE80"/>
              </a:gs>
              <a:gs pos="50000">
                <a:srgbClr val="FFE8B3"/>
              </a:gs>
              <a:gs pos="100000">
                <a:srgbClr val="FFF3DA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pPr algn="ctr">
              <a:lnSpc>
                <a:spcPct val="140000"/>
              </a:lnSpc>
            </a:pPr>
            <a:r>
              <a:rPr lang="en-US" altLang="zh-CN" sz="2700" b="1" dirty="0">
                <a:cs typeface="+mn-ea"/>
                <a:sym typeface="+mn-lt"/>
              </a:rPr>
              <a:t>Listen and answer</a:t>
            </a:r>
          </a:p>
        </p:txBody>
      </p:sp>
      <p:sp>
        <p:nvSpPr>
          <p:cNvPr id="10242" name="标题 1"/>
          <p:cNvSpPr txBox="1">
            <a:spLocks noChangeArrowheads="1"/>
          </p:cNvSpPr>
          <p:nvPr/>
        </p:nvSpPr>
        <p:spPr bwMode="auto">
          <a:xfrm>
            <a:off x="1440656" y="805815"/>
            <a:ext cx="5351860" cy="161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 marL="742950" indent="-7429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40000"/>
              </a:lnSpc>
            </a:pPr>
            <a:r>
              <a:rPr lang="en-US" altLang="zh-CN" sz="2100" b="1" dirty="0">
                <a:latin typeface="+mn-lt"/>
                <a:ea typeface="+mn-ea"/>
                <a:cs typeface="+mn-ea"/>
                <a:sym typeface="+mn-lt"/>
              </a:rPr>
              <a:t>1. What is </a:t>
            </a:r>
            <a:r>
              <a:rPr lang="en-US" altLang="zh-CN" sz="2100" b="1" dirty="0" err="1">
                <a:latin typeface="+mn-lt"/>
                <a:ea typeface="+mn-ea"/>
                <a:cs typeface="+mn-ea"/>
                <a:sym typeface="+mn-lt"/>
              </a:rPr>
              <a:t>Lingling’s</a:t>
            </a:r>
            <a:r>
              <a:rPr lang="en-US" altLang="zh-CN" sz="2100" b="1" dirty="0"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2100" b="1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problem</a:t>
            </a:r>
            <a:r>
              <a:rPr lang="en-US" altLang="zh-CN" sz="2100" b="1" dirty="0">
                <a:latin typeface="+mn-lt"/>
                <a:ea typeface="+mn-ea"/>
                <a:cs typeface="+mn-ea"/>
                <a:sym typeface="+mn-lt"/>
              </a:rPr>
              <a:t>?</a:t>
            </a:r>
          </a:p>
          <a:p>
            <a:pPr>
              <a:lnSpc>
                <a:spcPct val="140000"/>
              </a:lnSpc>
            </a:pPr>
            <a:endParaRPr lang="en-US" altLang="zh-CN" sz="2100" b="1" dirty="0"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40000"/>
              </a:lnSpc>
            </a:pPr>
            <a:endParaRPr lang="en-US" altLang="zh-CN" sz="2100" b="1" dirty="0"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40000"/>
              </a:lnSpc>
            </a:pPr>
            <a:endParaRPr lang="en-US" altLang="zh-CN" sz="21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243" name="文本框 64515"/>
          <p:cNvSpPr txBox="1">
            <a:spLocks noChangeArrowheads="1"/>
          </p:cNvSpPr>
          <p:nvPr/>
        </p:nvSpPr>
        <p:spPr bwMode="auto">
          <a:xfrm>
            <a:off x="1765696" y="1148225"/>
            <a:ext cx="7139765" cy="2245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1800" b="1" dirty="0">
                <a:solidFill>
                  <a:srgbClr val="3333CC"/>
                </a:solidFill>
                <a:cs typeface="+mn-ea"/>
                <a:sym typeface="+mn-lt"/>
              </a:rPr>
              <a:t>A. </a:t>
            </a:r>
            <a:r>
              <a:rPr lang="en-US" altLang="zh-CN" sz="1800" b="1" dirty="0">
                <a:solidFill>
                  <a:srgbClr val="0033CC"/>
                </a:solidFill>
                <a:cs typeface="+mn-ea"/>
                <a:sym typeface="+mn-lt"/>
              </a:rPr>
              <a:t> </a:t>
            </a:r>
            <a:r>
              <a:rPr lang="en-US" altLang="zh-CN" sz="1800" b="1" dirty="0" err="1">
                <a:solidFill>
                  <a:srgbClr val="0033CC"/>
                </a:solidFill>
                <a:cs typeface="+mn-ea"/>
                <a:sym typeface="+mn-lt"/>
              </a:rPr>
              <a:t>Lingling</a:t>
            </a:r>
            <a:r>
              <a:rPr lang="en-US" altLang="zh-CN" sz="1800" b="1" dirty="0">
                <a:solidFill>
                  <a:srgbClr val="0033CC"/>
                </a:solidFill>
                <a:cs typeface="+mn-ea"/>
                <a:sym typeface="+mn-lt"/>
              </a:rPr>
              <a:t> doesn’t like her best friend to see her other friends.</a:t>
            </a:r>
            <a:endParaRPr lang="en-US" altLang="zh-CN" sz="1800" b="1" dirty="0">
              <a:solidFill>
                <a:srgbClr val="3333CC"/>
              </a:solidFill>
              <a:cs typeface="+mn-ea"/>
              <a:sym typeface="+mn-lt"/>
            </a:endParaRPr>
          </a:p>
          <a:p>
            <a:pPr>
              <a:lnSpc>
                <a:spcPct val="140000"/>
              </a:lnSpc>
            </a:pPr>
            <a:r>
              <a:rPr lang="en-US" altLang="zh-CN" sz="1800" b="1" dirty="0">
                <a:solidFill>
                  <a:srgbClr val="3333CC"/>
                </a:solidFill>
                <a:cs typeface="+mn-ea"/>
                <a:sym typeface="+mn-lt"/>
              </a:rPr>
              <a:t>B. </a:t>
            </a:r>
            <a:r>
              <a:rPr lang="en-US" altLang="zh-CN" sz="1800" b="1" dirty="0" err="1">
                <a:solidFill>
                  <a:srgbClr val="3333CC"/>
                </a:solidFill>
                <a:cs typeface="+mn-ea"/>
                <a:sym typeface="+mn-lt"/>
              </a:rPr>
              <a:t>Lingling's</a:t>
            </a:r>
            <a:r>
              <a:rPr lang="en-US" altLang="zh-CN" sz="1800" b="1" dirty="0">
                <a:solidFill>
                  <a:srgbClr val="3333CC"/>
                </a:solidFill>
                <a:cs typeface="+mn-ea"/>
                <a:sym typeface="+mn-lt"/>
              </a:rPr>
              <a:t> best friend doesn’t like her to see</a:t>
            </a:r>
            <a:r>
              <a:rPr lang="zh-CN" altLang="en-US" sz="1800" b="1" dirty="0">
                <a:solidFill>
                  <a:srgbClr val="3333CC"/>
                </a:solidFill>
                <a:cs typeface="+mn-ea"/>
                <a:sym typeface="+mn-lt"/>
              </a:rPr>
              <a:t> her </a:t>
            </a:r>
            <a:r>
              <a:rPr lang="en-US" altLang="zh-CN" sz="1800" b="1" dirty="0">
                <a:solidFill>
                  <a:srgbClr val="3333CC"/>
                </a:solidFill>
                <a:cs typeface="+mn-ea"/>
                <a:sym typeface="+mn-lt"/>
              </a:rPr>
              <a:t>other friends</a:t>
            </a:r>
            <a:r>
              <a:rPr lang="zh-CN" altLang="en-US" sz="1800" b="1" dirty="0">
                <a:solidFill>
                  <a:srgbClr val="3333CC"/>
                </a:solidFill>
                <a:cs typeface="+mn-ea"/>
                <a:sym typeface="+mn-lt"/>
              </a:rPr>
              <a:t>.</a:t>
            </a:r>
          </a:p>
          <a:p>
            <a:pPr>
              <a:lnSpc>
                <a:spcPct val="140000"/>
              </a:lnSpc>
            </a:pPr>
            <a:r>
              <a:rPr lang="en-US" altLang="zh-CN" sz="1800" b="1" dirty="0">
                <a:solidFill>
                  <a:srgbClr val="3333CC"/>
                </a:solidFill>
                <a:cs typeface="+mn-ea"/>
                <a:sym typeface="+mn-lt"/>
              </a:rPr>
              <a:t>C. </a:t>
            </a:r>
            <a:r>
              <a:rPr lang="en-US" altLang="zh-CN" sz="1800" b="1" dirty="0" err="1">
                <a:solidFill>
                  <a:srgbClr val="3333CC"/>
                </a:solidFill>
                <a:cs typeface="+mn-ea"/>
                <a:sym typeface="+mn-lt"/>
              </a:rPr>
              <a:t>Lingling's</a:t>
            </a:r>
            <a:r>
              <a:rPr lang="en-US" altLang="zh-CN" sz="1800" b="1" dirty="0">
                <a:solidFill>
                  <a:srgbClr val="3333CC"/>
                </a:solidFill>
                <a:cs typeface="+mn-ea"/>
                <a:sym typeface="+mn-lt"/>
              </a:rPr>
              <a:t> best friend doesn't like to play with her. </a:t>
            </a:r>
            <a:r>
              <a:rPr lang="en-US" altLang="zh-CN" sz="1100" b="1" dirty="0">
                <a:solidFill>
                  <a:srgbClr val="3333CC"/>
                </a:solidFill>
                <a:cs typeface="+mn-ea"/>
                <a:sym typeface="+mn-lt"/>
              </a:rPr>
              <a:t> </a:t>
            </a:r>
          </a:p>
          <a:p>
            <a:pPr>
              <a:lnSpc>
                <a:spcPct val="140000"/>
              </a:lnSpc>
            </a:pPr>
            <a:endParaRPr lang="en-US" altLang="zh-CN" sz="1100" b="1" dirty="0">
              <a:solidFill>
                <a:srgbClr val="3333CC"/>
              </a:solidFill>
              <a:cs typeface="+mn-ea"/>
              <a:sym typeface="+mn-lt"/>
            </a:endParaRPr>
          </a:p>
        </p:txBody>
      </p:sp>
      <p:sp>
        <p:nvSpPr>
          <p:cNvPr id="10244" name="文本框 1"/>
          <p:cNvSpPr txBox="1">
            <a:spLocks noChangeArrowheads="1"/>
          </p:cNvSpPr>
          <p:nvPr/>
        </p:nvSpPr>
        <p:spPr bwMode="auto">
          <a:xfrm>
            <a:off x="1440655" y="3071575"/>
            <a:ext cx="6105525" cy="97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2100" b="1" dirty="0">
                <a:cs typeface="+mn-ea"/>
                <a:sym typeface="+mn-lt"/>
              </a:rPr>
              <a:t>2. </a:t>
            </a:r>
            <a:r>
              <a:rPr lang="en-US" altLang="zh-CN" sz="2100" b="1" dirty="0" err="1">
                <a:cs typeface="+mn-ea"/>
                <a:sym typeface="+mn-lt"/>
              </a:rPr>
              <a:t>Lingling</a:t>
            </a:r>
            <a:r>
              <a:rPr lang="en-US" altLang="zh-CN" sz="2100" b="1" dirty="0">
                <a:cs typeface="+mn-ea"/>
                <a:sym typeface="+mn-lt"/>
              </a:rPr>
              <a:t> and her best friend are in the _________ school now?</a:t>
            </a:r>
          </a:p>
        </p:txBody>
      </p:sp>
      <p:sp>
        <p:nvSpPr>
          <p:cNvPr id="10245" name="文本框 2"/>
          <p:cNvSpPr txBox="1">
            <a:spLocks noChangeArrowheads="1"/>
          </p:cNvSpPr>
          <p:nvPr/>
        </p:nvSpPr>
        <p:spPr bwMode="auto">
          <a:xfrm>
            <a:off x="1765696" y="3815366"/>
            <a:ext cx="7036397" cy="45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1800" b="1" dirty="0">
                <a:solidFill>
                  <a:srgbClr val="3333CC"/>
                </a:solidFill>
                <a:cs typeface="+mn-ea"/>
                <a:sym typeface="+mn-lt"/>
              </a:rPr>
              <a:t>A. same             B. new               C. different</a:t>
            </a:r>
          </a:p>
        </p:txBody>
      </p:sp>
      <p:sp>
        <p:nvSpPr>
          <p:cNvPr id="10246" name="文本框 3"/>
          <p:cNvSpPr txBox="1">
            <a:spLocks noChangeArrowheads="1"/>
          </p:cNvSpPr>
          <p:nvPr/>
        </p:nvSpPr>
        <p:spPr bwMode="auto">
          <a:xfrm>
            <a:off x="1441846" y="4206240"/>
            <a:ext cx="6105525" cy="521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2100" b="1" dirty="0">
                <a:cs typeface="+mn-ea"/>
                <a:sym typeface="+mn-lt"/>
              </a:rPr>
              <a:t>3. Does </a:t>
            </a:r>
            <a:r>
              <a:rPr lang="en-US" altLang="zh-CN" sz="2100" b="1" dirty="0" err="1">
                <a:cs typeface="+mn-ea"/>
                <a:sym typeface="+mn-lt"/>
              </a:rPr>
              <a:t>Lingling</a:t>
            </a:r>
            <a:r>
              <a:rPr lang="en-US" altLang="zh-CN" sz="2100" b="1" dirty="0">
                <a:cs typeface="+mn-ea"/>
                <a:sym typeface="+mn-lt"/>
              </a:rPr>
              <a:t> get help from the helpline?</a:t>
            </a:r>
          </a:p>
        </p:txBody>
      </p:sp>
      <p:sp>
        <p:nvSpPr>
          <p:cNvPr id="5" name="五角星 4"/>
          <p:cNvSpPr/>
          <p:nvPr/>
        </p:nvSpPr>
        <p:spPr>
          <a:xfrm>
            <a:off x="1710928" y="1893802"/>
            <a:ext cx="486965" cy="43219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lnSpc>
                <a:spcPct val="140000"/>
              </a:lnSpc>
            </a:pPr>
            <a:endParaRPr lang="zh-CN" altLang="en-US" sz="1200" noProof="1">
              <a:cs typeface="+mn-ea"/>
              <a:sym typeface="+mn-lt"/>
            </a:endParaRPr>
          </a:p>
        </p:txBody>
      </p:sp>
      <p:sp>
        <p:nvSpPr>
          <p:cNvPr id="6" name="五角星 5"/>
          <p:cNvSpPr/>
          <p:nvPr/>
        </p:nvSpPr>
        <p:spPr>
          <a:xfrm>
            <a:off x="1710928" y="3807689"/>
            <a:ext cx="486965" cy="43219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lnSpc>
                <a:spcPct val="140000"/>
              </a:lnSpc>
            </a:pPr>
            <a:endParaRPr lang="zh-CN" altLang="en-US" sz="1200" noProof="1">
              <a:cs typeface="+mn-ea"/>
              <a:sym typeface="+mn-lt"/>
            </a:endParaRP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1819274" y="4638438"/>
            <a:ext cx="4430316" cy="45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1800" b="1" dirty="0">
                <a:solidFill>
                  <a:srgbClr val="3333CC"/>
                </a:solidFill>
                <a:cs typeface="+mn-ea"/>
                <a:sym typeface="+mn-lt"/>
              </a:rPr>
              <a:t>Yes, she does.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矩形 11267"/>
          <p:cNvSpPr>
            <a:spLocks noChangeArrowheads="1"/>
          </p:cNvSpPr>
          <p:nvPr/>
        </p:nvSpPr>
        <p:spPr bwMode="auto">
          <a:xfrm>
            <a:off x="1493045" y="248842"/>
            <a:ext cx="6628210" cy="97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2100" b="1" dirty="0">
                <a:solidFill>
                  <a:srgbClr val="0000FF"/>
                </a:solidFill>
                <a:cs typeface="+mn-ea"/>
                <a:sym typeface="+mn-lt"/>
              </a:rPr>
              <a:t>Read and find out how  the Helpline asks </a:t>
            </a:r>
            <a:r>
              <a:rPr lang="en-US" altLang="zh-CN" sz="2100" b="1" dirty="0" err="1">
                <a:solidFill>
                  <a:srgbClr val="0000FF"/>
                </a:solidFill>
                <a:cs typeface="+mn-ea"/>
                <a:sym typeface="+mn-lt"/>
              </a:rPr>
              <a:t>Lingling's</a:t>
            </a:r>
            <a:r>
              <a:rPr lang="en-US" altLang="zh-CN" sz="2100" b="1" dirty="0">
                <a:solidFill>
                  <a:srgbClr val="0000FF"/>
                </a:solidFill>
                <a:cs typeface="+mn-ea"/>
                <a:sym typeface="+mn-lt"/>
              </a:rPr>
              <a:t> problems .</a:t>
            </a:r>
          </a:p>
        </p:txBody>
      </p:sp>
      <p:sp>
        <p:nvSpPr>
          <p:cNvPr id="11270" name="文本框 11269"/>
          <p:cNvSpPr txBox="1"/>
          <p:nvPr/>
        </p:nvSpPr>
        <p:spPr>
          <a:xfrm>
            <a:off x="1277541" y="1004888"/>
            <a:ext cx="6904434" cy="3688702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2400" b="1" noProof="1">
                <a:solidFill>
                  <a:srgbClr val="FF0000"/>
                </a:solidFill>
                <a:cs typeface="+mn-ea"/>
                <a:sym typeface="+mn-lt"/>
              </a:rPr>
              <a:t>3.</a:t>
            </a:r>
            <a:r>
              <a:rPr lang="en-US" altLang="zh-CN" sz="2400" b="1" noProof="1">
                <a:cs typeface="+mn-ea"/>
                <a:sym typeface="+mn-lt"/>
              </a:rPr>
              <a:t>So could you </a:t>
            </a:r>
            <a:r>
              <a:rPr lang="en-US" altLang="zh-CN" sz="2400" b="1" noProof="1">
                <a:solidFill>
                  <a:srgbClr val="7575D1"/>
                </a:solidFill>
                <a:cs typeface="+mn-ea"/>
                <a:sym typeface="+mn-lt"/>
              </a:rPr>
              <a:t>explain</a:t>
            </a:r>
            <a:r>
              <a:rPr lang="en-US" altLang="zh-CN" sz="2400" b="1" noProof="1">
                <a:cs typeface="+mn-ea"/>
                <a:sym typeface="+mn-lt"/>
              </a:rPr>
              <a:t> what happened  then?</a:t>
            </a:r>
          </a:p>
          <a:p>
            <a:pPr>
              <a:lnSpc>
                <a:spcPct val="140000"/>
              </a:lnSpc>
            </a:pPr>
            <a:r>
              <a:rPr lang="en-US" altLang="zh-CN" sz="2400" b="1" noProof="1">
                <a:solidFill>
                  <a:srgbClr val="FF0000"/>
                </a:solidFill>
                <a:cs typeface="+mn-ea"/>
                <a:sym typeface="+mn-lt"/>
              </a:rPr>
              <a:t>1.</a:t>
            </a:r>
            <a:r>
              <a:rPr lang="en-US" altLang="zh-CN" sz="2400" b="1" noProof="1">
                <a:cs typeface="+mn-ea"/>
                <a:sym typeface="+mn-lt"/>
              </a:rPr>
              <a:t>How can I help you?</a:t>
            </a:r>
          </a:p>
          <a:p>
            <a:pPr marL="257175" indent="-257175">
              <a:lnSpc>
                <a:spcPct val="140000"/>
              </a:lnSpc>
            </a:pPr>
            <a:r>
              <a:rPr lang="en-US" altLang="zh-CN" sz="2400" b="1" noProof="1">
                <a:solidFill>
                  <a:srgbClr val="FF0000"/>
                </a:solidFill>
                <a:cs typeface="+mn-ea"/>
                <a:sym typeface="+mn-lt"/>
              </a:rPr>
              <a:t>2.</a:t>
            </a:r>
            <a:r>
              <a:rPr lang="en-US" altLang="zh-CN" sz="2400" b="1" noProof="1">
                <a:cs typeface="+mn-ea"/>
                <a:sym typeface="+mn-lt"/>
              </a:rPr>
              <a:t>Tell me when the problem started.</a:t>
            </a:r>
          </a:p>
          <a:p>
            <a:pPr marL="257175" indent="-257175">
              <a:lnSpc>
                <a:spcPct val="140000"/>
              </a:lnSpc>
            </a:pPr>
            <a:r>
              <a:rPr lang="en-US" altLang="zh-CN" sz="2400" b="1" noProof="1">
                <a:solidFill>
                  <a:srgbClr val="FF0000"/>
                </a:solidFill>
                <a:cs typeface="+mn-ea"/>
                <a:sym typeface="+mn-lt"/>
              </a:rPr>
              <a:t>5.</a:t>
            </a:r>
            <a:r>
              <a:rPr lang="en-US" altLang="zh-CN" sz="2400" b="1" noProof="1">
                <a:cs typeface="+mn-ea"/>
                <a:sym typeface="+mn-lt"/>
              </a:rPr>
              <a:t>Could I ask if you’ve </a:t>
            </a:r>
            <a:r>
              <a:rPr lang="en-US" altLang="zh-CN" sz="2400" b="1" noProof="1">
                <a:solidFill>
                  <a:srgbClr val="7575D1"/>
                </a:solidFill>
                <a:cs typeface="+mn-ea"/>
                <a:sym typeface="+mn-lt"/>
              </a:rPr>
              <a:t>mentioned</a:t>
            </a:r>
            <a:r>
              <a:rPr lang="en-US" altLang="zh-CN" sz="2400" b="1" noProof="1">
                <a:cs typeface="+mn-ea"/>
                <a:sym typeface="+mn-lt"/>
              </a:rPr>
              <a:t> this to her?</a:t>
            </a:r>
          </a:p>
          <a:p>
            <a:pPr marL="257175" indent="-257175">
              <a:lnSpc>
                <a:spcPct val="140000"/>
              </a:lnSpc>
            </a:pPr>
            <a:r>
              <a:rPr lang="en-US" altLang="zh-CN" sz="2400" b="1" noProof="1">
                <a:solidFill>
                  <a:srgbClr val="FF0000"/>
                </a:solidFill>
                <a:cs typeface="+mn-ea"/>
                <a:sym typeface="+mn-lt"/>
              </a:rPr>
              <a:t>4.</a:t>
            </a:r>
            <a:r>
              <a:rPr lang="en-US" altLang="zh-CN" sz="2400" b="1" noProof="1">
                <a:cs typeface="+mn-ea"/>
                <a:sym typeface="+mn-lt"/>
              </a:rPr>
              <a:t>Can you tell me how she’s different?</a:t>
            </a:r>
          </a:p>
          <a:p>
            <a:pPr marL="257175" indent="-257175">
              <a:lnSpc>
                <a:spcPct val="140000"/>
              </a:lnSpc>
            </a:pPr>
            <a:r>
              <a:rPr lang="en-US" altLang="zh-CN" sz="2400" b="1" noProof="1">
                <a:solidFill>
                  <a:srgbClr val="FF0000"/>
                </a:solidFill>
                <a:cs typeface="+mn-ea"/>
                <a:sym typeface="+mn-lt"/>
              </a:rPr>
              <a:t>6.</a:t>
            </a:r>
            <a:r>
              <a:rPr lang="en-US" altLang="zh-CN" sz="2400" b="1" noProof="1">
                <a:cs typeface="+mn-ea"/>
                <a:sym typeface="+mn-lt"/>
              </a:rPr>
              <a:t>Do you know why she </a:t>
            </a:r>
            <a:r>
              <a:rPr lang="en-US" altLang="zh-CN" sz="2400" b="1" noProof="1">
                <a:solidFill>
                  <a:srgbClr val="7575D1"/>
                </a:solidFill>
                <a:cs typeface="+mn-ea"/>
                <a:sym typeface="+mn-lt"/>
              </a:rPr>
              <a:t>treats</a:t>
            </a:r>
            <a:r>
              <a:rPr lang="en-US" altLang="zh-CN" sz="2400" b="1" noProof="1">
                <a:cs typeface="+mn-ea"/>
                <a:sym typeface="+mn-lt"/>
              </a:rPr>
              <a:t> you like that?</a:t>
            </a:r>
          </a:p>
        </p:txBody>
      </p:sp>
      <p:sp>
        <p:nvSpPr>
          <p:cNvPr id="187398" name="矩形 187397"/>
          <p:cNvSpPr>
            <a:spLocks noChangeArrowheads="1"/>
          </p:cNvSpPr>
          <p:nvPr/>
        </p:nvSpPr>
        <p:spPr bwMode="auto">
          <a:xfrm>
            <a:off x="1399461" y="4045744"/>
            <a:ext cx="6130528" cy="521681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2100" b="1">
                <a:solidFill>
                  <a:srgbClr val="FF0066"/>
                </a:solidFill>
                <a:cs typeface="+mn-ea"/>
                <a:sym typeface="+mn-lt"/>
              </a:rPr>
              <a:t>when started</a:t>
            </a:r>
            <a:r>
              <a:rPr lang="en-US" altLang="zh-CN" sz="2100" b="1">
                <a:cs typeface="+mn-ea"/>
                <a:sym typeface="+mn-lt"/>
              </a:rPr>
              <a:t> → </a:t>
            </a:r>
            <a:r>
              <a:rPr lang="en-US" altLang="zh-CN" sz="2100" b="1">
                <a:solidFill>
                  <a:srgbClr val="FF0066"/>
                </a:solidFill>
                <a:cs typeface="+mn-ea"/>
                <a:sym typeface="+mn-lt"/>
              </a:rPr>
              <a:t>what happened</a:t>
            </a:r>
            <a:r>
              <a:rPr lang="en-US" altLang="zh-CN" sz="2100" b="1">
                <a:cs typeface="+mn-ea"/>
                <a:sym typeface="+mn-lt"/>
              </a:rPr>
              <a:t> → </a:t>
            </a:r>
            <a:r>
              <a:rPr lang="en-US" altLang="zh-CN" sz="2100" b="1">
                <a:solidFill>
                  <a:srgbClr val="FF0066"/>
                </a:solidFill>
                <a:cs typeface="+mn-ea"/>
                <a:sym typeface="+mn-lt"/>
              </a:rPr>
              <a:t>how</a:t>
            </a:r>
            <a:r>
              <a:rPr lang="en-US" altLang="zh-CN" sz="2100" b="1">
                <a:cs typeface="+mn-ea"/>
                <a:sym typeface="+mn-lt"/>
              </a:rPr>
              <a:t>→ </a:t>
            </a:r>
            <a:r>
              <a:rPr lang="en-US" altLang="zh-CN" sz="2100" b="1">
                <a:solidFill>
                  <a:srgbClr val="FF0066"/>
                </a:solidFill>
                <a:cs typeface="+mn-ea"/>
                <a:sym typeface="+mn-lt"/>
              </a:rPr>
              <a:t>why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12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87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39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矩形 70657"/>
          <p:cNvSpPr>
            <a:spLocks noChangeArrowheads="1" noChangeShapeType="1" noTextEdit="1"/>
          </p:cNvSpPr>
          <p:nvPr/>
        </p:nvSpPr>
        <p:spPr bwMode="auto">
          <a:xfrm>
            <a:off x="1474470" y="148590"/>
            <a:ext cx="2686050" cy="400050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lnSpc>
                <a:spcPct val="140000"/>
              </a:lnSpc>
            </a:pPr>
            <a:r>
              <a:rPr lang="en-US" altLang="zh-CN" sz="2400" kern="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rPr>
              <a:t>Read and answer</a:t>
            </a:r>
            <a:endParaRPr lang="zh-CN" altLang="en-US" sz="2400" kern="1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70659" name="文本框 70658"/>
          <p:cNvSpPr txBox="1">
            <a:spLocks noChangeArrowheads="1"/>
          </p:cNvSpPr>
          <p:nvPr/>
        </p:nvSpPr>
        <p:spPr bwMode="auto">
          <a:xfrm>
            <a:off x="1760220" y="948690"/>
            <a:ext cx="6286500" cy="844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1800" b="1">
                <a:cs typeface="+mn-ea"/>
                <a:sym typeface="+mn-lt"/>
              </a:rPr>
              <a:t>We </a:t>
            </a:r>
            <a:r>
              <a:rPr lang="zh-CN" altLang="en-US" sz="1800" b="1">
                <a:solidFill>
                  <a:srgbClr val="0066FF"/>
                </a:solidFill>
                <a:cs typeface="+mn-ea"/>
                <a:sym typeface="+mn-lt"/>
              </a:rPr>
              <a:t>got separated</a:t>
            </a:r>
            <a:r>
              <a:rPr lang="zh-CN" altLang="en-US" sz="1800" b="1">
                <a:cs typeface="+mn-ea"/>
                <a:sym typeface="+mn-lt"/>
              </a:rPr>
              <a:t> when we went to different schools  last term, but we </a:t>
            </a:r>
            <a:r>
              <a:rPr lang="zh-CN" altLang="en-US" sz="1800" b="1">
                <a:solidFill>
                  <a:srgbClr val="0066FF"/>
                </a:solidFill>
                <a:cs typeface="+mn-ea"/>
                <a:sym typeface="+mn-lt"/>
              </a:rPr>
              <a:t>stayed in touch</a:t>
            </a:r>
            <a:r>
              <a:rPr lang="zh-CN" altLang="en-US" sz="1800" b="1">
                <a:cs typeface="+mn-ea"/>
                <a:sym typeface="+mn-lt"/>
              </a:rPr>
              <a:t>.</a:t>
            </a:r>
          </a:p>
        </p:txBody>
      </p:sp>
      <p:sp>
        <p:nvSpPr>
          <p:cNvPr id="12291" name="文本框 70659"/>
          <p:cNvSpPr txBox="1">
            <a:spLocks noChangeArrowheads="1"/>
          </p:cNvSpPr>
          <p:nvPr/>
        </p:nvSpPr>
        <p:spPr bwMode="auto">
          <a:xfrm>
            <a:off x="1531620" y="548641"/>
            <a:ext cx="6286500" cy="45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1800" b="1" dirty="0">
                <a:solidFill>
                  <a:srgbClr val="FF0000"/>
                </a:solidFill>
                <a:cs typeface="+mn-ea"/>
                <a:sym typeface="+mn-lt"/>
              </a:rPr>
              <a:t>1. Tell me </a:t>
            </a:r>
            <a:r>
              <a:rPr lang="en-US" altLang="zh-CN" sz="1800" b="1" u="sng" dirty="0">
                <a:solidFill>
                  <a:srgbClr val="FF0000"/>
                </a:solidFill>
                <a:cs typeface="+mn-ea"/>
                <a:sym typeface="+mn-lt"/>
              </a:rPr>
              <a:t>when the problem started</a:t>
            </a:r>
            <a:r>
              <a:rPr lang="en-US" altLang="zh-CN" sz="1800" b="1" dirty="0">
                <a:solidFill>
                  <a:srgbClr val="FF0000"/>
                </a:solidFill>
                <a:cs typeface="+mn-ea"/>
                <a:sym typeface="+mn-lt"/>
              </a:rPr>
              <a:t>.</a:t>
            </a:r>
          </a:p>
        </p:txBody>
      </p:sp>
      <p:sp>
        <p:nvSpPr>
          <p:cNvPr id="12292" name="文本框 70660"/>
          <p:cNvSpPr txBox="1">
            <a:spLocks noChangeArrowheads="1"/>
          </p:cNvSpPr>
          <p:nvPr/>
        </p:nvSpPr>
        <p:spPr bwMode="auto">
          <a:xfrm>
            <a:off x="1531620" y="1691641"/>
            <a:ext cx="6286500" cy="45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1800" b="1">
                <a:solidFill>
                  <a:srgbClr val="FF0000"/>
                </a:solidFill>
                <a:cs typeface="+mn-ea"/>
                <a:sym typeface="+mn-lt"/>
              </a:rPr>
              <a:t>2. Could you explain </a:t>
            </a:r>
            <a:r>
              <a:rPr lang="en-US" altLang="zh-CN" sz="1800" b="1" u="sng">
                <a:solidFill>
                  <a:srgbClr val="FF0000"/>
                </a:solidFill>
                <a:cs typeface="+mn-ea"/>
                <a:sym typeface="+mn-lt"/>
              </a:rPr>
              <a:t>what happened then</a:t>
            </a:r>
            <a:r>
              <a:rPr lang="en-US" altLang="zh-CN" sz="1800" b="1">
                <a:solidFill>
                  <a:srgbClr val="FF0000"/>
                </a:solidFill>
                <a:cs typeface="+mn-ea"/>
                <a:sym typeface="+mn-lt"/>
              </a:rPr>
              <a:t>?</a:t>
            </a:r>
          </a:p>
        </p:txBody>
      </p:sp>
      <p:sp>
        <p:nvSpPr>
          <p:cNvPr id="70662" name="文本框 70661"/>
          <p:cNvSpPr txBox="1">
            <a:spLocks noChangeArrowheads="1"/>
          </p:cNvSpPr>
          <p:nvPr/>
        </p:nvSpPr>
        <p:spPr bwMode="auto">
          <a:xfrm>
            <a:off x="1474470" y="2034541"/>
            <a:ext cx="6400800" cy="45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1800" b="1">
                <a:cs typeface="+mn-ea"/>
                <a:sym typeface="+mn-lt"/>
              </a:rPr>
              <a:t>     She is so different.</a:t>
            </a:r>
          </a:p>
        </p:txBody>
      </p:sp>
      <p:sp>
        <p:nvSpPr>
          <p:cNvPr id="12294" name="文本框 70662"/>
          <p:cNvSpPr txBox="1">
            <a:spLocks noChangeArrowheads="1"/>
          </p:cNvSpPr>
          <p:nvPr/>
        </p:nvSpPr>
        <p:spPr bwMode="auto">
          <a:xfrm>
            <a:off x="1531620" y="2434591"/>
            <a:ext cx="6286500" cy="45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1800" b="1">
                <a:solidFill>
                  <a:srgbClr val="FF0000"/>
                </a:solidFill>
                <a:cs typeface="+mn-ea"/>
                <a:sym typeface="+mn-lt"/>
              </a:rPr>
              <a:t>3. Can you tell me </a:t>
            </a:r>
            <a:r>
              <a:rPr lang="en-US" altLang="zh-CN" sz="1800" b="1" u="sng">
                <a:solidFill>
                  <a:srgbClr val="FF0000"/>
                </a:solidFill>
                <a:cs typeface="+mn-ea"/>
                <a:sym typeface="+mn-lt"/>
              </a:rPr>
              <a:t>how she is different</a:t>
            </a:r>
            <a:r>
              <a:rPr lang="en-US" altLang="zh-CN" sz="1800" b="1">
                <a:solidFill>
                  <a:srgbClr val="FF0000"/>
                </a:solidFill>
                <a:cs typeface="+mn-ea"/>
                <a:sym typeface="+mn-lt"/>
              </a:rPr>
              <a:t>? </a:t>
            </a:r>
          </a:p>
        </p:txBody>
      </p:sp>
      <p:sp>
        <p:nvSpPr>
          <p:cNvPr id="70664" name="文本框 70663"/>
          <p:cNvSpPr txBox="1">
            <a:spLocks noChangeArrowheads="1"/>
          </p:cNvSpPr>
          <p:nvPr/>
        </p:nvSpPr>
        <p:spPr bwMode="auto">
          <a:xfrm>
            <a:off x="1531620" y="2777491"/>
            <a:ext cx="6400800" cy="45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1800" b="1">
                <a:cs typeface="+mn-ea"/>
                <a:sym typeface="+mn-lt"/>
              </a:rPr>
              <a:t>    </a:t>
            </a:r>
            <a:r>
              <a:rPr lang="en-US" altLang="zh-CN" sz="1800" b="1">
                <a:cs typeface="+mn-ea"/>
                <a:sym typeface="+mn-lt"/>
              </a:rPr>
              <a:t>She doesn’t like me to see my other friends.</a:t>
            </a:r>
          </a:p>
        </p:txBody>
      </p:sp>
      <p:sp>
        <p:nvSpPr>
          <p:cNvPr id="12296" name="文本框 70664"/>
          <p:cNvSpPr txBox="1">
            <a:spLocks noChangeArrowheads="1"/>
          </p:cNvSpPr>
          <p:nvPr/>
        </p:nvSpPr>
        <p:spPr bwMode="auto">
          <a:xfrm>
            <a:off x="1531620" y="3120391"/>
            <a:ext cx="6286500" cy="45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1800" b="1">
                <a:solidFill>
                  <a:srgbClr val="FF0000"/>
                </a:solidFill>
                <a:cs typeface="+mn-ea"/>
                <a:sym typeface="+mn-lt"/>
              </a:rPr>
              <a:t>4. Could I ask </a:t>
            </a:r>
            <a:r>
              <a:rPr lang="en-US" altLang="zh-CN" sz="1800" b="1" u="sng">
                <a:solidFill>
                  <a:srgbClr val="FF0000"/>
                </a:solidFill>
                <a:cs typeface="+mn-ea"/>
                <a:sym typeface="+mn-lt"/>
              </a:rPr>
              <a:t>if you’ve mentioned this to her</a:t>
            </a:r>
            <a:r>
              <a:rPr lang="en-US" altLang="zh-CN" sz="1800" b="1">
                <a:solidFill>
                  <a:srgbClr val="FF0000"/>
                </a:solidFill>
                <a:cs typeface="+mn-ea"/>
                <a:sym typeface="+mn-lt"/>
              </a:rPr>
              <a:t>? </a:t>
            </a:r>
          </a:p>
        </p:txBody>
      </p:sp>
      <p:sp>
        <p:nvSpPr>
          <p:cNvPr id="70666" name="文本框 70665"/>
          <p:cNvSpPr txBox="1">
            <a:spLocks noChangeArrowheads="1"/>
          </p:cNvSpPr>
          <p:nvPr/>
        </p:nvSpPr>
        <p:spPr bwMode="auto">
          <a:xfrm>
            <a:off x="1531621" y="3463291"/>
            <a:ext cx="4352344" cy="45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1800" b="1" dirty="0">
                <a:cs typeface="+mn-ea"/>
                <a:sym typeface="+mn-lt"/>
              </a:rPr>
              <a:t>    </a:t>
            </a:r>
            <a:r>
              <a:rPr lang="en-US" altLang="zh-CN" sz="1800" b="1" dirty="0">
                <a:cs typeface="+mn-ea"/>
                <a:sym typeface="+mn-lt"/>
              </a:rPr>
              <a:t>Yes, but she </a:t>
            </a:r>
            <a:r>
              <a:rPr lang="en-US" altLang="zh-CN" sz="1800" b="1" dirty="0">
                <a:solidFill>
                  <a:srgbClr val="0066FF"/>
                </a:solidFill>
                <a:cs typeface="+mn-ea"/>
                <a:sym typeface="+mn-lt"/>
              </a:rPr>
              <a:t>refused</a:t>
            </a:r>
            <a:r>
              <a:rPr lang="en-US" altLang="zh-CN" sz="1800" b="1" dirty="0">
                <a:cs typeface="+mn-ea"/>
                <a:sym typeface="+mn-lt"/>
              </a:rPr>
              <a:t> </a:t>
            </a:r>
            <a:r>
              <a:rPr lang="en-US" altLang="zh-CN" sz="1800" b="1" dirty="0">
                <a:solidFill>
                  <a:srgbClr val="0066FF"/>
                </a:solidFill>
                <a:cs typeface="+mn-ea"/>
                <a:sym typeface="+mn-lt"/>
              </a:rPr>
              <a:t>to</a:t>
            </a:r>
            <a:r>
              <a:rPr lang="en-US" altLang="zh-CN" sz="1800" b="1" dirty="0">
                <a:cs typeface="+mn-ea"/>
                <a:sym typeface="+mn-lt"/>
              </a:rPr>
              <a:t> listen.</a:t>
            </a:r>
          </a:p>
        </p:txBody>
      </p:sp>
      <p:sp>
        <p:nvSpPr>
          <p:cNvPr id="12298" name="文本框 70666"/>
          <p:cNvSpPr txBox="1">
            <a:spLocks noChangeArrowheads="1"/>
          </p:cNvSpPr>
          <p:nvPr/>
        </p:nvSpPr>
        <p:spPr bwMode="auto">
          <a:xfrm>
            <a:off x="1531620" y="3806191"/>
            <a:ext cx="6286500" cy="45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1800" b="1" dirty="0">
                <a:solidFill>
                  <a:srgbClr val="FF0000"/>
                </a:solidFill>
                <a:cs typeface="+mn-ea"/>
                <a:sym typeface="+mn-lt"/>
              </a:rPr>
              <a:t>5. Do you know </a:t>
            </a:r>
            <a:r>
              <a:rPr lang="en-US" altLang="zh-CN" sz="1800" b="1" u="sng" dirty="0">
                <a:solidFill>
                  <a:srgbClr val="FF0000"/>
                </a:solidFill>
                <a:cs typeface="+mn-ea"/>
                <a:sym typeface="+mn-lt"/>
              </a:rPr>
              <a:t>why she </a:t>
            </a:r>
            <a:r>
              <a:rPr lang="en-US" altLang="zh-CN" sz="1800" b="1" u="sng" dirty="0">
                <a:solidFill>
                  <a:srgbClr val="0066FF"/>
                </a:solidFill>
                <a:cs typeface="+mn-ea"/>
                <a:sym typeface="+mn-lt"/>
              </a:rPr>
              <a:t>treats</a:t>
            </a:r>
            <a:r>
              <a:rPr lang="en-US" altLang="zh-CN" sz="1800" b="1" u="sng" dirty="0">
                <a:solidFill>
                  <a:srgbClr val="FF0000"/>
                </a:solidFill>
                <a:cs typeface="+mn-ea"/>
                <a:sym typeface="+mn-lt"/>
              </a:rPr>
              <a:t> you like that</a:t>
            </a:r>
            <a:r>
              <a:rPr lang="en-US" altLang="zh-CN" sz="1800" b="1" dirty="0">
                <a:solidFill>
                  <a:srgbClr val="FF0000"/>
                </a:solidFill>
                <a:cs typeface="+mn-ea"/>
                <a:sym typeface="+mn-lt"/>
              </a:rPr>
              <a:t>? </a:t>
            </a:r>
          </a:p>
        </p:txBody>
      </p:sp>
      <p:sp>
        <p:nvSpPr>
          <p:cNvPr id="70668" name="文本框 70667"/>
          <p:cNvSpPr txBox="1">
            <a:spLocks noChangeArrowheads="1"/>
          </p:cNvSpPr>
          <p:nvPr/>
        </p:nvSpPr>
        <p:spPr bwMode="auto">
          <a:xfrm>
            <a:off x="1760221" y="4206241"/>
            <a:ext cx="6265069" cy="844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1800" b="1">
                <a:cs typeface="+mn-ea"/>
                <a:sym typeface="+mn-lt"/>
              </a:rPr>
              <a:t>No, I don</a:t>
            </a:r>
            <a:r>
              <a:rPr lang="en-US" altLang="zh-CN" sz="1800" b="1">
                <a:cs typeface="+mn-ea"/>
                <a:sym typeface="+mn-lt"/>
              </a:rPr>
              <a:t>'</a:t>
            </a:r>
            <a:r>
              <a:rPr lang="zh-CN" altLang="en-US" sz="1800" b="1">
                <a:cs typeface="+mn-ea"/>
                <a:sym typeface="+mn-lt"/>
              </a:rPr>
              <a:t>t know. Maybe she doesn't </a:t>
            </a:r>
            <a:r>
              <a:rPr lang="zh-CN" altLang="en-US" sz="1800" b="1">
                <a:solidFill>
                  <a:srgbClr val="0066FF"/>
                </a:solidFill>
                <a:cs typeface="+mn-ea"/>
                <a:sym typeface="+mn-lt"/>
              </a:rPr>
              <a:t>feel very sure of herself </a:t>
            </a:r>
            <a:r>
              <a:rPr lang="zh-CN" altLang="en-US" sz="1800" b="1">
                <a:cs typeface="+mn-ea"/>
                <a:sym typeface="+mn-lt"/>
              </a:rPr>
              <a:t>in her new school</a:t>
            </a:r>
            <a:r>
              <a:rPr lang="zh-CN" altLang="en-US" sz="1800" b="1">
                <a:solidFill>
                  <a:srgbClr val="0066FF"/>
                </a:solidFill>
                <a:cs typeface="+mn-ea"/>
                <a:sym typeface="+mn-lt"/>
              </a:rPr>
              <a:t>.</a:t>
            </a:r>
          </a:p>
        </p:txBody>
      </p:sp>
      <p:sp>
        <p:nvSpPr>
          <p:cNvPr id="173066" name="矩形 173065"/>
          <p:cNvSpPr>
            <a:spLocks noChangeArrowheads="1"/>
          </p:cNvSpPr>
          <p:nvPr/>
        </p:nvSpPr>
        <p:spPr bwMode="auto">
          <a:xfrm>
            <a:off x="5248955" y="1437489"/>
            <a:ext cx="1485900" cy="37087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  <a:round/>
          </a:ln>
        </p:spPr>
        <p:txBody>
          <a:bodyPr lIns="68580" tIns="34290" rIns="68580" bIns="34290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b="1">
                <a:solidFill>
                  <a:srgbClr val="0000FF"/>
                </a:solidFill>
                <a:cs typeface="+mn-ea"/>
                <a:sym typeface="+mn-lt"/>
              </a:rPr>
              <a:t>A.</a:t>
            </a:r>
            <a:r>
              <a:rPr lang="zh-CN" altLang="en-US" b="1">
                <a:solidFill>
                  <a:srgbClr val="0000FF"/>
                </a:solidFill>
                <a:cs typeface="+mn-ea"/>
                <a:sym typeface="+mn-lt"/>
              </a:rPr>
              <a:t>分开  </a:t>
            </a:r>
            <a:r>
              <a:rPr lang="en-US" altLang="zh-CN" b="1">
                <a:solidFill>
                  <a:srgbClr val="0000FF"/>
                </a:solidFill>
                <a:cs typeface="+mn-ea"/>
                <a:sym typeface="+mn-lt"/>
              </a:rPr>
              <a:t>B.</a:t>
            </a:r>
            <a:r>
              <a:rPr lang="zh-CN" altLang="en-US" b="1">
                <a:solidFill>
                  <a:srgbClr val="0000FF"/>
                </a:solidFill>
                <a:cs typeface="+mn-ea"/>
                <a:sym typeface="+mn-lt"/>
              </a:rPr>
              <a:t>团聚</a:t>
            </a:r>
            <a:endParaRPr lang="zh-CN" altLang="en-US" b="1">
              <a:cs typeface="+mn-ea"/>
              <a:sym typeface="+mn-lt"/>
            </a:endParaRPr>
          </a:p>
        </p:txBody>
      </p:sp>
      <p:sp>
        <p:nvSpPr>
          <p:cNvPr id="173064" name="椭圆 173063"/>
          <p:cNvSpPr>
            <a:spLocks noChangeArrowheads="1"/>
          </p:cNvSpPr>
          <p:nvPr/>
        </p:nvSpPr>
        <p:spPr bwMode="auto">
          <a:xfrm>
            <a:off x="4732020" y="1012168"/>
            <a:ext cx="2932509" cy="285750"/>
          </a:xfrm>
          <a:prstGeom prst="ellipse">
            <a:avLst/>
          </a:prstGeom>
          <a:solidFill>
            <a:schemeClr val="bg1">
              <a:alpha val="998"/>
            </a:schemeClr>
          </a:solidFill>
          <a:ln w="28575">
            <a:solidFill>
              <a:srgbClr val="0000FF"/>
            </a:solidFill>
            <a:round/>
          </a:ln>
        </p:spPr>
        <p:txBody>
          <a:bodyPr wrap="none" lIns="68580" tIns="34290" rIns="68580" bIns="34290" anchor="ctr"/>
          <a:lstStyle/>
          <a:p>
            <a:pPr algn="ctr">
              <a:lnSpc>
                <a:spcPct val="140000"/>
              </a:lnSpc>
            </a:pPr>
            <a:endParaRPr lang="zh-CN" altLang="en-US" sz="1200">
              <a:solidFill>
                <a:srgbClr val="FF0000"/>
              </a:solidFill>
              <a:cs typeface="+mn-ea"/>
              <a:sym typeface="+mn-lt"/>
            </a:endParaRPr>
          </a:p>
        </p:txBody>
      </p:sp>
      <p:sp>
        <p:nvSpPr>
          <p:cNvPr id="173063" name="直接连接符 173062"/>
          <p:cNvSpPr>
            <a:spLocks noChangeShapeType="1"/>
          </p:cNvSpPr>
          <p:nvPr/>
        </p:nvSpPr>
        <p:spPr bwMode="auto">
          <a:xfrm rot="11160000" flipV="1">
            <a:off x="2201942" y="1286828"/>
            <a:ext cx="1695450" cy="1905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80" tIns="34290" rIns="68580" bIns="34290"/>
          <a:lstStyle/>
          <a:p>
            <a:pPr>
              <a:lnSpc>
                <a:spcPct val="140000"/>
              </a:lnSpc>
            </a:pPr>
            <a:endParaRPr lang="zh-CN" altLang="en-US" sz="1200">
              <a:cs typeface="+mn-ea"/>
              <a:sym typeface="+mn-lt"/>
            </a:endParaRPr>
          </a:p>
        </p:txBody>
      </p:sp>
      <p:sp>
        <p:nvSpPr>
          <p:cNvPr id="175113" name="矩形 175112"/>
          <p:cNvSpPr/>
          <p:nvPr/>
        </p:nvSpPr>
        <p:spPr>
          <a:xfrm>
            <a:off x="4978683" y="3543705"/>
            <a:ext cx="2562240" cy="370871"/>
          </a:xfrm>
          <a:prstGeom prst="rect">
            <a:avLst/>
          </a:prstGeom>
          <a:solidFill>
            <a:schemeClr val="bg1"/>
          </a:solidFill>
          <a:ln w="28575" cmpd="sng">
            <a:solidFill>
              <a:schemeClr val="accent4"/>
            </a:solidFill>
            <a:prstDash val="solid"/>
          </a:ln>
        </p:spPr>
        <p:txBody>
          <a:bodyPr wrap="none" lIns="68580" tIns="34290" rIns="68580" bIns="34290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b="1" noProof="1">
                <a:solidFill>
                  <a:srgbClr val="0000FF"/>
                </a:solidFill>
                <a:cs typeface="+mn-ea"/>
                <a:sym typeface="+mn-lt"/>
              </a:rPr>
              <a:t>She didn’t like to listen.</a:t>
            </a:r>
            <a:endParaRPr lang="en-US" altLang="zh-CN" b="1" noProof="1"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032261" y="4677180"/>
            <a:ext cx="2023631" cy="370871"/>
          </a:xfrm>
          <a:prstGeom prst="rect">
            <a:avLst/>
          </a:prstGeom>
          <a:solidFill>
            <a:schemeClr val="bg1"/>
          </a:solidFill>
          <a:ln w="28575" cmpd="sng">
            <a:solidFill>
              <a:schemeClr val="accent4"/>
            </a:solidFill>
            <a:prstDash val="solid"/>
          </a:ln>
        </p:spPr>
        <p:txBody>
          <a:bodyPr wrap="none" lIns="68580" tIns="34290" rIns="68580" bIns="34290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b="1" noProof="1">
                <a:solidFill>
                  <a:srgbClr val="0000FF"/>
                </a:solidFill>
                <a:cs typeface="+mn-ea"/>
                <a:sym typeface="+mn-lt"/>
              </a:rPr>
              <a:t>She is not confident.</a:t>
            </a:r>
            <a:endParaRPr lang="en-US" altLang="zh-CN" b="1" noProof="1"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06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06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73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73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3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3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3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706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706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706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75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706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706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706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/>
      <p:bldP spid="70662" grpId="0"/>
      <p:bldP spid="70664" grpId="0"/>
      <p:bldP spid="70666" grpId="0"/>
      <p:bldP spid="70668" grpId="0"/>
      <p:bldP spid="173066" grpId="0" animBg="1"/>
      <p:bldP spid="173064" grpId="0" animBg="1"/>
      <p:bldP spid="175113" grpId="0" animBg="1"/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0.11.30"/>
  <p:tag name="AS_TITLE" val="Aspose.Slides for Java"/>
  <p:tag name="AS_VERSION" val="20.11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0nmecl0g">
      <a:majorFont>
        <a:latin typeface="微软雅黑 Light"/>
        <a:ea typeface="微软雅黑 Light"/>
        <a:cs typeface="Arial"/>
      </a:majorFont>
      <a:minorFont>
        <a:latin typeface="微软雅黑 Light"/>
        <a:ea typeface="微软雅黑 Light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2158</Words>
  <Application>Microsoft Office PowerPoint</Application>
  <PresentationFormat>全屏显示(16:9)</PresentationFormat>
  <Paragraphs>290</Paragraphs>
  <Slides>27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6" baseType="lpstr">
      <vt:lpstr>等线</vt:lpstr>
      <vt:lpstr>宋体</vt:lpstr>
      <vt:lpstr>微软雅黑</vt:lpstr>
      <vt:lpstr>微软雅黑 Light</vt:lpstr>
      <vt:lpstr>Arial</vt:lpstr>
      <vt:lpstr>Calibri</vt:lpstr>
      <vt:lpstr>Times New Roman</vt:lpstr>
      <vt:lpstr>Wingdings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Watch and complete the passage.</vt:lpstr>
      <vt:lpstr>PowerPoint 演示文稿</vt:lpstr>
      <vt:lpstr>Proverb(谚语)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cp:lastPrinted>2021-03-11T21:01:00Z</cp:lastPrinted>
  <dcterms:created xsi:type="dcterms:W3CDTF">2021-03-11T21:01:00Z</dcterms:created>
  <dcterms:modified xsi:type="dcterms:W3CDTF">2023-01-17T02:40:44Z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F9DBFE995B8D418F9566EE0A3E0F79CD</vt:lpwstr>
  </property>
  <property fmtid="{D5CDD505-2E9C-101B-9397-08002B2CF9AE}" pid="7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