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sldIdLst>
    <p:sldId id="329" r:id="rId2"/>
    <p:sldId id="330" r:id="rId3"/>
    <p:sldId id="257" r:id="rId4"/>
    <p:sldId id="277" r:id="rId5"/>
    <p:sldId id="281" r:id="rId6"/>
    <p:sldId id="282" r:id="rId7"/>
    <p:sldId id="289" r:id="rId8"/>
    <p:sldId id="320" r:id="rId9"/>
    <p:sldId id="272" r:id="rId10"/>
    <p:sldId id="294" r:id="rId11"/>
    <p:sldId id="286" r:id="rId12"/>
    <p:sldId id="292" r:id="rId13"/>
    <p:sldId id="315" r:id="rId14"/>
    <p:sldId id="269" r:id="rId15"/>
    <p:sldId id="290" r:id="rId1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3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84A"/>
    <a:srgbClr val="595959"/>
    <a:srgbClr val="CC0000"/>
    <a:srgbClr val="F3D315"/>
    <a:srgbClr val="C050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109" d="100"/>
          <a:sy n="109" d="100"/>
        </p:scale>
        <p:origin x="-1674" y="-90"/>
      </p:cViewPr>
      <p:guideLst>
        <p:guide orient="horz" pos="799"/>
        <p:guide pos="3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4997" cy="4499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sp>
        <p:nvSpPr>
          <p:cNvPr id="24" name="文本占位符 23"/>
          <p:cNvSpPr>
            <a:spLocks noGrp="1"/>
          </p:cNvSpPr>
          <p:nvPr>
            <p:ph type="body" sz="quarter" idx="13" hasCustomPrompt="1"/>
          </p:nvPr>
        </p:nvSpPr>
        <p:spPr>
          <a:xfrm>
            <a:off x="375127" y="376733"/>
            <a:ext cx="1958646" cy="3833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zh-CN" altLang="en-US" sz="2200" b="1" kern="1200" spc="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lvl1pPr>
            <a:lvl2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3pPr>
            <a:lvl4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4pPr>
            <a:lvl5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输入标题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33756" y="349941"/>
            <a:ext cx="1263665" cy="46123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33756" y="349941"/>
            <a:ext cx="1263665" cy="46123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33756" y="349941"/>
            <a:ext cx="1263665" cy="4612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易错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0054" y="28487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象模板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 b="1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Arial" panose="020B0604020202020204" pitchFamily="34" charset="0"/>
              <a:buNone/>
              <a:defRPr b="1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 b="1">
                <a:ea typeface="微软雅黑" panose="020B0503020204020204" pitchFamily="34" charset="-122"/>
              </a:defRPr>
            </a:lvl1pPr>
          </a:lstStyle>
          <a:p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429520" y="357166"/>
            <a:ext cx="1214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课件</a:t>
            </a:r>
            <a:r>
              <a:rPr kumimoji="1" lang="en-US" altLang="zh-CN" sz="2000" dirty="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</a:rPr>
              <a:t>PPT</a:t>
            </a:r>
            <a:endParaRPr lang="zh-CN" altLang="en-US" sz="2000" dirty="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封面背景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面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38350" y="1975288"/>
            <a:ext cx="4960938" cy="107315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2800"/>
            </a:lvl1pPr>
          </a:lstStyle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课件库常见题型</a:t>
            </a:r>
            <a:endParaRPr kumimoji="1" lang="zh-CN" alt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小故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4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5536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随堂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新知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知识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总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260648"/>
            <a:ext cx="2042337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实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2577" y="272929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1"/>
          <p:cNvSpPr txBox="1"/>
          <p:nvPr/>
        </p:nvSpPr>
        <p:spPr>
          <a:xfrm>
            <a:off x="-4" y="1268760"/>
            <a:ext cx="8028388" cy="20882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小手艺展示</a:t>
            </a:r>
            <a:r>
              <a:rPr lang="en-US" altLang="zh-CN" sz="4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4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分数乘法</a:t>
            </a:r>
          </a:p>
          <a:p>
            <a:pPr marL="0" indent="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课时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71800" y="3933056"/>
            <a:ext cx="233910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2" charset="-122"/>
              </a:rPr>
              <a:t>青岛版六年级上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623731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83828" y="1330998"/>
            <a:ext cx="1427559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计算。</a:t>
            </a:r>
          </a:p>
        </p:txBody>
      </p:sp>
      <p:grpSp>
        <p:nvGrpSpPr>
          <p:cNvPr id="7" name="Group 5"/>
          <p:cNvGrpSpPr/>
          <p:nvPr/>
        </p:nvGrpSpPr>
        <p:grpSpPr bwMode="auto">
          <a:xfrm>
            <a:off x="972525" y="2124634"/>
            <a:ext cx="2287588" cy="774701"/>
            <a:chOff x="527" y="1281"/>
            <a:chExt cx="1441" cy="488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82" y="1395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9" name="Group 7"/>
            <p:cNvGrpSpPr/>
            <p:nvPr/>
          </p:nvGrpSpPr>
          <p:grpSpPr bwMode="auto">
            <a:xfrm>
              <a:off x="1094" y="1312"/>
              <a:ext cx="308" cy="457"/>
              <a:chOff x="1429" y="1334"/>
              <a:chExt cx="308" cy="457"/>
            </a:xfrm>
          </p:grpSpPr>
          <p:sp>
            <p:nvSpPr>
              <p:cNvPr id="24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26" name="Rectangle 10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8</a:t>
                </a:r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3</a:t>
                </a:r>
              </a:p>
            </p:txBody>
          </p:sp>
        </p:grp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331" y="1388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14" name="Group 13"/>
            <p:cNvGrpSpPr/>
            <p:nvPr/>
          </p:nvGrpSpPr>
          <p:grpSpPr bwMode="auto">
            <a:xfrm>
              <a:off x="1660" y="1310"/>
              <a:ext cx="308" cy="457"/>
              <a:chOff x="1429" y="1334"/>
              <a:chExt cx="308" cy="457"/>
            </a:xfrm>
          </p:grpSpPr>
          <p:sp>
            <p:nvSpPr>
              <p:cNvPr id="20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21" name="Line 15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9</a:t>
                </a:r>
              </a:p>
            </p:txBody>
          </p:sp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5</a:t>
                </a:r>
              </a:p>
            </p:txBody>
          </p:sp>
        </p:grpSp>
        <p:grpSp>
          <p:nvGrpSpPr>
            <p:cNvPr id="15" name="Group 18"/>
            <p:cNvGrpSpPr/>
            <p:nvPr/>
          </p:nvGrpSpPr>
          <p:grpSpPr bwMode="auto">
            <a:xfrm>
              <a:off x="527" y="1281"/>
              <a:ext cx="344" cy="460"/>
              <a:chOff x="612" y="1842"/>
              <a:chExt cx="344" cy="460"/>
            </a:xfrm>
          </p:grpSpPr>
          <p:sp>
            <p:nvSpPr>
              <p:cNvPr id="16" name="AutoShape 19"/>
              <p:cNvSpPr>
                <a:spLocks noChangeAspect="1" noChangeArrowheads="1" noTextEdit="1"/>
              </p:cNvSpPr>
              <p:nvPr/>
            </p:nvSpPr>
            <p:spPr bwMode="auto">
              <a:xfrm>
                <a:off x="612" y="1852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7" name="Line 20"/>
              <p:cNvSpPr>
                <a:spLocks noChangeShapeType="1"/>
              </p:cNvSpPr>
              <p:nvPr/>
            </p:nvSpPr>
            <p:spPr bwMode="auto">
              <a:xfrm>
                <a:off x="641" y="2077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612" y="2069"/>
                <a:ext cx="271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15</a:t>
                </a: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auto">
              <a:xfrm>
                <a:off x="684" y="1842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8</a:t>
                </a:r>
              </a:p>
            </p:txBody>
          </p:sp>
        </p:grpSp>
      </p:grp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702650" y="3383521"/>
            <a:ext cx="4905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ea typeface="楷体_GB2312" pitchFamily="49" charset="-122"/>
              </a:rPr>
              <a:t>＝</a:t>
            </a:r>
          </a:p>
        </p:txBody>
      </p:sp>
      <p:grpSp>
        <p:nvGrpSpPr>
          <p:cNvPr id="29" name="Group 24"/>
          <p:cNvGrpSpPr/>
          <p:nvPr/>
        </p:nvGrpSpPr>
        <p:grpSpPr bwMode="auto">
          <a:xfrm>
            <a:off x="1242400" y="3199370"/>
            <a:ext cx="2287588" cy="774699"/>
            <a:chOff x="527" y="1281"/>
            <a:chExt cx="1441" cy="488"/>
          </a:xfrm>
        </p:grpSpPr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782" y="1395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31" name="Group 26"/>
            <p:cNvGrpSpPr/>
            <p:nvPr/>
          </p:nvGrpSpPr>
          <p:grpSpPr bwMode="auto">
            <a:xfrm>
              <a:off x="1094" y="1312"/>
              <a:ext cx="308" cy="457"/>
              <a:chOff x="1429" y="1334"/>
              <a:chExt cx="308" cy="457"/>
            </a:xfrm>
          </p:grpSpPr>
          <p:sp>
            <p:nvSpPr>
              <p:cNvPr id="43" name="AutoShape 27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44" name="Line 28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8</a:t>
                </a:r>
              </a:p>
            </p:txBody>
          </p:sp>
          <p:sp>
            <p:nvSpPr>
              <p:cNvPr id="46" name="Rectangle 30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3</a:t>
                </a:r>
              </a:p>
            </p:txBody>
          </p:sp>
        </p:grp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331" y="1388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33" name="Group 32"/>
            <p:cNvGrpSpPr/>
            <p:nvPr/>
          </p:nvGrpSpPr>
          <p:grpSpPr bwMode="auto">
            <a:xfrm>
              <a:off x="1660" y="1310"/>
              <a:ext cx="308" cy="457"/>
              <a:chOff x="1429" y="1334"/>
              <a:chExt cx="308" cy="457"/>
            </a:xfrm>
          </p:grpSpPr>
          <p:sp>
            <p:nvSpPr>
              <p:cNvPr id="39" name="AutoShape 33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40" name="Line 34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9</a:t>
                </a:r>
              </a:p>
            </p:txBody>
          </p:sp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5</a:t>
                </a:r>
              </a:p>
            </p:txBody>
          </p:sp>
        </p:grpSp>
        <p:grpSp>
          <p:nvGrpSpPr>
            <p:cNvPr id="34" name="Group 37"/>
            <p:cNvGrpSpPr/>
            <p:nvPr/>
          </p:nvGrpSpPr>
          <p:grpSpPr bwMode="auto">
            <a:xfrm>
              <a:off x="527" y="1281"/>
              <a:ext cx="420" cy="457"/>
              <a:chOff x="612" y="1842"/>
              <a:chExt cx="420" cy="457"/>
            </a:xfrm>
          </p:grpSpPr>
          <p:sp>
            <p:nvSpPr>
              <p:cNvPr id="35" name="AutoShape 38"/>
              <p:cNvSpPr>
                <a:spLocks noChangeAspect="1" noChangeArrowheads="1" noTextEdit="1"/>
              </p:cNvSpPr>
              <p:nvPr/>
            </p:nvSpPr>
            <p:spPr bwMode="auto">
              <a:xfrm>
                <a:off x="612" y="1852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>
                <a:off x="641" y="2077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37" name="Rectangle 40"/>
              <p:cNvSpPr>
                <a:spLocks noChangeArrowheads="1"/>
              </p:cNvSpPr>
              <p:nvPr/>
            </p:nvSpPr>
            <p:spPr bwMode="auto">
              <a:xfrm>
                <a:off x="639" y="2066"/>
                <a:ext cx="393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15</a:t>
                </a:r>
              </a:p>
            </p:txBody>
          </p:sp>
          <p:sp>
            <p:nvSpPr>
              <p:cNvPr id="38" name="Rectangle 41"/>
              <p:cNvSpPr>
                <a:spLocks noChangeArrowheads="1"/>
              </p:cNvSpPr>
              <p:nvPr/>
            </p:nvSpPr>
            <p:spPr bwMode="auto">
              <a:xfrm>
                <a:off x="684" y="1842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8</a:t>
                </a:r>
              </a:p>
            </p:txBody>
          </p:sp>
        </p:grpSp>
      </p:grpSp>
      <p:sp>
        <p:nvSpPr>
          <p:cNvPr id="47" name="Line 42"/>
          <p:cNvSpPr>
            <a:spLocks noChangeShapeType="1"/>
          </p:cNvSpPr>
          <p:nvPr/>
        </p:nvSpPr>
        <p:spPr bwMode="auto">
          <a:xfrm>
            <a:off x="1242400" y="3243821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Line 43"/>
          <p:cNvSpPr>
            <a:spLocks noChangeShapeType="1"/>
          </p:cNvSpPr>
          <p:nvPr/>
        </p:nvSpPr>
        <p:spPr bwMode="auto">
          <a:xfrm>
            <a:off x="2142513" y="3693083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Line 44"/>
          <p:cNvSpPr>
            <a:spLocks noChangeShapeType="1"/>
          </p:cNvSpPr>
          <p:nvPr/>
        </p:nvSpPr>
        <p:spPr bwMode="auto">
          <a:xfrm>
            <a:off x="1242400" y="3604183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3014050" y="3320021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702650" y="4232833"/>
            <a:ext cx="4905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ea typeface="楷体_GB2312" pitchFamily="49" charset="-122"/>
              </a:rPr>
              <a:t>＝</a:t>
            </a:r>
          </a:p>
        </p:txBody>
      </p:sp>
      <p:sp>
        <p:nvSpPr>
          <p:cNvPr id="52" name="Text Box 47"/>
          <p:cNvSpPr txBox="1">
            <a:spLocks noChangeArrowheads="1"/>
          </p:cNvSpPr>
          <p:nvPr/>
        </p:nvSpPr>
        <p:spPr bwMode="auto">
          <a:xfrm>
            <a:off x="2998175" y="3924858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3</a:t>
            </a:r>
          </a:p>
        </p:txBody>
      </p:sp>
      <p:sp>
        <p:nvSpPr>
          <p:cNvPr id="53" name="Text Box 48"/>
          <p:cNvSpPr txBox="1">
            <a:spLocks noChangeArrowheads="1"/>
          </p:cNvSpPr>
          <p:nvPr/>
        </p:nvSpPr>
        <p:spPr bwMode="auto">
          <a:xfrm>
            <a:off x="1286850" y="2934258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2142513" y="3924858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55" name="Text Box 50"/>
          <p:cNvSpPr txBox="1">
            <a:spLocks noChangeArrowheads="1"/>
          </p:cNvSpPr>
          <p:nvPr/>
        </p:nvSpPr>
        <p:spPr bwMode="auto">
          <a:xfrm>
            <a:off x="1188549" y="3852825"/>
            <a:ext cx="288031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3</a:t>
            </a:r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3042625" y="2980296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2098063" y="2962833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58" name="Line 53"/>
          <p:cNvSpPr>
            <a:spLocks noChangeShapeType="1"/>
          </p:cNvSpPr>
          <p:nvPr/>
        </p:nvSpPr>
        <p:spPr bwMode="auto">
          <a:xfrm>
            <a:off x="2142513" y="3339071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9" name="Line 54"/>
          <p:cNvSpPr>
            <a:spLocks noChangeShapeType="1"/>
          </p:cNvSpPr>
          <p:nvPr/>
        </p:nvSpPr>
        <p:spPr bwMode="auto">
          <a:xfrm>
            <a:off x="3042625" y="3699433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0" name="Group 55"/>
          <p:cNvGrpSpPr/>
          <p:nvPr/>
        </p:nvGrpSpPr>
        <p:grpSpPr bwMode="auto">
          <a:xfrm>
            <a:off x="1260557" y="4284874"/>
            <a:ext cx="488950" cy="725488"/>
            <a:chOff x="1429" y="1334"/>
            <a:chExt cx="308" cy="457"/>
          </a:xfrm>
        </p:grpSpPr>
        <p:sp>
          <p:nvSpPr>
            <p:cNvPr id="61" name="AutoShape 56"/>
            <p:cNvSpPr>
              <a:spLocks noChangeAspect="1" noChangeArrowheads="1" noTextEdit="1"/>
            </p:cNvSpPr>
            <p:nvPr/>
          </p:nvSpPr>
          <p:spPr bwMode="auto">
            <a:xfrm>
              <a:off x="1429" y="1344"/>
              <a:ext cx="160" cy="4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62" name="Line 57"/>
            <p:cNvSpPr>
              <a:spLocks noChangeShapeType="1"/>
            </p:cNvSpPr>
            <p:nvPr/>
          </p:nvSpPr>
          <p:spPr bwMode="auto">
            <a:xfrm>
              <a:off x="1458" y="1569"/>
              <a:ext cx="15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1456" y="1558"/>
              <a:ext cx="199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595959"/>
                  </a:solidFill>
                  <a:latin typeface="楷体_GB2312" pitchFamily="49" charset="-122"/>
                  <a:ea typeface="楷体_GB2312" pitchFamily="49" charset="-122"/>
                </a:rPr>
                <a:t>9</a:t>
              </a: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1465" y="1334"/>
              <a:ext cx="27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595959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</a:p>
          </p:txBody>
        </p:sp>
      </p:grpSp>
      <p:grpSp>
        <p:nvGrpSpPr>
          <p:cNvPr id="65" name="Group 60"/>
          <p:cNvGrpSpPr/>
          <p:nvPr/>
        </p:nvGrpSpPr>
        <p:grpSpPr bwMode="auto">
          <a:xfrm>
            <a:off x="5696925" y="2169084"/>
            <a:ext cx="2405063" cy="774701"/>
            <a:chOff x="527" y="1281"/>
            <a:chExt cx="1515" cy="488"/>
          </a:xfrm>
        </p:grpSpPr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782" y="1395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67" name="Group 62"/>
            <p:cNvGrpSpPr/>
            <p:nvPr/>
          </p:nvGrpSpPr>
          <p:grpSpPr bwMode="auto">
            <a:xfrm>
              <a:off x="1094" y="1312"/>
              <a:ext cx="403" cy="457"/>
              <a:chOff x="1429" y="1334"/>
              <a:chExt cx="403" cy="457"/>
            </a:xfrm>
          </p:grpSpPr>
          <p:sp>
            <p:nvSpPr>
              <p:cNvPr id="79" name="AutoShape 63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80" name="Line 64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81" name="Rectangle 65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376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27</a:t>
                </a:r>
              </a:p>
            </p:txBody>
          </p:sp>
          <p:sp>
            <p:nvSpPr>
              <p:cNvPr id="82" name="Rectangle 66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22</a:t>
                </a:r>
              </a:p>
            </p:txBody>
          </p:sp>
        </p:grp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331" y="1388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69" name="Group 68"/>
            <p:cNvGrpSpPr/>
            <p:nvPr/>
          </p:nvGrpSpPr>
          <p:grpSpPr bwMode="auto">
            <a:xfrm>
              <a:off x="1660" y="1310"/>
              <a:ext cx="382" cy="457"/>
              <a:chOff x="1429" y="1334"/>
              <a:chExt cx="382" cy="457"/>
            </a:xfrm>
          </p:grpSpPr>
          <p:sp>
            <p:nvSpPr>
              <p:cNvPr id="75" name="AutoShape 69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76" name="Line 70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77" name="Rectangle 71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355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11</a:t>
                </a:r>
              </a:p>
            </p:txBody>
          </p:sp>
          <p:sp>
            <p:nvSpPr>
              <p:cNvPr id="78" name="Rectangle 72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7</a:t>
                </a:r>
              </a:p>
            </p:txBody>
          </p:sp>
        </p:grpSp>
        <p:grpSp>
          <p:nvGrpSpPr>
            <p:cNvPr id="70" name="Group 73"/>
            <p:cNvGrpSpPr/>
            <p:nvPr/>
          </p:nvGrpSpPr>
          <p:grpSpPr bwMode="auto">
            <a:xfrm>
              <a:off x="527" y="1281"/>
              <a:ext cx="344" cy="457"/>
              <a:chOff x="612" y="1842"/>
              <a:chExt cx="344" cy="457"/>
            </a:xfrm>
          </p:grpSpPr>
          <p:sp>
            <p:nvSpPr>
              <p:cNvPr id="71" name="AutoShape 74"/>
              <p:cNvSpPr>
                <a:spLocks noChangeAspect="1" noChangeArrowheads="1" noTextEdit="1"/>
              </p:cNvSpPr>
              <p:nvPr/>
            </p:nvSpPr>
            <p:spPr bwMode="auto">
              <a:xfrm>
                <a:off x="612" y="1852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72" name="Line 75"/>
              <p:cNvSpPr>
                <a:spLocks noChangeShapeType="1"/>
              </p:cNvSpPr>
              <p:nvPr/>
            </p:nvSpPr>
            <p:spPr bwMode="auto">
              <a:xfrm>
                <a:off x="641" y="2077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auto">
              <a:xfrm>
                <a:off x="639" y="2066"/>
                <a:ext cx="263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14</a:t>
                </a: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auto">
              <a:xfrm>
                <a:off x="684" y="1842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9</a:t>
                </a:r>
              </a:p>
            </p:txBody>
          </p:sp>
        </p:grpSp>
      </p:grpSp>
      <p:grpSp>
        <p:nvGrpSpPr>
          <p:cNvPr id="83" name="Group 78"/>
          <p:cNvGrpSpPr/>
          <p:nvPr/>
        </p:nvGrpSpPr>
        <p:grpSpPr bwMode="auto">
          <a:xfrm>
            <a:off x="5652475" y="3474009"/>
            <a:ext cx="2449513" cy="774701"/>
            <a:chOff x="527" y="1281"/>
            <a:chExt cx="1543" cy="488"/>
          </a:xfrm>
        </p:grpSpPr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782" y="1395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 dirty="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85" name="Group 80"/>
            <p:cNvGrpSpPr/>
            <p:nvPr/>
          </p:nvGrpSpPr>
          <p:grpSpPr bwMode="auto">
            <a:xfrm>
              <a:off x="1094" y="1312"/>
              <a:ext cx="431" cy="457"/>
              <a:chOff x="1429" y="1334"/>
              <a:chExt cx="431" cy="457"/>
            </a:xfrm>
          </p:grpSpPr>
          <p:sp>
            <p:nvSpPr>
              <p:cNvPr id="97" name="AutoShape 81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8" name="Line 82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9" name="Rectangle 83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404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27</a:t>
                </a:r>
              </a:p>
            </p:txBody>
          </p:sp>
          <p:sp>
            <p:nvSpPr>
              <p:cNvPr id="100" name="Rectangle 84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22</a:t>
                </a:r>
              </a:p>
            </p:txBody>
          </p:sp>
        </p:grp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1331" y="1388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 dirty="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87" name="Group 86"/>
            <p:cNvGrpSpPr/>
            <p:nvPr/>
          </p:nvGrpSpPr>
          <p:grpSpPr bwMode="auto">
            <a:xfrm>
              <a:off x="1660" y="1310"/>
              <a:ext cx="410" cy="457"/>
              <a:chOff x="1429" y="1334"/>
              <a:chExt cx="410" cy="457"/>
            </a:xfrm>
          </p:grpSpPr>
          <p:sp>
            <p:nvSpPr>
              <p:cNvPr id="93" name="AutoShape 87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4" name="Line 88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5" name="Rectangle 89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383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11</a:t>
                </a:r>
              </a:p>
            </p:txBody>
          </p:sp>
          <p:sp>
            <p:nvSpPr>
              <p:cNvPr id="96" name="Rectangle 90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7</a:t>
                </a:r>
              </a:p>
            </p:txBody>
          </p:sp>
        </p:grpSp>
        <p:grpSp>
          <p:nvGrpSpPr>
            <p:cNvPr id="88" name="Group 91"/>
            <p:cNvGrpSpPr/>
            <p:nvPr/>
          </p:nvGrpSpPr>
          <p:grpSpPr bwMode="auto">
            <a:xfrm>
              <a:off x="527" y="1281"/>
              <a:ext cx="344" cy="457"/>
              <a:chOff x="612" y="1842"/>
              <a:chExt cx="344" cy="457"/>
            </a:xfrm>
          </p:grpSpPr>
          <p:sp>
            <p:nvSpPr>
              <p:cNvPr id="89" name="AutoShape 92"/>
              <p:cNvSpPr>
                <a:spLocks noChangeAspect="1" noChangeArrowheads="1" noTextEdit="1"/>
              </p:cNvSpPr>
              <p:nvPr/>
            </p:nvSpPr>
            <p:spPr bwMode="auto">
              <a:xfrm>
                <a:off x="612" y="1852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0" name="Line 93"/>
              <p:cNvSpPr>
                <a:spLocks noChangeShapeType="1"/>
              </p:cNvSpPr>
              <p:nvPr/>
            </p:nvSpPr>
            <p:spPr bwMode="auto">
              <a:xfrm>
                <a:off x="641" y="2077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1" name="Rectangle 94"/>
              <p:cNvSpPr>
                <a:spLocks noChangeArrowheads="1"/>
              </p:cNvSpPr>
              <p:nvPr/>
            </p:nvSpPr>
            <p:spPr bwMode="auto">
              <a:xfrm>
                <a:off x="639" y="2066"/>
                <a:ext cx="291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14</a:t>
                </a:r>
              </a:p>
            </p:txBody>
          </p:sp>
          <p:sp>
            <p:nvSpPr>
              <p:cNvPr id="92" name="Rectangle 95"/>
              <p:cNvSpPr>
                <a:spLocks noChangeArrowheads="1"/>
              </p:cNvSpPr>
              <p:nvPr/>
            </p:nvSpPr>
            <p:spPr bwMode="auto">
              <a:xfrm>
                <a:off x="684" y="1842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9</a:t>
                </a:r>
              </a:p>
            </p:txBody>
          </p:sp>
        </p:grpSp>
      </p:grpSp>
      <p:sp>
        <p:nvSpPr>
          <p:cNvPr id="101" name="Rectangle 96"/>
          <p:cNvSpPr>
            <a:spLocks noChangeArrowheads="1"/>
          </p:cNvSpPr>
          <p:nvPr/>
        </p:nvSpPr>
        <p:spPr bwMode="auto">
          <a:xfrm>
            <a:off x="4974613" y="3654983"/>
            <a:ext cx="4905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ea typeface="楷体_GB2312" pitchFamily="49" charset="-122"/>
              </a:rPr>
              <a:t>＝</a:t>
            </a:r>
          </a:p>
        </p:txBody>
      </p:sp>
      <p:sp>
        <p:nvSpPr>
          <p:cNvPr id="102" name="Line 97"/>
          <p:cNvSpPr>
            <a:spLocks noChangeShapeType="1"/>
          </p:cNvSpPr>
          <p:nvPr/>
        </p:nvSpPr>
        <p:spPr bwMode="auto">
          <a:xfrm>
            <a:off x="5652475" y="3520046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" name="Line 98"/>
          <p:cNvSpPr>
            <a:spLocks noChangeShapeType="1"/>
          </p:cNvSpPr>
          <p:nvPr/>
        </p:nvSpPr>
        <p:spPr bwMode="auto">
          <a:xfrm>
            <a:off x="6552588" y="3969308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" name="Text Box 99"/>
          <p:cNvSpPr txBox="1">
            <a:spLocks noChangeArrowheads="1"/>
          </p:cNvSpPr>
          <p:nvPr/>
        </p:nvSpPr>
        <p:spPr bwMode="auto">
          <a:xfrm>
            <a:off x="5696925" y="3204133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05" name="Text Box 100"/>
          <p:cNvSpPr txBox="1">
            <a:spLocks noChangeArrowheads="1"/>
          </p:cNvSpPr>
          <p:nvPr/>
        </p:nvSpPr>
        <p:spPr bwMode="auto">
          <a:xfrm>
            <a:off x="6597038" y="4239183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3</a:t>
            </a:r>
          </a:p>
        </p:txBody>
      </p:sp>
      <p:sp>
        <p:nvSpPr>
          <p:cNvPr id="106" name="Line 101"/>
          <p:cNvSpPr>
            <a:spLocks noChangeShapeType="1"/>
          </p:cNvSpPr>
          <p:nvPr/>
        </p:nvSpPr>
        <p:spPr bwMode="auto">
          <a:xfrm>
            <a:off x="2142513" y="3339071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" name="Text Box 102"/>
          <p:cNvSpPr txBox="1">
            <a:spLocks noChangeArrowheads="1"/>
          </p:cNvSpPr>
          <p:nvPr/>
        </p:nvSpPr>
        <p:spPr bwMode="auto">
          <a:xfrm>
            <a:off x="6552588" y="3232708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08" name="Line 103"/>
          <p:cNvSpPr>
            <a:spLocks noChangeShapeType="1"/>
          </p:cNvSpPr>
          <p:nvPr/>
        </p:nvSpPr>
        <p:spPr bwMode="auto">
          <a:xfrm>
            <a:off x="6597038" y="3608946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9" name="Text Box 104"/>
          <p:cNvSpPr txBox="1">
            <a:spLocks noChangeArrowheads="1"/>
          </p:cNvSpPr>
          <p:nvPr/>
        </p:nvSpPr>
        <p:spPr bwMode="auto">
          <a:xfrm>
            <a:off x="7452700" y="4239183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10" name="Line 105"/>
          <p:cNvSpPr>
            <a:spLocks noChangeShapeType="1"/>
          </p:cNvSpPr>
          <p:nvPr/>
        </p:nvSpPr>
        <p:spPr bwMode="auto">
          <a:xfrm>
            <a:off x="7497150" y="4013758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1" name="Text Box 106"/>
          <p:cNvSpPr txBox="1">
            <a:spLocks noChangeArrowheads="1"/>
          </p:cNvSpPr>
          <p:nvPr/>
        </p:nvSpPr>
        <p:spPr bwMode="auto">
          <a:xfrm>
            <a:off x="5696925" y="4239183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12" name="Line 107"/>
          <p:cNvSpPr>
            <a:spLocks noChangeShapeType="1"/>
          </p:cNvSpPr>
          <p:nvPr/>
        </p:nvSpPr>
        <p:spPr bwMode="auto">
          <a:xfrm>
            <a:off x="5696925" y="3969308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" name="Text Box 108"/>
          <p:cNvSpPr txBox="1">
            <a:spLocks noChangeArrowheads="1"/>
          </p:cNvSpPr>
          <p:nvPr/>
        </p:nvSpPr>
        <p:spPr bwMode="auto">
          <a:xfrm>
            <a:off x="7438413" y="3196196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14" name="Line 109"/>
          <p:cNvSpPr>
            <a:spLocks noChangeShapeType="1"/>
          </p:cNvSpPr>
          <p:nvPr/>
        </p:nvSpPr>
        <p:spPr bwMode="auto">
          <a:xfrm>
            <a:off x="7452700" y="3654983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5" name="Rectangle 110"/>
          <p:cNvSpPr>
            <a:spLocks noChangeArrowheads="1"/>
          </p:cNvSpPr>
          <p:nvPr/>
        </p:nvSpPr>
        <p:spPr bwMode="auto">
          <a:xfrm>
            <a:off x="5157175" y="4998008"/>
            <a:ext cx="4905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ea typeface="楷体_GB2312" pitchFamily="49" charset="-122"/>
              </a:rPr>
              <a:t>＝</a:t>
            </a:r>
          </a:p>
        </p:txBody>
      </p:sp>
      <p:grpSp>
        <p:nvGrpSpPr>
          <p:cNvPr id="116" name="Group 111"/>
          <p:cNvGrpSpPr/>
          <p:nvPr/>
        </p:nvGrpSpPr>
        <p:grpSpPr bwMode="auto">
          <a:xfrm>
            <a:off x="5696925" y="4913872"/>
            <a:ext cx="488950" cy="725488"/>
            <a:chOff x="1429" y="1334"/>
            <a:chExt cx="308" cy="457"/>
          </a:xfrm>
        </p:grpSpPr>
        <p:sp>
          <p:nvSpPr>
            <p:cNvPr id="117" name="AutoShape 112"/>
            <p:cNvSpPr>
              <a:spLocks noChangeAspect="1" noChangeArrowheads="1" noTextEdit="1"/>
            </p:cNvSpPr>
            <p:nvPr/>
          </p:nvSpPr>
          <p:spPr bwMode="auto">
            <a:xfrm>
              <a:off x="1429" y="1344"/>
              <a:ext cx="160" cy="4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18" name="Line 113"/>
            <p:cNvSpPr>
              <a:spLocks noChangeShapeType="1"/>
            </p:cNvSpPr>
            <p:nvPr/>
          </p:nvSpPr>
          <p:spPr bwMode="auto">
            <a:xfrm>
              <a:off x="1458" y="1569"/>
              <a:ext cx="15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solidFill>
                  <a:srgbClr val="595959"/>
                </a:solidFill>
              </a:endParaRPr>
            </a:p>
          </p:txBody>
        </p:sp>
        <p:sp>
          <p:nvSpPr>
            <p:cNvPr id="119" name="Rectangle 114"/>
            <p:cNvSpPr>
              <a:spLocks noChangeArrowheads="1"/>
            </p:cNvSpPr>
            <p:nvPr/>
          </p:nvSpPr>
          <p:spPr bwMode="auto">
            <a:xfrm>
              <a:off x="1456" y="1558"/>
              <a:ext cx="199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dirty="0">
                  <a:solidFill>
                    <a:srgbClr val="595959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</a:p>
          </p:txBody>
        </p:sp>
        <p:sp>
          <p:nvSpPr>
            <p:cNvPr id="120" name="Rectangle 115"/>
            <p:cNvSpPr>
              <a:spLocks noChangeArrowheads="1"/>
            </p:cNvSpPr>
            <p:nvPr/>
          </p:nvSpPr>
          <p:spPr bwMode="auto">
            <a:xfrm>
              <a:off x="1465" y="1334"/>
              <a:ext cx="27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595959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</a:p>
          </p:txBody>
        </p:sp>
      </p:grpSp>
      <p:sp>
        <p:nvSpPr>
          <p:cNvPr id="121" name="Line 116"/>
          <p:cNvSpPr>
            <a:spLocks noChangeShapeType="1"/>
          </p:cNvSpPr>
          <p:nvPr/>
        </p:nvSpPr>
        <p:spPr bwMode="auto">
          <a:xfrm>
            <a:off x="5696925" y="4374121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" name="Line 117"/>
          <p:cNvSpPr>
            <a:spLocks noChangeShapeType="1"/>
          </p:cNvSpPr>
          <p:nvPr/>
        </p:nvSpPr>
        <p:spPr bwMode="auto">
          <a:xfrm>
            <a:off x="6552588" y="3294621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" name="Text Box 118"/>
          <p:cNvSpPr txBox="1">
            <a:spLocks noChangeArrowheads="1"/>
          </p:cNvSpPr>
          <p:nvPr/>
        </p:nvSpPr>
        <p:spPr bwMode="auto">
          <a:xfrm>
            <a:off x="5608025" y="4464608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24" name="Text Box 119"/>
          <p:cNvSpPr txBox="1">
            <a:spLocks noChangeArrowheads="1"/>
          </p:cNvSpPr>
          <p:nvPr/>
        </p:nvSpPr>
        <p:spPr bwMode="auto">
          <a:xfrm>
            <a:off x="6597038" y="2934258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9" grpId="0" animBg="1"/>
      <p:bldP spid="101" grpId="0"/>
      <p:bldP spid="102" grpId="0" animBg="1"/>
      <p:bldP spid="103" grpId="0" animBg="1"/>
      <p:bldP spid="104" grpId="0"/>
      <p:bldP spid="105" grpId="0"/>
      <p:bldP spid="106" grpId="0" animBg="1"/>
      <p:bldP spid="107" grpId="0"/>
      <p:bldP spid="108" grpId="0" animBg="1"/>
      <p:bldP spid="109" grpId="0"/>
      <p:bldP spid="110" grpId="0" animBg="1"/>
      <p:bldP spid="111" grpId="0"/>
      <p:bldP spid="112" grpId="0" animBg="1"/>
      <p:bldP spid="113" grpId="0"/>
      <p:bldP spid="114" grpId="0" animBg="1"/>
      <p:bldP spid="115" grpId="0"/>
      <p:bldP spid="121" grpId="0" animBg="1"/>
      <p:bldP spid="122" grpId="0" animBg="1"/>
      <p:bldP spid="123" grpId="0"/>
      <p:bldP spid="1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Text Box 10"/>
          <p:cNvSpPr txBox="1">
            <a:spLocks noChangeArrowheads="1"/>
          </p:cNvSpPr>
          <p:nvPr/>
        </p:nvSpPr>
        <p:spPr bwMode="auto">
          <a:xfrm>
            <a:off x="3533775" y="2979738"/>
            <a:ext cx="4937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―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8</a:t>
            </a:r>
          </a:p>
        </p:txBody>
      </p:sp>
      <p:sp>
        <p:nvSpPr>
          <p:cNvPr id="11288" name="Text Box 11"/>
          <p:cNvSpPr txBox="1">
            <a:spLocks noChangeArrowheads="1"/>
          </p:cNvSpPr>
          <p:nvPr/>
        </p:nvSpPr>
        <p:spPr bwMode="auto">
          <a:xfrm>
            <a:off x="4665663" y="2997200"/>
            <a:ext cx="493712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―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2051050" y="4906963"/>
            <a:ext cx="215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= </a:t>
            </a: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9(</a:t>
            </a: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小时）</a:t>
            </a:r>
          </a:p>
        </p:txBody>
      </p:sp>
      <p:sp>
        <p:nvSpPr>
          <p:cNvPr id="28679" name="Rectangle 29"/>
          <p:cNvSpPr>
            <a:spLocks noChangeArrowheads="1"/>
          </p:cNvSpPr>
          <p:nvPr/>
        </p:nvSpPr>
        <p:spPr bwMode="auto">
          <a:xfrm>
            <a:off x="469155" y="1183576"/>
            <a:ext cx="7739063" cy="104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一周岁儿童每天的睡眠时间占全天的       。小学生每天的睡眠时间是一周岁儿童的      。小学生每天的睡眠时间是几小时？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5461843" y="1199451"/>
            <a:ext cx="493712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―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8</a:t>
            </a:r>
          </a:p>
        </p:txBody>
      </p:sp>
      <p:sp>
        <p:nvSpPr>
          <p:cNvPr id="11296" name="Text Box 9"/>
          <p:cNvSpPr txBox="1">
            <a:spLocks noChangeArrowheads="1"/>
          </p:cNvSpPr>
          <p:nvPr/>
        </p:nvSpPr>
        <p:spPr bwMode="auto">
          <a:xfrm>
            <a:off x="2455863" y="3070225"/>
            <a:ext cx="85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24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3040063" y="3070225"/>
            <a:ext cx="412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endParaRPr lang="zh-CN" altLang="en-US" sz="2400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4075113" y="3114675"/>
            <a:ext cx="412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endParaRPr lang="zh-CN" altLang="en-US" sz="2400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3330191" y="1642785"/>
            <a:ext cx="49212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―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11300" name="Text Box 10"/>
          <p:cNvSpPr txBox="1">
            <a:spLocks noChangeArrowheads="1"/>
          </p:cNvSpPr>
          <p:nvPr/>
        </p:nvSpPr>
        <p:spPr bwMode="auto">
          <a:xfrm>
            <a:off x="3525838" y="3997325"/>
            <a:ext cx="493712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―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8</a:t>
            </a:r>
          </a:p>
        </p:txBody>
      </p:sp>
      <p:sp>
        <p:nvSpPr>
          <p:cNvPr id="11301" name="Text Box 11"/>
          <p:cNvSpPr txBox="1">
            <a:spLocks noChangeArrowheads="1"/>
          </p:cNvSpPr>
          <p:nvPr/>
        </p:nvSpPr>
        <p:spPr bwMode="auto">
          <a:xfrm>
            <a:off x="4657725" y="4014788"/>
            <a:ext cx="4937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―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11302" name="Text Box 9"/>
          <p:cNvSpPr txBox="1">
            <a:spLocks noChangeArrowheads="1"/>
          </p:cNvSpPr>
          <p:nvPr/>
        </p:nvSpPr>
        <p:spPr bwMode="auto">
          <a:xfrm>
            <a:off x="2447925" y="4087813"/>
            <a:ext cx="728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24</a:t>
            </a: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3032125" y="4087813"/>
            <a:ext cx="412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endParaRPr lang="zh-CN" altLang="en-US" sz="2400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4067175" y="4132263"/>
            <a:ext cx="412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×</a:t>
            </a:r>
            <a:endParaRPr lang="zh-CN" altLang="en-US" sz="2400">
              <a:solidFill>
                <a:srgbClr val="595959"/>
              </a:solidFill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944688" y="4092575"/>
            <a:ext cx="49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＝</a:t>
            </a: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1433848" y="5928569"/>
            <a:ext cx="489303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答：小学生每天的睡眠时间是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小时。</a:t>
            </a: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2501900" y="4238625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3627438" y="4464050"/>
            <a:ext cx="360362" cy="223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2546350" y="3752850"/>
            <a:ext cx="312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3</a:t>
            </a:r>
          </a:p>
        </p:txBody>
      </p:sp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3627438" y="4598988"/>
            <a:ext cx="31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3536950" y="3924300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4751388" y="4464050"/>
            <a:ext cx="360362" cy="223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3671888" y="3654425"/>
            <a:ext cx="31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4751388" y="4643438"/>
            <a:ext cx="31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595959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/>
      <p:bldP spid="11288" grpId="0"/>
      <p:bldP spid="14362" grpId="0" bldLvl="0"/>
      <p:bldP spid="11296" grpId="0"/>
      <p:bldP spid="11297" grpId="0"/>
      <p:bldP spid="11298" grpId="0"/>
      <p:bldP spid="11300" grpId="0"/>
      <p:bldP spid="11301" grpId="0"/>
      <p:bldP spid="11302" grpId="0"/>
      <p:bldP spid="11303" grpId="0"/>
      <p:bldP spid="11304" grpId="0"/>
      <p:bldP spid="11305" grpId="0"/>
      <p:bldP spid="113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78855" y="1446279"/>
            <a:ext cx="756084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一个数是     的     ，这个数的       是多少？ 　 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019304" y="5014690"/>
            <a:ext cx="3474778" cy="39703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答：这个数的       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02" name="Object 2"/>
              <p:cNvSpPr txBox="1"/>
              <p:nvPr/>
            </p:nvSpPr>
            <p:spPr bwMode="auto">
              <a:xfrm>
                <a:off x="1962174" y="1376586"/>
                <a:ext cx="358775" cy="9334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0240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2174" y="1376586"/>
                <a:ext cx="358775" cy="933450"/>
              </a:xfrm>
              <a:prstGeom prst="rect">
                <a:avLst/>
              </a:prstGeom>
              <a:blipFill rotWithShape="1">
                <a:blip r:embed="rId2"/>
                <a:stretch>
                  <a:fillRect l="-7" t="-58" r="7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03" name="Object 3"/>
              <p:cNvSpPr txBox="1"/>
              <p:nvPr/>
            </p:nvSpPr>
            <p:spPr bwMode="auto">
              <a:xfrm>
                <a:off x="2699793" y="1375512"/>
                <a:ext cx="328613" cy="6647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0240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9793" y="1375512"/>
                <a:ext cx="328613" cy="664734"/>
              </a:xfrm>
              <a:prstGeom prst="rect">
                <a:avLst/>
              </a:prstGeom>
              <a:blipFill rotWithShape="1">
                <a:blip r:embed="rId3"/>
                <a:stretch>
                  <a:fillRect l="-124" t="-15" r="28" b="94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04" name="Object 4"/>
              <p:cNvSpPr txBox="1"/>
              <p:nvPr/>
            </p:nvSpPr>
            <p:spPr bwMode="auto">
              <a:xfrm>
                <a:off x="4572000" y="1312941"/>
                <a:ext cx="358775" cy="6637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/>
                            </a:rPr>
                            <m:t>4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0240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1312941"/>
                <a:ext cx="358775" cy="663708"/>
              </a:xfrm>
              <a:prstGeom prst="rect">
                <a:avLst/>
              </a:prstGeom>
              <a:blipFill rotWithShape="1">
                <a:blip r:embed="rId4"/>
                <a:stretch>
                  <a:fillRect t="-60" b="80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05" name="Object 5"/>
              <p:cNvSpPr txBox="1"/>
              <p:nvPr/>
            </p:nvSpPr>
            <p:spPr bwMode="auto">
              <a:xfrm>
                <a:off x="3962095" y="4902826"/>
                <a:ext cx="358775" cy="6637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/>
                            </a:rPr>
                            <m:t>4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0240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2095" y="4902826"/>
                <a:ext cx="358775" cy="663708"/>
              </a:xfrm>
              <a:prstGeom prst="rect">
                <a:avLst/>
              </a:prstGeom>
              <a:blipFill rotWithShape="1">
                <a:blip r:embed="rId4"/>
                <a:stretch>
                  <a:fillRect l="-92" t="-94" r="92" b="19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06" name="Object 6"/>
              <p:cNvSpPr txBox="1"/>
              <p:nvPr/>
            </p:nvSpPr>
            <p:spPr bwMode="auto">
              <a:xfrm>
                <a:off x="4663603" y="4906502"/>
                <a:ext cx="479425" cy="6647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lnSpc>
                    <a:spcPct val="90000"/>
                  </a:lnSpc>
                  <a:spcBef>
                    <a:spcPts val="1000"/>
                  </a:spcBef>
                  <a:defRPr sz="220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>
                              <a:latin typeface="Cambria Math" panose="02040503050406030204"/>
                            </a:rPr>
                            <m:t>2</m:t>
                          </m:r>
                        </m:num>
                        <m:den>
                          <m:r>
                            <a:rPr lang="zh-CN" altLang="en-US">
                              <a:latin typeface="Cambria Math" panose="02040503050406030204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0240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3603" y="4906502"/>
                <a:ext cx="479425" cy="664797"/>
              </a:xfrm>
              <a:prstGeom prst="rect">
                <a:avLst/>
              </a:prstGeom>
              <a:blipFill rotWithShape="1">
                <a:blip r:embed="rId5"/>
                <a:stretch>
                  <a:fillRect l="-34" t="-74" r="34" b="67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754963" y="3191301"/>
                <a:ext cx="1455463" cy="689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200" smtClean="0">
                          <a:solidFill>
                            <a:srgbClr val="FD584A"/>
                          </a:solidFill>
                          <a:latin typeface="Cambria Math" panose="02040503050406030204"/>
                        </a:rPr>
                        <m:t>=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6</m:t>
                          </m:r>
                        </m:den>
                      </m:f>
                      <m:r>
                        <a:rPr lang="zh-CN" altLang="en-US" sz="2200">
                          <a:solidFill>
                            <a:srgbClr val="FD584A"/>
                          </a:solidFill>
                          <a:latin typeface="Cambria Math" panose="02040503050406030204"/>
                        </a:rPr>
                        <m:t>×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4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963" y="3191301"/>
                <a:ext cx="1455463" cy="689291"/>
              </a:xfrm>
              <a:prstGeom prst="rect">
                <a:avLst/>
              </a:prstGeom>
              <a:blipFill rotWithShape="1">
                <a:blip r:embed="rId6"/>
                <a:stretch>
                  <a:fillRect l="-23" t="-62" r="26" b="16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864099" y="3880592"/>
                <a:ext cx="1095487" cy="6647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200" smtClean="0">
                          <a:solidFill>
                            <a:srgbClr val="FD584A"/>
                          </a:solidFill>
                          <a:latin typeface="Cambria Math" panose="02040503050406030204"/>
                        </a:rPr>
                        <m:t>=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2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099" y="3880592"/>
                <a:ext cx="1095487" cy="664797"/>
              </a:xfrm>
              <a:prstGeom prst="rect">
                <a:avLst/>
              </a:prstGeom>
              <a:blipFill rotWithShape="1">
                <a:blip r:embed="rId7"/>
                <a:stretch>
                  <a:fillRect l="-23" t="-16" r="33" b="9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699793" y="2420816"/>
                <a:ext cx="1702774" cy="689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 smtClean="0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2</m:t>
                          </m:r>
                        </m:den>
                      </m:f>
                      <m:r>
                        <a:rPr lang="zh-CN" altLang="en-US" sz="2200">
                          <a:solidFill>
                            <a:srgbClr val="FD584A"/>
                          </a:solidFill>
                          <a:latin typeface="Cambria Math" panose="02040503050406030204"/>
                        </a:rPr>
                        <m:t>×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9</m:t>
                          </m:r>
                        </m:den>
                      </m:f>
                      <m:r>
                        <a:rPr lang="zh-CN" altLang="en-US" sz="2200">
                          <a:solidFill>
                            <a:srgbClr val="FD584A"/>
                          </a:solidFill>
                          <a:latin typeface="Cambria Math" panose="02040503050406030204"/>
                        </a:rPr>
                        <m:t>×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4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3" y="2420816"/>
                <a:ext cx="1702774" cy="689291"/>
              </a:xfrm>
              <a:prstGeom prst="rect">
                <a:avLst/>
              </a:prstGeom>
              <a:blipFill rotWithShape="1">
                <a:blip r:embed="rId8"/>
                <a:stretch>
                  <a:fillRect l="-24" t="-28" r="7" b="74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2405" grpId="0" animBg="1"/>
      <p:bldP spid="102406" grpId="0" animBg="1"/>
      <p:bldP spid="4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8" name="Group 4"/>
          <p:cNvGrpSpPr/>
          <p:nvPr/>
        </p:nvGrpSpPr>
        <p:grpSpPr bwMode="auto">
          <a:xfrm>
            <a:off x="452437" y="1122218"/>
            <a:ext cx="7764463" cy="1169988"/>
            <a:chOff x="0" y="-21"/>
            <a:chExt cx="4891" cy="737"/>
          </a:xfrm>
        </p:grpSpPr>
        <p:sp>
          <p:nvSpPr>
            <p:cNvPr id="31780" name="Text Box 5"/>
            <p:cNvSpPr txBox="1">
              <a:spLocks noChangeArrowheads="1"/>
            </p:cNvSpPr>
            <p:nvPr/>
          </p:nvSpPr>
          <p:spPr bwMode="auto">
            <a:xfrm>
              <a:off x="0" y="56"/>
              <a:ext cx="4891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62255" indent="-262255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5.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一个长方体的长是60厘米，宽是长的      ，高是宽的       。这个长方体的体积是多少立方厘米？</a:t>
              </a:r>
            </a:p>
          </p:txBody>
        </p:sp>
        <p:sp>
          <p:nvSpPr>
            <p:cNvPr id="31781" name="Text Box 6"/>
            <p:cNvSpPr txBox="1">
              <a:spLocks noChangeArrowheads="1"/>
            </p:cNvSpPr>
            <p:nvPr/>
          </p:nvSpPr>
          <p:spPr bwMode="auto">
            <a:xfrm>
              <a:off x="3089" y="-21"/>
              <a:ext cx="22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u="sng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1</a:t>
              </a:r>
            </a:p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1782" name="Text Box 7"/>
            <p:cNvSpPr txBox="1">
              <a:spLocks noChangeArrowheads="1"/>
            </p:cNvSpPr>
            <p:nvPr/>
          </p:nvSpPr>
          <p:spPr bwMode="auto">
            <a:xfrm>
              <a:off x="4239" y="13"/>
              <a:ext cx="22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u="sng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3</a:t>
              </a:r>
            </a:p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330325" y="2916238"/>
            <a:ext cx="796925" cy="45720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ym typeface="Times New Roman" panose="02020603050405020304" pitchFamily="18" charset="0"/>
              </a:rPr>
              <a:t>宽：</a:t>
            </a:r>
          </a:p>
        </p:txBody>
      </p:sp>
      <p:grpSp>
        <p:nvGrpSpPr>
          <p:cNvPr id="3" name="Group 9"/>
          <p:cNvGrpSpPr/>
          <p:nvPr/>
        </p:nvGrpSpPr>
        <p:grpSpPr bwMode="auto">
          <a:xfrm>
            <a:off x="2413000" y="2814638"/>
            <a:ext cx="1082675" cy="774700"/>
            <a:chOff x="0" y="0"/>
            <a:chExt cx="1704" cy="1218"/>
          </a:xfrm>
        </p:grpSpPr>
        <p:sp>
          <p:nvSpPr>
            <p:cNvPr id="31778" name="Text Box 10"/>
            <p:cNvSpPr txBox="1">
              <a:spLocks noChangeArrowheads="1"/>
            </p:cNvSpPr>
            <p:nvPr/>
          </p:nvSpPr>
          <p:spPr bwMode="auto">
            <a:xfrm>
              <a:off x="0" y="237"/>
              <a:ext cx="1141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60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31779" name="Text Box 11"/>
            <p:cNvSpPr txBox="1">
              <a:spLocks noChangeArrowheads="1"/>
            </p:cNvSpPr>
            <p:nvPr/>
          </p:nvSpPr>
          <p:spPr bwMode="auto">
            <a:xfrm>
              <a:off x="928" y="0"/>
              <a:ext cx="776" cy="1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6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1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―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" name="Group 12"/>
          <p:cNvGrpSpPr/>
          <p:nvPr/>
        </p:nvGrpSpPr>
        <p:grpSpPr bwMode="auto">
          <a:xfrm>
            <a:off x="3336925" y="2805113"/>
            <a:ext cx="1308100" cy="773112"/>
            <a:chOff x="0" y="0"/>
            <a:chExt cx="2060" cy="1220"/>
          </a:xfrm>
        </p:grpSpPr>
        <p:sp>
          <p:nvSpPr>
            <p:cNvPr id="31774" name="Text Box 13"/>
            <p:cNvSpPr txBox="1">
              <a:spLocks noChangeArrowheads="1"/>
            </p:cNvSpPr>
            <p:nvPr/>
          </p:nvSpPr>
          <p:spPr bwMode="auto">
            <a:xfrm>
              <a:off x="0" y="233"/>
              <a:ext cx="566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31775" name="Group 14"/>
            <p:cNvGrpSpPr/>
            <p:nvPr/>
          </p:nvGrpSpPr>
          <p:grpSpPr bwMode="auto">
            <a:xfrm>
              <a:off x="357" y="0"/>
              <a:ext cx="1703" cy="1220"/>
              <a:chOff x="0" y="0"/>
              <a:chExt cx="1703" cy="1220"/>
            </a:xfrm>
          </p:grpSpPr>
          <p:sp>
            <p:nvSpPr>
              <p:cNvPr id="31776" name="Text Box 15"/>
              <p:cNvSpPr txBox="1">
                <a:spLocks noChangeArrowheads="1"/>
              </p:cNvSpPr>
              <p:nvPr/>
            </p:nvSpPr>
            <p:spPr bwMode="auto">
              <a:xfrm>
                <a:off x="0" y="238"/>
                <a:ext cx="1134" cy="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60</a:t>
                </a: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</a:p>
            </p:txBody>
          </p:sp>
          <p:sp>
            <p:nvSpPr>
              <p:cNvPr id="31777" name="Text Box 16"/>
              <p:cNvSpPr txBox="1">
                <a:spLocks noChangeArrowheads="1"/>
              </p:cNvSpPr>
              <p:nvPr/>
            </p:nvSpPr>
            <p:spPr bwMode="auto">
              <a:xfrm>
                <a:off x="928" y="0"/>
                <a:ext cx="775" cy="1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6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</a:t>
                </a:r>
              </a:p>
              <a:p>
                <a:pPr algn="ctr" eaLnBrk="1" hangingPunct="1">
                  <a:lnSpc>
                    <a:spcPct val="6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―</a:t>
                </a:r>
              </a:p>
              <a:p>
                <a:pPr algn="ctr" eaLnBrk="1" hangingPunct="1">
                  <a:lnSpc>
                    <a:spcPct val="6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4</a:t>
                </a:r>
              </a:p>
            </p:txBody>
          </p:sp>
        </p:grpSp>
      </p:grp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635375" y="3084513"/>
            <a:ext cx="361950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211638" y="4597400"/>
            <a:ext cx="361950" cy="179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3671888" y="4418013"/>
            <a:ext cx="361950" cy="17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211638" y="3265488"/>
            <a:ext cx="361950" cy="17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563938" y="2663825"/>
            <a:ext cx="49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15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219575" y="337343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632326" y="2952765"/>
            <a:ext cx="253682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= 15（厘米）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1330325" y="4138613"/>
            <a:ext cx="796925" cy="45720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ym typeface="Times New Roman" panose="02020603050405020304" pitchFamily="18" charset="0"/>
              </a:rPr>
              <a:t>高：</a:t>
            </a:r>
          </a:p>
        </p:txBody>
      </p:sp>
      <p:grpSp>
        <p:nvGrpSpPr>
          <p:cNvPr id="6" name="Group 25"/>
          <p:cNvGrpSpPr/>
          <p:nvPr/>
        </p:nvGrpSpPr>
        <p:grpSpPr bwMode="auto">
          <a:xfrm>
            <a:off x="2303463" y="4094163"/>
            <a:ext cx="1069975" cy="773112"/>
            <a:chOff x="0" y="0"/>
            <a:chExt cx="1685" cy="1220"/>
          </a:xfrm>
        </p:grpSpPr>
        <p:sp>
          <p:nvSpPr>
            <p:cNvPr id="31772" name="Text Box 26"/>
            <p:cNvSpPr txBox="1">
              <a:spLocks noChangeArrowheads="1"/>
            </p:cNvSpPr>
            <p:nvPr/>
          </p:nvSpPr>
          <p:spPr bwMode="auto">
            <a:xfrm>
              <a:off x="910" y="0"/>
              <a:ext cx="775" cy="1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6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―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1773" name="Text Box 27"/>
            <p:cNvSpPr txBox="1">
              <a:spLocks noChangeArrowheads="1"/>
            </p:cNvSpPr>
            <p:nvPr/>
          </p:nvSpPr>
          <p:spPr bwMode="auto">
            <a:xfrm>
              <a:off x="0" y="180"/>
              <a:ext cx="1142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15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Times New Roman" panose="02020603050405020304" pitchFamily="18" charset="0"/>
                </a:rPr>
                <a:t>×</a:t>
              </a:r>
            </a:p>
          </p:txBody>
        </p:sp>
      </p:grpSp>
      <p:grpSp>
        <p:nvGrpSpPr>
          <p:cNvPr id="7" name="Group 28"/>
          <p:cNvGrpSpPr/>
          <p:nvPr/>
        </p:nvGrpSpPr>
        <p:grpSpPr bwMode="auto">
          <a:xfrm>
            <a:off x="3311525" y="4119563"/>
            <a:ext cx="1298575" cy="773112"/>
            <a:chOff x="0" y="0"/>
            <a:chExt cx="2045" cy="1220"/>
          </a:xfrm>
        </p:grpSpPr>
        <p:grpSp>
          <p:nvGrpSpPr>
            <p:cNvPr id="31768" name="Group 29"/>
            <p:cNvGrpSpPr/>
            <p:nvPr/>
          </p:nvGrpSpPr>
          <p:grpSpPr bwMode="auto">
            <a:xfrm>
              <a:off x="360" y="0"/>
              <a:ext cx="1685" cy="1220"/>
              <a:chOff x="0" y="0"/>
              <a:chExt cx="1685" cy="1220"/>
            </a:xfrm>
          </p:grpSpPr>
          <p:sp>
            <p:nvSpPr>
              <p:cNvPr id="31770" name="Text Box 30"/>
              <p:cNvSpPr txBox="1">
                <a:spLocks noChangeArrowheads="1"/>
              </p:cNvSpPr>
              <p:nvPr/>
            </p:nvSpPr>
            <p:spPr bwMode="auto">
              <a:xfrm>
                <a:off x="910" y="0"/>
                <a:ext cx="775" cy="1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6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3</a:t>
                </a:r>
              </a:p>
              <a:p>
                <a:pPr algn="ctr" eaLnBrk="1" hangingPunct="1">
                  <a:lnSpc>
                    <a:spcPct val="6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―</a:t>
                </a:r>
              </a:p>
              <a:p>
                <a:pPr algn="ctr" eaLnBrk="1" hangingPunct="1">
                  <a:lnSpc>
                    <a:spcPct val="6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31771" name="Text Box 31"/>
              <p:cNvSpPr txBox="1">
                <a:spLocks noChangeArrowheads="1"/>
              </p:cNvSpPr>
              <p:nvPr/>
            </p:nvSpPr>
            <p:spPr bwMode="auto">
              <a:xfrm>
                <a:off x="0" y="180"/>
                <a:ext cx="1134" cy="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15</a:t>
                </a:r>
                <a:r>
                  <a:rPr lang="en-US" altLang="zh-CN" sz="2400">
                    <a:solidFill>
                      <a:srgbClr val="595959"/>
                    </a:solidFill>
                    <a:latin typeface="Times New Roman" panose="02020603050405020304" pitchFamily="18" charset="0"/>
                    <a:ea typeface="楷体_GB2312" pitchFamily="49" charset="-122"/>
                    <a:sym typeface="Times New Roman" panose="02020603050405020304" pitchFamily="18" charset="0"/>
                  </a:rPr>
                  <a:t>×</a:t>
                </a:r>
              </a:p>
            </p:txBody>
          </p:sp>
        </p:grpSp>
        <p:sp>
          <p:nvSpPr>
            <p:cNvPr id="31769" name="Text Box 32"/>
            <p:cNvSpPr txBox="1">
              <a:spLocks noChangeArrowheads="1"/>
            </p:cNvSpPr>
            <p:nvPr/>
          </p:nvSpPr>
          <p:spPr bwMode="auto">
            <a:xfrm>
              <a:off x="0" y="175"/>
              <a:ext cx="566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595959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671888" y="3949700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3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4167188" y="4749800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D584A"/>
                </a:solidFill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4716463" y="4246563"/>
            <a:ext cx="28702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= 9（厘米）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1152525" y="5316538"/>
            <a:ext cx="1103313" cy="45720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ym typeface="Times New Roman" panose="02020603050405020304" pitchFamily="18" charset="0"/>
              </a:rPr>
              <a:t>体积：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2413000" y="5231812"/>
            <a:ext cx="5389562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60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×15×9 = </a:t>
            </a:r>
            <a:r>
              <a:rPr lang="en-US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8100(</a:t>
            </a: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立方厘米)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2127250" y="5971613"/>
            <a:ext cx="5675312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答：这个长方体的体积是8100立方厘米。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ldLvl="0"/>
      <p:bldP spid="15381" grpId="0" bldLvl="0"/>
      <p:bldP spid="15382" grpId="0" bldLvl="0"/>
      <p:bldP spid="15383" grpId="0" bldLvl="0"/>
      <p:bldP spid="15384" grpId="0" bldLvl="0"/>
      <p:bldP spid="15393" grpId="0" bldLvl="0"/>
      <p:bldP spid="15394" grpId="0" bldLvl="0"/>
      <p:bldP spid="15395" grpId="0" bldLvl="0"/>
      <p:bldP spid="15396" grpId="0" bldLvl="0"/>
      <p:bldP spid="15397" grpId="0" bldLvl="0"/>
      <p:bldP spid="15398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1"/>
          <p:cNvSpPr>
            <a:spLocks noChangeArrowheads="1"/>
          </p:cNvSpPr>
          <p:nvPr/>
        </p:nvSpPr>
        <p:spPr bwMode="auto">
          <a:xfrm rot="18298043">
            <a:off x="4392521" y="3751454"/>
            <a:ext cx="2225675" cy="711200"/>
          </a:xfrm>
          <a:prstGeom prst="rect">
            <a:avLst/>
          </a:prstGeom>
          <a:noFill/>
          <a:ln w="9525" cmpd="sng">
            <a:solidFill>
              <a:srgbClr val="FF0000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错误解答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521" name="Object 1"/>
              <p:cNvSpPr txBox="1"/>
              <p:nvPr/>
            </p:nvSpPr>
            <p:spPr bwMode="auto">
              <a:xfrm>
                <a:off x="1422210" y="1786210"/>
                <a:ext cx="2736304" cy="102377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eaLnBrk="1" hangingPunct="1">
                  <a:lnSpc>
                    <a:spcPct val="150000"/>
                  </a:lnSpc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7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16</m:t>
                          </m:r>
                        </m:den>
                      </m:f>
                      <m:r>
                        <a:rPr lang="zh-CN" altLang="en-US" sz="2200">
                          <a:solidFill>
                            <a:srgbClr val="595959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×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4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21</m:t>
                          </m:r>
                        </m:den>
                      </m:f>
                      <m:r>
                        <a:rPr lang="zh-CN" altLang="en-US" sz="2200">
                          <a:solidFill>
                            <a:srgbClr val="595959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×12</m:t>
                      </m:r>
                    </m:oMath>
                  </m:oMathPara>
                </a14:m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/>
                </a:r>
                <a:b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</a:br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07521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2210" y="1786210"/>
                <a:ext cx="2736304" cy="1023775"/>
              </a:xfrm>
              <a:prstGeom prst="rect">
                <a:avLst/>
              </a:prstGeom>
              <a:blipFill rotWithShape="1">
                <a:blip r:embed="rId2"/>
                <a:stretch>
                  <a:fillRect l="-16" t="-58" r="20" b="-447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35925" y="1558222"/>
            <a:ext cx="1199771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715100" y="3037973"/>
                <a:ext cx="2150524" cy="6647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200" smtClean="0">
                          <a:solidFill>
                            <a:srgbClr val="FD584A"/>
                          </a:solidFill>
                          <a:latin typeface="Cambria Math" panose="02040503050406030204"/>
                        </a:rPr>
                        <m:t>=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7×4×12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16×21×12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100" y="3037973"/>
                <a:ext cx="2150524" cy="664734"/>
              </a:xfrm>
              <a:prstGeom prst="rect">
                <a:avLst/>
              </a:prstGeom>
              <a:blipFill rotWithShape="1">
                <a:blip r:embed="rId3"/>
                <a:stretch>
                  <a:fillRect l="-28" t="-20" r="18" b="3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835696" y="3930695"/>
                <a:ext cx="873764" cy="6628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200" smtClean="0">
                          <a:solidFill>
                            <a:srgbClr val="FD584A"/>
                          </a:solidFill>
                          <a:latin typeface="Cambria Math" panose="02040503050406030204"/>
                        </a:rPr>
                        <m:t>=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930695"/>
                <a:ext cx="873764" cy="662810"/>
              </a:xfrm>
              <a:prstGeom prst="rect">
                <a:avLst/>
              </a:prstGeom>
              <a:blipFill rotWithShape="1">
                <a:blip r:embed="rId4"/>
                <a:stretch>
                  <a:fillRect l="-62" t="-7" r="63" b="83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 autoUpdateAnimBg="0"/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477839" y="1518692"/>
            <a:ext cx="1664324" cy="424732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4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错误分析：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3160" y="2349072"/>
            <a:ext cx="5508672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在计算中误把分母与整数相乘的积作分母。</a:t>
            </a:r>
          </a:p>
        </p:txBody>
      </p:sp>
      <p:sp>
        <p:nvSpPr>
          <p:cNvPr id="8" name="矩形 15"/>
          <p:cNvSpPr>
            <a:spLocks noChangeArrowheads="1"/>
          </p:cNvSpPr>
          <p:nvPr/>
        </p:nvSpPr>
        <p:spPr bwMode="auto">
          <a:xfrm rot="18298043">
            <a:off x="4820395" y="4261151"/>
            <a:ext cx="2225675" cy="711200"/>
          </a:xfrm>
          <a:prstGeom prst="rect">
            <a:avLst/>
          </a:prstGeom>
          <a:noFill/>
          <a:ln w="9525" cmpd="sng">
            <a:solidFill>
              <a:srgbClr val="FF0000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正确解答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2489843" y="3935411"/>
                <a:ext cx="1839542" cy="68134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200" smtClean="0">
                          <a:solidFill>
                            <a:srgbClr val="FD584A"/>
                          </a:solidFill>
                          <a:latin typeface="Cambria Math" panose="02040503050406030204"/>
                        </a:rPr>
                        <m:t>=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FD584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7×4×12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FD584A"/>
                              </a:solidFill>
                              <a:latin typeface="Cambria Math" panose="02040503050406030204"/>
                            </a:rPr>
                            <m:t>16×21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843" y="3935411"/>
                <a:ext cx="1839542" cy="681340"/>
              </a:xfrm>
              <a:prstGeom prst="rect">
                <a:avLst/>
              </a:prstGeom>
              <a:blipFill rotWithShape="1">
                <a:blip r:embed="rId2"/>
                <a:stretch>
                  <a:fillRect t="-46" r="32" b="44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592132" y="4779620"/>
                <a:ext cx="711862" cy="39703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200" smtClean="0">
                          <a:solidFill>
                            <a:srgbClr val="FD584A"/>
                          </a:solidFill>
                          <a:latin typeface="Cambria Math" panose="02040503050406030204"/>
                        </a:rPr>
                        <m:t>=1</m:t>
                      </m:r>
                    </m:oMath>
                  </m:oMathPara>
                </a14:m>
                <a:endPara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132" y="4779620"/>
                <a:ext cx="711862" cy="397032"/>
              </a:xfrm>
              <a:prstGeom prst="rect">
                <a:avLst/>
              </a:prstGeom>
              <a:blipFill rotWithShape="1">
                <a:blip r:embed="rId3"/>
                <a:stretch>
                  <a:fillRect l="-9" t="-154" r="13" b="33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481732" y="3086906"/>
                <a:ext cx="1855764" cy="663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7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16</m:t>
                          </m:r>
                        </m:den>
                      </m:f>
                      <m:r>
                        <a:rPr lang="zh-CN" altLang="en-US" sz="2200">
                          <a:solidFill>
                            <a:srgbClr val="595959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×</m:t>
                      </m:r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4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21</m:t>
                          </m:r>
                        </m:den>
                      </m:f>
                      <m:r>
                        <a:rPr lang="zh-CN" altLang="en-US" sz="2200">
                          <a:solidFill>
                            <a:srgbClr val="595959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×12</m:t>
                      </m:r>
                    </m:oMath>
                  </m:oMathPara>
                </a14:m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732" y="3086906"/>
                <a:ext cx="1855764" cy="663643"/>
              </a:xfrm>
              <a:prstGeom prst="rect">
                <a:avLst/>
              </a:prstGeom>
              <a:blipFill rotWithShape="1">
                <a:blip r:embed="rId4"/>
                <a:stretch>
                  <a:fillRect l="-8" t="-26" r="-523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ldLvl="0" animBg="1" autoUpdateAnimBg="0"/>
      <p:bldP spid="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7249" y="4858549"/>
            <a:ext cx="5364088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从图中，你知道了哪些数学信息？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37370" y="5613762"/>
            <a:ext cx="4665984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根据这些信息，你能提出什么问题？</a:t>
            </a:r>
          </a:p>
        </p:txBody>
      </p:sp>
      <p:sp>
        <p:nvSpPr>
          <p:cNvPr id="40" name="矩形 22"/>
          <p:cNvSpPr>
            <a:spLocks noChangeArrowheads="1"/>
          </p:cNvSpPr>
          <p:nvPr/>
        </p:nvSpPr>
        <p:spPr bwMode="auto">
          <a:xfrm>
            <a:off x="1547664" y="4293096"/>
            <a:ext cx="431800" cy="433387"/>
          </a:xfrm>
          <a:prstGeom prst="rect">
            <a:avLst/>
          </a:prstGeom>
          <a:solidFill>
            <a:schemeClr val="hlink">
              <a:alpha val="0"/>
            </a:schemeClr>
          </a:solidFill>
          <a:ln w="25400" algn="ctr">
            <a:noFill/>
            <a:miter lim="800000"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zh-CN" altLang="en-US" sz="2800" b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3" name="Group 27"/>
          <p:cNvGrpSpPr/>
          <p:nvPr/>
        </p:nvGrpSpPr>
        <p:grpSpPr bwMode="auto">
          <a:xfrm>
            <a:off x="837249" y="1131589"/>
            <a:ext cx="5130800" cy="3378200"/>
            <a:chOff x="471" y="1393"/>
            <a:chExt cx="2948" cy="1898"/>
          </a:xfrm>
        </p:grpSpPr>
        <p:pic>
          <p:nvPicPr>
            <p:cNvPr id="14" name="Picture 2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71" y="1393"/>
              <a:ext cx="247" cy="107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</p:spPr>
        </p:pic>
        <p:pic>
          <p:nvPicPr>
            <p:cNvPr id="16" name="Picture 2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4" y="1419"/>
              <a:ext cx="2438" cy="1130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</p:spPr>
        </p:pic>
        <p:pic>
          <p:nvPicPr>
            <p:cNvPr id="17" name="Picture 2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937" y="1393"/>
              <a:ext cx="482" cy="107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</p:spPr>
        </p:pic>
        <p:pic>
          <p:nvPicPr>
            <p:cNvPr id="18" name="Picture 2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1" y="2302"/>
              <a:ext cx="2948" cy="989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611560" y="2415170"/>
            <a:ext cx="4464496" cy="12629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一个红沙包需要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克玉米。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一个绿沙包所需的是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红沙包的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445549" y="4345074"/>
            <a:ext cx="3168650" cy="104817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一个黄沙包所需的是绿沙包的</a:t>
            </a: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4689389" y="2815944"/>
            <a:ext cx="4085702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做一个绿沙包需要多少克玉米？</a:t>
            </a: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4738706" y="4616144"/>
            <a:ext cx="3987067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做一个黄沙包需要多少克玉米？</a:t>
            </a:r>
          </a:p>
        </p:txBody>
      </p:sp>
      <p:sp>
        <p:nvSpPr>
          <p:cNvPr id="15" name="右箭头 14"/>
          <p:cNvSpPr/>
          <p:nvPr/>
        </p:nvSpPr>
        <p:spPr>
          <a:xfrm>
            <a:off x="3923928" y="285293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右箭头 15"/>
          <p:cNvSpPr/>
          <p:nvPr/>
        </p:nvSpPr>
        <p:spPr>
          <a:xfrm>
            <a:off x="3923928" y="465313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11"/>
              <p:cNvSpPr txBox="1"/>
              <p:nvPr/>
            </p:nvSpPr>
            <p:spPr bwMode="auto">
              <a:xfrm>
                <a:off x="1762919" y="3212976"/>
                <a:ext cx="504825" cy="7921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 eaLnBrk="1" hangingPunct="1"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0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2919" y="3212976"/>
                <a:ext cx="504825" cy="792162"/>
              </a:xfrm>
              <a:prstGeom prst="rect">
                <a:avLst/>
              </a:prstGeom>
              <a:blipFill rotWithShape="1">
                <a:blip r:embed="rId2"/>
                <a:stretch>
                  <a:fillRect l="-31" t="-65" r="31" b="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14"/>
              <p:cNvSpPr txBox="1"/>
              <p:nvPr/>
            </p:nvSpPr>
            <p:spPr bwMode="auto">
              <a:xfrm>
                <a:off x="1330871" y="4869160"/>
                <a:ext cx="432048" cy="72008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eaLnBrk="1" hangingPunct="1">
                  <a:lnSpc>
                    <a:spcPct val="110000"/>
                  </a:lnSpc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7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2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0871" y="4869160"/>
                <a:ext cx="432048" cy="720080"/>
              </a:xfrm>
              <a:prstGeom prst="rect">
                <a:avLst/>
              </a:prstGeom>
              <a:blipFill rotWithShape="1">
                <a:blip r:embed="rId3"/>
                <a:stretch>
                  <a:fillRect l="-126" t="-85" r="37" b="-13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23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500062" y="1306357"/>
            <a:ext cx="4071938" cy="397032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做一个黄沙包需要多少克玉米？ </a:t>
            </a: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1646238" y="2922588"/>
            <a:ext cx="57626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646238" y="2792413"/>
            <a:ext cx="0" cy="130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7408863" y="2792413"/>
            <a:ext cx="0" cy="130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AutoShape 5"/>
          <p:cNvSpPr/>
          <p:nvPr/>
        </p:nvSpPr>
        <p:spPr bwMode="auto">
          <a:xfrm rot="5400000">
            <a:off x="4416425" y="-241299"/>
            <a:ext cx="219075" cy="5759450"/>
          </a:xfrm>
          <a:prstGeom prst="leftBrace">
            <a:avLst>
              <a:gd name="adj1" fmla="val 218960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257021" y="2058115"/>
            <a:ext cx="847725" cy="45720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ym typeface="Times New Roman" panose="02020603050405020304" pitchFamily="18" charset="0"/>
              </a:rPr>
              <a:t>60克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1646238" y="5651500"/>
            <a:ext cx="3343275" cy="144463"/>
            <a:chOff x="0" y="0"/>
            <a:chExt cx="3696" cy="192"/>
          </a:xfrm>
        </p:grpSpPr>
        <p:sp>
          <p:nvSpPr>
            <p:cNvPr id="16456" name="Line 10"/>
            <p:cNvSpPr>
              <a:spLocks noChangeShapeType="1"/>
            </p:cNvSpPr>
            <p:nvPr/>
          </p:nvSpPr>
          <p:spPr bwMode="auto">
            <a:xfrm>
              <a:off x="0" y="192"/>
              <a:ext cx="36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7" name="Line 11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8" name="Line 12"/>
            <p:cNvSpPr>
              <a:spLocks noChangeShapeType="1"/>
            </p:cNvSpPr>
            <p:nvPr/>
          </p:nvSpPr>
          <p:spPr bwMode="auto">
            <a:xfrm>
              <a:off x="3696" y="0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" name="AutoShape 13"/>
          <p:cNvSpPr/>
          <p:nvPr/>
        </p:nvSpPr>
        <p:spPr bwMode="auto">
          <a:xfrm rot="5400000">
            <a:off x="3656806" y="1955007"/>
            <a:ext cx="219075" cy="4332288"/>
          </a:xfrm>
          <a:prstGeom prst="leftBrace">
            <a:avLst>
              <a:gd name="adj1" fmla="val 164703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267075" y="3665538"/>
            <a:ext cx="1622425" cy="45720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ym typeface="Times New Roman" panose="02020603050405020304" pitchFamily="18" charset="0"/>
              </a:rPr>
              <a:t>（  ）克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5954713" y="2844800"/>
            <a:ext cx="14287" cy="153035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975225" y="4338638"/>
            <a:ext cx="15875" cy="1474787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AutoShape 17"/>
          <p:cNvSpPr/>
          <p:nvPr/>
        </p:nvSpPr>
        <p:spPr bwMode="auto">
          <a:xfrm rot="5400000">
            <a:off x="3224213" y="3875087"/>
            <a:ext cx="184150" cy="3343275"/>
          </a:xfrm>
          <a:prstGeom prst="leftBrace">
            <a:avLst>
              <a:gd name="adj1" fmla="val 151209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001388" y="5130667"/>
            <a:ext cx="981652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？克</a:t>
            </a:r>
          </a:p>
        </p:txBody>
      </p:sp>
      <p:grpSp>
        <p:nvGrpSpPr>
          <p:cNvPr id="3" name="Group 19"/>
          <p:cNvGrpSpPr/>
          <p:nvPr/>
        </p:nvGrpSpPr>
        <p:grpSpPr bwMode="auto">
          <a:xfrm>
            <a:off x="1627188" y="4279900"/>
            <a:ext cx="4324350" cy="95250"/>
            <a:chOff x="0" y="0"/>
            <a:chExt cx="3696" cy="192"/>
          </a:xfrm>
        </p:grpSpPr>
        <p:sp>
          <p:nvSpPr>
            <p:cNvPr id="16453" name="Line 20"/>
            <p:cNvSpPr>
              <a:spLocks noChangeShapeType="1"/>
            </p:cNvSpPr>
            <p:nvPr/>
          </p:nvSpPr>
          <p:spPr bwMode="auto">
            <a:xfrm>
              <a:off x="0" y="192"/>
              <a:ext cx="36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4" name="Line 21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5" name="Line 22"/>
            <p:cNvSpPr>
              <a:spLocks noChangeShapeType="1"/>
            </p:cNvSpPr>
            <p:nvPr/>
          </p:nvSpPr>
          <p:spPr bwMode="auto">
            <a:xfrm>
              <a:off x="3696" y="0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23"/>
          <p:cNvGrpSpPr/>
          <p:nvPr/>
        </p:nvGrpSpPr>
        <p:grpSpPr bwMode="auto">
          <a:xfrm>
            <a:off x="2095500" y="4271963"/>
            <a:ext cx="3375025" cy="93662"/>
            <a:chOff x="0" y="0"/>
            <a:chExt cx="5316" cy="148"/>
          </a:xfrm>
        </p:grpSpPr>
        <p:sp>
          <p:nvSpPr>
            <p:cNvPr id="16445" name="Line 24"/>
            <p:cNvSpPr>
              <a:spLocks noChangeShapeType="1"/>
            </p:cNvSpPr>
            <p:nvPr/>
          </p:nvSpPr>
          <p:spPr bwMode="auto">
            <a:xfrm>
              <a:off x="709" y="0"/>
              <a:ext cx="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6" name="Line 25"/>
            <p:cNvSpPr>
              <a:spLocks noChangeShapeType="1"/>
            </p:cNvSpPr>
            <p:nvPr/>
          </p:nvSpPr>
          <p:spPr bwMode="auto">
            <a:xfrm>
              <a:off x="2978" y="0"/>
              <a:ext cx="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7" name="Line 26"/>
            <p:cNvSpPr>
              <a:spLocks noChangeShapeType="1"/>
            </p:cNvSpPr>
            <p:nvPr/>
          </p:nvSpPr>
          <p:spPr bwMode="auto">
            <a:xfrm>
              <a:off x="0" y="0"/>
              <a:ext cx="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8" name="Line 27"/>
            <p:cNvSpPr>
              <a:spLocks noChangeShapeType="1"/>
            </p:cNvSpPr>
            <p:nvPr/>
          </p:nvSpPr>
          <p:spPr bwMode="auto">
            <a:xfrm>
              <a:off x="1488" y="0"/>
              <a:ext cx="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9" name="Line 28"/>
            <p:cNvSpPr>
              <a:spLocks noChangeShapeType="1"/>
            </p:cNvSpPr>
            <p:nvPr/>
          </p:nvSpPr>
          <p:spPr bwMode="auto">
            <a:xfrm>
              <a:off x="2197" y="0"/>
              <a:ext cx="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0" name="Line 29"/>
            <p:cNvSpPr>
              <a:spLocks noChangeShapeType="1"/>
            </p:cNvSpPr>
            <p:nvPr/>
          </p:nvSpPr>
          <p:spPr bwMode="auto">
            <a:xfrm>
              <a:off x="3756" y="0"/>
              <a:ext cx="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1" name="Line 30"/>
            <p:cNvSpPr>
              <a:spLocks noChangeShapeType="1"/>
            </p:cNvSpPr>
            <p:nvPr/>
          </p:nvSpPr>
          <p:spPr bwMode="auto">
            <a:xfrm>
              <a:off x="5316" y="0"/>
              <a:ext cx="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2" name="Line 31"/>
            <p:cNvSpPr>
              <a:spLocks noChangeShapeType="1"/>
            </p:cNvSpPr>
            <p:nvPr/>
          </p:nvSpPr>
          <p:spPr bwMode="auto">
            <a:xfrm>
              <a:off x="4538" y="0"/>
              <a:ext cx="0" cy="1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36"/>
          <p:cNvGrpSpPr/>
          <p:nvPr/>
        </p:nvGrpSpPr>
        <p:grpSpPr bwMode="auto">
          <a:xfrm>
            <a:off x="3086100" y="2774950"/>
            <a:ext cx="2879725" cy="160338"/>
            <a:chOff x="0" y="0"/>
            <a:chExt cx="4535" cy="253"/>
          </a:xfrm>
        </p:grpSpPr>
        <p:sp>
          <p:nvSpPr>
            <p:cNvPr id="16442" name="Line 37"/>
            <p:cNvSpPr>
              <a:spLocks noChangeShapeType="1"/>
            </p:cNvSpPr>
            <p:nvPr/>
          </p:nvSpPr>
          <p:spPr bwMode="auto">
            <a:xfrm>
              <a:off x="2230" y="13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3" name="Line 38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4" name="Line 39"/>
            <p:cNvSpPr>
              <a:spLocks noChangeShapeType="1"/>
            </p:cNvSpPr>
            <p:nvPr/>
          </p:nvSpPr>
          <p:spPr bwMode="auto">
            <a:xfrm>
              <a:off x="4535" y="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296863" y="2613025"/>
            <a:ext cx="1296989" cy="397032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ym typeface="Times New Roman" panose="02020603050405020304" pitchFamily="18" charset="0"/>
              </a:rPr>
              <a:t>红沙包：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296864" y="4005263"/>
            <a:ext cx="1393062" cy="397032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ym typeface="Times New Roman" panose="02020603050405020304" pitchFamily="18" charset="0"/>
              </a:rPr>
              <a:t>绿沙包：</a:t>
            </a: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296863" y="5416550"/>
            <a:ext cx="1296989" cy="397032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ym typeface="Times New Roman" panose="02020603050405020304" pitchFamily="18" charset="0"/>
              </a:rPr>
              <a:t>黄沙包：</a:t>
            </a:r>
          </a:p>
        </p:txBody>
      </p:sp>
      <p:grpSp>
        <p:nvGrpSpPr>
          <p:cNvPr id="11" name="Group 67"/>
          <p:cNvGrpSpPr/>
          <p:nvPr/>
        </p:nvGrpSpPr>
        <p:grpSpPr bwMode="auto">
          <a:xfrm>
            <a:off x="1646238" y="5641975"/>
            <a:ext cx="3343275" cy="144463"/>
            <a:chOff x="0" y="0"/>
            <a:chExt cx="3696" cy="192"/>
          </a:xfrm>
        </p:grpSpPr>
        <p:sp>
          <p:nvSpPr>
            <p:cNvPr id="16439" name="Line 68"/>
            <p:cNvSpPr>
              <a:spLocks noChangeShapeType="1"/>
            </p:cNvSpPr>
            <p:nvPr/>
          </p:nvSpPr>
          <p:spPr bwMode="auto">
            <a:xfrm>
              <a:off x="0" y="192"/>
              <a:ext cx="3696" cy="0"/>
            </a:xfrm>
            <a:prstGeom prst="line">
              <a:avLst/>
            </a:prstGeom>
            <a:noFill/>
            <a:ln w="34925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0" name="Line 69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1" name="Line 70"/>
            <p:cNvSpPr>
              <a:spLocks noChangeShapeType="1"/>
            </p:cNvSpPr>
            <p:nvPr/>
          </p:nvSpPr>
          <p:spPr bwMode="auto">
            <a:xfrm>
              <a:off x="3696" y="0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7548691" y="2549448"/>
            <a:ext cx="1595309" cy="397032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D584A"/>
                </a:solidFill>
                <a:sym typeface="Times New Roman" panose="02020603050405020304" pitchFamily="18" charset="0"/>
              </a:rPr>
              <a:t>单位“１”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070600" y="4103688"/>
            <a:ext cx="1595309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单位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“１”</a:t>
            </a:r>
          </a:p>
        </p:txBody>
      </p:sp>
      <p:sp>
        <p:nvSpPr>
          <p:cNvPr id="16417" name="Rectangle 11"/>
          <p:cNvSpPr>
            <a:spLocks noChangeArrowheads="1"/>
          </p:cNvSpPr>
          <p:nvPr/>
        </p:nvSpPr>
        <p:spPr bwMode="auto">
          <a:xfrm>
            <a:off x="477838" y="1708709"/>
            <a:ext cx="2735262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画图分析数量关系：</a:t>
            </a:r>
          </a:p>
        </p:txBody>
      </p:sp>
      <p:sp>
        <p:nvSpPr>
          <p:cNvPr id="16418" name="Line 46"/>
          <p:cNvSpPr>
            <a:spLocks noChangeShapeType="1"/>
          </p:cNvSpPr>
          <p:nvPr/>
        </p:nvSpPr>
        <p:spPr bwMode="auto">
          <a:xfrm>
            <a:off x="9144000" y="5453063"/>
            <a:ext cx="0" cy="130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50" name="AutoShape 82"/>
          <p:cNvSpPr/>
          <p:nvPr/>
        </p:nvSpPr>
        <p:spPr bwMode="auto">
          <a:xfrm rot="16200000">
            <a:off x="3686175" y="911225"/>
            <a:ext cx="223838" cy="4275138"/>
          </a:xfrm>
          <a:prstGeom prst="leftBrace">
            <a:avLst>
              <a:gd name="adj1" fmla="val 159072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7251" name="AutoShape 83"/>
          <p:cNvSpPr/>
          <p:nvPr/>
        </p:nvSpPr>
        <p:spPr bwMode="auto">
          <a:xfrm rot="16200000">
            <a:off x="3168650" y="2867025"/>
            <a:ext cx="223838" cy="3328988"/>
          </a:xfrm>
          <a:prstGeom prst="leftBrace">
            <a:avLst>
              <a:gd name="adj1" fmla="val 12386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楷体_GB2312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12" name="Group 89"/>
          <p:cNvGrpSpPr/>
          <p:nvPr/>
        </p:nvGrpSpPr>
        <p:grpSpPr bwMode="auto">
          <a:xfrm>
            <a:off x="3741738" y="3055944"/>
            <a:ext cx="280987" cy="598488"/>
            <a:chOff x="4156" y="2954"/>
            <a:chExt cx="177" cy="377"/>
          </a:xfrm>
        </p:grpSpPr>
        <p:sp>
          <p:nvSpPr>
            <p:cNvPr id="16435" name="AutoShape 85"/>
            <p:cNvSpPr>
              <a:spLocks noChangeAspect="1" noChangeArrowheads="1" noTextEdit="1"/>
            </p:cNvSpPr>
            <p:nvPr/>
          </p:nvSpPr>
          <p:spPr bwMode="auto">
            <a:xfrm>
              <a:off x="4156" y="3017"/>
              <a:ext cx="103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6" name="Line 86"/>
            <p:cNvSpPr>
              <a:spLocks noChangeShapeType="1"/>
            </p:cNvSpPr>
            <p:nvPr/>
          </p:nvSpPr>
          <p:spPr bwMode="auto">
            <a:xfrm>
              <a:off x="4175" y="3175"/>
              <a:ext cx="9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7" name="Rectangle 87"/>
            <p:cNvSpPr>
              <a:spLocks noChangeArrowheads="1"/>
            </p:cNvSpPr>
            <p:nvPr/>
          </p:nvSpPr>
          <p:spPr bwMode="auto">
            <a:xfrm>
              <a:off x="4159" y="3139"/>
              <a:ext cx="1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4</a:t>
              </a:r>
              <a:endParaRPr lang="en-US" altLang="zh-CN" sz="20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16438" name="Rectangle 88"/>
            <p:cNvSpPr>
              <a:spLocks noChangeArrowheads="1"/>
            </p:cNvSpPr>
            <p:nvPr/>
          </p:nvSpPr>
          <p:spPr bwMode="auto">
            <a:xfrm>
              <a:off x="4158" y="2954"/>
              <a:ext cx="1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3" name="Group 90"/>
          <p:cNvGrpSpPr/>
          <p:nvPr/>
        </p:nvGrpSpPr>
        <p:grpSpPr bwMode="auto">
          <a:xfrm>
            <a:off x="3213100" y="4540250"/>
            <a:ext cx="280988" cy="598488"/>
            <a:chOff x="4156" y="2954"/>
            <a:chExt cx="177" cy="377"/>
          </a:xfrm>
        </p:grpSpPr>
        <p:sp>
          <p:nvSpPr>
            <p:cNvPr id="16431" name="AutoShape 91"/>
            <p:cNvSpPr>
              <a:spLocks noChangeAspect="1" noChangeArrowheads="1" noTextEdit="1"/>
            </p:cNvSpPr>
            <p:nvPr/>
          </p:nvSpPr>
          <p:spPr bwMode="auto">
            <a:xfrm>
              <a:off x="4156" y="3017"/>
              <a:ext cx="103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2" name="Line 92"/>
            <p:cNvSpPr>
              <a:spLocks noChangeShapeType="1"/>
            </p:cNvSpPr>
            <p:nvPr/>
          </p:nvSpPr>
          <p:spPr bwMode="auto">
            <a:xfrm>
              <a:off x="4175" y="3175"/>
              <a:ext cx="9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3" name="Rectangle 93"/>
            <p:cNvSpPr>
              <a:spLocks noChangeArrowheads="1"/>
            </p:cNvSpPr>
            <p:nvPr/>
          </p:nvSpPr>
          <p:spPr bwMode="auto">
            <a:xfrm>
              <a:off x="4159" y="3139"/>
              <a:ext cx="1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9</a:t>
              </a:r>
              <a:endParaRPr lang="en-US" altLang="zh-CN" sz="2000">
                <a:latin typeface="Times New Roman" panose="02020603050405020304" pitchFamily="18" charset="0"/>
                <a:ea typeface="楷体_GB2312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16434" name="Rectangle 94"/>
            <p:cNvSpPr>
              <a:spLocks noChangeArrowheads="1"/>
            </p:cNvSpPr>
            <p:nvPr/>
          </p:nvSpPr>
          <p:spPr bwMode="auto">
            <a:xfrm>
              <a:off x="4158" y="2954"/>
              <a:ext cx="1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楷体_GB2312" pitchFamily="49" charset="-122"/>
                  <a:sym typeface="Times New Roman" panose="02020603050405020304" pitchFamily="18" charset="0"/>
                </a:rPr>
                <a:t>7</a:t>
              </a:r>
            </a:p>
          </p:txBody>
        </p:sp>
      </p:grpSp>
      <p:grpSp>
        <p:nvGrpSpPr>
          <p:cNvPr id="14" name="Group 67"/>
          <p:cNvGrpSpPr/>
          <p:nvPr/>
        </p:nvGrpSpPr>
        <p:grpSpPr bwMode="auto">
          <a:xfrm>
            <a:off x="1624013" y="4227513"/>
            <a:ext cx="4319587" cy="134937"/>
            <a:chOff x="0" y="0"/>
            <a:chExt cx="3696" cy="192"/>
          </a:xfrm>
        </p:grpSpPr>
        <p:sp>
          <p:nvSpPr>
            <p:cNvPr id="16428" name="Line 68"/>
            <p:cNvSpPr>
              <a:spLocks noChangeShapeType="1"/>
            </p:cNvSpPr>
            <p:nvPr/>
          </p:nvSpPr>
          <p:spPr bwMode="auto">
            <a:xfrm>
              <a:off x="0" y="192"/>
              <a:ext cx="3696" cy="0"/>
            </a:xfrm>
            <a:prstGeom prst="line">
              <a:avLst/>
            </a:prstGeom>
            <a:noFill/>
            <a:ln w="34925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9" name="Line 69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0" name="Line 70"/>
            <p:cNvSpPr>
              <a:spLocks noChangeShapeType="1"/>
            </p:cNvSpPr>
            <p:nvPr/>
          </p:nvSpPr>
          <p:spPr bwMode="auto">
            <a:xfrm>
              <a:off x="3696" y="0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67"/>
          <p:cNvGrpSpPr/>
          <p:nvPr/>
        </p:nvGrpSpPr>
        <p:grpSpPr bwMode="auto">
          <a:xfrm>
            <a:off x="1647825" y="2798763"/>
            <a:ext cx="5759450" cy="123825"/>
            <a:chOff x="0" y="0"/>
            <a:chExt cx="3696" cy="192"/>
          </a:xfrm>
        </p:grpSpPr>
        <p:sp>
          <p:nvSpPr>
            <p:cNvPr id="16425" name="Line 68"/>
            <p:cNvSpPr>
              <a:spLocks noChangeShapeType="1"/>
            </p:cNvSpPr>
            <p:nvPr/>
          </p:nvSpPr>
          <p:spPr bwMode="auto">
            <a:xfrm>
              <a:off x="0" y="192"/>
              <a:ext cx="3696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6" name="Line 69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7" name="Line 70"/>
            <p:cNvSpPr>
              <a:spLocks noChangeShapeType="1"/>
            </p:cNvSpPr>
            <p:nvPr/>
          </p:nvSpPr>
          <p:spPr bwMode="auto">
            <a:xfrm>
              <a:off x="3696" y="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ldLvl="0"/>
      <p:bldP spid="16" grpId="0" animBg="1"/>
      <p:bldP spid="17" grpId="0" bldLvl="0"/>
      <p:bldP spid="20" grpId="0" animBg="1"/>
      <p:bldP spid="21" grpId="0" bldLvl="0"/>
      <p:bldP spid="39" grpId="0" bldLvl="0"/>
      <p:bldP spid="40" grpId="0" bldLvl="0"/>
      <p:bldP spid="41" grpId="0" bldLvl="0"/>
      <p:bldP spid="70" grpId="0"/>
      <p:bldP spid="71" grpId="0"/>
      <p:bldP spid="7250" grpId="0" animBg="1"/>
      <p:bldP spid="72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 bwMode="auto">
          <a:xfrm>
            <a:off x="251890" y="4583646"/>
            <a:ext cx="8729663" cy="715961"/>
            <a:chOff x="765" y="2770"/>
            <a:chExt cx="5499" cy="451"/>
          </a:xfrm>
        </p:grpSpPr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765" y="2883"/>
              <a:ext cx="5499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求做黄沙包需要多少克玉米，就是求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45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克的　是多少，用乘法计算。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Object 38"/>
                <p:cNvSpPr txBox="1"/>
                <p:nvPr/>
              </p:nvSpPr>
              <p:spPr bwMode="auto">
                <a:xfrm>
                  <a:off x="4189" y="2770"/>
                  <a:ext cx="245" cy="451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200" i="1">
                                <a:solidFill>
                                  <a:srgbClr val="595959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7</m:t>
                            </m:r>
                          </m:num>
                          <m:den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45" name="Object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89" y="2770"/>
                  <a:ext cx="245" cy="451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522561" y="1393405"/>
            <a:ext cx="4049439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做一个黄沙包需要多少克玉米？ 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1846016" y="3870869"/>
            <a:ext cx="815974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×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ject 10"/>
              <p:cNvSpPr txBox="1"/>
              <p:nvPr/>
            </p:nvSpPr>
            <p:spPr bwMode="auto">
              <a:xfrm>
                <a:off x="2661990" y="3681242"/>
                <a:ext cx="314325" cy="71913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eaLnBrk="1" hangingPunct="1">
                  <a:lnSpc>
                    <a:spcPct val="110000"/>
                  </a:lnSpc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49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1990" y="3681242"/>
                <a:ext cx="314325" cy="719137"/>
              </a:xfrm>
              <a:prstGeom prst="rect">
                <a:avLst/>
              </a:prstGeom>
              <a:blipFill rotWithShape="1">
                <a:blip r:embed="rId3"/>
                <a:stretch>
                  <a:fillRect l="-22" t="-20" r="22" b="-16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ject 11"/>
              <p:cNvSpPr txBox="1"/>
              <p:nvPr/>
            </p:nvSpPr>
            <p:spPr bwMode="auto">
              <a:xfrm>
                <a:off x="3468440" y="3626597"/>
                <a:ext cx="952500" cy="71913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eaLnBrk="1" hangingPunct="1">
                  <a:lnSpc>
                    <a:spcPct val="110000"/>
                  </a:lnSpc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60</m:t>
                          </m:r>
                          <m:r>
                            <m:rPr>
                              <m:nor/>
                            </m:rPr>
                            <a:rPr lang="zh-CN" altLang="en-US" sz="2200">
                              <a:solidFill>
                                <a:srgbClr val="595959"/>
                              </a:solidFill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m:t>×3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0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8440" y="3626597"/>
                <a:ext cx="952500" cy="719137"/>
              </a:xfrm>
              <a:prstGeom prst="rect">
                <a:avLst/>
              </a:prstGeom>
              <a:blipFill rotWithShape="1">
                <a:blip r:embed="rId4"/>
                <a:stretch>
                  <a:fillRect l="-7" t="-16" r="7" b="-55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3584328" y="3817767"/>
            <a:ext cx="360362" cy="179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>
            <a:off x="3836740" y="4213054"/>
            <a:ext cx="360363" cy="1809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3428753" y="3439942"/>
            <a:ext cx="6699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744665" y="4340054"/>
            <a:ext cx="50323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2040467" y="5623282"/>
            <a:ext cx="919973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ct 19"/>
              <p:cNvSpPr txBox="1"/>
              <p:nvPr/>
            </p:nvSpPr>
            <p:spPr bwMode="auto">
              <a:xfrm>
                <a:off x="2844553" y="5464004"/>
                <a:ext cx="388937" cy="719138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eaLnBrk="1" hangingPunct="1">
                  <a:lnSpc>
                    <a:spcPct val="110000"/>
                  </a:lnSpc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7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6" name="Object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4553" y="5464004"/>
                <a:ext cx="388937" cy="719138"/>
              </a:xfrm>
              <a:prstGeom prst="rect">
                <a:avLst/>
              </a:prstGeom>
              <a:blipFill rotWithShape="1">
                <a:blip r:embed="rId5"/>
                <a:stretch>
                  <a:fillRect l="-100" t="-65" r="18" b="-14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ject 20"/>
              <p:cNvSpPr txBox="1"/>
              <p:nvPr/>
            </p:nvSpPr>
            <p:spPr bwMode="auto">
              <a:xfrm>
                <a:off x="3465610" y="5348488"/>
                <a:ext cx="919163" cy="6985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eaLnBrk="1" hangingPunct="1">
                  <a:lnSpc>
                    <a:spcPct val="110000"/>
                  </a:lnSpc>
                  <a:spcBef>
                    <a:spcPts val="1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200" i="1">
                              <a:solidFill>
                                <a:srgbClr val="595959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45</m:t>
                          </m:r>
                          <m:r>
                            <m:rPr>
                              <m:nor/>
                            </m:rPr>
                            <a:rPr lang="zh-CN" altLang="en-US" sz="2200">
                              <a:solidFill>
                                <a:srgbClr val="595959"/>
                              </a:solidFill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m:t>×7</m:t>
                          </m:r>
                        </m:num>
                        <m:den>
                          <m:r>
                            <a:rPr lang="zh-CN" altLang="en-US" sz="2200">
                              <a:solidFill>
                                <a:srgbClr val="595959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7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5610" y="5348488"/>
                <a:ext cx="919163" cy="698500"/>
              </a:xfrm>
              <a:prstGeom prst="rect">
                <a:avLst/>
              </a:prstGeom>
              <a:blipFill rotWithShape="1">
                <a:blip r:embed="rId6"/>
                <a:stretch>
                  <a:fillRect l="-45" t="-74" r="11" b="-83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21"/>
          <p:cNvGrpSpPr/>
          <p:nvPr/>
        </p:nvGrpSpPr>
        <p:grpSpPr bwMode="auto">
          <a:xfrm>
            <a:off x="4616779" y="5599099"/>
            <a:ext cx="1707026" cy="418021"/>
            <a:chOff x="56" y="98"/>
            <a:chExt cx="1656" cy="660"/>
          </a:xfrm>
        </p:grpSpPr>
        <p:sp>
          <p:nvSpPr>
            <p:cNvPr id="59" name="Text Box 22"/>
            <p:cNvSpPr txBox="1">
              <a:spLocks noChangeArrowheads="1"/>
            </p:cNvSpPr>
            <p:nvPr/>
          </p:nvSpPr>
          <p:spPr bwMode="auto">
            <a:xfrm>
              <a:off x="56" y="131"/>
              <a:ext cx="496" cy="6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60" name="Text Box 23"/>
            <p:cNvSpPr txBox="1">
              <a:spLocks noChangeArrowheads="1"/>
            </p:cNvSpPr>
            <p:nvPr/>
          </p:nvSpPr>
          <p:spPr bwMode="auto">
            <a:xfrm>
              <a:off x="437" y="98"/>
              <a:ext cx="1275" cy="6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35（克）</a:t>
              </a:r>
            </a:p>
          </p:txBody>
        </p:sp>
      </p:grpSp>
      <p:sp>
        <p:nvSpPr>
          <p:cNvPr id="61" name="Line 24"/>
          <p:cNvSpPr>
            <a:spLocks noChangeShapeType="1"/>
          </p:cNvSpPr>
          <p:nvPr/>
        </p:nvSpPr>
        <p:spPr bwMode="auto">
          <a:xfrm>
            <a:off x="3609728" y="5464004"/>
            <a:ext cx="288925" cy="288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2" name="Line 25"/>
          <p:cNvSpPr>
            <a:spLocks noChangeShapeType="1"/>
          </p:cNvSpPr>
          <p:nvPr/>
        </p:nvSpPr>
        <p:spPr bwMode="auto">
          <a:xfrm>
            <a:off x="3789115" y="5824367"/>
            <a:ext cx="287338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3" name="Text Box 26"/>
          <p:cNvSpPr txBox="1">
            <a:spLocks noChangeArrowheads="1"/>
          </p:cNvSpPr>
          <p:nvPr/>
        </p:nvSpPr>
        <p:spPr bwMode="auto">
          <a:xfrm>
            <a:off x="3577978" y="5113167"/>
            <a:ext cx="4572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4522629" y="3873437"/>
            <a:ext cx="1466156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45（克）</a:t>
            </a:r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3116792" y="3912547"/>
            <a:ext cx="225425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 bwMode="auto">
          <a:xfrm>
            <a:off x="3176967" y="5683426"/>
            <a:ext cx="449263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500335" y="1801282"/>
            <a:ext cx="8232775" cy="10481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要求做一个黄沙包需要多少克玉米，需先求出做一个绿沙包需要多少克玉米。</a:t>
            </a:r>
          </a:p>
        </p:txBody>
      </p:sp>
      <p:grpSp>
        <p:nvGrpSpPr>
          <p:cNvPr id="69" name="Group 41"/>
          <p:cNvGrpSpPr/>
          <p:nvPr/>
        </p:nvGrpSpPr>
        <p:grpSpPr bwMode="auto">
          <a:xfrm>
            <a:off x="522561" y="2746733"/>
            <a:ext cx="8690325" cy="911226"/>
            <a:chOff x="727" y="1684"/>
            <a:chExt cx="5186" cy="574"/>
          </a:xfrm>
        </p:grpSpPr>
        <p:sp>
          <p:nvSpPr>
            <p:cNvPr id="71" name="Text Box 7"/>
            <p:cNvSpPr txBox="1">
              <a:spLocks noChangeArrowheads="1"/>
            </p:cNvSpPr>
            <p:nvPr/>
          </p:nvSpPr>
          <p:spPr bwMode="auto">
            <a:xfrm>
              <a:off x="727" y="1816"/>
              <a:ext cx="5186" cy="4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求做绿沙包需要多少克玉米，就是求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60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克的　 是多少，用乘法计算。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bject 35"/>
                <p:cNvSpPr txBox="1"/>
                <p:nvPr/>
              </p:nvSpPr>
              <p:spPr bwMode="auto">
                <a:xfrm>
                  <a:off x="3989" y="1684"/>
                  <a:ext cx="200" cy="426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 eaLnBrk="1" hangingPunct="1">
                    <a:lnSpc>
                      <a:spcPct val="110000"/>
                    </a:lnSpc>
                    <a:spcBef>
                      <a:spcPts val="1000"/>
                    </a:spcBef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200" i="1">
                                <a:solidFill>
                                  <a:srgbClr val="595959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3</m:t>
                            </m:r>
                          </m:num>
                          <m:den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70" name="Object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89" y="1684"/>
                  <a:ext cx="200" cy="426"/>
                </a:xfrm>
                <a:prstGeom prst="rect">
                  <a:avLst/>
                </a:prstGeom>
                <a:blipFill rotWithShape="1">
                  <a:blip r:embed="rId7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3681165" y="5913266"/>
            <a:ext cx="503237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73" name="Rectangle 11"/>
          <p:cNvSpPr>
            <a:spLocks noChangeArrowheads="1"/>
          </p:cNvSpPr>
          <p:nvPr/>
        </p:nvSpPr>
        <p:spPr bwMode="auto">
          <a:xfrm>
            <a:off x="1974166" y="6295601"/>
            <a:ext cx="5082063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答：做一个黄沙包需要多少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克玉米。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 animBg="1"/>
      <p:bldP spid="52" grpId="0" animBg="1"/>
      <p:bldP spid="53" grpId="0" bldLvl="0" autoUpdateAnimBg="0"/>
      <p:bldP spid="53" grpId="1"/>
      <p:bldP spid="54" grpId="0"/>
      <p:bldP spid="55" grpId="0"/>
      <p:bldP spid="61" grpId="0" animBg="1"/>
      <p:bldP spid="62" grpId="0" animBg="1"/>
      <p:bldP spid="63" grpId="0"/>
      <p:bldP spid="65" grpId="0"/>
      <p:bldP spid="66" grpId="0"/>
      <p:bldP spid="67" grpId="0"/>
      <p:bldP spid="68" grpId="0"/>
      <p:bldP spid="72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34"/>
          <p:cNvGrpSpPr/>
          <p:nvPr/>
        </p:nvGrpSpPr>
        <p:grpSpPr bwMode="auto">
          <a:xfrm>
            <a:off x="2920158" y="3889399"/>
            <a:ext cx="2112963" cy="717550"/>
            <a:chOff x="2310" y="1394"/>
            <a:chExt cx="1331" cy="452"/>
          </a:xfrm>
        </p:grpSpPr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2310" y="1567"/>
              <a:ext cx="1331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60  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×  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×           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bject 14"/>
                <p:cNvSpPr txBox="1"/>
                <p:nvPr/>
              </p:nvSpPr>
              <p:spPr bwMode="auto">
                <a:xfrm>
                  <a:off x="2892" y="1394"/>
                  <a:ext cx="214" cy="452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 eaLnBrk="1" hangingPunct="1">
                    <a:lnSpc>
                      <a:spcPct val="110000"/>
                    </a:lnSpc>
                    <a:spcBef>
                      <a:spcPts val="1000"/>
                    </a:spcBef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200" i="1">
                                <a:solidFill>
                                  <a:srgbClr val="595959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3</m:t>
                            </m:r>
                          </m:num>
                          <m:den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19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92" y="1394"/>
                  <a:ext cx="214" cy="452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Object 15"/>
                <p:cNvSpPr txBox="1"/>
                <p:nvPr/>
              </p:nvSpPr>
              <p:spPr bwMode="auto">
                <a:xfrm>
                  <a:off x="3248" y="1395"/>
                  <a:ext cx="266" cy="451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 eaLnBrk="1" hangingPunct="1">
                    <a:lnSpc>
                      <a:spcPct val="110000"/>
                    </a:lnSpc>
                    <a:spcBef>
                      <a:spcPts val="1000"/>
                    </a:spcBef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200" i="1">
                                <a:solidFill>
                                  <a:srgbClr val="595959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7</m:t>
                            </m:r>
                          </m:num>
                          <m:den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20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48" y="1395"/>
                  <a:ext cx="266" cy="451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55885" y="1587525"/>
            <a:ext cx="5545137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做一个黄沙包需要多少克玉米？ 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954989" y="2318445"/>
            <a:ext cx="2565400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列综合算式：</a:t>
            </a:r>
          </a:p>
        </p:txBody>
      </p:sp>
      <p:grpSp>
        <p:nvGrpSpPr>
          <p:cNvPr id="24" name="Group 9"/>
          <p:cNvGrpSpPr/>
          <p:nvPr/>
        </p:nvGrpSpPr>
        <p:grpSpPr bwMode="auto">
          <a:xfrm>
            <a:off x="2564557" y="4957788"/>
            <a:ext cx="2428875" cy="443174"/>
            <a:chOff x="0" y="0"/>
            <a:chExt cx="2615" cy="546"/>
          </a:xfrm>
        </p:grpSpPr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497" cy="4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437" y="57"/>
              <a:ext cx="2178" cy="4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FD58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35（克）</a:t>
              </a:r>
            </a:p>
          </p:txBody>
        </p:sp>
      </p:grpSp>
      <p:grpSp>
        <p:nvGrpSpPr>
          <p:cNvPr id="27" name="Group 34"/>
          <p:cNvGrpSpPr/>
          <p:nvPr/>
        </p:nvGrpSpPr>
        <p:grpSpPr bwMode="auto">
          <a:xfrm>
            <a:off x="2834433" y="2830538"/>
            <a:ext cx="2338388" cy="728662"/>
            <a:chOff x="2313" y="1466"/>
            <a:chExt cx="1473" cy="459"/>
          </a:xfrm>
        </p:grpSpPr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2313" y="1567"/>
              <a:ext cx="1473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60 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×  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 ×           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bject 14"/>
                <p:cNvSpPr txBox="1"/>
                <p:nvPr/>
              </p:nvSpPr>
              <p:spPr bwMode="auto">
                <a:xfrm>
                  <a:off x="2900" y="1473"/>
                  <a:ext cx="214" cy="4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>
                  <a:spAutoFit/>
                </a:bodyPr>
                <a:lstStyle>
                  <a:defPPr>
                    <a:defRPr lang="zh-CN"/>
                  </a:defPPr>
                  <a:lvl1pPr eaLnBrk="1" hangingPunct="1">
                    <a:lnSpc>
                      <a:spcPct val="90000"/>
                    </a:lnSpc>
                    <a:spcBef>
                      <a:spcPts val="1000"/>
                    </a:spcBef>
                    <a:defRPr sz="2200">
                      <a:solidFill>
                        <a:srgbClr val="595959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>
                                <a:latin typeface="Cambria Math" panose="02040503050406030204"/>
                              </a:rPr>
                              <m:t>3</m:t>
                            </m:r>
                          </m:num>
                          <m:den>
                            <m:r>
                              <a:rPr lang="zh-CN" altLang="en-US">
                                <a:latin typeface="Cambria Math" panose="02040503050406030204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9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00" y="1473"/>
                  <a:ext cx="214" cy="452"/>
                </a:xfrm>
                <a:prstGeom prst="rect">
                  <a:avLst/>
                </a:prstGeom>
                <a:blipFill rotWithShape="1">
                  <a:blip r:embed="rId4"/>
                </a:blipFill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bject 15"/>
                <p:cNvSpPr txBox="1"/>
                <p:nvPr/>
              </p:nvSpPr>
              <p:spPr bwMode="auto">
                <a:xfrm>
                  <a:off x="3266" y="1466"/>
                  <a:ext cx="266" cy="451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200" i="1">
                                <a:solidFill>
                                  <a:srgbClr val="595959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7</m:t>
                            </m:r>
                          </m:num>
                          <m:den>
                            <m:r>
                              <a:rPr lang="zh-CN" altLang="en-US" sz="2200">
                                <a:solidFill>
                                  <a:srgbClr val="595959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30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66" y="1466"/>
                  <a:ext cx="266" cy="451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3013819" y="3779863"/>
            <a:ext cx="990600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4644008" y="4941168"/>
            <a:ext cx="28725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148757" y="3473475"/>
            <a:ext cx="349776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4453682" y="4643463"/>
            <a:ext cx="719137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3823444" y="3787800"/>
            <a:ext cx="28725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3836144" y="4695850"/>
            <a:ext cx="28725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1189297" y="5975834"/>
            <a:ext cx="4911725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答：做一个黄沙包需要35克玉米。</a:t>
            </a:r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>
            <a:off x="4453682" y="4778400"/>
            <a:ext cx="360362" cy="17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3869482" y="4102125"/>
            <a:ext cx="360362" cy="17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3869482" y="4508525"/>
            <a:ext cx="360362" cy="17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>
            <a:off x="4364782" y="4508525"/>
            <a:ext cx="404812" cy="134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3059857" y="4283100"/>
            <a:ext cx="360362" cy="17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2529632" y="4110063"/>
            <a:ext cx="585787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3059832" y="3861048"/>
            <a:ext cx="360363" cy="17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472582" y="1354944"/>
            <a:ext cx="7024223" cy="10481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1.鹅的孵化期是30天，鸭的孵化期是鹅的   ，鸡的孵化期是鸭的      。鸡的孵化期是多少天？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5503002" y="1387508"/>
            <a:ext cx="494046" cy="6612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14</a:t>
            </a:r>
          </a:p>
          <a:p>
            <a:pPr algn="ctr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―</a:t>
            </a:r>
          </a:p>
          <a:p>
            <a:pPr algn="ctr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15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724860" y="1879030"/>
            <a:ext cx="359394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zh-CN" altLang="en-US" u="sng" dirty="0">
                <a:sym typeface="Arial" panose="020B0604020202020204" pitchFamily="34" charset="0"/>
              </a:rPr>
              <a:t>3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zh-CN" altLang="en-US" dirty="0">
                <a:sym typeface="Arial" panose="020B0604020202020204" pitchFamily="34" charset="0"/>
              </a:rPr>
              <a:t>4</a:t>
            </a:r>
          </a:p>
        </p:txBody>
      </p:sp>
      <p:grpSp>
        <p:nvGrpSpPr>
          <p:cNvPr id="38" name="Group 4"/>
          <p:cNvGrpSpPr/>
          <p:nvPr/>
        </p:nvGrpSpPr>
        <p:grpSpPr bwMode="auto">
          <a:xfrm>
            <a:off x="2943513" y="2907184"/>
            <a:ext cx="1915260" cy="679866"/>
            <a:chOff x="220" y="0"/>
            <a:chExt cx="3018" cy="1072"/>
          </a:xfrm>
        </p:grpSpPr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220" y="230"/>
              <a:ext cx="2393" cy="6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 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×     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1236" y="0"/>
              <a:ext cx="695" cy="10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60000"/>
                </a:lnSpc>
                <a:buFont typeface="Arial" panose="020B0604020202020204" pitchFamily="34" charset="0"/>
                <a:buNone/>
              </a:pPr>
              <a:r>
                <a:rPr lang="zh-CN" altLang="en-US" sz="2000" dirty="0">
                  <a:solidFill>
                    <a:srgbClr val="595959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Arial" panose="020B0604020202020204" pitchFamily="34" charset="0"/>
                </a:rPr>
                <a:t>14</a:t>
              </a:r>
            </a:p>
            <a:p>
              <a:pPr algn="ctr">
                <a:lnSpc>
                  <a:spcPct val="60000"/>
                </a:lnSpc>
                <a:buFont typeface="Arial" panose="020B0604020202020204" pitchFamily="34" charset="0"/>
                <a:buNone/>
              </a:pPr>
              <a:r>
                <a:rPr lang="zh-CN" altLang="en-US" sz="2000" dirty="0">
                  <a:solidFill>
                    <a:srgbClr val="595959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楷体_GB2312" pitchFamily="49" charset="-122"/>
                </a:rPr>
                <a:t>―</a:t>
              </a:r>
            </a:p>
            <a:p>
              <a:pPr algn="ctr">
                <a:lnSpc>
                  <a:spcPct val="60000"/>
                </a:lnSpc>
                <a:buFont typeface="Arial" panose="020B0604020202020204" pitchFamily="34" charset="0"/>
                <a:buNone/>
              </a:pPr>
              <a:r>
                <a:rPr lang="zh-CN" altLang="en-US" sz="2000" dirty="0">
                  <a:solidFill>
                    <a:srgbClr val="595959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Arial" panose="020B0604020202020204" pitchFamily="34" charset="0"/>
                </a:rPr>
                <a:t>15</a:t>
              </a:r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2543" y="13"/>
              <a:ext cx="695" cy="10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60000"/>
                </a:lnSpc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595959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Arial" panose="020B0604020202020204" pitchFamily="34" charset="0"/>
                </a:rPr>
                <a:t>3</a:t>
              </a:r>
            </a:p>
            <a:p>
              <a:pPr algn="ctr">
                <a:lnSpc>
                  <a:spcPct val="60000"/>
                </a:lnSpc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595959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楷体_GB2312" pitchFamily="49" charset="-122"/>
                </a:rPr>
                <a:t>―</a:t>
              </a:r>
            </a:p>
            <a:p>
              <a:pPr algn="ctr">
                <a:lnSpc>
                  <a:spcPct val="60000"/>
                </a:lnSpc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595959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42" name="Group 8"/>
          <p:cNvGrpSpPr/>
          <p:nvPr/>
        </p:nvGrpSpPr>
        <p:grpSpPr bwMode="auto">
          <a:xfrm>
            <a:off x="2502273" y="4059709"/>
            <a:ext cx="2369503" cy="794988"/>
            <a:chOff x="0" y="0"/>
            <a:chExt cx="3731" cy="1253"/>
          </a:xfrm>
        </p:grpSpPr>
        <p:grpSp>
          <p:nvGrpSpPr>
            <p:cNvPr id="43" name="Group 9"/>
            <p:cNvGrpSpPr/>
            <p:nvPr/>
          </p:nvGrpSpPr>
          <p:grpSpPr bwMode="auto">
            <a:xfrm>
              <a:off x="564" y="0"/>
              <a:ext cx="3167" cy="1253"/>
              <a:chOff x="109" y="0"/>
              <a:chExt cx="3167" cy="1253"/>
            </a:xfrm>
          </p:grpSpPr>
          <p:sp>
            <p:nvSpPr>
              <p:cNvPr id="45" name="Text Box 10"/>
              <p:cNvSpPr txBox="1">
                <a:spLocks noChangeArrowheads="1"/>
              </p:cNvSpPr>
              <p:nvPr/>
            </p:nvSpPr>
            <p:spPr bwMode="auto">
              <a:xfrm>
                <a:off x="109" y="209"/>
                <a:ext cx="2391" cy="62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30 </a:t>
                </a:r>
                <a:r>
                  <a:rPr lang="en-US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×   </a:t>
                </a:r>
                <a:r>
                  <a:rPr lang="zh-CN" altLang="en-US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</a:t>
                </a:r>
                <a:r>
                  <a:rPr lang="en-US" altLang="zh-CN" sz="2200" dirty="0">
                    <a:solidFill>
                      <a:srgbClr val="5959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×</a:t>
                </a:r>
              </a:p>
            </p:txBody>
          </p:sp>
          <p:sp>
            <p:nvSpPr>
              <p:cNvPr id="46" name="Text Box 11"/>
              <p:cNvSpPr txBox="1">
                <a:spLocks noChangeArrowheads="1"/>
              </p:cNvSpPr>
              <p:nvPr/>
            </p:nvSpPr>
            <p:spPr bwMode="auto">
              <a:xfrm>
                <a:off x="1195" y="0"/>
                <a:ext cx="775" cy="124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6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  <a:sym typeface="Arial" panose="020B0604020202020204" pitchFamily="34" charset="0"/>
                  </a:rPr>
                  <a:t>14</a:t>
                </a:r>
              </a:p>
              <a:p>
                <a:pPr algn="ctr">
                  <a:lnSpc>
                    <a:spcPct val="6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  <a:sym typeface="楷体_GB2312" pitchFamily="49" charset="-122"/>
                  </a:rPr>
                  <a:t>―</a:t>
                </a:r>
              </a:p>
              <a:p>
                <a:pPr algn="ctr">
                  <a:lnSpc>
                    <a:spcPct val="6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  <a:sym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47" name="Text Box 12"/>
              <p:cNvSpPr txBox="1">
                <a:spLocks noChangeArrowheads="1"/>
              </p:cNvSpPr>
              <p:nvPr/>
            </p:nvSpPr>
            <p:spPr bwMode="auto">
              <a:xfrm>
                <a:off x="2501" y="12"/>
                <a:ext cx="775" cy="124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6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  <a:sym typeface="Arial" panose="020B0604020202020204" pitchFamily="34" charset="0"/>
                  </a:rPr>
                  <a:t>3</a:t>
                </a:r>
              </a:p>
              <a:p>
                <a:pPr algn="ctr">
                  <a:lnSpc>
                    <a:spcPct val="6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  <a:sym typeface="楷体_GB2312" pitchFamily="49" charset="-122"/>
                  </a:rPr>
                  <a:t>―</a:t>
                </a:r>
              </a:p>
              <a:p>
                <a:pPr algn="ctr">
                  <a:lnSpc>
                    <a:spcPct val="6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solidFill>
                      <a:srgbClr val="595959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44" name="Text Box 13"/>
            <p:cNvSpPr txBox="1">
              <a:spLocks noChangeArrowheads="1"/>
            </p:cNvSpPr>
            <p:nvPr/>
          </p:nvSpPr>
          <p:spPr bwMode="auto">
            <a:xfrm>
              <a:off x="0" y="170"/>
              <a:ext cx="695" cy="7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595959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=</a:t>
              </a:r>
            </a:p>
          </p:txBody>
        </p:sp>
      </p:grpSp>
      <p:sp>
        <p:nvSpPr>
          <p:cNvPr id="48" name="Line 14"/>
          <p:cNvSpPr>
            <a:spLocks noChangeShapeType="1"/>
          </p:cNvSpPr>
          <p:nvPr/>
        </p:nvSpPr>
        <p:spPr bwMode="auto">
          <a:xfrm>
            <a:off x="3619873" y="4528022"/>
            <a:ext cx="360362" cy="179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>
            <a:off x="2864223" y="4312122"/>
            <a:ext cx="360362" cy="179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0" name="Line 16"/>
          <p:cNvSpPr>
            <a:spLocks noChangeShapeType="1"/>
          </p:cNvSpPr>
          <p:nvPr/>
        </p:nvSpPr>
        <p:spPr bwMode="auto">
          <a:xfrm>
            <a:off x="3691310" y="4102572"/>
            <a:ext cx="361950" cy="173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>
            <a:off x="4448548" y="4816947"/>
            <a:ext cx="360362" cy="179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>
            <a:off x="4448548" y="4528022"/>
            <a:ext cx="360362" cy="179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2907085" y="4031134"/>
            <a:ext cx="360363" cy="17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2862635" y="3851747"/>
            <a:ext cx="3593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</a:p>
        </p:txBody>
      </p:sp>
      <p:sp>
        <p:nvSpPr>
          <p:cNvPr id="55" name="Text Box 21"/>
          <p:cNvSpPr txBox="1">
            <a:spLocks noChangeArrowheads="1"/>
          </p:cNvSpPr>
          <p:nvPr/>
        </p:nvSpPr>
        <p:spPr bwMode="auto">
          <a:xfrm>
            <a:off x="3672260" y="4661372"/>
            <a:ext cx="308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2864223" y="3596159"/>
            <a:ext cx="308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4481885" y="4707409"/>
            <a:ext cx="3593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3672260" y="3627909"/>
            <a:ext cx="3593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7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4481885" y="5021734"/>
            <a:ext cx="308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2437185" y="5183659"/>
            <a:ext cx="1279517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21(天)</a:t>
            </a: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1711919" y="5874697"/>
            <a:ext cx="4200525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答：鸡的孵化期是21天。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bldLvl="0" autoUpdateAnimBg="0"/>
      <p:bldP spid="57" grpId="0" bldLvl="0" autoUpdateAnimBg="0"/>
      <p:bldP spid="58" grpId="0" bldLvl="0" autoUpdateAnimBg="0"/>
      <p:bldP spid="60" grpId="0" bldLvl="0" autoUpdateAnimBg="0"/>
      <p:bldP spid="61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矩形 18"/>
          <p:cNvSpPr>
            <a:spLocks noChangeArrowheads="1"/>
          </p:cNvSpPr>
          <p:nvPr/>
        </p:nvSpPr>
        <p:spPr bwMode="auto">
          <a:xfrm>
            <a:off x="612265" y="1584123"/>
            <a:ext cx="7198236" cy="25716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indent="-457200" eaLnBrk="1" hangingPunct="1">
              <a:lnSpc>
                <a:spcPct val="150000"/>
              </a:lnSpc>
              <a:spcBef>
                <a:spcPts val="0"/>
              </a:spcBef>
              <a:buAutoNum type="arabicPeriod"/>
              <a:defRPr/>
            </a:pP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连续求一个数的几分之几是多少，用连乘计算。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  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解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  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      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决问题的关键是要找准每一步表示单位“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”的量。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AutoNum type="arabicPeriod" startAt="2"/>
              <a:defRPr/>
            </a:pP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进行连乘计算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：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indent="452755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①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将所有的分子和分母一次约分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；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indent="452755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②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将约分后的分子、分母分别相乘。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"/>
          <p:cNvGrpSpPr/>
          <p:nvPr/>
        </p:nvGrpSpPr>
        <p:grpSpPr bwMode="auto">
          <a:xfrm>
            <a:off x="1036439" y="3320877"/>
            <a:ext cx="2247900" cy="730251"/>
            <a:chOff x="642" y="1196"/>
            <a:chExt cx="1416" cy="460"/>
          </a:xfrm>
        </p:grpSpPr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840" y="1282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31" name="Group 4"/>
            <p:cNvGrpSpPr/>
            <p:nvPr/>
          </p:nvGrpSpPr>
          <p:grpSpPr bwMode="auto">
            <a:xfrm>
              <a:off x="1152" y="1199"/>
              <a:ext cx="308" cy="457"/>
              <a:chOff x="1429" y="1334"/>
              <a:chExt cx="308" cy="457"/>
            </a:xfrm>
          </p:grpSpPr>
          <p:sp>
            <p:nvSpPr>
              <p:cNvPr id="39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40" name="Line 6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41" name="Rectangle 7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4</a:t>
                </a:r>
              </a:p>
            </p:txBody>
          </p:sp>
          <p:sp>
            <p:nvSpPr>
              <p:cNvPr id="42" name="Rectangle 8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3</a:t>
                </a:r>
              </a:p>
            </p:txBody>
          </p:sp>
        </p:grp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1389" y="1275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33" name="Group 10"/>
            <p:cNvGrpSpPr/>
            <p:nvPr/>
          </p:nvGrpSpPr>
          <p:grpSpPr bwMode="auto">
            <a:xfrm>
              <a:off x="642" y="1196"/>
              <a:ext cx="308" cy="457"/>
              <a:chOff x="1429" y="1334"/>
              <a:chExt cx="308" cy="457"/>
            </a:xfrm>
          </p:grpSpPr>
          <p:sp>
            <p:nvSpPr>
              <p:cNvPr id="35" name="AutoShape 11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36" name="Line 12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37" name="Rectangle 13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3</a:t>
                </a:r>
              </a:p>
            </p:txBody>
          </p:sp>
          <p:sp>
            <p:nvSpPr>
              <p:cNvPr id="38" name="Rectangle 14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1</a:t>
                </a:r>
              </a:p>
            </p:txBody>
          </p:sp>
        </p:grp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1605" y="1281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楷体_GB2312" pitchFamily="49" charset="-122"/>
                  <a:ea typeface="楷体_GB2312" pitchFamily="49" charset="-122"/>
                </a:rPr>
                <a:t>8</a:t>
              </a:r>
            </a:p>
          </p:txBody>
        </p:sp>
      </p:grp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701315" y="4538488"/>
            <a:ext cx="4905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ea typeface="楷体_GB2312" pitchFamily="49" charset="-122"/>
              </a:rPr>
              <a:t>＝</a:t>
            </a: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1093589" y="4598656"/>
            <a:ext cx="501813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1847652" y="3770139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6" name="Group 22"/>
          <p:cNvGrpSpPr/>
          <p:nvPr/>
        </p:nvGrpSpPr>
        <p:grpSpPr bwMode="auto">
          <a:xfrm>
            <a:off x="915952" y="2240047"/>
            <a:ext cx="2247900" cy="714375"/>
            <a:chOff x="642" y="1196"/>
            <a:chExt cx="1416" cy="450"/>
          </a:xfrm>
        </p:grpSpPr>
        <p:sp>
          <p:nvSpPr>
            <p:cNvPr id="47" name="Rectangle 23"/>
            <p:cNvSpPr>
              <a:spLocks noChangeArrowheads="1"/>
            </p:cNvSpPr>
            <p:nvPr/>
          </p:nvSpPr>
          <p:spPr bwMode="auto">
            <a:xfrm>
              <a:off x="840" y="1282"/>
              <a:ext cx="249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dirty="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200" dirty="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48" name="Group 24"/>
            <p:cNvGrpSpPr/>
            <p:nvPr/>
          </p:nvGrpSpPr>
          <p:grpSpPr bwMode="auto">
            <a:xfrm>
              <a:off x="1152" y="1199"/>
              <a:ext cx="308" cy="447"/>
              <a:chOff x="1429" y="1334"/>
              <a:chExt cx="308" cy="447"/>
            </a:xfrm>
          </p:grpSpPr>
          <p:sp>
            <p:nvSpPr>
              <p:cNvPr id="56" name="AutoShape 25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 sz="2200">
                  <a:solidFill>
                    <a:srgbClr val="595959"/>
                  </a:solidFill>
                </a:endParaRPr>
              </a:p>
            </p:txBody>
          </p:sp>
          <p:sp>
            <p:nvSpPr>
              <p:cNvPr id="57" name="Line 26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200">
                  <a:solidFill>
                    <a:srgbClr val="595959"/>
                  </a:solidFill>
                </a:endParaRPr>
              </a:p>
            </p:txBody>
          </p:sp>
          <p:sp>
            <p:nvSpPr>
              <p:cNvPr id="58" name="Rectangle 27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2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4</a:t>
                </a:r>
              </a:p>
            </p:txBody>
          </p:sp>
          <p:sp>
            <p:nvSpPr>
              <p:cNvPr id="59" name="Rectangle 28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2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3</a:t>
                </a:r>
              </a:p>
            </p:txBody>
          </p:sp>
        </p:grp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1389" y="1275"/>
              <a:ext cx="249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2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50" name="Group 30"/>
            <p:cNvGrpSpPr/>
            <p:nvPr/>
          </p:nvGrpSpPr>
          <p:grpSpPr bwMode="auto">
            <a:xfrm>
              <a:off x="642" y="1196"/>
              <a:ext cx="308" cy="447"/>
              <a:chOff x="1429" y="1334"/>
              <a:chExt cx="308" cy="447"/>
            </a:xfrm>
          </p:grpSpPr>
          <p:sp>
            <p:nvSpPr>
              <p:cNvPr id="52" name="AutoShape 31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 sz="2200">
                  <a:solidFill>
                    <a:srgbClr val="595959"/>
                  </a:solidFill>
                </a:endParaRPr>
              </a:p>
            </p:txBody>
          </p:sp>
          <p:sp>
            <p:nvSpPr>
              <p:cNvPr id="53" name="Line 32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200">
                  <a:solidFill>
                    <a:srgbClr val="595959"/>
                  </a:solidFill>
                </a:endParaRPr>
              </a:p>
            </p:txBody>
          </p:sp>
          <p:sp>
            <p:nvSpPr>
              <p:cNvPr id="54" name="Rectangle 33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200" dirty="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3</a:t>
                </a:r>
              </a:p>
            </p:txBody>
          </p:sp>
          <p:sp>
            <p:nvSpPr>
              <p:cNvPr id="55" name="Rectangle 34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2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1</a:t>
                </a:r>
              </a:p>
            </p:txBody>
          </p:sp>
        </p:grpSp>
        <p:sp>
          <p:nvSpPr>
            <p:cNvPr id="51" name="Text Box 35"/>
            <p:cNvSpPr txBox="1">
              <a:spLocks noChangeArrowheads="1"/>
            </p:cNvSpPr>
            <p:nvPr/>
          </p:nvSpPr>
          <p:spPr bwMode="auto">
            <a:xfrm>
              <a:off x="1605" y="1281"/>
              <a:ext cx="453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200">
                  <a:solidFill>
                    <a:srgbClr val="595959"/>
                  </a:solidFill>
                  <a:latin typeface="楷体_GB2312" pitchFamily="49" charset="-122"/>
                  <a:ea typeface="楷体_GB2312" pitchFamily="49" charset="-122"/>
                </a:rPr>
                <a:t>8</a:t>
              </a:r>
            </a:p>
          </p:txBody>
        </p:sp>
      </p:grp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631627" y="3500264"/>
            <a:ext cx="4905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ea typeface="楷体_GB2312" pitchFamily="49" charset="-122"/>
              </a:rPr>
              <a:t>＝</a:t>
            </a:r>
          </a:p>
        </p:txBody>
      </p:sp>
      <p:sp>
        <p:nvSpPr>
          <p:cNvPr id="61" name="Line 37"/>
          <p:cNvSpPr>
            <a:spLocks noChangeShapeType="1"/>
          </p:cNvSpPr>
          <p:nvPr/>
        </p:nvSpPr>
        <p:spPr bwMode="auto">
          <a:xfrm>
            <a:off x="1847652" y="3455814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>
            <a:off x="991989" y="3725689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1847652" y="3051001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1036439" y="3951114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>
            <a:off x="2522339" y="3546301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6" name="Text Box 42"/>
          <p:cNvSpPr txBox="1">
            <a:spLocks noChangeArrowheads="1"/>
          </p:cNvSpPr>
          <p:nvPr/>
        </p:nvSpPr>
        <p:spPr bwMode="auto">
          <a:xfrm>
            <a:off x="1801614" y="3995564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67" name="Text Box 43"/>
          <p:cNvSpPr txBox="1">
            <a:spLocks noChangeArrowheads="1"/>
          </p:cNvSpPr>
          <p:nvPr/>
        </p:nvSpPr>
        <p:spPr bwMode="auto">
          <a:xfrm>
            <a:off x="2611239" y="3230389"/>
            <a:ext cx="31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grpSp>
        <p:nvGrpSpPr>
          <p:cNvPr id="68" name="Group 44"/>
          <p:cNvGrpSpPr/>
          <p:nvPr/>
        </p:nvGrpSpPr>
        <p:grpSpPr bwMode="auto">
          <a:xfrm>
            <a:off x="5148064" y="2204865"/>
            <a:ext cx="2108200" cy="725488"/>
            <a:chOff x="3192" y="1225"/>
            <a:chExt cx="1328" cy="457"/>
          </a:xfrm>
        </p:grpSpPr>
        <p:sp>
          <p:nvSpPr>
            <p:cNvPr id="69" name="Rectangle 45"/>
            <p:cNvSpPr>
              <a:spLocks noChangeArrowheads="1"/>
            </p:cNvSpPr>
            <p:nvPr/>
          </p:nvSpPr>
          <p:spPr bwMode="auto">
            <a:xfrm>
              <a:off x="3390" y="1311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70" name="Group 46"/>
            <p:cNvGrpSpPr/>
            <p:nvPr/>
          </p:nvGrpSpPr>
          <p:grpSpPr bwMode="auto">
            <a:xfrm>
              <a:off x="4212" y="1225"/>
              <a:ext cx="308" cy="457"/>
              <a:chOff x="1429" y="1334"/>
              <a:chExt cx="308" cy="457"/>
            </a:xfrm>
          </p:grpSpPr>
          <p:sp>
            <p:nvSpPr>
              <p:cNvPr id="78" name="AutoShape 47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79" name="Line 48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80" name="Rectangle 49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81" name="Rectangle 50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3</a:t>
                </a:r>
              </a:p>
            </p:txBody>
          </p:sp>
        </p:grpSp>
        <p:sp>
          <p:nvSpPr>
            <p:cNvPr id="71" name="Rectangle 51"/>
            <p:cNvSpPr>
              <a:spLocks noChangeArrowheads="1"/>
            </p:cNvSpPr>
            <p:nvPr/>
          </p:nvSpPr>
          <p:spPr bwMode="auto">
            <a:xfrm>
              <a:off x="3939" y="1304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72" name="Group 52"/>
            <p:cNvGrpSpPr/>
            <p:nvPr/>
          </p:nvGrpSpPr>
          <p:grpSpPr bwMode="auto">
            <a:xfrm>
              <a:off x="3192" y="1225"/>
              <a:ext cx="308" cy="457"/>
              <a:chOff x="1429" y="1334"/>
              <a:chExt cx="308" cy="457"/>
            </a:xfrm>
          </p:grpSpPr>
          <p:sp>
            <p:nvSpPr>
              <p:cNvPr id="74" name="AutoShape 53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75" name="Line 54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76" name="Rectangle 55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6</a:t>
                </a:r>
              </a:p>
            </p:txBody>
          </p:sp>
          <p:sp>
            <p:nvSpPr>
              <p:cNvPr id="77" name="Rectangle 56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5</a:t>
                </a:r>
              </a:p>
            </p:txBody>
          </p:sp>
        </p:grpSp>
        <p:sp>
          <p:nvSpPr>
            <p:cNvPr id="73" name="Text Box 57"/>
            <p:cNvSpPr txBox="1">
              <a:spLocks noChangeArrowheads="1"/>
            </p:cNvSpPr>
            <p:nvPr/>
          </p:nvSpPr>
          <p:spPr bwMode="auto">
            <a:xfrm>
              <a:off x="3674" y="1310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</a:p>
          </p:txBody>
        </p:sp>
      </p:grpSp>
      <p:sp>
        <p:nvSpPr>
          <p:cNvPr id="82" name="Line 58"/>
          <p:cNvSpPr>
            <a:spLocks noChangeShapeType="1"/>
          </p:cNvSpPr>
          <p:nvPr/>
        </p:nvSpPr>
        <p:spPr bwMode="auto">
          <a:xfrm>
            <a:off x="5176639" y="3419301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3" name="Group 59"/>
          <p:cNvGrpSpPr/>
          <p:nvPr/>
        </p:nvGrpSpPr>
        <p:grpSpPr bwMode="auto">
          <a:xfrm>
            <a:off x="5176639" y="3284365"/>
            <a:ext cx="2108200" cy="725488"/>
            <a:chOff x="3192" y="1225"/>
            <a:chExt cx="1328" cy="457"/>
          </a:xfrm>
        </p:grpSpPr>
        <p:sp>
          <p:nvSpPr>
            <p:cNvPr id="84" name="Rectangle 60"/>
            <p:cNvSpPr>
              <a:spLocks noChangeArrowheads="1"/>
            </p:cNvSpPr>
            <p:nvPr/>
          </p:nvSpPr>
          <p:spPr bwMode="auto">
            <a:xfrm>
              <a:off x="3390" y="1311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85" name="Group 61"/>
            <p:cNvGrpSpPr/>
            <p:nvPr/>
          </p:nvGrpSpPr>
          <p:grpSpPr bwMode="auto">
            <a:xfrm>
              <a:off x="4212" y="1225"/>
              <a:ext cx="308" cy="457"/>
              <a:chOff x="1429" y="1334"/>
              <a:chExt cx="308" cy="457"/>
            </a:xfrm>
          </p:grpSpPr>
          <p:sp>
            <p:nvSpPr>
              <p:cNvPr id="93" name="AutoShape 62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4" name="Line 63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5" name="Rectangle 64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96" name="Rectangle 65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3</a:t>
                </a:r>
              </a:p>
            </p:txBody>
          </p:sp>
        </p:grpSp>
        <p:sp>
          <p:nvSpPr>
            <p:cNvPr id="86" name="Rectangle 66"/>
            <p:cNvSpPr>
              <a:spLocks noChangeArrowheads="1"/>
            </p:cNvSpPr>
            <p:nvPr/>
          </p:nvSpPr>
          <p:spPr bwMode="auto">
            <a:xfrm>
              <a:off x="3939" y="1304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ea typeface="楷体_GB2312" pitchFamily="49" charset="-122"/>
                </a:rPr>
                <a:t>×</a:t>
              </a:r>
              <a:endParaRPr lang="zh-CN" altLang="en-US" sz="2400">
                <a:solidFill>
                  <a:srgbClr val="595959"/>
                </a:solidFill>
                <a:ea typeface="楷体_GB2312" pitchFamily="49" charset="-122"/>
              </a:endParaRPr>
            </a:p>
          </p:txBody>
        </p:sp>
        <p:grpSp>
          <p:nvGrpSpPr>
            <p:cNvPr id="87" name="Group 67"/>
            <p:cNvGrpSpPr/>
            <p:nvPr/>
          </p:nvGrpSpPr>
          <p:grpSpPr bwMode="auto">
            <a:xfrm>
              <a:off x="3192" y="1225"/>
              <a:ext cx="308" cy="457"/>
              <a:chOff x="1429" y="1334"/>
              <a:chExt cx="308" cy="457"/>
            </a:xfrm>
          </p:grpSpPr>
          <p:sp>
            <p:nvSpPr>
              <p:cNvPr id="89" name="AutoShape 68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344"/>
                <a:ext cx="160" cy="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0" name="Line 69"/>
              <p:cNvSpPr>
                <a:spLocks noChangeShapeType="1"/>
              </p:cNvSpPr>
              <p:nvPr/>
            </p:nvSpPr>
            <p:spPr bwMode="auto">
              <a:xfrm>
                <a:off x="1458" y="1569"/>
                <a:ext cx="15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595959"/>
                  </a:solidFill>
                </a:endParaRPr>
              </a:p>
            </p:txBody>
          </p:sp>
          <p:sp>
            <p:nvSpPr>
              <p:cNvPr id="91" name="Rectangle 70"/>
              <p:cNvSpPr>
                <a:spLocks noChangeArrowheads="1"/>
              </p:cNvSpPr>
              <p:nvPr/>
            </p:nvSpPr>
            <p:spPr bwMode="auto">
              <a:xfrm>
                <a:off x="1456" y="155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6</a:t>
                </a:r>
              </a:p>
            </p:txBody>
          </p:sp>
          <p:sp>
            <p:nvSpPr>
              <p:cNvPr id="92" name="Rectangle 71"/>
              <p:cNvSpPr>
                <a:spLocks noChangeArrowheads="1"/>
              </p:cNvSpPr>
              <p:nvPr/>
            </p:nvSpPr>
            <p:spPr bwMode="auto">
              <a:xfrm>
                <a:off x="1465" y="1334"/>
                <a:ext cx="272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595959"/>
                    </a:solidFill>
                    <a:latin typeface="楷体_GB2312" pitchFamily="49" charset="-122"/>
                    <a:ea typeface="楷体_GB2312" pitchFamily="49" charset="-122"/>
                  </a:rPr>
                  <a:t>5</a:t>
                </a:r>
              </a:p>
            </p:txBody>
          </p:sp>
        </p:grpSp>
        <p:sp>
          <p:nvSpPr>
            <p:cNvPr id="88" name="Text Box 72"/>
            <p:cNvSpPr txBox="1">
              <a:spLocks noChangeArrowheads="1"/>
            </p:cNvSpPr>
            <p:nvPr/>
          </p:nvSpPr>
          <p:spPr bwMode="auto">
            <a:xfrm>
              <a:off x="3674" y="1310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595959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</a:p>
          </p:txBody>
        </p:sp>
      </p:grpSp>
      <p:sp>
        <p:nvSpPr>
          <p:cNvPr id="97" name="Rectangle 73"/>
          <p:cNvSpPr>
            <a:spLocks noChangeArrowheads="1"/>
          </p:cNvSpPr>
          <p:nvPr/>
        </p:nvSpPr>
        <p:spPr bwMode="auto">
          <a:xfrm>
            <a:off x="4681339" y="3449464"/>
            <a:ext cx="4905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ea typeface="楷体_GB2312" pitchFamily="49" charset="-122"/>
              </a:rPr>
              <a:t>＝</a:t>
            </a:r>
          </a:p>
        </p:txBody>
      </p:sp>
      <p:sp>
        <p:nvSpPr>
          <p:cNvPr id="98" name="Line 74"/>
          <p:cNvSpPr>
            <a:spLocks noChangeShapeType="1"/>
          </p:cNvSpPr>
          <p:nvPr/>
        </p:nvSpPr>
        <p:spPr bwMode="auto">
          <a:xfrm>
            <a:off x="6751439" y="3733626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9" name="Text Box 75"/>
          <p:cNvSpPr txBox="1">
            <a:spLocks noChangeArrowheads="1"/>
          </p:cNvSpPr>
          <p:nvPr/>
        </p:nvSpPr>
        <p:spPr bwMode="auto">
          <a:xfrm>
            <a:off x="5219502" y="2924001"/>
            <a:ext cx="317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00" name="Text Box 76"/>
          <p:cNvSpPr txBox="1">
            <a:spLocks noChangeArrowheads="1"/>
          </p:cNvSpPr>
          <p:nvPr/>
        </p:nvSpPr>
        <p:spPr bwMode="auto">
          <a:xfrm>
            <a:off x="6749852" y="4006676"/>
            <a:ext cx="53975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01" name="Text Box 77"/>
          <p:cNvSpPr txBox="1">
            <a:spLocks noChangeArrowheads="1"/>
          </p:cNvSpPr>
          <p:nvPr/>
        </p:nvSpPr>
        <p:spPr bwMode="auto">
          <a:xfrm>
            <a:off x="5130602" y="3959051"/>
            <a:ext cx="317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02" name="Text Box 78"/>
          <p:cNvSpPr txBox="1">
            <a:spLocks noChangeArrowheads="1"/>
          </p:cNvSpPr>
          <p:nvPr/>
        </p:nvSpPr>
        <p:spPr bwMode="auto">
          <a:xfrm>
            <a:off x="6706989" y="2968451"/>
            <a:ext cx="53975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03" name="Line 79"/>
          <p:cNvSpPr>
            <a:spLocks noChangeShapeType="1"/>
          </p:cNvSpPr>
          <p:nvPr/>
        </p:nvSpPr>
        <p:spPr bwMode="auto">
          <a:xfrm>
            <a:off x="5086152" y="3733626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" name="Line 80"/>
          <p:cNvSpPr>
            <a:spLocks noChangeShapeType="1"/>
          </p:cNvSpPr>
          <p:nvPr/>
        </p:nvSpPr>
        <p:spPr bwMode="auto">
          <a:xfrm>
            <a:off x="6706989" y="3284364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5" name="Rectangle 81"/>
          <p:cNvSpPr>
            <a:spLocks noChangeArrowheads="1"/>
          </p:cNvSpPr>
          <p:nvPr/>
        </p:nvSpPr>
        <p:spPr bwMode="auto">
          <a:xfrm>
            <a:off x="4705152" y="4630485"/>
            <a:ext cx="1438275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2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Line 80"/>
          <p:cNvSpPr>
            <a:spLocks noChangeShapeType="1"/>
          </p:cNvSpPr>
          <p:nvPr/>
        </p:nvSpPr>
        <p:spPr bwMode="auto">
          <a:xfrm>
            <a:off x="5984677" y="3598689"/>
            <a:ext cx="404812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" name="Line 80"/>
          <p:cNvSpPr>
            <a:spLocks noChangeShapeType="1"/>
          </p:cNvSpPr>
          <p:nvPr/>
        </p:nvSpPr>
        <p:spPr bwMode="auto">
          <a:xfrm>
            <a:off x="5129014" y="4138439"/>
            <a:ext cx="404813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8" name="Text Box 75"/>
          <p:cNvSpPr txBox="1">
            <a:spLocks noChangeArrowheads="1"/>
          </p:cNvSpPr>
          <p:nvPr/>
        </p:nvSpPr>
        <p:spPr bwMode="auto">
          <a:xfrm>
            <a:off x="5140127" y="4251151"/>
            <a:ext cx="317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09" name="Text Box 75"/>
          <p:cNvSpPr txBox="1">
            <a:spLocks noChangeArrowheads="1"/>
          </p:cNvSpPr>
          <p:nvPr/>
        </p:nvSpPr>
        <p:spPr bwMode="auto">
          <a:xfrm>
            <a:off x="5984677" y="3193876"/>
            <a:ext cx="317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D584A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359024" y="1368890"/>
            <a:ext cx="1166365" cy="397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60" grpId="0"/>
      <p:bldP spid="61" grpId="0" animBg="1"/>
      <p:bldP spid="62" grpId="0" animBg="1"/>
      <p:bldP spid="63" grpId="0"/>
      <p:bldP spid="64" grpId="0"/>
      <p:bldP spid="65" grpId="0" animBg="1"/>
      <p:bldP spid="66" grpId="0"/>
      <p:bldP spid="67" grpId="0"/>
      <p:bldP spid="82" grpId="0" animBg="1"/>
      <p:bldP spid="97" grpId="0"/>
      <p:bldP spid="98" grpId="0" animBg="1"/>
      <p:bldP spid="99" grpId="0"/>
      <p:bldP spid="100" grpId="0"/>
      <p:bldP spid="101" grpId="0"/>
      <p:bldP spid="102" grpId="0"/>
      <p:bldP spid="103" grpId="0" animBg="1"/>
      <p:bldP spid="104" grpId="0" animBg="1"/>
      <p:bldP spid="105" grpId="0"/>
      <p:bldP spid="106" grpId="0" animBg="1"/>
      <p:bldP spid="107" grpId="0" animBg="1"/>
      <p:bldP spid="108" grpId="0"/>
      <p:bldP spid="10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t">
        <a:spAutoFit/>
      </a:bodyPr>
      <a:lstStyle>
        <a:defPPr algn="l">
          <a:defRPr sz="2400" b="1" dirty="0">
            <a:solidFill>
              <a:srgbClr val="595959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</Template>
  <TotalTime>0</TotalTime>
  <Words>890</Words>
  <Application>Microsoft Office PowerPoint</Application>
  <PresentationFormat>全屏显示(4:3)</PresentationFormat>
  <Paragraphs>288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黑体</vt:lpstr>
      <vt:lpstr>华文楷体</vt:lpstr>
      <vt:lpstr>华文新魏</vt:lpstr>
      <vt:lpstr>楷体_GB2312</vt:lpstr>
      <vt:lpstr>宋体</vt:lpstr>
      <vt:lpstr>微软雅黑</vt:lpstr>
      <vt:lpstr>Arial</vt:lpstr>
      <vt:lpstr>Calibri</vt:lpstr>
      <vt:lpstr>Cambria Math</vt:lpstr>
      <vt:lpstr>Candara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2018-09-04T12:18:00Z</dcterms:created>
  <dcterms:modified xsi:type="dcterms:W3CDTF">2023-01-17T02:40:57Z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21BE5D22FD6D438B859C57D2FD903D03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