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470" r:id="rId2"/>
    <p:sldId id="353" r:id="rId3"/>
    <p:sldId id="471" r:id="rId4"/>
    <p:sldId id="495" r:id="rId5"/>
    <p:sldId id="496" r:id="rId6"/>
    <p:sldId id="491" r:id="rId7"/>
    <p:sldId id="499" r:id="rId8"/>
    <p:sldId id="497" r:id="rId9"/>
    <p:sldId id="501" r:id="rId10"/>
    <p:sldId id="502" r:id="rId11"/>
    <p:sldId id="503" r:id="rId12"/>
    <p:sldId id="492" r:id="rId13"/>
    <p:sldId id="500" r:id="rId14"/>
    <p:sldId id="504" r:id="rId15"/>
    <p:sldId id="505" r:id="rId16"/>
    <p:sldId id="506" r:id="rId17"/>
    <p:sldId id="507" r:id="rId18"/>
    <p:sldId id="508" r:id="rId19"/>
    <p:sldId id="493" r:id="rId20"/>
    <p:sldId id="498" r:id="rId21"/>
    <p:sldId id="509" r:id="rId22"/>
    <p:sldId id="510" r:id="rId23"/>
    <p:sldId id="511" r:id="rId24"/>
    <p:sldId id="297" r:id="rId25"/>
  </p:sldIdLst>
  <p:sldSz cx="12195175" cy="6859588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A081"/>
    <a:srgbClr val="3296A8"/>
    <a:srgbClr val="6D8AAB"/>
    <a:srgbClr val="31709C"/>
    <a:srgbClr val="7697B3"/>
    <a:srgbClr val="6FA094"/>
    <a:srgbClr val="94BCB4"/>
    <a:srgbClr val="59503C"/>
    <a:srgbClr val="1FBCE4"/>
    <a:srgbClr val="C026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3" autoAdjust="0"/>
    <p:restoredTop sz="97778" autoAdjust="0"/>
  </p:normalViewPr>
  <p:slideViewPr>
    <p:cSldViewPr snapToGrid="0" showGuides="1">
      <p:cViewPr varScale="1">
        <p:scale>
          <a:sx n="110" d="100"/>
          <a:sy n="110" d="100"/>
        </p:scale>
        <p:origin x="714" y="102"/>
      </p:cViewPr>
      <p:guideLst>
        <p:guide orient="horz" pos="2161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2C8C0-A3D3-487B-AECC-CB6663EAE28D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9D3E0-124D-4DFF-AE99-4EA4CC201D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7172" y="365209"/>
            <a:ext cx="2629585" cy="581318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420" y="365209"/>
            <a:ext cx="7736314" cy="581318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397" y="1122625"/>
            <a:ext cx="9146382" cy="23881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397" y="3602874"/>
            <a:ext cx="9146382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2069" y="1710135"/>
            <a:ext cx="10518338" cy="285339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2069" y="4590527"/>
            <a:ext cx="10518338" cy="15005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418" y="1826048"/>
            <a:ext cx="5182950" cy="4352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3807" y="1826048"/>
            <a:ext cx="5182950" cy="4352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009" y="365211"/>
            <a:ext cx="10518338" cy="132587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40007" y="1681554"/>
            <a:ext cx="5159131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40007" y="2505657"/>
            <a:ext cx="5159131" cy="3685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3809" y="1681554"/>
            <a:ext cx="5184537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3809" y="2505657"/>
            <a:ext cx="5184537" cy="3685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007" y="457308"/>
            <a:ext cx="3933261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4539" y="987654"/>
            <a:ext cx="6173808" cy="48747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40007" y="2057877"/>
            <a:ext cx="3933261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007" y="457308"/>
            <a:ext cx="3933261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4539" y="987654"/>
            <a:ext cx="6173808" cy="48747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40007" y="2057877"/>
            <a:ext cx="3933261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420" y="365211"/>
            <a:ext cx="10518338" cy="132587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420" y="1826048"/>
            <a:ext cx="10518338" cy="4352346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420" y="6357823"/>
            <a:ext cx="2743914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88EF-52D1-4258-9BE5-BCD010C7D4D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9653" y="6357823"/>
            <a:ext cx="4115871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2844" y="6357823"/>
            <a:ext cx="2743914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82" y="1241"/>
            <a:ext cx="12190413" cy="6857107"/>
          </a:xfrm>
          <a:prstGeom prst="rect">
            <a:avLst/>
          </a:prstGeom>
        </p:spPr>
      </p:pic>
      <p:sp>
        <p:nvSpPr>
          <p:cNvPr id="15" name="TextBox 4"/>
          <p:cNvSpPr txBox="1"/>
          <p:nvPr/>
        </p:nvSpPr>
        <p:spPr>
          <a:xfrm>
            <a:off x="3607842" y="1424073"/>
            <a:ext cx="51155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7800" spc="6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窃  读  记</a:t>
            </a:r>
            <a:endParaRPr lang="en-US" altLang="zh-CN" sz="7800" spc="600" dirty="0">
              <a:solidFill>
                <a:srgbClr val="44A08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760440" y="2826386"/>
            <a:ext cx="4686004" cy="525585"/>
          </a:xfrm>
          <a:prstGeom prst="rect">
            <a:avLst/>
          </a:prstGeom>
          <a:solidFill>
            <a:srgbClr val="44A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FB6B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4"/>
          <p:cNvSpPr txBox="1"/>
          <p:nvPr/>
        </p:nvSpPr>
        <p:spPr>
          <a:xfrm>
            <a:off x="3855714" y="2828751"/>
            <a:ext cx="4590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spc="600" dirty="0">
                <a:ln w="19050">
                  <a:noFill/>
                </a:ln>
                <a:solidFill>
                  <a:schemeClr val="bg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人教版小学五年级课件</a:t>
            </a:r>
          </a:p>
        </p:txBody>
      </p:sp>
      <p:sp>
        <p:nvSpPr>
          <p:cNvPr id="18" name="TextBox 23"/>
          <p:cNvSpPr txBox="1"/>
          <p:nvPr/>
        </p:nvSpPr>
        <p:spPr>
          <a:xfrm>
            <a:off x="3654882" y="3460217"/>
            <a:ext cx="4939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paste in this box, and select only the text. Your content to play here, or through your copy, paste in </a:t>
            </a:r>
            <a:r>
              <a:rPr lang="en-US" altLang="zh-CN" sz="700" dirty="0" err="1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thisbox</a:t>
            </a:r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</a:p>
          <a:p>
            <a:pPr algn="ctr"/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paste in this box, and select only the text. Your content to play here, or through your copy, paste in </a:t>
            </a:r>
            <a:r>
              <a:rPr lang="en-US" altLang="zh-CN" sz="700" dirty="0" err="1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thisbox</a:t>
            </a:r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</a:p>
          <a:p>
            <a:pPr algn="ctr"/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paste in this box, and select only the text. Your content to play here, or through your copy, paste in </a:t>
            </a:r>
            <a:r>
              <a:rPr lang="en-US" altLang="zh-CN" sz="700" dirty="0" err="1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thisbox</a:t>
            </a:r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</a:p>
          <a:p>
            <a:pPr algn="ctr"/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paste in this box, and select only the text. Your content to play here, or through your copy, paste in </a:t>
            </a:r>
            <a:r>
              <a:rPr lang="en-US" altLang="zh-CN" sz="700" dirty="0" err="1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thisbox</a:t>
            </a:r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endParaRPr lang="zh-CN" altLang="en-US" sz="7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56393" y="342900"/>
            <a:ext cx="11482388" cy="6173786"/>
          </a:xfrm>
          <a:prstGeom prst="rect">
            <a:avLst/>
          </a:prstGeom>
          <a:noFill/>
          <a:ln>
            <a:solidFill>
              <a:srgbClr val="44A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328724" y="4339988"/>
            <a:ext cx="415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mtClean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smtClean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PPT818   </a:t>
            </a:r>
            <a:r>
              <a:rPr lang="zh-CN" altLang="en-US" smtClean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时间：</a:t>
            </a:r>
            <a:r>
              <a:rPr lang="en-US" altLang="zh-CN" smtClean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smtClean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mtClean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mtClean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zh-CN" altLang="en-US" dirty="0">
              <a:solidFill>
                <a:srgbClr val="44A08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000">
        <p14:warp dir="in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25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  <p:bldP spid="18" grpId="0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识 字 识 词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122760" y="2732130"/>
            <a:ext cx="82125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为何要“</a:t>
            </a:r>
            <a:r>
              <a:rPr lang="zh-CN" altLang="en-US" sz="6000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偷偷地</a:t>
            </a:r>
            <a:r>
              <a:rPr lang="zh-CN" altLang="en-US" sz="5400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”读书？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识 字 识 词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157772" y="2507258"/>
            <a:ext cx="98796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接下来让</a:t>
            </a:r>
            <a:r>
              <a:rPr lang="zh-CN" altLang="en-US" sz="5400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我们带着问题阅读全文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82" y="1241"/>
            <a:ext cx="12190413" cy="6857107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56393" y="342900"/>
            <a:ext cx="11482388" cy="6173786"/>
          </a:xfrm>
          <a:prstGeom prst="rect">
            <a:avLst/>
          </a:prstGeom>
          <a:noFill/>
          <a:ln>
            <a:solidFill>
              <a:srgbClr val="44A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: 圆角 12"/>
          <p:cNvSpPr/>
          <p:nvPr/>
        </p:nvSpPr>
        <p:spPr>
          <a:xfrm rot="5400000">
            <a:off x="2834454" y="2267881"/>
            <a:ext cx="3006611" cy="941220"/>
          </a:xfrm>
          <a:prstGeom prst="roundRect">
            <a:avLst>
              <a:gd name="adj" fmla="val 0"/>
            </a:avLst>
          </a:prstGeom>
          <a:solidFill>
            <a:srgbClr val="44A08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rgbClr val="1E6F7A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4" name="TextBox 4"/>
          <p:cNvSpPr txBox="1"/>
          <p:nvPr/>
        </p:nvSpPr>
        <p:spPr>
          <a:xfrm>
            <a:off x="3968197" y="1565586"/>
            <a:ext cx="738664" cy="230883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3600" spc="60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第三章</a:t>
            </a:r>
            <a:endParaRPr lang="en-US" altLang="zh-CN" sz="3600" spc="600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137678" y="2057243"/>
            <a:ext cx="3885800" cy="727243"/>
            <a:chOff x="5455207" y="1017471"/>
            <a:chExt cx="3466949" cy="648853"/>
          </a:xfrm>
        </p:grpSpPr>
        <p:sp>
          <p:nvSpPr>
            <p:cNvPr id="16" name="矩形 15"/>
            <p:cNvSpPr/>
            <p:nvPr/>
          </p:nvSpPr>
          <p:spPr>
            <a:xfrm>
              <a:off x="5455207" y="1017471"/>
              <a:ext cx="3466949" cy="648853"/>
            </a:xfrm>
            <a:prstGeom prst="rect">
              <a:avLst/>
            </a:prstGeom>
            <a:noFill/>
            <a:ln w="12700">
              <a:solidFill>
                <a:srgbClr val="44A0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8" name="文本框 6"/>
            <p:cNvSpPr txBox="1"/>
            <p:nvPr/>
          </p:nvSpPr>
          <p:spPr>
            <a:xfrm>
              <a:off x="5767620" y="1053565"/>
              <a:ext cx="2430222" cy="576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6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课 文 赏 析</a:t>
              </a:r>
              <a:endParaRPr lang="zh-CN" altLang="en-US" sz="36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</p:grpSp>
      <p:sp>
        <p:nvSpPr>
          <p:cNvPr id="19" name="TextBox 11"/>
          <p:cNvSpPr txBox="1"/>
          <p:nvPr/>
        </p:nvSpPr>
        <p:spPr>
          <a:xfrm>
            <a:off x="5171142" y="2915289"/>
            <a:ext cx="3852337" cy="292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lang="zh-CN" altLang="en-US" sz="1300" noProof="1">
                <a:solidFill>
                  <a:schemeClr val="bg1">
                    <a:lumMod val="6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ea"/>
                <a:sym typeface="Arial" panose="020B0604020202020204" pitchFamily="34" charset="0"/>
              </a:rPr>
              <a:t>添加相关标题文字添加相关标题文字相关标题文字</a:t>
            </a:r>
            <a:endParaRPr lang="en-US" altLang="zh-CN" sz="1300" noProof="1">
              <a:solidFill>
                <a:schemeClr val="bg1">
                  <a:lumMod val="65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" name="TextBox 11"/>
          <p:cNvSpPr txBox="1"/>
          <p:nvPr/>
        </p:nvSpPr>
        <p:spPr>
          <a:xfrm>
            <a:off x="5171142" y="3207389"/>
            <a:ext cx="3852337" cy="292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lang="zh-CN" altLang="en-US" sz="1300" noProof="1">
                <a:solidFill>
                  <a:schemeClr val="bg1">
                    <a:lumMod val="6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ea"/>
                <a:sym typeface="Arial" panose="020B0604020202020204" pitchFamily="34" charset="0"/>
              </a:rPr>
              <a:t>添加相关标题文字添加相关标题文字相关标题文字</a:t>
            </a:r>
            <a:endParaRPr lang="en-US" altLang="zh-CN" sz="1300" noProof="1">
              <a:solidFill>
                <a:schemeClr val="bg1">
                  <a:lumMod val="65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49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49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49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课 文 赏 析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981879" y="1621993"/>
            <a:ext cx="8231417" cy="4046985"/>
            <a:chOff x="5760354" y="1660821"/>
            <a:chExt cx="5916547" cy="3257578"/>
          </a:xfrm>
        </p:grpSpPr>
        <p:cxnSp>
          <p:nvCxnSpPr>
            <p:cNvPr id="6" name="直接连接符 5"/>
            <p:cNvCxnSpPr/>
            <p:nvPr/>
          </p:nvCxnSpPr>
          <p:spPr>
            <a:xfrm flipH="1">
              <a:off x="5760354" y="4918399"/>
              <a:ext cx="5916547" cy="0"/>
            </a:xfrm>
            <a:prstGeom prst="line">
              <a:avLst/>
            </a:prstGeom>
            <a:ln w="12700">
              <a:solidFill>
                <a:srgbClr val="44A0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组合 6"/>
            <p:cNvGrpSpPr/>
            <p:nvPr/>
          </p:nvGrpSpPr>
          <p:grpSpPr>
            <a:xfrm>
              <a:off x="5760354" y="1660821"/>
              <a:ext cx="5916547" cy="3257578"/>
              <a:chOff x="5760354" y="1660821"/>
              <a:chExt cx="5916547" cy="3257578"/>
            </a:xfrm>
          </p:grpSpPr>
          <p:cxnSp>
            <p:nvCxnSpPr>
              <p:cNvPr id="9" name="直接连接符 8"/>
              <p:cNvCxnSpPr/>
              <p:nvPr/>
            </p:nvCxnSpPr>
            <p:spPr>
              <a:xfrm flipH="1">
                <a:off x="11676901" y="1986455"/>
                <a:ext cx="0" cy="2931944"/>
              </a:xfrm>
              <a:prstGeom prst="line">
                <a:avLst/>
              </a:prstGeom>
              <a:ln w="12700">
                <a:solidFill>
                  <a:srgbClr val="44A0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 flipH="1">
                <a:off x="5760354" y="1660821"/>
                <a:ext cx="2477409" cy="0"/>
              </a:xfrm>
              <a:prstGeom prst="line">
                <a:avLst/>
              </a:prstGeom>
              <a:ln w="12700">
                <a:solidFill>
                  <a:srgbClr val="44A0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5760354" y="1660821"/>
                <a:ext cx="0" cy="3257578"/>
              </a:xfrm>
              <a:prstGeom prst="line">
                <a:avLst/>
              </a:prstGeom>
              <a:ln w="12700">
                <a:solidFill>
                  <a:srgbClr val="44A0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矩形 13"/>
          <p:cNvSpPr/>
          <p:nvPr/>
        </p:nvSpPr>
        <p:spPr>
          <a:xfrm>
            <a:off x="2835953" y="2026537"/>
            <a:ext cx="693454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3400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在一排排花花绿绿的书里，我的眼睛急切地寻找，却找不到那本书。从头来，再找一遍。啊！它在这里，原来不在昨天的地方了。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238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课 文 赏 析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354222" y="2835681"/>
            <a:ext cx="74867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解析：作者善于通过自语式的独白描绘心境，表达自己的感情，如，“啊！它在这里，原来不在昨天的地方了”，来表达终于发现书并没有卖出去，又可以接着读的惊喜；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267992" y="1416029"/>
            <a:ext cx="339067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000">
                <a:solidFill>
                  <a:srgbClr val="44A081"/>
                </a:solidFill>
              </a:rPr>
              <a:t>上一句解析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117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课 文 赏 析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348474" y="1718167"/>
            <a:ext cx="726236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zh-CN" altLang="en-US" sz="4000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我跨进店门，暗喜没人注意。我踮着脚尖，从大人的腋下钻过去。哟，把短发弄乱了，没关系，我总算挤到里边来了 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981879" y="1621993"/>
            <a:ext cx="8231417" cy="4046985"/>
            <a:chOff x="5760354" y="1660821"/>
            <a:chExt cx="5916547" cy="3257578"/>
          </a:xfrm>
        </p:grpSpPr>
        <p:cxnSp>
          <p:nvCxnSpPr>
            <p:cNvPr id="7" name="直接连接符 6"/>
            <p:cNvCxnSpPr/>
            <p:nvPr/>
          </p:nvCxnSpPr>
          <p:spPr>
            <a:xfrm flipH="1">
              <a:off x="5760354" y="4918399"/>
              <a:ext cx="5916547" cy="0"/>
            </a:xfrm>
            <a:prstGeom prst="line">
              <a:avLst/>
            </a:prstGeom>
            <a:ln w="12700">
              <a:solidFill>
                <a:srgbClr val="44A0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8"/>
            <p:cNvGrpSpPr/>
            <p:nvPr/>
          </p:nvGrpSpPr>
          <p:grpSpPr>
            <a:xfrm>
              <a:off x="5760354" y="1660821"/>
              <a:ext cx="5916547" cy="3257578"/>
              <a:chOff x="5760354" y="1660821"/>
              <a:chExt cx="5916547" cy="3257578"/>
            </a:xfrm>
          </p:grpSpPr>
          <p:cxnSp>
            <p:nvCxnSpPr>
              <p:cNvPr id="10" name="直接连接符 9"/>
              <p:cNvCxnSpPr/>
              <p:nvPr/>
            </p:nvCxnSpPr>
            <p:spPr>
              <a:xfrm flipH="1">
                <a:off x="11676901" y="1986455"/>
                <a:ext cx="0" cy="2931944"/>
              </a:xfrm>
              <a:prstGeom prst="line">
                <a:avLst/>
              </a:prstGeom>
              <a:ln w="12700">
                <a:solidFill>
                  <a:srgbClr val="44A0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 flipH="1">
                <a:off x="5760354" y="1660821"/>
                <a:ext cx="2477409" cy="0"/>
              </a:xfrm>
              <a:prstGeom prst="line">
                <a:avLst/>
              </a:prstGeom>
              <a:ln w="12700">
                <a:solidFill>
                  <a:srgbClr val="44A0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5760354" y="1660821"/>
                <a:ext cx="0" cy="3257578"/>
              </a:xfrm>
              <a:prstGeom prst="line">
                <a:avLst/>
              </a:prstGeom>
              <a:ln w="12700">
                <a:solidFill>
                  <a:srgbClr val="44A0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238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课 文 赏 析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4267992" y="1416029"/>
            <a:ext cx="339067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000">
                <a:solidFill>
                  <a:srgbClr val="44A081"/>
                </a:solidFill>
              </a:rPr>
              <a:t>上一句解析</a:t>
            </a:r>
          </a:p>
        </p:txBody>
      </p:sp>
      <p:sp>
        <p:nvSpPr>
          <p:cNvPr id="6" name="矩形 5"/>
          <p:cNvSpPr/>
          <p:nvPr/>
        </p:nvSpPr>
        <p:spPr>
          <a:xfrm>
            <a:off x="3005055" y="2835681"/>
            <a:ext cx="5916547" cy="2088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0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解析：这其中一系列的动作描写，写出了书店的顾客之多，更表现了“我”对读书的如饥似渴。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117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课 文 赏 析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663255" y="2026537"/>
            <a:ext cx="686866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zh-CN" altLang="en-US" sz="3400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好像躲雨人偶然避雨到人家的屋檐下，你总不好意思赶走吧？我有时还要装着皱着眉头不时望着街心，好像说</a:t>
            </a:r>
            <a:r>
              <a:rPr lang="en-US" altLang="zh-CN" sz="3400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:“</a:t>
            </a:r>
            <a:r>
              <a:rPr lang="zh-CN" altLang="en-US" sz="3400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这雨，害得我回不去了。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981879" y="1621993"/>
            <a:ext cx="8231417" cy="4046985"/>
            <a:chOff x="5760354" y="1660821"/>
            <a:chExt cx="5916547" cy="3257578"/>
          </a:xfrm>
        </p:grpSpPr>
        <p:cxnSp>
          <p:nvCxnSpPr>
            <p:cNvPr id="7" name="直接连接符 6"/>
            <p:cNvCxnSpPr/>
            <p:nvPr/>
          </p:nvCxnSpPr>
          <p:spPr>
            <a:xfrm flipH="1">
              <a:off x="5760354" y="4918399"/>
              <a:ext cx="5916547" cy="0"/>
            </a:xfrm>
            <a:prstGeom prst="line">
              <a:avLst/>
            </a:prstGeom>
            <a:ln w="12700">
              <a:solidFill>
                <a:srgbClr val="44A0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8"/>
            <p:cNvGrpSpPr/>
            <p:nvPr/>
          </p:nvGrpSpPr>
          <p:grpSpPr>
            <a:xfrm>
              <a:off x="5760354" y="1660821"/>
              <a:ext cx="5916547" cy="3257578"/>
              <a:chOff x="5760354" y="1660821"/>
              <a:chExt cx="5916547" cy="3257578"/>
            </a:xfrm>
          </p:grpSpPr>
          <p:cxnSp>
            <p:nvCxnSpPr>
              <p:cNvPr id="10" name="直接连接符 9"/>
              <p:cNvCxnSpPr/>
              <p:nvPr/>
            </p:nvCxnSpPr>
            <p:spPr>
              <a:xfrm flipH="1">
                <a:off x="11676901" y="1986455"/>
                <a:ext cx="0" cy="2931944"/>
              </a:xfrm>
              <a:prstGeom prst="line">
                <a:avLst/>
              </a:prstGeom>
              <a:ln w="12700">
                <a:solidFill>
                  <a:srgbClr val="44A0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 flipH="1">
                <a:off x="5760354" y="1660821"/>
                <a:ext cx="2477409" cy="0"/>
              </a:xfrm>
              <a:prstGeom prst="line">
                <a:avLst/>
              </a:prstGeom>
              <a:ln w="12700">
                <a:solidFill>
                  <a:srgbClr val="44A0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5760354" y="1660821"/>
                <a:ext cx="0" cy="3257578"/>
              </a:xfrm>
              <a:prstGeom prst="line">
                <a:avLst/>
              </a:prstGeom>
              <a:ln w="12700">
                <a:solidFill>
                  <a:srgbClr val="44A0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238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课 文 赏 析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4267992" y="1416029"/>
            <a:ext cx="339067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000">
                <a:solidFill>
                  <a:srgbClr val="44A081"/>
                </a:solidFill>
              </a:rPr>
              <a:t>上一句解析</a:t>
            </a:r>
          </a:p>
        </p:txBody>
      </p:sp>
      <p:sp>
        <p:nvSpPr>
          <p:cNvPr id="6" name="矩形 5"/>
          <p:cNvSpPr/>
          <p:nvPr/>
        </p:nvSpPr>
        <p:spPr>
          <a:xfrm>
            <a:off x="2061591" y="2536314"/>
            <a:ext cx="842010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0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解析：利用“下雨天，留客天”这种理所当然的借口，自我安慰，在书店里开心地读下去。一方面享受阅读的快乐，一方面还要时刻关注周围的环境，非常形象生动地表现了“我”的心情变化，使人如历其境。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117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82" y="1241"/>
            <a:ext cx="12190413" cy="6857107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56393" y="342900"/>
            <a:ext cx="11482388" cy="6173786"/>
          </a:xfrm>
          <a:prstGeom prst="rect">
            <a:avLst/>
          </a:prstGeom>
          <a:noFill/>
          <a:ln>
            <a:solidFill>
              <a:srgbClr val="44A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: 圆角 12"/>
          <p:cNvSpPr/>
          <p:nvPr/>
        </p:nvSpPr>
        <p:spPr>
          <a:xfrm rot="5400000">
            <a:off x="2834454" y="2267881"/>
            <a:ext cx="3006611" cy="941220"/>
          </a:xfrm>
          <a:prstGeom prst="roundRect">
            <a:avLst>
              <a:gd name="adj" fmla="val 0"/>
            </a:avLst>
          </a:prstGeom>
          <a:solidFill>
            <a:srgbClr val="44A08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rgbClr val="1E6F7A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4" name="TextBox 4"/>
          <p:cNvSpPr txBox="1"/>
          <p:nvPr/>
        </p:nvSpPr>
        <p:spPr>
          <a:xfrm>
            <a:off x="3968197" y="1565586"/>
            <a:ext cx="738664" cy="230883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3600" spc="60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第四章</a:t>
            </a:r>
            <a:endParaRPr lang="en-US" altLang="zh-CN" sz="3600" spc="600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137678" y="2057243"/>
            <a:ext cx="3885800" cy="727243"/>
            <a:chOff x="5455207" y="1017471"/>
            <a:chExt cx="3466949" cy="648853"/>
          </a:xfrm>
        </p:grpSpPr>
        <p:sp>
          <p:nvSpPr>
            <p:cNvPr id="16" name="矩形 15"/>
            <p:cNvSpPr/>
            <p:nvPr/>
          </p:nvSpPr>
          <p:spPr>
            <a:xfrm>
              <a:off x="5455207" y="1017471"/>
              <a:ext cx="3466949" cy="648853"/>
            </a:xfrm>
            <a:prstGeom prst="rect">
              <a:avLst/>
            </a:prstGeom>
            <a:noFill/>
            <a:ln w="12700">
              <a:solidFill>
                <a:srgbClr val="44A0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8" name="文本框 6"/>
            <p:cNvSpPr txBox="1"/>
            <p:nvPr/>
          </p:nvSpPr>
          <p:spPr>
            <a:xfrm>
              <a:off x="5767620" y="1053565"/>
              <a:ext cx="2430222" cy="576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6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拓 展 学 习</a:t>
              </a:r>
              <a:endParaRPr lang="zh-CN" altLang="en-US" sz="36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</p:grpSp>
      <p:sp>
        <p:nvSpPr>
          <p:cNvPr id="19" name="TextBox 11"/>
          <p:cNvSpPr txBox="1"/>
          <p:nvPr/>
        </p:nvSpPr>
        <p:spPr>
          <a:xfrm>
            <a:off x="5171142" y="2915289"/>
            <a:ext cx="3852337" cy="292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lang="zh-CN" altLang="en-US" sz="1300" noProof="1">
                <a:solidFill>
                  <a:schemeClr val="bg1">
                    <a:lumMod val="6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ea"/>
                <a:sym typeface="Arial" panose="020B0604020202020204" pitchFamily="34" charset="0"/>
              </a:rPr>
              <a:t>添加相关标题文字添加相关标题文字相关标题文字</a:t>
            </a:r>
            <a:endParaRPr lang="en-US" altLang="zh-CN" sz="1300" noProof="1">
              <a:solidFill>
                <a:schemeClr val="bg1">
                  <a:lumMod val="65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" name="TextBox 11"/>
          <p:cNvSpPr txBox="1"/>
          <p:nvPr/>
        </p:nvSpPr>
        <p:spPr>
          <a:xfrm>
            <a:off x="5171142" y="3207389"/>
            <a:ext cx="3852337" cy="292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lang="zh-CN" altLang="en-US" sz="1300" noProof="1">
                <a:solidFill>
                  <a:schemeClr val="bg1">
                    <a:lumMod val="6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ea"/>
                <a:sym typeface="Arial" panose="020B0604020202020204" pitchFamily="34" charset="0"/>
              </a:rPr>
              <a:t>添加相关标题文字添加相关标题文字相关标题文字</a:t>
            </a:r>
            <a:endParaRPr lang="en-US" altLang="zh-CN" sz="1300" noProof="1">
              <a:solidFill>
                <a:schemeClr val="bg1">
                  <a:lumMod val="65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49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49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49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82" y="1241"/>
            <a:ext cx="12190413" cy="6857107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356393" y="342900"/>
            <a:ext cx="11482388" cy="6173786"/>
          </a:xfrm>
          <a:prstGeom prst="rect">
            <a:avLst/>
          </a:prstGeom>
          <a:noFill/>
          <a:ln>
            <a:solidFill>
              <a:srgbClr val="44A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5343289" y="1322272"/>
            <a:ext cx="3466949" cy="3006611"/>
            <a:chOff x="6478808" y="1700760"/>
            <a:chExt cx="4249643" cy="3685381"/>
          </a:xfrm>
        </p:grpSpPr>
        <p:sp>
          <p:nvSpPr>
            <p:cNvPr id="37" name="矩形 36"/>
            <p:cNvSpPr/>
            <p:nvPr/>
          </p:nvSpPr>
          <p:spPr>
            <a:xfrm>
              <a:off x="6478808" y="1700760"/>
              <a:ext cx="4249643" cy="795337"/>
            </a:xfrm>
            <a:prstGeom prst="rect">
              <a:avLst/>
            </a:prstGeom>
            <a:noFill/>
            <a:ln w="12700">
              <a:solidFill>
                <a:srgbClr val="44A0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6605806" y="1802358"/>
              <a:ext cx="592138" cy="592137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200" dirty="0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1</a:t>
              </a:r>
              <a:endParaRPr lang="zh-CN" altLang="en-US" sz="32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39" name="文本框 6"/>
            <p:cNvSpPr txBox="1"/>
            <p:nvPr/>
          </p:nvSpPr>
          <p:spPr>
            <a:xfrm>
              <a:off x="7563072" y="1823903"/>
              <a:ext cx="2413285" cy="56589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作 者 介 绍</a:t>
              </a:r>
              <a:endParaRPr lang="zh-CN" altLang="en-US" sz="24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6478808" y="2664372"/>
              <a:ext cx="4249643" cy="795339"/>
            </a:xfrm>
            <a:prstGeom prst="rect">
              <a:avLst/>
            </a:prstGeom>
            <a:noFill/>
            <a:ln w="12700">
              <a:solidFill>
                <a:srgbClr val="44A0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6605808" y="2765970"/>
              <a:ext cx="592138" cy="59213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200" dirty="0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2</a:t>
              </a:r>
              <a:endParaRPr lang="zh-CN" altLang="en-US" sz="32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42" name="文本框 9"/>
            <p:cNvSpPr txBox="1"/>
            <p:nvPr/>
          </p:nvSpPr>
          <p:spPr>
            <a:xfrm>
              <a:off x="7563071" y="2787518"/>
              <a:ext cx="2413285" cy="56589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识 字 识 词</a:t>
              </a:r>
              <a:endParaRPr lang="zh-CN" altLang="en-US" sz="24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6478808" y="3627191"/>
              <a:ext cx="4249643" cy="796925"/>
            </a:xfrm>
            <a:prstGeom prst="rect">
              <a:avLst/>
            </a:prstGeom>
            <a:noFill/>
            <a:ln w="12700">
              <a:solidFill>
                <a:srgbClr val="44A0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6605808" y="3728791"/>
              <a:ext cx="592138" cy="593725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200" dirty="0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3</a:t>
              </a:r>
              <a:endParaRPr lang="zh-CN" altLang="en-US" sz="32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45" name="文本框 12"/>
            <p:cNvSpPr txBox="1"/>
            <p:nvPr/>
          </p:nvSpPr>
          <p:spPr>
            <a:xfrm>
              <a:off x="7563071" y="3750338"/>
              <a:ext cx="2413285" cy="56589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课 文 赏 析</a:t>
              </a:r>
              <a:endParaRPr lang="zh-CN" altLang="en-US" sz="24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6478808" y="4590804"/>
              <a:ext cx="4249643" cy="795337"/>
            </a:xfrm>
            <a:prstGeom prst="rect">
              <a:avLst/>
            </a:prstGeom>
            <a:noFill/>
            <a:ln w="12700">
              <a:solidFill>
                <a:srgbClr val="44A0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6605808" y="4692404"/>
              <a:ext cx="592138" cy="592137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200" dirty="0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4</a:t>
              </a:r>
              <a:endParaRPr lang="zh-CN" altLang="en-US" sz="32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48" name="文本框 15"/>
            <p:cNvSpPr txBox="1"/>
            <p:nvPr/>
          </p:nvSpPr>
          <p:spPr>
            <a:xfrm>
              <a:off x="7563071" y="4713951"/>
              <a:ext cx="2413285" cy="56589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拓 展 学 习</a:t>
              </a:r>
              <a:endParaRPr lang="zh-CN" altLang="en-US" sz="24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</p:grpSp>
      <p:sp>
        <p:nvSpPr>
          <p:cNvPr id="49" name="矩形: 圆角 48"/>
          <p:cNvSpPr/>
          <p:nvPr/>
        </p:nvSpPr>
        <p:spPr>
          <a:xfrm rot="5400000">
            <a:off x="2950567" y="2354966"/>
            <a:ext cx="3006611" cy="941220"/>
          </a:xfrm>
          <a:prstGeom prst="roundRect">
            <a:avLst>
              <a:gd name="adj" fmla="val 0"/>
            </a:avLst>
          </a:prstGeom>
          <a:solidFill>
            <a:srgbClr val="44A08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rgbClr val="1E6F7A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0" name="TextBox 4"/>
          <p:cNvSpPr txBox="1"/>
          <p:nvPr/>
        </p:nvSpPr>
        <p:spPr>
          <a:xfrm>
            <a:off x="4084310" y="1652671"/>
            <a:ext cx="738664" cy="230883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3600" spc="6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主目录</a:t>
            </a:r>
            <a:endParaRPr lang="en-US" altLang="zh-CN" sz="3600" spc="600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49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9" grpId="0" animBg="1"/>
      <p:bldP spid="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拓 展 学 习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471152" y="1551670"/>
            <a:ext cx="99854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“急忙打开书，一页，两页，我像一匹饿狼，贪婪地读着。 ”</a:t>
            </a:r>
          </a:p>
        </p:txBody>
      </p:sp>
      <p:sp>
        <p:nvSpPr>
          <p:cNvPr id="6" name="矩形 5"/>
          <p:cNvSpPr/>
          <p:nvPr/>
        </p:nvSpPr>
        <p:spPr>
          <a:xfrm>
            <a:off x="3605735" y="3012757"/>
            <a:ext cx="553228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这句话把什么比作什么?</a:t>
            </a:r>
            <a:endParaRPr lang="en-US" altLang="zh-CN" sz="4000" dirty="0">
              <a:solidFill>
                <a:srgbClr val="44A081"/>
              </a:solidFill>
              <a:latin typeface="造字工房悦黑演示版常规体" pitchFamily="50" charset="-122"/>
              <a:ea typeface="造字工房悦黑演示版常规体" pitchFamily="50" charset="-122"/>
            </a:endParaRPr>
          </a:p>
          <a:p>
            <a:r>
              <a:rPr lang="zh-CN" altLang="en-US" sz="4000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表现了什么？</a:t>
            </a:r>
            <a:endParaRPr lang="en-US" altLang="zh-CN" sz="4000" dirty="0">
              <a:solidFill>
                <a:srgbClr val="44A081"/>
              </a:solidFill>
              <a:latin typeface="造字工房悦黑演示版常规体" pitchFamily="50" charset="-122"/>
              <a:ea typeface="造字工房悦黑演示版常规体" pitchFamily="50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52790" y="5127075"/>
            <a:ext cx="409118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答案</a:t>
            </a:r>
            <a:r>
              <a:rPr lang="zh-CN" altLang="en-US" sz="20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：把“我”比作“饿狼”</a:t>
            </a:r>
            <a:endParaRPr lang="en-US" altLang="zh-CN" sz="2000" dirty="0">
              <a:solidFill>
                <a:srgbClr val="44A08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表现出作者如饥似渴地读书</a:t>
            </a:r>
          </a:p>
          <a:p>
            <a:endParaRPr lang="zh-CN" altLang="en-US" sz="2000" dirty="0">
              <a:solidFill>
                <a:srgbClr val="44A08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拓 展 学 习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144240" y="2164002"/>
            <a:ext cx="790828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当她感觉当时的环境已不适宜再读下去的时候，她会</a:t>
            </a:r>
            <a:r>
              <a:rPr lang="en-US" altLang="zh-CN" sz="2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________________ </a:t>
            </a:r>
            <a:r>
              <a:rPr lang="zh-CN" altLang="en-US" sz="2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为了隐藏自己，她会</a:t>
            </a:r>
            <a:r>
              <a:rPr lang="en-US" altLang="zh-CN" sz="2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___________________ </a:t>
            </a:r>
            <a:r>
              <a:rPr lang="zh-CN" altLang="en-US" sz="2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最令她开心的是下雨天，为了让别人更相信自己，她会</a:t>
            </a:r>
            <a:r>
              <a:rPr lang="en-US" altLang="zh-CN" sz="2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____________________</a:t>
            </a:r>
            <a:r>
              <a:rPr lang="zh-CN" altLang="en-US" sz="2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514838" y="1071809"/>
            <a:ext cx="5167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请同学们思考一下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8571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拓 展 学 习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2070993" y="1400801"/>
            <a:ext cx="805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“我”在“窃读”的过程中，遇到了哪些困难？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774610" y="2559743"/>
            <a:ext cx="5253260" cy="2691773"/>
            <a:chOff x="2772229" y="2559742"/>
            <a:chExt cx="5253260" cy="2691773"/>
          </a:xfrm>
        </p:grpSpPr>
        <p:sp>
          <p:nvSpPr>
            <p:cNvPr id="7" name="矩形 6"/>
            <p:cNvSpPr/>
            <p:nvPr/>
          </p:nvSpPr>
          <p:spPr>
            <a:xfrm>
              <a:off x="2772229" y="2573859"/>
              <a:ext cx="3222172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indent="-514350">
                <a:lnSpc>
                  <a:spcPct val="150000"/>
                </a:lnSpc>
                <a:buFont typeface="+mj-lt"/>
                <a:buAutoNum type="alphaLcPeriod"/>
              </a:pPr>
              <a:r>
                <a:rPr lang="zh-CN" altLang="en-US" sz="2800" dirty="0">
                  <a:solidFill>
                    <a:srgbClr val="44A0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受到驱逐</a:t>
              </a:r>
              <a:endParaRPr lang="en-US" altLang="zh-CN" sz="2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514350" indent="-514350">
                <a:lnSpc>
                  <a:spcPct val="150000"/>
                </a:lnSpc>
                <a:buFont typeface="+mj-lt"/>
                <a:buAutoNum type="alphaLcPeriod"/>
              </a:pPr>
              <a:r>
                <a:rPr lang="zh-CN" altLang="en-US" sz="2800" dirty="0">
                  <a:solidFill>
                    <a:srgbClr val="44A0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隐藏、伪装</a:t>
              </a:r>
              <a:endParaRPr lang="en-US" altLang="zh-CN" sz="2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514350" indent="-514350">
                <a:lnSpc>
                  <a:spcPct val="150000"/>
                </a:lnSpc>
                <a:buFont typeface="+mj-lt"/>
                <a:buAutoNum type="alphaLcPeriod"/>
              </a:pPr>
              <a:r>
                <a:rPr lang="zh-CN" altLang="en-US" sz="2800" dirty="0">
                  <a:solidFill>
                    <a:srgbClr val="44A0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渴望下雨读书</a:t>
              </a:r>
              <a:endParaRPr lang="en-US" altLang="zh-CN" sz="2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514350" indent="-514350">
                <a:lnSpc>
                  <a:spcPct val="150000"/>
                </a:lnSpc>
                <a:buFont typeface="+mj-lt"/>
                <a:buAutoNum type="alphaLcPeriod"/>
              </a:pPr>
              <a:r>
                <a:rPr lang="zh-CN" altLang="en-US" sz="2800" dirty="0">
                  <a:solidFill>
                    <a:srgbClr val="44A0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饥肠辘辘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7266948" y="2559742"/>
              <a:ext cx="75854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600" dirty="0">
                  <a:solidFill>
                    <a:srgbClr val="44A0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□ </a:t>
              </a:r>
              <a:endParaRPr lang="zh-CN" altLang="en-US" sz="3600" dirty="0">
                <a:solidFill>
                  <a:srgbClr val="44A08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7266948" y="3202752"/>
              <a:ext cx="75854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600" dirty="0">
                  <a:solidFill>
                    <a:srgbClr val="44A0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□ </a:t>
              </a:r>
              <a:endParaRPr lang="zh-CN" altLang="en-US" sz="3600" dirty="0">
                <a:solidFill>
                  <a:srgbClr val="44A081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7266948" y="3845762"/>
              <a:ext cx="75854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600" dirty="0">
                  <a:solidFill>
                    <a:srgbClr val="44A0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□ </a:t>
              </a:r>
              <a:endParaRPr lang="zh-CN" altLang="en-US" sz="3600" dirty="0">
                <a:solidFill>
                  <a:srgbClr val="44A08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7266948" y="4488772"/>
              <a:ext cx="75854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600" dirty="0">
                  <a:solidFill>
                    <a:srgbClr val="44A0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□ </a:t>
              </a:r>
              <a:endParaRPr lang="zh-CN" altLang="en-US" sz="3600" dirty="0">
                <a:solidFill>
                  <a:srgbClr val="44A08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拓 展 学 习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144240" y="2679182"/>
            <a:ext cx="79082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读了课文，你知道童年的林海英是怎样读书的吗？</a:t>
            </a:r>
            <a:endParaRPr lang="en-US" altLang="zh-CN" sz="3200" dirty="0">
              <a:solidFill>
                <a:srgbClr val="44A08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文章中有很多精彩语句，请圈画出来，并说说看你喜欢它们的理由。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514838" y="1071809"/>
            <a:ext cx="5167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课后作业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238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82" y="1241"/>
            <a:ext cx="12190413" cy="6857107"/>
          </a:xfrm>
          <a:prstGeom prst="rect">
            <a:avLst/>
          </a:prstGeom>
        </p:spPr>
      </p:pic>
      <p:sp>
        <p:nvSpPr>
          <p:cNvPr id="13" name="TextBox 4"/>
          <p:cNvSpPr txBox="1"/>
          <p:nvPr/>
        </p:nvSpPr>
        <p:spPr>
          <a:xfrm>
            <a:off x="3477326" y="1481223"/>
            <a:ext cx="51860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72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同学们下课</a:t>
            </a:r>
            <a:endParaRPr lang="en-US" altLang="zh-CN" sz="7200" spc="300" dirty="0">
              <a:solidFill>
                <a:srgbClr val="44A08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60440" y="2826386"/>
            <a:ext cx="4686004" cy="525585"/>
          </a:xfrm>
          <a:prstGeom prst="rect">
            <a:avLst/>
          </a:prstGeom>
          <a:solidFill>
            <a:srgbClr val="44A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FB6B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4"/>
          <p:cNvSpPr txBox="1"/>
          <p:nvPr/>
        </p:nvSpPr>
        <p:spPr>
          <a:xfrm>
            <a:off x="3855714" y="2828751"/>
            <a:ext cx="4590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spc="600" dirty="0">
                <a:ln w="19050">
                  <a:noFill/>
                </a:ln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人教版小学五年级课件</a:t>
            </a:r>
          </a:p>
        </p:txBody>
      </p:sp>
      <p:sp>
        <p:nvSpPr>
          <p:cNvPr id="16" name="TextBox 23"/>
          <p:cNvSpPr txBox="1"/>
          <p:nvPr/>
        </p:nvSpPr>
        <p:spPr>
          <a:xfrm>
            <a:off x="3654882" y="3460217"/>
            <a:ext cx="4939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paste in this box, and select only the text. Your content to play here, or through your copy, paste in </a:t>
            </a:r>
            <a:r>
              <a:rPr lang="en-US" altLang="zh-CN" sz="700" dirty="0" err="1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thisbox</a:t>
            </a:r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</a:p>
          <a:p>
            <a:pPr algn="ctr"/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paste in this box, and select only the text. Your content to play here, or through your copy, paste in </a:t>
            </a:r>
            <a:r>
              <a:rPr lang="en-US" altLang="zh-CN" sz="700" dirty="0" err="1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thisbox</a:t>
            </a:r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</a:p>
          <a:p>
            <a:pPr algn="ctr"/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paste in this box, and select only the text. Your content to play here, or through your copy, paste in </a:t>
            </a:r>
            <a:r>
              <a:rPr lang="en-US" altLang="zh-CN" sz="700" dirty="0" err="1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thisbox</a:t>
            </a:r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</a:p>
          <a:p>
            <a:pPr algn="ctr"/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paste in this box, and select only the text. Your content to play here, or through your copy, paste in </a:t>
            </a:r>
            <a:r>
              <a:rPr lang="en-US" altLang="zh-CN" sz="700" dirty="0" err="1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thisbox</a:t>
            </a:r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endParaRPr lang="zh-CN" altLang="en-US" sz="7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56393" y="342900"/>
            <a:ext cx="11482388" cy="6173786"/>
          </a:xfrm>
          <a:prstGeom prst="rect">
            <a:avLst/>
          </a:prstGeom>
          <a:noFill/>
          <a:ln>
            <a:solidFill>
              <a:srgbClr val="44A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000">
        <p14:warp dir="in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99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25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16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82" y="1241"/>
            <a:ext cx="12190413" cy="6857107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56393" y="342900"/>
            <a:ext cx="11482388" cy="6173786"/>
          </a:xfrm>
          <a:prstGeom prst="rect">
            <a:avLst/>
          </a:prstGeom>
          <a:noFill/>
          <a:ln>
            <a:solidFill>
              <a:srgbClr val="44A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: 圆角 12"/>
          <p:cNvSpPr/>
          <p:nvPr/>
        </p:nvSpPr>
        <p:spPr>
          <a:xfrm rot="5400000">
            <a:off x="2834454" y="2267881"/>
            <a:ext cx="3006611" cy="941220"/>
          </a:xfrm>
          <a:prstGeom prst="roundRect">
            <a:avLst>
              <a:gd name="adj" fmla="val 0"/>
            </a:avLst>
          </a:prstGeom>
          <a:solidFill>
            <a:srgbClr val="44A08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rgbClr val="1E6F7A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4" name="TextBox 4"/>
          <p:cNvSpPr txBox="1"/>
          <p:nvPr/>
        </p:nvSpPr>
        <p:spPr>
          <a:xfrm>
            <a:off x="3968197" y="1565586"/>
            <a:ext cx="738664" cy="230883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3600" spc="6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第一章</a:t>
            </a:r>
            <a:endParaRPr lang="en-US" altLang="zh-CN" sz="3600" spc="600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137678" y="2057243"/>
            <a:ext cx="3885800" cy="727243"/>
            <a:chOff x="5455207" y="1017471"/>
            <a:chExt cx="3466949" cy="648853"/>
          </a:xfrm>
        </p:grpSpPr>
        <p:sp>
          <p:nvSpPr>
            <p:cNvPr id="16" name="矩形 15"/>
            <p:cNvSpPr/>
            <p:nvPr/>
          </p:nvSpPr>
          <p:spPr>
            <a:xfrm>
              <a:off x="5455207" y="1017471"/>
              <a:ext cx="3466949" cy="648853"/>
            </a:xfrm>
            <a:prstGeom prst="rect">
              <a:avLst/>
            </a:prstGeom>
            <a:noFill/>
            <a:ln w="12700">
              <a:solidFill>
                <a:srgbClr val="44A0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8" name="文本框 6"/>
            <p:cNvSpPr txBox="1"/>
            <p:nvPr/>
          </p:nvSpPr>
          <p:spPr>
            <a:xfrm>
              <a:off x="5767620" y="1053565"/>
              <a:ext cx="2430222" cy="576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6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作 者 介 绍</a:t>
              </a:r>
              <a:endParaRPr lang="zh-CN" altLang="en-US" sz="36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</p:grpSp>
      <p:sp>
        <p:nvSpPr>
          <p:cNvPr id="19" name="TextBox 11"/>
          <p:cNvSpPr txBox="1"/>
          <p:nvPr/>
        </p:nvSpPr>
        <p:spPr>
          <a:xfrm>
            <a:off x="5171142" y="2915289"/>
            <a:ext cx="3852337" cy="292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lang="zh-CN" altLang="en-US" sz="1300" noProof="1">
                <a:solidFill>
                  <a:schemeClr val="bg1">
                    <a:lumMod val="6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ea"/>
                <a:sym typeface="Arial" panose="020B0604020202020204" pitchFamily="34" charset="0"/>
              </a:rPr>
              <a:t>添加相关标题文字添加相关标题文字相关标题文字</a:t>
            </a:r>
            <a:endParaRPr lang="en-US" altLang="zh-CN" sz="1300" noProof="1">
              <a:solidFill>
                <a:schemeClr val="bg1">
                  <a:lumMod val="65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" name="TextBox 11"/>
          <p:cNvSpPr txBox="1"/>
          <p:nvPr/>
        </p:nvSpPr>
        <p:spPr>
          <a:xfrm>
            <a:off x="5171142" y="3207389"/>
            <a:ext cx="3852337" cy="292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lang="zh-CN" altLang="en-US" sz="1300" noProof="1">
                <a:solidFill>
                  <a:schemeClr val="bg1">
                    <a:lumMod val="6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ea"/>
                <a:sym typeface="Arial" panose="020B0604020202020204" pitchFamily="34" charset="0"/>
              </a:rPr>
              <a:t>添加相关标题文字添加相关标题文字相关标题文字</a:t>
            </a:r>
            <a:endParaRPr lang="en-US" altLang="zh-CN" sz="1300" noProof="1">
              <a:solidFill>
                <a:schemeClr val="bg1">
                  <a:lumMod val="65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49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49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49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作 者 介 绍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586254" y="1410316"/>
            <a:ext cx="5321753" cy="4447603"/>
            <a:chOff x="1583872" y="1410315"/>
            <a:chExt cx="5321753" cy="4447603"/>
          </a:xfrm>
        </p:grpSpPr>
        <p:sp>
          <p:nvSpPr>
            <p:cNvPr id="5" name="文本框 4"/>
            <p:cNvSpPr txBox="1"/>
            <p:nvPr/>
          </p:nvSpPr>
          <p:spPr>
            <a:xfrm>
              <a:off x="3007406" y="1410315"/>
              <a:ext cx="24746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dirty="0">
                  <a:solidFill>
                    <a:srgbClr val="44A081"/>
                  </a:solidFill>
                  <a:latin typeface="造字工房悦黑演示版常规体" pitchFamily="50" charset="-122"/>
                  <a:ea typeface="造字工房悦黑演示版常规体" pitchFamily="50" charset="-122"/>
                </a:rPr>
                <a:t>林海音</a:t>
              </a:r>
            </a:p>
          </p:txBody>
        </p:sp>
        <p:sp>
          <p:nvSpPr>
            <p:cNvPr id="6" name="PA_矩形 16"/>
            <p:cNvSpPr/>
            <p:nvPr>
              <p:custDataLst>
                <p:tags r:id="rId1"/>
              </p:custDataLst>
            </p:nvPr>
          </p:nvSpPr>
          <p:spPr>
            <a:xfrm>
              <a:off x="1583872" y="2233256"/>
              <a:ext cx="5321753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457200" algn="just">
                <a:lnSpc>
                  <a:spcPct val="150000"/>
                </a:lnSpc>
              </a:pPr>
              <a:r>
                <a:rPr lang="zh-CN" altLang="en-US" sz="2400" dirty="0">
                  <a:solidFill>
                    <a:srgbClr val="44A0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原名林含英，小名英子，原籍台湾苗栗县。父母曾东渡日本经商。生于日本大阪，不久即返台，因父亲不甘在日寇铁蹄下生活，举家迁居北京，林海音即在北京长大，1948年回到故乡台湾。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748778" y="5857918"/>
              <a:ext cx="5078010" cy="0"/>
            </a:xfrm>
            <a:prstGeom prst="line">
              <a:avLst/>
            </a:prstGeom>
            <a:ln w="12700">
              <a:solidFill>
                <a:srgbClr val="44A0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5970446" y="1790700"/>
              <a:ext cx="490225" cy="0"/>
            </a:xfrm>
            <a:prstGeom prst="line">
              <a:avLst/>
            </a:prstGeom>
            <a:ln w="12700" cap="rnd">
              <a:solidFill>
                <a:srgbClr val="44A08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>
              <a:off x="2033814" y="1787072"/>
              <a:ext cx="567167" cy="0"/>
            </a:xfrm>
            <a:prstGeom prst="line">
              <a:avLst/>
            </a:prstGeom>
            <a:ln w="12700" cap="rnd">
              <a:solidFill>
                <a:srgbClr val="44A08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5087" y="1787072"/>
            <a:ext cx="3403600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作 者 介 绍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420706" y="2073112"/>
            <a:ext cx="48815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000">
                <a:solidFill>
                  <a:srgbClr val="44A081"/>
                </a:solidFill>
              </a:rPr>
              <a:t>林海音本人的创作丰收期，在</a:t>
            </a:r>
            <a:r>
              <a:rPr lang="en-US" altLang="zh-CN" sz="3000">
                <a:solidFill>
                  <a:srgbClr val="44A081"/>
                </a:solidFill>
              </a:rPr>
              <a:t>20</a:t>
            </a:r>
            <a:r>
              <a:rPr lang="zh-CN" altLang="en-US" sz="3000">
                <a:solidFill>
                  <a:srgbClr val="44A081"/>
                </a:solidFill>
              </a:rPr>
              <a:t>世纪</a:t>
            </a:r>
            <a:r>
              <a:rPr lang="en-US" altLang="zh-CN" sz="3000">
                <a:solidFill>
                  <a:srgbClr val="44A081"/>
                </a:solidFill>
              </a:rPr>
              <a:t>50</a:t>
            </a:r>
            <a:r>
              <a:rPr lang="zh-CN" altLang="en-US" sz="3000">
                <a:solidFill>
                  <a:srgbClr val="44A081"/>
                </a:solidFill>
              </a:rPr>
              <a:t>年代后期，总共写了四部长篇小说：</a:t>
            </a:r>
            <a:r>
              <a:rPr lang="en-US" altLang="zh-CN" sz="3000">
                <a:solidFill>
                  <a:srgbClr val="44A081"/>
                </a:solidFill>
              </a:rPr>
              <a:t>《</a:t>
            </a:r>
            <a:r>
              <a:rPr lang="zh-CN" altLang="en-US" sz="3000">
                <a:solidFill>
                  <a:srgbClr val="44A081"/>
                </a:solidFill>
              </a:rPr>
              <a:t>晓云</a:t>
            </a:r>
            <a:r>
              <a:rPr lang="en-US" altLang="zh-CN" sz="3000">
                <a:solidFill>
                  <a:srgbClr val="44A081"/>
                </a:solidFill>
              </a:rPr>
              <a:t>》</a:t>
            </a:r>
            <a:r>
              <a:rPr lang="zh-CN" altLang="en-US" sz="3000">
                <a:solidFill>
                  <a:srgbClr val="44A081"/>
                </a:solidFill>
              </a:rPr>
              <a:t>、</a:t>
            </a:r>
            <a:r>
              <a:rPr lang="en-US" altLang="zh-CN" sz="3000">
                <a:solidFill>
                  <a:srgbClr val="44A081"/>
                </a:solidFill>
              </a:rPr>
              <a:t>《</a:t>
            </a:r>
            <a:r>
              <a:rPr lang="zh-CN" altLang="en-US" sz="3000">
                <a:solidFill>
                  <a:srgbClr val="44A081"/>
                </a:solidFill>
              </a:rPr>
              <a:t>城南旧事</a:t>
            </a:r>
            <a:r>
              <a:rPr lang="en-US" altLang="zh-CN" sz="3000">
                <a:solidFill>
                  <a:srgbClr val="44A081"/>
                </a:solidFill>
              </a:rPr>
              <a:t>》</a:t>
            </a:r>
            <a:r>
              <a:rPr lang="zh-CN" altLang="en-US" sz="3000">
                <a:solidFill>
                  <a:srgbClr val="44A081"/>
                </a:solidFill>
              </a:rPr>
              <a:t>、</a:t>
            </a:r>
            <a:r>
              <a:rPr lang="en-US" altLang="zh-CN" sz="3000">
                <a:solidFill>
                  <a:srgbClr val="44A081"/>
                </a:solidFill>
              </a:rPr>
              <a:t>《</a:t>
            </a:r>
            <a:r>
              <a:rPr lang="zh-CN" altLang="en-US" sz="3000">
                <a:solidFill>
                  <a:srgbClr val="44A081"/>
                </a:solidFill>
              </a:rPr>
              <a:t>春风</a:t>
            </a:r>
            <a:r>
              <a:rPr lang="en-US" altLang="zh-CN" sz="3000">
                <a:solidFill>
                  <a:srgbClr val="44A081"/>
                </a:solidFill>
              </a:rPr>
              <a:t>》</a:t>
            </a:r>
            <a:r>
              <a:rPr lang="zh-CN" altLang="en-US" sz="3000">
                <a:solidFill>
                  <a:srgbClr val="44A081"/>
                </a:solidFill>
              </a:rPr>
              <a:t>、</a:t>
            </a:r>
            <a:r>
              <a:rPr lang="en-US" altLang="zh-CN" sz="3000">
                <a:solidFill>
                  <a:srgbClr val="44A081"/>
                </a:solidFill>
              </a:rPr>
              <a:t>《</a:t>
            </a:r>
            <a:r>
              <a:rPr lang="zh-CN" altLang="en-US" sz="3000">
                <a:solidFill>
                  <a:srgbClr val="44A081"/>
                </a:solidFill>
              </a:rPr>
              <a:t>孟珠的旅程</a:t>
            </a:r>
            <a:r>
              <a:rPr lang="en-US" altLang="zh-CN" sz="3000">
                <a:solidFill>
                  <a:srgbClr val="44A081"/>
                </a:solidFill>
              </a:rPr>
              <a:t>》</a:t>
            </a:r>
            <a:r>
              <a:rPr lang="zh-CN" altLang="en-US" sz="3000">
                <a:solidFill>
                  <a:srgbClr val="44A081"/>
                </a:solidFill>
              </a:rPr>
              <a:t>，和三本短篇小说集：</a:t>
            </a:r>
            <a:r>
              <a:rPr lang="en-US" altLang="zh-CN" sz="3000">
                <a:solidFill>
                  <a:srgbClr val="44A081"/>
                </a:solidFill>
              </a:rPr>
              <a:t>《</a:t>
            </a:r>
            <a:r>
              <a:rPr lang="zh-CN" altLang="en-US" sz="3000">
                <a:solidFill>
                  <a:srgbClr val="44A081"/>
                </a:solidFill>
              </a:rPr>
              <a:t>绿藻与咸蛋</a:t>
            </a:r>
            <a:r>
              <a:rPr lang="en-US" altLang="zh-CN" sz="3000">
                <a:solidFill>
                  <a:srgbClr val="44A081"/>
                </a:solidFill>
              </a:rPr>
              <a:t>》</a:t>
            </a:r>
            <a:r>
              <a:rPr lang="zh-CN" altLang="en-US" sz="3000">
                <a:solidFill>
                  <a:srgbClr val="44A081"/>
                </a:solidFill>
              </a:rPr>
              <a:t>、</a:t>
            </a:r>
            <a:r>
              <a:rPr lang="en-US" altLang="zh-CN" sz="3000">
                <a:solidFill>
                  <a:srgbClr val="44A081"/>
                </a:solidFill>
              </a:rPr>
              <a:t>《</a:t>
            </a:r>
            <a:r>
              <a:rPr lang="zh-CN" altLang="en-US" sz="3000">
                <a:solidFill>
                  <a:srgbClr val="44A081"/>
                </a:solidFill>
              </a:rPr>
              <a:t>婚姻的故事</a:t>
            </a:r>
            <a:r>
              <a:rPr lang="en-US" altLang="zh-CN" sz="3000">
                <a:solidFill>
                  <a:srgbClr val="44A081"/>
                </a:solidFill>
              </a:rPr>
              <a:t>》</a:t>
            </a:r>
            <a:r>
              <a:rPr lang="zh-CN" altLang="en-US" sz="3000">
                <a:solidFill>
                  <a:srgbClr val="44A081"/>
                </a:solidFill>
              </a:rPr>
              <a:t>、</a:t>
            </a:r>
            <a:r>
              <a:rPr lang="en-US" altLang="zh-CN" sz="3000">
                <a:solidFill>
                  <a:srgbClr val="44A081"/>
                </a:solidFill>
              </a:rPr>
              <a:t>《</a:t>
            </a:r>
            <a:r>
              <a:rPr lang="zh-CN" altLang="en-US" sz="3000">
                <a:solidFill>
                  <a:srgbClr val="44A081"/>
                </a:solidFill>
              </a:rPr>
              <a:t>烛芯</a:t>
            </a:r>
            <a:r>
              <a:rPr lang="en-US" altLang="zh-CN" sz="3000">
                <a:solidFill>
                  <a:srgbClr val="44A081"/>
                </a:solidFill>
              </a:rPr>
              <a:t>》</a:t>
            </a:r>
            <a:r>
              <a:rPr lang="zh-CN" altLang="en-US" sz="3000">
                <a:solidFill>
                  <a:srgbClr val="44A081"/>
                </a:solidFill>
              </a:rPr>
              <a:t>，产量十分可观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50350" y="1001187"/>
            <a:ext cx="2958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>
                <a:solidFill>
                  <a:srgbClr val="44A081"/>
                </a:solidFill>
              </a:rPr>
              <a:t>主要作品</a:t>
            </a:r>
            <a:r>
              <a:rPr lang="en-US" altLang="zh-CN" sz="4000">
                <a:solidFill>
                  <a:srgbClr val="44A081"/>
                </a:solidFill>
              </a:rPr>
              <a:t>:</a:t>
            </a:r>
            <a:endParaRPr lang="zh-CN" altLang="en-US" sz="4000">
              <a:solidFill>
                <a:srgbClr val="44A08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3961385" y="2364886"/>
            <a:ext cx="2100484" cy="320210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104183" y="2444624"/>
            <a:ext cx="2124685" cy="31483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00"/>
                            </p:stCondLst>
                            <p:childTnLst>
                              <p:par>
                                <p:cTn id="3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82" y="1241"/>
            <a:ext cx="12190413" cy="6857107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56393" y="342900"/>
            <a:ext cx="11482388" cy="6173786"/>
          </a:xfrm>
          <a:prstGeom prst="rect">
            <a:avLst/>
          </a:prstGeom>
          <a:noFill/>
          <a:ln>
            <a:solidFill>
              <a:srgbClr val="44A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: 圆角 12"/>
          <p:cNvSpPr/>
          <p:nvPr/>
        </p:nvSpPr>
        <p:spPr>
          <a:xfrm rot="5400000">
            <a:off x="2834454" y="2267881"/>
            <a:ext cx="3006611" cy="941220"/>
          </a:xfrm>
          <a:prstGeom prst="roundRect">
            <a:avLst>
              <a:gd name="adj" fmla="val 0"/>
            </a:avLst>
          </a:prstGeom>
          <a:solidFill>
            <a:srgbClr val="44A08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rgbClr val="1E6F7A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4" name="TextBox 4"/>
          <p:cNvSpPr txBox="1"/>
          <p:nvPr/>
        </p:nvSpPr>
        <p:spPr>
          <a:xfrm>
            <a:off x="3968197" y="1565586"/>
            <a:ext cx="738664" cy="230883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3600" spc="60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第二章</a:t>
            </a:r>
            <a:endParaRPr lang="en-US" altLang="zh-CN" sz="3600" spc="600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137678" y="2057243"/>
            <a:ext cx="3885800" cy="727243"/>
            <a:chOff x="5455207" y="1017471"/>
            <a:chExt cx="3466949" cy="648853"/>
          </a:xfrm>
        </p:grpSpPr>
        <p:sp>
          <p:nvSpPr>
            <p:cNvPr id="16" name="矩形 15"/>
            <p:cNvSpPr/>
            <p:nvPr/>
          </p:nvSpPr>
          <p:spPr>
            <a:xfrm>
              <a:off x="5455207" y="1017471"/>
              <a:ext cx="3466949" cy="648853"/>
            </a:xfrm>
            <a:prstGeom prst="rect">
              <a:avLst/>
            </a:prstGeom>
            <a:noFill/>
            <a:ln w="12700">
              <a:solidFill>
                <a:srgbClr val="44A0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8" name="文本框 6"/>
            <p:cNvSpPr txBox="1"/>
            <p:nvPr/>
          </p:nvSpPr>
          <p:spPr>
            <a:xfrm>
              <a:off x="5767620" y="1053565"/>
              <a:ext cx="2430222" cy="576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6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识 字 识 词</a:t>
              </a:r>
              <a:endParaRPr lang="zh-CN" altLang="en-US" sz="36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</p:grpSp>
      <p:sp>
        <p:nvSpPr>
          <p:cNvPr id="19" name="TextBox 11"/>
          <p:cNvSpPr txBox="1"/>
          <p:nvPr/>
        </p:nvSpPr>
        <p:spPr>
          <a:xfrm>
            <a:off x="5171142" y="2915289"/>
            <a:ext cx="3852337" cy="292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lang="zh-CN" altLang="en-US" sz="1300" noProof="1">
                <a:solidFill>
                  <a:schemeClr val="bg1">
                    <a:lumMod val="6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ea"/>
                <a:sym typeface="Arial" panose="020B0604020202020204" pitchFamily="34" charset="0"/>
              </a:rPr>
              <a:t>添加相关标题文字添加相关标题文字相关标题文字</a:t>
            </a:r>
            <a:endParaRPr lang="en-US" altLang="zh-CN" sz="1300" noProof="1">
              <a:solidFill>
                <a:schemeClr val="bg1">
                  <a:lumMod val="65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" name="TextBox 11"/>
          <p:cNvSpPr txBox="1"/>
          <p:nvPr/>
        </p:nvSpPr>
        <p:spPr>
          <a:xfrm>
            <a:off x="5171142" y="3207389"/>
            <a:ext cx="3852337" cy="292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lang="zh-CN" altLang="en-US" sz="1300" noProof="1">
                <a:solidFill>
                  <a:schemeClr val="bg1">
                    <a:lumMod val="6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ea"/>
                <a:sym typeface="Arial" panose="020B0604020202020204" pitchFamily="34" charset="0"/>
              </a:rPr>
              <a:t>添加相关标题文字添加相关标题文字相关标题文字</a:t>
            </a:r>
            <a:endParaRPr lang="en-US" altLang="zh-CN" sz="1300" noProof="1">
              <a:solidFill>
                <a:schemeClr val="bg1">
                  <a:lumMod val="65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49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49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49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识 字 识 词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2646424" y="2287361"/>
            <a:ext cx="116570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 err="1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qiè</a:t>
            </a:r>
            <a:endParaRPr lang="en-US" altLang="zh-CN" sz="4000" dirty="0">
              <a:solidFill>
                <a:srgbClr val="44A08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窃 </a:t>
            </a:r>
            <a:endParaRPr lang="zh-CN" altLang="en-US" sz="4800" dirty="0">
              <a:solidFill>
                <a:srgbClr val="44A08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722125" y="2195537"/>
            <a:ext cx="116570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en-US" sz="40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è</a:t>
            </a:r>
            <a:endParaRPr lang="en-US" altLang="zh-CN" sz="4000" dirty="0">
              <a:solidFill>
                <a:srgbClr val="44A08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腋 </a:t>
            </a:r>
            <a:endParaRPr lang="zh-CN" altLang="en-US" sz="4800" dirty="0">
              <a:solidFill>
                <a:srgbClr val="44A08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604391" y="4243368"/>
            <a:ext cx="9204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zh-CN" altLang="en-US" sz="40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án</a:t>
            </a:r>
            <a:endParaRPr lang="en-US" altLang="zh-CN" sz="4000" dirty="0">
              <a:solidFill>
                <a:srgbClr val="44A08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婪</a:t>
            </a:r>
            <a:endParaRPr lang="zh-CN" altLang="en-US" sz="4800" dirty="0">
              <a:solidFill>
                <a:srgbClr val="44A08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438972" y="4236461"/>
            <a:ext cx="116570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 err="1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qiè</a:t>
            </a:r>
            <a:endParaRPr lang="en-US" altLang="zh-CN" sz="4000" dirty="0">
              <a:solidFill>
                <a:srgbClr val="44A08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窃 </a:t>
            </a:r>
            <a:endParaRPr lang="zh-CN" altLang="en-US" sz="4800" dirty="0">
              <a:solidFill>
                <a:srgbClr val="44A08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293949" y="2145861"/>
            <a:ext cx="155363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4000" dirty="0" err="1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diǎn</a:t>
            </a:r>
            <a:r>
              <a:rPr lang="en-US" altLang="zh-CN" sz="40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algn="ctr"/>
            <a:r>
              <a:rPr lang="zh-CN" altLang="en-US" sz="4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踮  </a:t>
            </a:r>
            <a:endParaRPr lang="zh-CN" altLang="en-US" sz="4800" dirty="0">
              <a:solidFill>
                <a:srgbClr val="44A08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378553" y="4101868"/>
            <a:ext cx="105509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en-US" sz="40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án</a:t>
            </a:r>
            <a:endParaRPr lang="en-US" altLang="zh-CN" sz="4000" dirty="0">
              <a:solidFill>
                <a:srgbClr val="44A08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8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檐</a:t>
            </a:r>
            <a:endParaRPr lang="zh-CN" altLang="en-US" sz="4800" dirty="0">
              <a:solidFill>
                <a:srgbClr val="44A08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440358" y="1040341"/>
            <a:ext cx="3066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生字学习</a:t>
            </a:r>
            <a:endParaRPr lang="zh-CN" altLang="en-US" sz="5400" b="1" dirty="0">
              <a:solidFill>
                <a:srgbClr val="44A081"/>
              </a:solidFill>
              <a:latin typeface="造字工房悦黑演示版常规体" pitchFamily="50" charset="-122"/>
              <a:ea typeface="造字工房悦黑演示版常规体" pitchFamily="5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6" grpId="0"/>
      <p:bldP spid="19" grpId="0"/>
      <p:bldP spid="22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识 字 识 词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2534624" y="1722411"/>
            <a:ext cx="17535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窃读</a:t>
            </a:r>
          </a:p>
        </p:txBody>
      </p:sp>
      <p:sp>
        <p:nvSpPr>
          <p:cNvPr id="18" name="矩形 17"/>
          <p:cNvSpPr/>
          <p:nvPr/>
        </p:nvSpPr>
        <p:spPr>
          <a:xfrm>
            <a:off x="2500544" y="3442119"/>
            <a:ext cx="17535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踮脚</a:t>
            </a:r>
          </a:p>
        </p:txBody>
      </p:sp>
      <p:sp>
        <p:nvSpPr>
          <p:cNvPr id="26" name="矩形 25"/>
          <p:cNvSpPr/>
          <p:nvPr/>
        </p:nvSpPr>
        <p:spPr>
          <a:xfrm>
            <a:off x="2466371" y="5161829"/>
            <a:ext cx="17535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屋檐</a:t>
            </a:r>
          </a:p>
        </p:txBody>
      </p:sp>
      <p:sp>
        <p:nvSpPr>
          <p:cNvPr id="34" name="矩形 33"/>
          <p:cNvSpPr/>
          <p:nvPr/>
        </p:nvSpPr>
        <p:spPr>
          <a:xfrm>
            <a:off x="5625383" y="1722407"/>
            <a:ext cx="1753593" cy="769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炒菜</a:t>
            </a:r>
          </a:p>
        </p:txBody>
      </p:sp>
      <p:sp>
        <p:nvSpPr>
          <p:cNvPr id="42" name="矩形 41"/>
          <p:cNvSpPr/>
          <p:nvPr/>
        </p:nvSpPr>
        <p:spPr>
          <a:xfrm>
            <a:off x="5591303" y="3442119"/>
            <a:ext cx="17535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贪婪</a:t>
            </a:r>
          </a:p>
        </p:txBody>
      </p:sp>
      <p:sp>
        <p:nvSpPr>
          <p:cNvPr id="50" name="矩形 49"/>
          <p:cNvSpPr/>
          <p:nvPr/>
        </p:nvSpPr>
        <p:spPr>
          <a:xfrm>
            <a:off x="5557130" y="5161829"/>
            <a:ext cx="17535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惧怕</a:t>
            </a:r>
          </a:p>
        </p:txBody>
      </p:sp>
      <p:sp>
        <p:nvSpPr>
          <p:cNvPr id="58" name="矩形 57"/>
          <p:cNvSpPr/>
          <p:nvPr/>
        </p:nvSpPr>
        <p:spPr>
          <a:xfrm>
            <a:off x="8716142" y="1722412"/>
            <a:ext cx="17535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锅勺</a:t>
            </a:r>
          </a:p>
        </p:txBody>
      </p:sp>
      <p:sp>
        <p:nvSpPr>
          <p:cNvPr id="66" name="矩形 65"/>
          <p:cNvSpPr/>
          <p:nvPr/>
        </p:nvSpPr>
        <p:spPr>
          <a:xfrm>
            <a:off x="8682062" y="3442119"/>
            <a:ext cx="17535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支撑</a:t>
            </a:r>
          </a:p>
        </p:txBody>
      </p:sp>
      <p:sp>
        <p:nvSpPr>
          <p:cNvPr id="74" name="矩形 73"/>
          <p:cNvSpPr/>
          <p:nvPr/>
        </p:nvSpPr>
        <p:spPr>
          <a:xfrm>
            <a:off x="8647889" y="5161829"/>
            <a:ext cx="17535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rgbClr val="44A0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招牌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554023" y="2917914"/>
            <a:ext cx="14624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生</a:t>
            </a:r>
            <a:endParaRPr lang="en-US" altLang="zh-CN" sz="5400" b="1" dirty="0">
              <a:solidFill>
                <a:srgbClr val="44A081"/>
              </a:solidFill>
              <a:latin typeface="造字工房悦黑演示版常规体" pitchFamily="50" charset="-122"/>
              <a:ea typeface="造字工房悦黑演示版常规体" pitchFamily="50" charset="-122"/>
            </a:endParaRPr>
          </a:p>
          <a:p>
            <a:pPr algn="ctr"/>
            <a:r>
              <a:rPr lang="zh-CN" altLang="en-US" sz="5400" b="1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6" grpId="0"/>
      <p:bldP spid="34" grpId="0"/>
      <p:bldP spid="42" grpId="0"/>
      <p:bldP spid="50" grpId="0"/>
      <p:bldP spid="58" grpId="0"/>
      <p:bldP spid="66" grpId="0"/>
      <p:bldP spid="74" grpId="0"/>
      <p:bldP spid="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382" y="150361"/>
            <a:ext cx="12190413" cy="707791"/>
            <a:chOff x="0" y="668522"/>
            <a:chExt cx="12190413" cy="70779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4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859211" y="668522"/>
              <a:ext cx="447199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zh-CN" altLang="en-US" sz="3300" spc="300">
                  <a:solidFill>
                    <a:srgbClr val="44A081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sym typeface="Arial" panose="020B0604020202020204" pitchFamily="34" charset="0"/>
                </a:rPr>
                <a:t>识 字 识 词</a:t>
              </a:r>
              <a:endParaRPr lang="zh-CN" altLang="en-US" sz="3300" spc="300" dirty="0">
                <a:solidFill>
                  <a:srgbClr val="44A08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234991" y="2876590"/>
            <a:ext cx="772519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600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“窃读”</a:t>
            </a:r>
            <a:r>
              <a:rPr lang="zh-CN" altLang="en-US" sz="5400" dirty="0">
                <a:solidFill>
                  <a:srgbClr val="44A081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是什么意思？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">
        <p14:warp dir="i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GENSWF_OUTPUT_FILE_NAME" val="3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1069</Words>
  <Application>Microsoft Office PowerPoint</Application>
  <PresentationFormat>自定义</PresentationFormat>
  <Paragraphs>140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等线</vt:lpstr>
      <vt:lpstr>等线 Light</vt:lpstr>
      <vt:lpstr>华文宋体</vt:lpstr>
      <vt:lpstr>华文中宋</vt:lpstr>
      <vt:lpstr>微软雅黑</vt:lpstr>
      <vt:lpstr>造字工房悦黑演示版常规体</vt:lpstr>
      <vt:lpstr>Arial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2021-07-05T03:27:05Z</dcterms:created>
  <dcterms:modified xsi:type="dcterms:W3CDTF">2023-01-11T02:15:11Z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25F20D5513774676B1B0D6155B06ADC6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